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0"/>
  </p:notesMasterIdLst>
  <p:sldIdLst>
    <p:sldId id="499" r:id="rId2"/>
    <p:sldId id="476" r:id="rId3"/>
    <p:sldId id="477" r:id="rId4"/>
    <p:sldId id="478" r:id="rId5"/>
    <p:sldId id="498" r:id="rId6"/>
    <p:sldId id="480" r:id="rId7"/>
    <p:sldId id="481" r:id="rId8"/>
    <p:sldId id="482" r:id="rId9"/>
    <p:sldId id="483" r:id="rId10"/>
    <p:sldId id="484" r:id="rId11"/>
    <p:sldId id="485" r:id="rId12"/>
    <p:sldId id="486" r:id="rId13"/>
    <p:sldId id="487" r:id="rId14"/>
    <p:sldId id="488" r:id="rId15"/>
    <p:sldId id="490" r:id="rId16"/>
    <p:sldId id="492" r:id="rId17"/>
    <p:sldId id="500" r:id="rId18"/>
    <p:sldId id="497" r:id="rId1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499"/>
            <p14:sldId id="476"/>
            <p14:sldId id="477"/>
            <p14:sldId id="478"/>
            <p14:sldId id="498"/>
            <p14:sldId id="480"/>
            <p14:sldId id="481"/>
            <p14:sldId id="482"/>
            <p14:sldId id="483"/>
            <p14:sldId id="484"/>
            <p14:sldId id="485"/>
            <p14:sldId id="486"/>
            <p14:sldId id="487"/>
            <p14:sldId id="488"/>
            <p14:sldId id="490"/>
            <p14:sldId id="492"/>
            <p14:sldId id="500"/>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87284" autoAdjust="0"/>
  </p:normalViewPr>
  <p:slideViewPr>
    <p:cSldViewPr snapToGrid="0" snapToObjects="1">
      <p:cViewPr varScale="1">
        <p:scale>
          <a:sx n="107" d="100"/>
          <a:sy n="107" d="100"/>
        </p:scale>
        <p:origin x="-1264" y="-112"/>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1199"/>
              </a:spcBef>
              <a:buClr>
                <a:schemeClr val="dk1"/>
              </a:buClr>
              <a:buSzPct val="25000"/>
            </a:pPr>
            <a:endParaRPr lang="en-US" sz="1200" dirty="0">
              <a:solidFill>
                <a:schemeClr val="dk1"/>
              </a:solidFill>
              <a:latin typeface="Verdana"/>
              <a:ea typeface="Verdana"/>
              <a:cs typeface="Verdana"/>
              <a:sym typeface="Verdana"/>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smtClean="0"/>
              <a:t>CELL,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35512029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83" r:id="rId9"/>
    <p:sldLayoutId id="2147483684" r:id="rId10"/>
    <p:sldLayoutId id="2147483685" r:id="rId11"/>
    <p:sldLayoutId id="2147483686"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jpe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8.jpeg"/></Relationships>
</file>

<file path=ppt/slides/_rels/slide9.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0"/>
            <a:ext cx="9157167"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10" name="TextBox 9"/>
          <p:cNvSpPr txBox="1"/>
          <p:nvPr/>
        </p:nvSpPr>
        <p:spPr>
          <a:xfrm>
            <a:off x="623455" y="1609787"/>
            <a:ext cx="7897090" cy="1231106"/>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Services Overview</a:t>
            </a:r>
            <a:endParaRPr lang="en-US" sz="2400" b="1" spc="-100" dirty="0">
              <a:solidFill>
                <a:schemeClr val="bg1"/>
              </a:solidFill>
              <a:effectLst>
                <a:outerShdw blurRad="50800" dist="38100" dir="5400000" algn="t" rotWithShape="0">
                  <a:prstClr val="black">
                    <a:alpha val="40000"/>
                  </a:prstClr>
                </a:outerShdw>
              </a:effectLst>
              <a:cs typeface="Arial"/>
            </a:endParaRPr>
          </a:p>
        </p:txBody>
      </p:sp>
      <p:sp>
        <p:nvSpPr>
          <p:cNvPr id="11" name="TextBox 10"/>
          <p:cNvSpPr txBox="1"/>
          <p:nvPr/>
        </p:nvSpPr>
        <p:spPr>
          <a:xfrm>
            <a:off x="623455" y="4162894"/>
            <a:ext cx="7897090" cy="623248"/>
          </a:xfrm>
          <a:prstGeom prst="rect">
            <a:avLst/>
          </a:prstGeom>
          <a:noFill/>
        </p:spPr>
        <p:txBody>
          <a:bodyPr wrap="square" rtlCol="0">
            <a:spAutoFit/>
          </a:bodyPr>
          <a:lstStyle/>
          <a:p>
            <a:pPr>
              <a:spcAft>
                <a:spcPts val="300"/>
              </a:spcAft>
            </a:pPr>
            <a:r>
              <a:rPr lang="en-US" sz="1600" dirty="0" smtClean="0">
                <a:solidFill>
                  <a:srgbClr val="FFFFFF"/>
                </a:solidFill>
                <a:cs typeface="Arial"/>
              </a:rPr>
              <a:t>Ben Bertka / Platform Architect</a:t>
            </a:r>
            <a:endParaRPr lang="en-US" sz="1600" dirty="0">
              <a:solidFill>
                <a:srgbClr val="FFFFFF"/>
              </a:solidFill>
              <a:cs typeface="Arial"/>
            </a:endParaRPr>
          </a:p>
          <a:p>
            <a:pPr>
              <a:spcAft>
                <a:spcPts val="300"/>
              </a:spcAft>
            </a:pPr>
            <a:r>
              <a:rPr lang="en-US" sz="1600" dirty="0" err="1" smtClean="0">
                <a:solidFill>
                  <a:srgbClr val="FFFFFF"/>
                </a:solidFill>
              </a:rPr>
              <a:t>bbertka@pivotal.io</a:t>
            </a:r>
            <a:endParaRPr lang="en-US" sz="1600" dirty="0">
              <a:solidFill>
                <a:srgbClr val="FFFFFF"/>
              </a:solidFill>
              <a:cs typeface="Arial"/>
            </a:endParaRPr>
          </a:p>
        </p:txBody>
      </p:sp>
    </p:spTree>
    <p:extLst>
      <p:ext uri="{BB962C8B-B14F-4D97-AF65-F5344CB8AC3E}">
        <p14:creationId xmlns:p14="http://schemas.microsoft.com/office/powerpoint/2010/main" val="313014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rgbClr val="FFFFFF"/>
                </a:solidFill>
              </a:rPr>
              <a:t>Pivotal BDS on PCF</a:t>
            </a:r>
          </a:p>
          <a:p>
            <a:pPr marL="285750" indent="-285750">
              <a:buFont typeface="Wingdings" charset="2"/>
              <a:buChar char="ü"/>
            </a:pPr>
            <a:r>
              <a:rPr lang="en-US" b="1" dirty="0" smtClean="0">
                <a:solidFill>
                  <a:srgbClr val="FFFFFF"/>
                </a:solidFill>
              </a:rPr>
              <a:t>Production:</a:t>
            </a:r>
            <a:r>
              <a:rPr lang="en-US" dirty="0" smtClean="0">
                <a:solidFill>
                  <a:srgbClr val="FFFFFF"/>
                </a:solidFill>
              </a:rPr>
              <a:t> </a:t>
            </a:r>
            <a:r>
              <a:rPr lang="en-US" dirty="0" err="1" smtClean="0">
                <a:solidFill>
                  <a:srgbClr val="FFFFFF"/>
                </a:solidFill>
              </a:rPr>
              <a:t>RabbitMQ</a:t>
            </a:r>
            <a:r>
              <a:rPr lang="en-US" dirty="0" smtClean="0">
                <a:solidFill>
                  <a:srgbClr val="FFFFFF"/>
                </a:solidFill>
              </a:rPr>
              <a:t>, </a:t>
            </a:r>
            <a:r>
              <a:rPr lang="en-US" dirty="0" err="1" smtClean="0">
                <a:solidFill>
                  <a:srgbClr val="FFFFFF"/>
                </a:solidFill>
              </a:rPr>
              <a:t>Redis</a:t>
            </a:r>
            <a:r>
              <a:rPr lang="en-US" dirty="0" smtClean="0">
                <a:solidFill>
                  <a:srgbClr val="FFFFFF"/>
                </a:solidFill>
              </a:rPr>
              <a:t>, </a:t>
            </a:r>
            <a:r>
              <a:rPr lang="en-US" dirty="0" err="1" smtClean="0">
                <a:solidFill>
                  <a:srgbClr val="FFFFFF"/>
                </a:solidFill>
              </a:rPr>
              <a:t>GemFire</a:t>
            </a:r>
            <a:r>
              <a:rPr lang="en-US" dirty="0" smtClean="0">
                <a:solidFill>
                  <a:srgbClr val="FFFFFF"/>
                </a:solidFill>
              </a:rPr>
              <a:t>/Geode</a:t>
            </a:r>
          </a:p>
          <a:p>
            <a:pPr marL="285750" indent="-285750">
              <a:buFont typeface="Wingdings" charset="2"/>
              <a:buChar char="ü"/>
            </a:pPr>
            <a:r>
              <a:rPr lang="en-US" b="1" dirty="0" smtClean="0">
                <a:solidFill>
                  <a:srgbClr val="FFFFFF"/>
                </a:solidFill>
              </a:rPr>
              <a:t>Beta: </a:t>
            </a:r>
            <a:r>
              <a:rPr lang="en-US" dirty="0" err="1" smtClean="0">
                <a:solidFill>
                  <a:srgbClr val="FFFFFF"/>
                </a:solidFill>
              </a:rPr>
              <a:t>PivotalHD</a:t>
            </a:r>
            <a:r>
              <a:rPr lang="en-US" dirty="0" smtClean="0">
                <a:solidFill>
                  <a:srgbClr val="FFFFFF"/>
                </a:solidFill>
              </a:rPr>
              <a:t> (includes HAWQ), Data Flow</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176802"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434193" y="1681129"/>
            <a:ext cx="4709807" cy="2615259"/>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FFFFFF"/>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FFFFFF"/>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accent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FFFFFF"/>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FFFFFF"/>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FFFFFF"/>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15</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BEBA8EAE-BF5A-486C-A8C5-ECC9F3942E4B}">
                <a14:imgProps xmlns:a14="http://schemas.microsoft.com/office/drawing/2010/main">
                  <a14:imgLayer r:embed="rId4">
                    <a14:imgEffect>
                      <a14:sharpenSoften amount="30000"/>
                    </a14:imgEffect>
                    <a14:imgEffect>
                      <a14:brightnessContrast bright="39000"/>
                    </a14:imgEffect>
                  </a14:imgLayer>
                </a14:imgProps>
              </a:ext>
              <a:ext uri="{28A0092B-C50C-407E-A947-70E740481C1C}">
                <a14:useLocalDpi xmlns:a14="http://schemas.microsoft.com/office/drawing/2010/main" val="0"/>
              </a:ext>
            </a:extLst>
          </a:blip>
          <a:stretch>
            <a:fillRect/>
          </a:stretch>
        </p:blipFill>
        <p:spPr>
          <a:xfrm>
            <a:off x="6860595" y="92065"/>
            <a:ext cx="2077171" cy="4385137"/>
          </a:xfrm>
          <a:prstGeom prst="rect">
            <a:avLst/>
          </a:prstGeom>
          <a:effectLst>
            <a:outerShdw blurRad="50800" dist="38100" dir="2700000" sx="102000" sy="102000" algn="tl" rotWithShape="0">
              <a:schemeClr val="bg1">
                <a:alpha val="43000"/>
              </a:schemeClr>
            </a:outerShdw>
          </a:effectLst>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108003" y="977820"/>
            <a:ext cx="3535948" cy="3813411"/>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a:t>
            </a:r>
            <a:r>
              <a:rPr lang="en-US" sz="1800" dirty="0" smtClean="0">
                <a:solidFill>
                  <a:srgbClr val="FFFFFF"/>
                </a:solidFill>
              </a:rPr>
              <a:t>management</a:t>
            </a:r>
            <a:endParaRPr lang="en-US" sz="1800" dirty="0">
              <a:solidFill>
                <a:srgbClr val="FFFFFF"/>
              </a:solidFill>
            </a:endParaRP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891" y="785936"/>
            <a:ext cx="5406109" cy="3759689"/>
          </a:xfrm>
          <a:prstGeom prst="rect">
            <a:avLst/>
          </a:prstGeom>
          <a:solidFill>
            <a:schemeClr val="bg1">
              <a:lumMod val="75000"/>
            </a:schemeClr>
          </a:solidFill>
        </p:spPr>
      </p:pic>
    </p:spTree>
    <p:extLst>
      <p:ext uri="{BB962C8B-B14F-4D97-AF65-F5344CB8AC3E}">
        <p14:creationId xmlns:p14="http://schemas.microsoft.com/office/powerpoint/2010/main" val="33689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FFFFFF"/>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FFFFFF"/>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FFFFFF"/>
                  </a:solidFill>
                </a:rPr>
                <a:t>Cloud Native </a:t>
              </a:r>
            </a:p>
            <a:p>
              <a:pPr algn="ctr" rtl="0" latinLnBrk="1" hangingPunct="0"/>
              <a:r>
                <a:rPr lang="en-US" sz="1200" b="1" dirty="0" smtClean="0">
                  <a:solidFill>
                    <a:srgbClr val="FFFFFF"/>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FFFFFF"/>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FFFFFF"/>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FFFFFF"/>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chemeClr val="bg1">
              <a:lumMod val="85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2191083"/>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App</a:t>
            </a:r>
          </a:p>
          <a:p>
            <a:r>
              <a:rPr lang="en-US" sz="1200" dirty="0" smtClean="0">
                <a:solidFill>
                  <a:schemeClr val="accent1"/>
                </a:solidFill>
                <a:latin typeface="FreightSans Pro Medium"/>
                <a:cs typeface="FreightSans Pro Medium"/>
              </a:rPr>
              <a:t>Distribution</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descr="elk.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4646" y="3129726"/>
            <a:ext cx="639244"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dirty="0" smtClean="0">
                <a:solidFill>
                  <a:schemeClr val="tx1"/>
                </a:solidFill>
                <a:latin typeface="FreightSans Pro Medium"/>
                <a:cs typeface="FreightSans Pro Medium"/>
              </a:rPr>
              <a:t>Powered by</a:t>
            </a:r>
          </a:p>
        </p:txBody>
      </p:sp>
    </p:spTree>
    <p:extLst>
      <p:ext uri="{BB962C8B-B14F-4D97-AF65-F5344CB8AC3E}">
        <p14:creationId xmlns:p14="http://schemas.microsoft.com/office/powerpoint/2010/main" val="3509676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grpSp>
        <p:nvGrpSpPr>
          <p:cNvPr id="25" name="Group 24"/>
          <p:cNvGrpSpPr/>
          <p:nvPr/>
        </p:nvGrpSpPr>
        <p:grpSpPr>
          <a:xfrm>
            <a:off x="3696215" y="1074738"/>
            <a:ext cx="5345746" cy="2980716"/>
            <a:chOff x="4553406" y="1493674"/>
            <a:chExt cx="3992282" cy="2175414"/>
          </a:xfrm>
        </p:grpSpPr>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800" b="0" i="0" u="none" strike="noStrike" cap="none" baseline="0" dirty="0" smtClean="0">
                    <a:solidFill>
                      <a:srgbClr val="F2F2F2"/>
                    </a:solidFill>
                    <a:latin typeface="+mn-lt"/>
                    <a:ea typeface="Calibri"/>
                    <a:cs typeface="Calibri"/>
                    <a:sym typeface="Calibri"/>
                    <a:rtl val="0"/>
                  </a:rPr>
                  <a:t>Cell</a:t>
                </a:r>
                <a:endParaRPr lang="en-US" sz="1200" b="0" i="0" u="none" strike="noStrike" cap="none" baseline="0" dirty="0">
                  <a:solidFill>
                    <a:srgbClr val="F2F2F2"/>
                  </a:solidFill>
                  <a:latin typeface="+mn-lt"/>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1" i="0" u="none" strike="noStrike" cap="none" baseline="0" dirty="0">
                    <a:solidFill>
                      <a:srgbClr val="F2F2F2"/>
                    </a:solidFill>
                    <a:latin typeface="+mn-lt"/>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1" i="0" u="none" strike="noStrike" cap="none" baseline="0" dirty="0">
                    <a:solidFill>
                      <a:srgbClr val="F2F2F2"/>
                    </a:solidFill>
                    <a:latin typeface="+mn-lt"/>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1" i="0" u="none" strike="noStrike" cap="none" baseline="0" dirty="0">
                    <a:solidFill>
                      <a:srgbClr val="F2F2F2"/>
                    </a:solidFill>
                    <a:latin typeface="+mn-lt"/>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1" i="0" u="none" strike="noStrike" cap="none" baseline="0" dirty="0">
                    <a:solidFill>
                      <a:srgbClr val="F2F2F2"/>
                    </a:solidFill>
                    <a:latin typeface="+mn-lt"/>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28575" cap="flat" cmpd="sng">
              <a:solidFill>
                <a:srgbClr val="FFFFFF"/>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lt2"/>
                </a:buClr>
                <a:buSzPct val="25000"/>
                <a:buFont typeface="Arial"/>
                <a:buNone/>
              </a:pPr>
              <a:r>
                <a:rPr lang="en-US" sz="1200" dirty="0">
                  <a:solidFill>
                    <a:srgbClr val="FFFFFF"/>
                  </a:solidFill>
                  <a:latin typeface="+mn-lt"/>
                  <a:ea typeface="Arial"/>
                  <a:cs typeface="Arial"/>
                  <a:sym typeface="Arial"/>
                  <a:rtl val="0"/>
                </a:rPr>
                <a:t>C</a:t>
              </a:r>
              <a:r>
                <a:rPr lang="en-US" sz="1200" b="0" i="0" u="none" strike="noStrike" cap="none" baseline="0" dirty="0" smtClean="0">
                  <a:solidFill>
                    <a:srgbClr val="FFFFFF"/>
                  </a:solidFill>
                  <a:latin typeface="+mn-lt"/>
                  <a:ea typeface="Arial"/>
                  <a:cs typeface="Arial"/>
                  <a:sym typeface="Arial"/>
                  <a:rtl val="0"/>
                </a:rPr>
                <a:t>reate</a:t>
              </a:r>
              <a:endParaRPr lang="en-US" sz="1200" b="0" i="0" u="none" strike="noStrike" cap="none" baseline="0" dirty="0">
                <a:solidFill>
                  <a:srgbClr val="FFFFFF"/>
                </a:solidFill>
                <a:latin typeface="+mn-lt"/>
                <a:ea typeface="Arial"/>
                <a:cs typeface="Arial"/>
                <a:sym typeface="Arial"/>
                <a:rtl val="0"/>
              </a:endParaRPr>
            </a:p>
          </p:txBody>
        </p:sp>
        <p:cxnSp>
          <p:nvCxnSpPr>
            <p:cNvPr id="21" name="Shape 631"/>
            <p:cNvCxnSpPr>
              <a:endCxn id="12" idx="2"/>
            </p:cNvCxnSpPr>
            <p:nvPr/>
          </p:nvCxnSpPr>
          <p:spPr>
            <a:xfrm flipV="1">
              <a:off x="7064115" y="2144233"/>
              <a:ext cx="675001" cy="749007"/>
            </a:xfrm>
            <a:prstGeom prst="straightConnector1">
              <a:avLst/>
            </a:prstGeom>
            <a:noFill/>
            <a:ln w="28575" cap="flat" cmpd="sng">
              <a:solidFill>
                <a:srgbClr val="FFFFFF"/>
              </a:solidFill>
              <a:prstDash val="solid"/>
              <a:round/>
              <a:headEnd type="none" w="med" len="med"/>
              <a:tailEnd type="stealth" w="lg" len="lg"/>
            </a:ln>
          </p:spPr>
        </p:cxnSp>
        <p:sp>
          <p:nvSpPr>
            <p:cNvPr id="22" name="Shape 632"/>
            <p:cNvSpPr txBox="1"/>
            <p:nvPr/>
          </p:nvSpPr>
          <p:spPr>
            <a:xfrm>
              <a:off x="6799463" y="2351050"/>
              <a:ext cx="633818" cy="246219"/>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lt2"/>
                </a:buClr>
                <a:buSzPct val="25000"/>
                <a:buFont typeface="Arial"/>
                <a:buNone/>
              </a:pPr>
              <a:r>
                <a:rPr lang="en-US" sz="1200" dirty="0">
                  <a:solidFill>
                    <a:srgbClr val="FFFFFF"/>
                  </a:solidFill>
                  <a:latin typeface="+mn-lt"/>
                  <a:ea typeface="Arial"/>
                  <a:cs typeface="Arial"/>
                  <a:sym typeface="Arial"/>
                  <a:rtl val="0"/>
                </a:rPr>
                <a:t>C</a:t>
              </a:r>
              <a:r>
                <a:rPr lang="en-US" sz="1200" b="0" i="0" u="none" strike="noStrike" cap="none" baseline="0" dirty="0" smtClean="0">
                  <a:solidFill>
                    <a:srgbClr val="FFFFFF"/>
                  </a:solidFill>
                  <a:latin typeface="+mn-lt"/>
                  <a:ea typeface="Arial"/>
                  <a:cs typeface="Arial"/>
                  <a:sym typeface="Arial"/>
                  <a:rtl val="0"/>
                </a:rPr>
                <a:t>onnect</a:t>
              </a:r>
              <a:endParaRPr lang="en-US" sz="1200" b="0" i="0" u="none" strike="noStrike" cap="none" baseline="0" dirty="0">
                <a:solidFill>
                  <a:srgbClr val="FFFFFF"/>
                </a:solidFill>
                <a:latin typeface="+mn-lt"/>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lt2"/>
                </a:buClr>
                <a:buSzPct val="25000"/>
                <a:buFont typeface="Arial"/>
                <a:buNone/>
              </a:pPr>
              <a:r>
                <a:rPr lang="en-US" sz="1200" dirty="0">
                  <a:solidFill>
                    <a:srgbClr val="FFFFFF"/>
                  </a:solidFill>
                  <a:latin typeface="+mn-lt"/>
                  <a:ea typeface="Arial"/>
                  <a:cs typeface="Arial"/>
                  <a:sym typeface="Arial"/>
                  <a:rtl val="0"/>
                </a:rPr>
                <a:t>B</a:t>
              </a:r>
              <a:r>
                <a:rPr lang="en-US" sz="1200" b="0" i="0" u="none" strike="noStrike" cap="none" baseline="0" dirty="0" smtClean="0">
                  <a:solidFill>
                    <a:srgbClr val="FFFFFF"/>
                  </a:solidFill>
                  <a:latin typeface="+mn-lt"/>
                  <a:ea typeface="Arial"/>
                  <a:cs typeface="Arial"/>
                  <a:sym typeface="Arial"/>
                  <a:rtl val="0"/>
                </a:rPr>
                <a:t>ind</a:t>
              </a:r>
              <a:endParaRPr lang="en-US" sz="1200" b="0" i="0" u="none" strike="noStrike" cap="none" baseline="0" dirty="0">
                <a:solidFill>
                  <a:srgbClr val="FFFFFF"/>
                </a:solidFill>
                <a:latin typeface="+mn-lt"/>
                <a:ea typeface="Arial"/>
                <a:cs typeface="Arial"/>
                <a:sym typeface="Arial"/>
                <a:rtl val="0"/>
              </a:endParaRPr>
            </a:p>
          </p:txBody>
        </p:sp>
        <p:cxnSp>
          <p:nvCxnSpPr>
            <p:cNvPr id="4" name="Shape 628"/>
            <p:cNvCxnSpPr/>
            <p:nvPr/>
          </p:nvCxnSpPr>
          <p:spPr>
            <a:xfrm>
              <a:off x="5314116" y="2140894"/>
              <a:ext cx="780762" cy="1154716"/>
            </a:xfrm>
            <a:prstGeom prst="straightConnector1">
              <a:avLst/>
            </a:prstGeom>
            <a:noFill/>
            <a:ln w="28575" cap="flat" cmpd="sng">
              <a:solidFill>
                <a:schemeClr val="bg1"/>
              </a:solidFill>
              <a:prstDash val="solid"/>
              <a:round/>
              <a:headEnd type="none" w="med" len="med"/>
              <a:tailEnd type="stealth" w="lg" len="lg"/>
            </a:ln>
          </p:spPr>
        </p:cxnSp>
      </p:gr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79744</TotalTime>
  <Words>1157</Words>
  <Application>Microsoft Macintosh PowerPoint</Application>
  <PresentationFormat>On-screen Show (16:9)</PresentationFormat>
  <Paragraphs>193</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Pivotal_interim_040113_template_</vt:lpstr>
      <vt:lpstr>PowerPoint Presentation</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Diversity of clients, more load</vt:lpstr>
      <vt:lpstr>Push Notifications</vt:lpstr>
      <vt:lpstr>App Distribution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393</cp:revision>
  <dcterms:modified xsi:type="dcterms:W3CDTF">2016-02-10T12:23:41Z</dcterms:modified>
</cp:coreProperties>
</file>