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2"/>
  </p:notesMasterIdLst>
  <p:sldIdLst>
    <p:sldId id="309" r:id="rId2"/>
    <p:sldId id="279" r:id="rId3"/>
    <p:sldId id="280" r:id="rId4"/>
    <p:sldId id="28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5" r:id="rId13"/>
    <p:sldId id="304" r:id="rId14"/>
    <p:sldId id="301" r:id="rId15"/>
    <p:sldId id="306" r:id="rId16"/>
    <p:sldId id="307" r:id="rId17"/>
    <p:sldId id="308" r:id="rId18"/>
    <p:sldId id="292" r:id="rId19"/>
    <p:sldId id="285" r:id="rId20"/>
    <p:sldId id="293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63" d="100"/>
          <a:sy n="63" d="100"/>
        </p:scale>
        <p:origin x="80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1301-C981-07E7-E976-40687BFA7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886968"/>
            <a:ext cx="5385816" cy="1225296"/>
          </a:xfrm>
        </p:spPr>
        <p:txBody>
          <a:bodyPr/>
          <a:lstStyle/>
          <a:p>
            <a:r>
              <a:rPr lang="en-IN" dirty="0"/>
              <a:t>Homogenous coordinates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8305-8D92-13EE-CC3E-1156932FD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559236"/>
            <a:ext cx="3493008" cy="2287084"/>
          </a:xfrm>
        </p:spPr>
        <p:txBody>
          <a:bodyPr/>
          <a:lstStyle/>
          <a:p>
            <a:r>
              <a:rPr lang="en-IN" b="1" dirty="0"/>
              <a:t>TEAM 80</a:t>
            </a:r>
          </a:p>
          <a:p>
            <a:endParaRPr lang="en-IN" b="1" dirty="0"/>
          </a:p>
          <a:p>
            <a:r>
              <a:rPr lang="en-IN" i="1" dirty="0"/>
              <a:t>Daksh Shah</a:t>
            </a:r>
          </a:p>
          <a:p>
            <a:r>
              <a:rPr lang="en-IN" i="1" dirty="0"/>
              <a:t>Sairam Babu</a:t>
            </a:r>
          </a:p>
          <a:p>
            <a:r>
              <a:rPr lang="en-IN" i="1" dirty="0"/>
              <a:t>Karan Nijhawan</a:t>
            </a:r>
          </a:p>
        </p:txBody>
      </p:sp>
    </p:spTree>
    <p:extLst>
      <p:ext uri="{BB962C8B-B14F-4D97-AF65-F5344CB8AC3E}">
        <p14:creationId xmlns:p14="http://schemas.microsoft.com/office/powerpoint/2010/main" val="393500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080" y="2770632"/>
            <a:ext cx="6593840" cy="1527048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Heirarchical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31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137920"/>
            <a:ext cx="6766560" cy="4937760"/>
          </a:xfrm>
        </p:spPr>
        <p:txBody>
          <a:bodyPr/>
          <a:lstStyle/>
          <a:p>
            <a:r>
              <a:rPr lang="en-US" sz="2400" i="1" dirty="0"/>
              <a:t>It refers to the method of building &amp; representing complex scenes and images as very simplified small sized shapes</a:t>
            </a:r>
          </a:p>
          <a:p>
            <a:endParaRPr lang="en-US" sz="2400" i="1" dirty="0"/>
          </a:p>
          <a:p>
            <a:r>
              <a:rPr lang="en-US" sz="2400" i="1" dirty="0"/>
              <a:t>It dwells on the concept that an object can be made up of relatively simpler objects, which further can be made up even simpler objects</a:t>
            </a:r>
          </a:p>
          <a:p>
            <a:endParaRPr lang="en-US" sz="2400" i="1" dirty="0"/>
          </a:p>
          <a:p>
            <a:r>
              <a:rPr lang="en-US" sz="2400" i="1" dirty="0"/>
              <a:t>Thus, this can be bottomed down to a state where things are basically made of SIMPLE GEOMETRIC SHAPES like circles, rectangles, etc.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60998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cartoon of a car on a road with windmills">
            <a:extLst>
              <a:ext uri="{FF2B5EF4-FFF2-40B4-BE49-F238E27FC236}">
                <a16:creationId xmlns:a16="http://schemas.microsoft.com/office/drawing/2014/main" id="{F69A2530-AC44-F3BF-A2DE-32577D2C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636" y="2454656"/>
            <a:ext cx="6223452" cy="3757945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8536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picture containing sketch, drawing, art">
            <a:extLst>
              <a:ext uri="{FF2B5EF4-FFF2-40B4-BE49-F238E27FC236}">
                <a16:creationId xmlns:a16="http://schemas.microsoft.com/office/drawing/2014/main" id="{06F14414-35E7-1C33-506E-115EF5550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120" y="2446084"/>
            <a:ext cx="6878320" cy="3716671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3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080" y="2770632"/>
            <a:ext cx="6593840" cy="1527048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Medical 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Imaging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4727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137920"/>
            <a:ext cx="6766560" cy="4937760"/>
          </a:xfrm>
        </p:spPr>
        <p:txBody>
          <a:bodyPr/>
          <a:lstStyle/>
          <a:p>
            <a:r>
              <a:rPr lang="en-US" sz="2400" i="1" dirty="0"/>
              <a:t>It is one of the real-world fields that has ALWAYS had a major usage of </a:t>
            </a:r>
            <a:r>
              <a:rPr lang="en-US" sz="2400" i="1" dirty="0" err="1"/>
              <a:t>HomoCoords</a:t>
            </a:r>
            <a:r>
              <a:rPr lang="en-US" sz="2400" i="1" dirty="0"/>
              <a:t> </a:t>
            </a:r>
          </a:p>
          <a:p>
            <a:endParaRPr lang="en-US" sz="2400" i="1" dirty="0"/>
          </a:p>
          <a:p>
            <a:r>
              <a:rPr lang="en-US" sz="2400" i="1" dirty="0"/>
              <a:t>Radiology is one big example which is primarily based on concepts of Linear Algebra</a:t>
            </a:r>
          </a:p>
          <a:p>
            <a:endParaRPr lang="en-US" sz="2400" i="1" dirty="0"/>
          </a:p>
          <a:p>
            <a:r>
              <a:rPr lang="en-US" sz="2400" i="1" dirty="0"/>
              <a:t>Tomographic Reconstruction is one of the methods that is used in the Computed Tomographic (CT) scans</a:t>
            </a:r>
          </a:p>
          <a:p>
            <a:endParaRPr lang="en-US" sz="2400" i="1" dirty="0"/>
          </a:p>
          <a:p>
            <a:r>
              <a:rPr lang="en-US" sz="2400" i="1" dirty="0"/>
              <a:t>Some of the exemplar images are shown as to how </a:t>
            </a:r>
            <a:r>
              <a:rPr lang="en-US" sz="2400" i="1" dirty="0" err="1"/>
              <a:t>HomoCoords</a:t>
            </a:r>
            <a:r>
              <a:rPr lang="en-US" sz="2400" i="1" dirty="0"/>
              <a:t> are used to generate numerous slices of images of our body parts in CT scans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546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6" descr="A picture containing screenshot, colorfulness, circle, graphics">
            <a:extLst>
              <a:ext uri="{FF2B5EF4-FFF2-40B4-BE49-F238E27FC236}">
                <a16:creationId xmlns:a16="http://schemas.microsoft.com/office/drawing/2014/main" id="{C1760A7C-0389-5DDF-712E-D7C47B945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7145" y="2357120"/>
            <a:ext cx="7535643" cy="3976908"/>
          </a:xfrm>
        </p:spPr>
      </p:pic>
    </p:spTree>
    <p:extLst>
      <p:ext uri="{BB962C8B-B14F-4D97-AF65-F5344CB8AC3E}">
        <p14:creationId xmlns:p14="http://schemas.microsoft.com/office/powerpoint/2010/main" val="13743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Content Placeholder 5" descr="A picture containing sketch, drawing, illustration, joint">
            <a:extLst>
              <a:ext uri="{FF2B5EF4-FFF2-40B4-BE49-F238E27FC236}">
                <a16:creationId xmlns:a16="http://schemas.microsoft.com/office/drawing/2014/main" id="{FEB0028B-15B0-5491-FC70-3789DFD49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200" y="2292097"/>
            <a:ext cx="6004560" cy="3844544"/>
          </a:xfrm>
        </p:spPr>
      </p:pic>
    </p:spTree>
    <p:extLst>
      <p:ext uri="{BB962C8B-B14F-4D97-AF65-F5344CB8AC3E}">
        <p14:creationId xmlns:p14="http://schemas.microsoft.com/office/powerpoint/2010/main" val="4276936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016508"/>
            <a:ext cx="6766560" cy="768096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069592"/>
            <a:ext cx="5879592" cy="4432808"/>
          </a:xfrm>
        </p:spPr>
        <p:txBody>
          <a:bodyPr/>
          <a:lstStyle/>
          <a:p>
            <a:r>
              <a:rPr lang="en-US" sz="2000" dirty="0"/>
              <a:t>Overall, this project has tried to cover the mathematical aspect of the topic </a:t>
            </a:r>
            <a:r>
              <a:rPr lang="en-US" sz="2000" dirty="0" err="1"/>
              <a:t>HomoCoords</a:t>
            </a:r>
            <a:r>
              <a:rPr lang="en-US" sz="2000" dirty="0"/>
              <a:t> in great detail as well as delved deep into its real-world applications</a:t>
            </a:r>
          </a:p>
          <a:p>
            <a:endParaRPr lang="en-US" sz="2000" dirty="0"/>
          </a:p>
          <a:p>
            <a:r>
              <a:rPr lang="en-US" sz="2000" dirty="0"/>
              <a:t>We have tried to cover the main points related to the fields like Computer Graphics &amp; Medical Imaging</a:t>
            </a:r>
          </a:p>
          <a:p>
            <a:endParaRPr lang="en-US" sz="2000" dirty="0"/>
          </a:p>
          <a:p>
            <a:r>
              <a:rPr lang="en-US" sz="2000" dirty="0"/>
              <a:t>They are intensively wide fields and thus we have just tried to cover some of their concepts and usages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TEAM!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3182" y="5399461"/>
            <a:ext cx="2598737" cy="768096"/>
          </a:xfrm>
        </p:spPr>
        <p:txBody>
          <a:bodyPr/>
          <a:lstStyle/>
          <a:p>
            <a:r>
              <a:rPr lang="en-US" dirty="0"/>
              <a:t>Sairam babu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6632" y="5374457"/>
            <a:ext cx="2598737" cy="767500"/>
          </a:xfrm>
        </p:spPr>
        <p:txBody>
          <a:bodyPr/>
          <a:lstStyle/>
          <a:p>
            <a:r>
              <a:rPr lang="en-US" dirty="0"/>
              <a:t>Daksh Shah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7C3E177-2E65-3269-5205-5E9D1E1930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40407" y="5373861"/>
            <a:ext cx="2598737" cy="768096"/>
          </a:xfrm>
        </p:spPr>
        <p:txBody>
          <a:bodyPr/>
          <a:lstStyle/>
          <a:p>
            <a:r>
              <a:rPr lang="en-IN" dirty="0"/>
              <a:t>Karan </a:t>
            </a:r>
            <a:r>
              <a:rPr lang="en-IN" dirty="0" err="1"/>
              <a:t>nijhawan</a:t>
            </a:r>
            <a:endParaRPr lang="en-IN" dirty="0"/>
          </a:p>
        </p:txBody>
      </p:sp>
      <p:pic>
        <p:nvPicPr>
          <p:cNvPr id="14" name="Picture Placeholder 13" descr="A person sitting at a table with a menu&#10;&#10;Description automatically generated with low confidence">
            <a:extLst>
              <a:ext uri="{FF2B5EF4-FFF2-40B4-BE49-F238E27FC236}">
                <a16:creationId xmlns:a16="http://schemas.microsoft.com/office/drawing/2014/main" id="{37AB8F68-4757-56A5-D088-92D23D4B548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>
            <a:fillRect/>
          </a:stretch>
        </p:blipFill>
        <p:spPr>
          <a:xfrm>
            <a:off x="765175" y="2776538"/>
            <a:ext cx="2597150" cy="2597150"/>
          </a:xfrm>
        </p:spPr>
      </p:pic>
      <p:pic>
        <p:nvPicPr>
          <p:cNvPr id="22" name="Picture Placeholder 21" descr="A person standing in front of a wall with pizzas&#10;&#10;Description automatically generated with low confidence">
            <a:extLst>
              <a:ext uri="{FF2B5EF4-FFF2-40B4-BE49-F238E27FC236}">
                <a16:creationId xmlns:a16="http://schemas.microsoft.com/office/drawing/2014/main" id="{A63738BF-F114-C52C-5E91-27C562DAE38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7967" b="7967"/>
          <a:stretch>
            <a:fillRect/>
          </a:stretch>
        </p:blipFill>
        <p:spPr>
          <a:xfrm>
            <a:off x="4806950" y="2776538"/>
            <a:ext cx="2597150" cy="2597150"/>
          </a:xfrm>
        </p:spPr>
      </p:pic>
      <p:pic>
        <p:nvPicPr>
          <p:cNvPr id="24" name="Picture Placeholder 23" descr="A person standing on a bridge&#10;&#10;Description automatically generated with medium confidence">
            <a:extLst>
              <a:ext uri="{FF2B5EF4-FFF2-40B4-BE49-F238E27FC236}">
                <a16:creationId xmlns:a16="http://schemas.microsoft.com/office/drawing/2014/main" id="{24A38517-4CC0-CA3E-EF62-0B0E2B90097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l="4583" r="4583"/>
          <a:stretch>
            <a:fillRect/>
          </a:stretch>
        </p:blipFill>
        <p:spPr>
          <a:xfrm>
            <a:off x="8848725" y="2776538"/>
            <a:ext cx="2597150" cy="2597150"/>
          </a:xfr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562864"/>
            <a:ext cx="5693664" cy="1339088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AIM of the PROJECT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211832"/>
            <a:ext cx="5693664" cy="42499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Research on variety of fields where </a:t>
            </a:r>
            <a:r>
              <a:rPr lang="en-US" i="1" dirty="0" err="1"/>
              <a:t>HomoCoords</a:t>
            </a:r>
            <a:r>
              <a:rPr lang="en-US" i="1" dirty="0"/>
              <a:t> find their usage</a:t>
            </a:r>
          </a:p>
          <a:p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Describing 3 major geometric transformations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Talking about Computer Graphics &amp;</a:t>
            </a:r>
            <a:r>
              <a:rPr lang="en-US" dirty="0"/>
              <a:t> </a:t>
            </a:r>
            <a:r>
              <a:rPr lang="en-US" i="1" dirty="0"/>
              <a:t>Medical Imaging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68" y="1893824"/>
            <a:ext cx="7159752" cy="3328416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93088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651760"/>
            <a:ext cx="6766560" cy="3271520"/>
          </a:xfrm>
        </p:spPr>
        <p:txBody>
          <a:bodyPr/>
          <a:lstStyle/>
          <a:p>
            <a:r>
              <a:rPr lang="en-US" sz="1800" dirty="0"/>
              <a:t>Homogenous Coordinates are a mathematical framework used in projective geometry. They provide an extension to the natural coordinate system using an extra coordinate.</a:t>
            </a:r>
          </a:p>
          <a:p>
            <a:endParaRPr lang="en-US" sz="1800" dirty="0"/>
          </a:p>
          <a:p>
            <a:r>
              <a:rPr lang="en-US" sz="1800" dirty="0"/>
              <a:t>They are widely used in modern world fields like Computer Graphics, 3D modeling, Medical Science, etc.</a:t>
            </a:r>
          </a:p>
          <a:p>
            <a:endParaRPr lang="en-US" sz="1800" dirty="0"/>
          </a:p>
          <a:p>
            <a:r>
              <a:rPr lang="en-US" sz="1800" dirty="0"/>
              <a:t>We can use them as powerful mathematical tools to simplify many tasks and rather complete them with efficiency.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080" y="2486152"/>
            <a:ext cx="6593840" cy="1527048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Geometric transformations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454656"/>
            <a:ext cx="6766560" cy="4003040"/>
          </a:xfrm>
        </p:spPr>
        <p:txBody>
          <a:bodyPr/>
          <a:lstStyle/>
          <a:p>
            <a:r>
              <a:rPr lang="en-US" sz="2000" i="1" dirty="0"/>
              <a:t>Translation refers to moving of an object in a certain direction without changing its size/shape. </a:t>
            </a:r>
          </a:p>
          <a:p>
            <a:endParaRPr lang="en-US" sz="2000" i="1" dirty="0"/>
          </a:p>
          <a:p>
            <a:r>
              <a:rPr lang="en-US" sz="2000" i="1" dirty="0"/>
              <a:t>It is done by adding constant values to the coordinates of the object.</a:t>
            </a:r>
          </a:p>
          <a:p>
            <a:endParaRPr lang="en-US" sz="2000" i="1" dirty="0"/>
          </a:p>
          <a:p>
            <a:r>
              <a:rPr lang="en-US" sz="2000" i="1" dirty="0"/>
              <a:t>Further, as mentioned before, we add an extra coordinate to the natural cartesian coordinates generally represented as “w”.</a:t>
            </a:r>
          </a:p>
          <a:p>
            <a:endParaRPr lang="en-US" sz="2000" i="1" dirty="0"/>
          </a:p>
          <a:p>
            <a:r>
              <a:rPr lang="en-US" sz="2000" i="1" dirty="0"/>
              <a:t>The final coordinates look like [x, y, w].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3871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702560"/>
            <a:ext cx="6766560" cy="3779520"/>
          </a:xfrm>
        </p:spPr>
        <p:txBody>
          <a:bodyPr/>
          <a:lstStyle/>
          <a:p>
            <a:r>
              <a:rPr lang="en-US" sz="2400" i="1" dirty="0"/>
              <a:t>Rotation as a transformation involves rotating an object about an axis or fixed point</a:t>
            </a:r>
          </a:p>
          <a:p>
            <a:endParaRPr lang="en-US" sz="2400" i="1" dirty="0"/>
          </a:p>
          <a:p>
            <a:r>
              <a:rPr lang="en-US" sz="2400" i="1" dirty="0"/>
              <a:t>Size/shape of the object remains intact</a:t>
            </a:r>
          </a:p>
          <a:p>
            <a:endParaRPr lang="en-US" sz="2400" i="1" dirty="0"/>
          </a:p>
          <a:p>
            <a:r>
              <a:rPr lang="en-US" sz="2400" i="1" dirty="0"/>
              <a:t>Also, we can represent multiple geometric rotations in a single equivalent matrix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796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96160"/>
            <a:ext cx="6766560" cy="3779520"/>
          </a:xfrm>
        </p:spPr>
        <p:txBody>
          <a:bodyPr/>
          <a:lstStyle/>
          <a:p>
            <a:r>
              <a:rPr lang="en-US" sz="2400" i="1" dirty="0"/>
              <a:t>Scaling of an object leads to change in its size, either enlarging or shrinking</a:t>
            </a:r>
          </a:p>
          <a:p>
            <a:endParaRPr lang="en-US" sz="2400" i="1" dirty="0"/>
          </a:p>
          <a:p>
            <a:r>
              <a:rPr lang="en-US" sz="2400" i="1" dirty="0"/>
              <a:t>Here too, we can represent an equivalent matrix for multiple scales just like rotation &amp; translation</a:t>
            </a:r>
          </a:p>
          <a:p>
            <a:endParaRPr lang="en-US" sz="2400" i="1" dirty="0"/>
          </a:p>
          <a:p>
            <a:r>
              <a:rPr lang="en-US" sz="2400" i="1" dirty="0"/>
              <a:t>Although, position of the object with respect to the reference point remains the same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087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080" y="2770632"/>
            <a:ext cx="6593840" cy="1527048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Computer graphics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898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158240"/>
            <a:ext cx="6766560" cy="4917440"/>
          </a:xfrm>
        </p:spPr>
        <p:txBody>
          <a:bodyPr/>
          <a:lstStyle/>
          <a:p>
            <a:r>
              <a:rPr lang="en-US" sz="2400" i="1" dirty="0" err="1"/>
              <a:t>HomoCoords</a:t>
            </a:r>
            <a:r>
              <a:rPr lang="en-US" sz="2400" i="1" dirty="0"/>
              <a:t> play a vital role in Computer </a:t>
            </a:r>
            <a:r>
              <a:rPr lang="en-US" sz="2400" i="1" dirty="0" err="1"/>
              <a:t>Graphcics</a:t>
            </a:r>
            <a:r>
              <a:rPr lang="en-US" sz="2400" i="1" dirty="0"/>
              <a:t> by providing a unified  framework for representation of points, lines and shapes</a:t>
            </a:r>
          </a:p>
          <a:p>
            <a:endParaRPr lang="en-US" sz="2400" i="1" dirty="0"/>
          </a:p>
          <a:p>
            <a:r>
              <a:rPr lang="en-US" sz="2400" i="1" dirty="0"/>
              <a:t>They are widely used in CG to make variety of scenes and beautify the existing ones using simple mathematical techniques</a:t>
            </a:r>
          </a:p>
          <a:p>
            <a:endParaRPr lang="en-US" sz="2400" i="1" dirty="0"/>
          </a:p>
          <a:p>
            <a:r>
              <a:rPr lang="en-US" sz="2400" i="1" dirty="0"/>
              <a:t>Majorly, the transformations mentioned before are used in it to perform these things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6729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{FE0B3091-6869-41F8-B014-38B742C1430B}tf78438558_win32</Template>
  <TotalTime>124</TotalTime>
  <Words>582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Sabon Next LT</vt:lpstr>
      <vt:lpstr>Office Theme</vt:lpstr>
      <vt:lpstr>Homogenous coordinates</vt:lpstr>
      <vt:lpstr>AIM of the PROJECT</vt:lpstr>
      <vt:lpstr>Introduction</vt:lpstr>
      <vt:lpstr>Geometric transformations</vt:lpstr>
      <vt:lpstr>Translation</vt:lpstr>
      <vt:lpstr>rotation</vt:lpstr>
      <vt:lpstr>scaling</vt:lpstr>
      <vt:lpstr>Computer graphics</vt:lpstr>
      <vt:lpstr>PowerPoint Presentation</vt:lpstr>
      <vt:lpstr>Heirarchical modeling</vt:lpstr>
      <vt:lpstr>PowerPoint Presentation</vt:lpstr>
      <vt:lpstr>example</vt:lpstr>
      <vt:lpstr>example</vt:lpstr>
      <vt:lpstr>Medical  Imaging</vt:lpstr>
      <vt:lpstr>PowerPoint Presentation</vt:lpstr>
      <vt:lpstr>example</vt:lpstr>
      <vt:lpstr>example</vt:lpstr>
      <vt:lpstr>SUMMARY </vt:lpstr>
      <vt:lpstr>MEET OUR TEAM!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Homogenous Coordinates</dc:title>
  <dc:subject/>
  <dc:creator>Dax Shah</dc:creator>
  <cp:lastModifiedBy>Dax Shah</cp:lastModifiedBy>
  <cp:revision>54</cp:revision>
  <dcterms:created xsi:type="dcterms:W3CDTF">2023-06-21T15:42:47Z</dcterms:created>
  <dcterms:modified xsi:type="dcterms:W3CDTF">2023-06-21T17:48:27Z</dcterms:modified>
</cp:coreProperties>
</file>