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75" r:id="rId3"/>
    <p:sldId id="288" r:id="rId4"/>
    <p:sldId id="276" r:id="rId5"/>
    <p:sldId id="277" r:id="rId6"/>
    <p:sldId id="278" r:id="rId7"/>
    <p:sldId id="279" r:id="rId8"/>
    <p:sldId id="282" r:id="rId9"/>
    <p:sldId id="285" r:id="rId10"/>
    <p:sldId id="287"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E6ACC-FA16-40A2-BCD8-9F8874CF3BEA}" type="datetimeFigureOut">
              <a:rPr lang="es-DO" smtClean="0"/>
              <a:t>18/4/2022</a:t>
            </a:fld>
            <a:endParaRPr lang="es-D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08729-9E48-41B1-B005-473CDB2C0107}" type="slidenum">
              <a:rPr lang="es-DO" smtClean="0"/>
              <a:t>‹Nº›</a:t>
            </a:fld>
            <a:endParaRPr lang="es-DO"/>
          </a:p>
        </p:txBody>
      </p:sp>
    </p:spTree>
    <p:extLst>
      <p:ext uri="{BB962C8B-B14F-4D97-AF65-F5344CB8AC3E}">
        <p14:creationId xmlns:p14="http://schemas.microsoft.com/office/powerpoint/2010/main" val="401054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1</a:t>
            </a:fld>
            <a:endParaRPr lang="es-ES"/>
          </a:p>
        </p:txBody>
      </p:sp>
    </p:spTree>
    <p:extLst>
      <p:ext uri="{BB962C8B-B14F-4D97-AF65-F5344CB8AC3E}">
        <p14:creationId xmlns:p14="http://schemas.microsoft.com/office/powerpoint/2010/main" val="401253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11</a:t>
            </a:fld>
            <a:endParaRPr lang="es-ES"/>
          </a:p>
        </p:txBody>
      </p:sp>
    </p:spTree>
    <p:extLst>
      <p:ext uri="{BB962C8B-B14F-4D97-AF65-F5344CB8AC3E}">
        <p14:creationId xmlns:p14="http://schemas.microsoft.com/office/powerpoint/2010/main" val="176593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ielo nocturno con montañas a lo lejos en el horizonte">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40C7600-5BA8-4A54-887F-74AF87750A31}"/>
              </a:ext>
            </a:extLst>
          </p:cNvPr>
          <p:cNvSpPr>
            <a:spLocks noGrp="1"/>
          </p:cNvSpPr>
          <p:nvPr>
            <p:ph type="ctrTitle"/>
          </p:nvPr>
        </p:nvSpPr>
        <p:spPr>
          <a:xfrm>
            <a:off x="4026645" y="2655661"/>
            <a:ext cx="4507756" cy="992136"/>
          </a:xfrm>
        </p:spPr>
        <p:txBody>
          <a:bodyPr rtlCol="0">
            <a:normAutofit/>
          </a:bodyPr>
          <a:lstStyle/>
          <a:p>
            <a:pPr algn="ctr"/>
            <a:r>
              <a:rPr lang="es-ES" b="1" dirty="0">
                <a:latin typeface="Arial Rounded MT Bold" panose="020F0704030504030204" pitchFamily="34" charset="0"/>
              </a:rPr>
              <a:t>INVERNALIA</a:t>
            </a:r>
          </a:p>
        </p:txBody>
      </p:sp>
      <p:sp>
        <p:nvSpPr>
          <p:cNvPr id="3" name="Subtítulo 2">
            <a:extLst>
              <a:ext uri="{FF2B5EF4-FFF2-40B4-BE49-F238E27FC236}">
                <a16:creationId xmlns:a16="http://schemas.microsoft.com/office/drawing/2014/main" id="{AE584786-6548-4BB4-95FD-977AD1F362C6}"/>
              </a:ext>
            </a:extLst>
          </p:cNvPr>
          <p:cNvSpPr>
            <a:spLocks noGrp="1"/>
          </p:cNvSpPr>
          <p:nvPr>
            <p:ph type="subTitle" idx="1"/>
          </p:nvPr>
        </p:nvSpPr>
        <p:spPr>
          <a:xfrm>
            <a:off x="2497147" y="3656304"/>
            <a:ext cx="7197726" cy="1405467"/>
          </a:xfrm>
        </p:spPr>
        <p:txBody>
          <a:bodyPr rtlCol="0">
            <a:normAutofit/>
          </a:bodyPr>
          <a:lstStyle/>
          <a:p>
            <a:pPr algn="ctr" rtl="0"/>
            <a:r>
              <a:rPr lang="es-DO" dirty="0">
                <a:solidFill>
                  <a:schemeClr val="accent1">
                    <a:lumMod val="40000"/>
                    <a:lumOff val="60000"/>
                  </a:schemeClr>
                </a:solidFill>
              </a:rPr>
              <a:t>LOS MEJORES EN CALIDAD Y PRECIOS.</a:t>
            </a:r>
            <a:endParaRPr lang="es-ES" dirty="0">
              <a:solidFill>
                <a:schemeClr val="accent1">
                  <a:lumMod val="40000"/>
                  <a:lumOff val="60000"/>
                </a:schemeClr>
              </a:solidFill>
            </a:endParaRPr>
          </a:p>
        </p:txBody>
      </p:sp>
      <p:sp>
        <p:nvSpPr>
          <p:cNvPr id="4" name="CuadroTexto 3"/>
          <p:cNvSpPr txBox="1"/>
          <p:nvPr/>
        </p:nvSpPr>
        <p:spPr>
          <a:xfrm>
            <a:off x="634824" y="4980454"/>
            <a:ext cx="4407408" cy="1200329"/>
          </a:xfrm>
          <a:prstGeom prst="rect">
            <a:avLst/>
          </a:prstGeom>
          <a:noFill/>
          <a:ln>
            <a:solidFill>
              <a:schemeClr val="bg1"/>
            </a:solidFill>
          </a:ln>
        </p:spPr>
        <p:txBody>
          <a:bodyPr wrap="square" rtlCol="0">
            <a:spAutoFit/>
          </a:bodyPr>
          <a:lstStyle/>
          <a:p>
            <a:r>
              <a:rPr lang="es-ES" b="1" dirty="0"/>
              <a:t>Vinicio David Cabreja  Gonzalez</a:t>
            </a:r>
          </a:p>
          <a:p>
            <a:r>
              <a:rPr lang="es-ES" b="1" dirty="0"/>
              <a:t>19-EIST-1-002</a:t>
            </a:r>
          </a:p>
          <a:p>
            <a:r>
              <a:rPr lang="es-ES" b="1" dirty="0"/>
              <a:t>0908</a:t>
            </a:r>
          </a:p>
          <a:p>
            <a:r>
              <a:rPr lang="es-ES" b="1" dirty="0"/>
              <a:t>Administración de servidores</a:t>
            </a:r>
          </a:p>
        </p:txBody>
      </p:sp>
      <p:pic>
        <p:nvPicPr>
          <p:cNvPr id="10" name="Imagen 9">
            <a:extLst>
              <a:ext uri="{FF2B5EF4-FFF2-40B4-BE49-F238E27FC236}">
                <a16:creationId xmlns:a16="http://schemas.microsoft.com/office/drawing/2014/main" id="{0B3FE10C-DA4B-41B2-AFD5-9B53553F59DB}"/>
              </a:ext>
            </a:extLst>
          </p:cNvPr>
          <p:cNvPicPr>
            <a:picLocks noChangeAspect="1"/>
          </p:cNvPicPr>
          <p:nvPr/>
        </p:nvPicPr>
        <p:blipFill>
          <a:blip r:embed="rId4"/>
          <a:stretch>
            <a:fillRect/>
          </a:stretch>
        </p:blipFill>
        <p:spPr>
          <a:xfrm>
            <a:off x="4862123" y="665761"/>
            <a:ext cx="2324793" cy="2324793"/>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Arial" panose="020B0604020202020204" pitchFamily="34" charset="0"/>
                <a:cs typeface="Arial" panose="020B0604020202020204" pitchFamily="34" charset="0"/>
              </a:rPr>
              <a:t>Ventajas de adquirir nuestros servicios: </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ES" sz="2400" dirty="0">
                <a:latin typeface="Arial" panose="020B0604020202020204" pitchFamily="34" charset="0"/>
                <a:cs typeface="Arial" panose="020B0604020202020204" pitchFamily="34" charset="0"/>
              </a:rPr>
              <a:t>Competitividad empresarial.</a:t>
            </a:r>
          </a:p>
          <a:p>
            <a:r>
              <a:rPr lang="es-ES" sz="2400" dirty="0">
                <a:latin typeface="Arial" panose="020B0604020202020204" pitchFamily="34" charset="0"/>
                <a:cs typeface="Arial" panose="020B0604020202020204" pitchFamily="34" charset="0"/>
              </a:rPr>
              <a:t>Llamará mucho más la atención de sus clientes y nuevos clientes si aplica el servicio.</a:t>
            </a:r>
          </a:p>
          <a:p>
            <a:r>
              <a:rPr lang="es-ES" sz="2400" dirty="0">
                <a:latin typeface="Arial" panose="020B0604020202020204" pitchFamily="34" charset="0"/>
                <a:cs typeface="Arial" panose="020B0604020202020204" pitchFamily="34" charset="0"/>
              </a:rPr>
              <a:t>Seguridad en el servicio 100% garantizada.</a:t>
            </a:r>
          </a:p>
          <a:p>
            <a:r>
              <a:rPr lang="es-ES" sz="2400" dirty="0">
                <a:latin typeface="Arial" panose="020B0604020202020204" pitchFamily="34" charset="0"/>
                <a:cs typeface="Arial" panose="020B0604020202020204" pitchFamily="34" charset="0"/>
              </a:rPr>
              <a:t>Precios accesibles con servicios de alta calidad.</a:t>
            </a:r>
          </a:p>
          <a:p>
            <a:endParaRPr lang="es-ES" dirty="0"/>
          </a:p>
        </p:txBody>
      </p:sp>
    </p:spTree>
    <p:extLst>
      <p:ext uri="{BB962C8B-B14F-4D97-AF65-F5344CB8AC3E}">
        <p14:creationId xmlns:p14="http://schemas.microsoft.com/office/powerpoint/2010/main" val="2831210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untos de luz">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es-ES" dirty="0"/>
              <a:t>Gracias</a:t>
            </a:r>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Arial" panose="020B0604020202020204" pitchFamily="34" charset="0"/>
                <a:cs typeface="Arial" panose="020B0604020202020204" pitchFamily="34" charset="0"/>
              </a:rPr>
              <a:t>Historia</a:t>
            </a:r>
          </a:p>
        </p:txBody>
      </p:sp>
      <p:sp>
        <p:nvSpPr>
          <p:cNvPr id="3" name="Marcador de contenido 2"/>
          <p:cNvSpPr>
            <a:spLocks noGrp="1"/>
          </p:cNvSpPr>
          <p:nvPr>
            <p:ph idx="1"/>
          </p:nvPr>
        </p:nvSpPr>
        <p:spPr>
          <a:xfrm>
            <a:off x="678180" y="2308322"/>
            <a:ext cx="10835639" cy="4385954"/>
          </a:xfrm>
        </p:spPr>
        <p:txBody>
          <a:bodyPr>
            <a:normAutofit/>
          </a:bodyPr>
          <a:lstStyle/>
          <a:p>
            <a:pPr algn="just"/>
            <a:r>
              <a:rPr lang="es-ES" sz="2400" dirty="0">
                <a:latin typeface="Arial" panose="020B0604020202020204" pitchFamily="34" charset="0"/>
                <a:cs typeface="Arial" panose="020B0604020202020204" pitchFamily="34" charset="0"/>
              </a:rPr>
              <a:t>INVERNALIA es una empresa reparación de electrodoméstico y dispositivos electrónicos creada y desarrollada por el Ing. En Sistemas y auxiliar en electrónica Vinicio David Cabreja Gonzalez.</a:t>
            </a:r>
          </a:p>
          <a:p>
            <a:pPr algn="just"/>
            <a:r>
              <a:rPr lang="es-ES" sz="2400" dirty="0">
                <a:latin typeface="Arial" panose="020B0604020202020204" pitchFamily="34" charset="0"/>
                <a:cs typeface="Arial" panose="020B0604020202020204" pitchFamily="34" charset="0"/>
              </a:rPr>
              <a:t>Todo surgió de una idea de ayudar a evolucionar a las empresas y hacer una empresa Mixta que pueda ayudar tanto en los electrodoméstico que usamos en el diario vivir y los dispositivos electrónicos que son indispensable en nuestras vidas.</a:t>
            </a:r>
          </a:p>
          <a:p>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0569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Arial" panose="020B0604020202020204" pitchFamily="34" charset="0"/>
                <a:cs typeface="Arial" panose="020B0604020202020204" pitchFamily="34" charset="0"/>
              </a:rPr>
              <a:t>LOGO DE LA EMPRESA</a:t>
            </a:r>
          </a:p>
        </p:txBody>
      </p:sp>
      <p:sp>
        <p:nvSpPr>
          <p:cNvPr id="3" name="Rectángulo 2"/>
          <p:cNvSpPr/>
          <p:nvPr/>
        </p:nvSpPr>
        <p:spPr>
          <a:xfrm>
            <a:off x="4452658" y="6361238"/>
            <a:ext cx="2699330" cy="369332"/>
          </a:xfrm>
          <a:prstGeom prst="rect">
            <a:avLst/>
          </a:prstGeom>
        </p:spPr>
        <p:txBody>
          <a:bodyPr wrap="none">
            <a:spAutoFit/>
          </a:bodyPr>
          <a:lstStyle/>
          <a:p>
            <a:pPr algn="ctr"/>
            <a:r>
              <a:rPr lang="es-ES" dirty="0">
                <a:solidFill>
                  <a:schemeClr val="accent1">
                    <a:lumMod val="40000"/>
                    <a:lumOff val="60000"/>
                  </a:schemeClr>
                </a:solidFill>
              </a:rPr>
              <a:t>Arreglar con buena calidad</a:t>
            </a:r>
          </a:p>
        </p:txBody>
      </p:sp>
      <p:pic>
        <p:nvPicPr>
          <p:cNvPr id="5" name="Imagen 4">
            <a:extLst>
              <a:ext uri="{FF2B5EF4-FFF2-40B4-BE49-F238E27FC236}">
                <a16:creationId xmlns:a16="http://schemas.microsoft.com/office/drawing/2014/main" id="{3100CC84-BF61-42C6-97AE-8D5D66320CD5}"/>
              </a:ext>
            </a:extLst>
          </p:cNvPr>
          <p:cNvPicPr>
            <a:picLocks noChangeAspect="1"/>
          </p:cNvPicPr>
          <p:nvPr/>
        </p:nvPicPr>
        <p:blipFill>
          <a:blip r:embed="rId2"/>
          <a:stretch>
            <a:fillRect/>
          </a:stretch>
        </p:blipFill>
        <p:spPr>
          <a:xfrm>
            <a:off x="3897561" y="2116173"/>
            <a:ext cx="3809524" cy="3809524"/>
          </a:xfrm>
          <a:prstGeom prst="rect">
            <a:avLst/>
          </a:prstGeom>
        </p:spPr>
      </p:pic>
    </p:spTree>
    <p:extLst>
      <p:ext uri="{BB962C8B-B14F-4D97-AF65-F5344CB8AC3E}">
        <p14:creationId xmlns:p14="http://schemas.microsoft.com/office/powerpoint/2010/main" val="18054956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Arial" panose="020B0604020202020204" pitchFamily="34" charset="0"/>
                <a:cs typeface="Arial" panose="020B0604020202020204" pitchFamily="34" charset="0"/>
              </a:rPr>
              <a:t>Misión y visión</a:t>
            </a:r>
          </a:p>
        </p:txBody>
      </p:sp>
      <p:sp>
        <p:nvSpPr>
          <p:cNvPr id="3" name="Marcador de contenido 2"/>
          <p:cNvSpPr>
            <a:spLocks noGrp="1"/>
          </p:cNvSpPr>
          <p:nvPr>
            <p:ph idx="1"/>
          </p:nvPr>
        </p:nvSpPr>
        <p:spPr/>
        <p:txBody>
          <a:bodyPr>
            <a:normAutofit fontScale="92500"/>
          </a:bodyPr>
          <a:lstStyle/>
          <a:p>
            <a:pPr algn="just"/>
            <a:r>
              <a:rPr lang="es-ES" sz="2400" b="1" dirty="0">
                <a:latin typeface="Arial" panose="020B0604020202020204" pitchFamily="34" charset="0"/>
                <a:cs typeface="Arial" panose="020B0604020202020204" pitchFamily="34" charset="0"/>
              </a:rPr>
              <a:t>Misión: </a:t>
            </a:r>
            <a:r>
              <a:rPr lang="es-DO" sz="2400" dirty="0">
                <a:latin typeface="Arial" panose="020B0604020202020204" pitchFamily="34" charset="0"/>
                <a:cs typeface="Arial" panose="020B0604020202020204" pitchFamily="34" charset="0"/>
              </a:rPr>
              <a:t>Nuestra misión es poder satisfacer la necesidad de nuestros clientes de que se le pueda ser reparada electrodomésticos y dispositivos electrónicos</a:t>
            </a:r>
            <a:r>
              <a:rPr lang="es-ES" sz="2400" dirty="0">
                <a:latin typeface="Arial" panose="020B0604020202020204" pitchFamily="34" charset="0"/>
                <a:cs typeface="Arial" panose="020B0604020202020204" pitchFamily="34" charset="0"/>
              </a:rPr>
              <a:t>.</a:t>
            </a:r>
          </a:p>
          <a:p>
            <a:pPr marL="0" indent="0" algn="just">
              <a:buNone/>
            </a:pPr>
            <a:r>
              <a:rPr lang="es-ES" sz="2400" dirty="0">
                <a:latin typeface="Arial" panose="020B0604020202020204" pitchFamily="34" charset="0"/>
                <a:cs typeface="Arial" panose="020B0604020202020204" pitchFamily="34" charset="0"/>
              </a:rPr>
              <a:t> </a:t>
            </a:r>
          </a:p>
          <a:p>
            <a:pPr algn="just"/>
            <a:r>
              <a:rPr lang="es-ES" sz="2400" b="1" dirty="0">
                <a:latin typeface="Arial" panose="020B0604020202020204" pitchFamily="34" charset="0"/>
                <a:cs typeface="Arial" panose="020B0604020202020204" pitchFamily="34" charset="0"/>
              </a:rPr>
              <a:t>Visión: </a:t>
            </a:r>
            <a:r>
              <a:rPr lang="es-DO" sz="2400" dirty="0">
                <a:latin typeface="Arial" panose="020B0604020202020204" pitchFamily="34" charset="0"/>
                <a:cs typeface="Arial" panose="020B0604020202020204" pitchFamily="34" charset="0"/>
              </a:rPr>
              <a:t>Nuestra visión es poder ser reconocidos a nivel nacional, llevar nuestras soluciones a cada una de las provincias de nuestro país, para así poder satisfacer cada problemática que posean las personas no solo en el centro de la ciudad, sino también a los demás pueblos del país de nuestra nación</a:t>
            </a:r>
            <a:r>
              <a:rPr lang="es-ES" sz="2400" dirty="0">
                <a:latin typeface="Arial" panose="020B0604020202020204" pitchFamily="34" charset="0"/>
                <a:cs typeface="Arial" panose="020B0604020202020204" pitchFamily="34" charset="0"/>
              </a:rPr>
              <a:t>. </a:t>
            </a:r>
          </a:p>
          <a:p>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124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Arial" panose="020B0604020202020204" pitchFamily="34" charset="0"/>
                <a:cs typeface="Arial" panose="020B0604020202020204" pitchFamily="34" charset="0"/>
              </a:rPr>
              <a:t>valores</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algn="just"/>
            <a:r>
              <a:rPr lang="es-DO" sz="2400" b="1" dirty="0">
                <a:latin typeface="Arial" panose="020B0604020202020204" pitchFamily="34" charset="0"/>
                <a:cs typeface="Arial" panose="020B0604020202020204" pitchFamily="34" charset="0"/>
              </a:rPr>
              <a:t>- Responsabilidad laboral</a:t>
            </a:r>
          </a:p>
          <a:p>
            <a:pPr algn="just"/>
            <a:r>
              <a:rPr lang="es-DO" sz="2400" b="1" dirty="0">
                <a:latin typeface="Arial" panose="020B0604020202020204" pitchFamily="34" charset="0"/>
                <a:cs typeface="Arial" panose="020B0604020202020204" pitchFamily="34" charset="0"/>
              </a:rPr>
              <a:t>- Comunicación clara y honesta</a:t>
            </a:r>
          </a:p>
          <a:p>
            <a:pPr algn="just"/>
            <a:r>
              <a:rPr lang="es-DO" sz="2400" b="1" dirty="0">
                <a:latin typeface="Arial" panose="020B0604020202020204" pitchFamily="34" charset="0"/>
                <a:cs typeface="Arial" panose="020B0604020202020204" pitchFamily="34" charset="0"/>
              </a:rPr>
              <a:t>- Competitividad e innovación</a:t>
            </a:r>
          </a:p>
          <a:p>
            <a:pPr algn="just"/>
            <a:r>
              <a:rPr lang="es-DO" sz="2400" b="1" dirty="0">
                <a:latin typeface="Arial" panose="020B0604020202020204" pitchFamily="34" charset="0"/>
                <a:cs typeface="Arial" panose="020B0604020202020204" pitchFamily="34" charset="0"/>
              </a:rPr>
              <a:t>- Integridad laboral</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115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Arial" panose="020B0604020202020204" pitchFamily="34" charset="0"/>
                <a:cs typeface="Arial" panose="020B0604020202020204" pitchFamily="34" charset="0"/>
              </a:rPr>
              <a:t>Objetivos </a:t>
            </a:r>
            <a:br>
              <a:rPr lang="es-ES" dirty="0">
                <a:latin typeface="Arial" panose="020B0604020202020204" pitchFamily="34" charset="0"/>
                <a:cs typeface="Arial" panose="020B0604020202020204" pitchFamily="34" charset="0"/>
              </a:rPr>
            </a:b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lvl="0"/>
            <a:r>
              <a:rPr lang="es-ES" sz="2400" dirty="0">
                <a:latin typeface="Arial" panose="020B0604020202020204" pitchFamily="34" charset="0"/>
                <a:cs typeface="Arial" panose="020B0604020202020204" pitchFamily="34" charset="0"/>
              </a:rPr>
              <a:t>Recibir aprecio y conformidad de los clientes en cada uno de nuestros servicios.</a:t>
            </a:r>
          </a:p>
          <a:p>
            <a:pPr lvl="0"/>
            <a:r>
              <a:rPr lang="es-ES" sz="2400" dirty="0">
                <a:latin typeface="Arial" panose="020B0604020202020204" pitchFamily="34" charset="0"/>
                <a:cs typeface="Arial" panose="020B0604020202020204" pitchFamily="34" charset="0"/>
              </a:rPr>
              <a:t>Estar siempre participando en el mercado logrando una gran rentabilidad.</a:t>
            </a:r>
          </a:p>
          <a:p>
            <a:pPr lvl="0"/>
            <a:r>
              <a:rPr lang="es-ES" sz="2400" dirty="0">
                <a:latin typeface="Arial" panose="020B0604020202020204" pitchFamily="34" charset="0"/>
                <a:cs typeface="Arial" panose="020B0604020202020204" pitchFamily="34" charset="0"/>
              </a:rPr>
              <a:t>Establecernos en diferentes sectores del país.</a:t>
            </a:r>
          </a:p>
          <a:p>
            <a:pPr lvl="0"/>
            <a:r>
              <a:rPr lang="es-ES" sz="2400" dirty="0">
                <a:latin typeface="Arial" panose="020B0604020202020204" pitchFamily="34" charset="0"/>
                <a:cs typeface="Arial" panose="020B0604020202020204" pitchFamily="34" charset="0"/>
              </a:rPr>
              <a:t>Ser la primera opción para los clientes en República Dominicana.</a:t>
            </a:r>
          </a:p>
          <a:p>
            <a:endParaRPr lang="es-ES" sz="2400" dirty="0"/>
          </a:p>
        </p:txBody>
      </p:sp>
    </p:spTree>
    <p:extLst>
      <p:ext uri="{BB962C8B-B14F-4D97-AF65-F5344CB8AC3E}">
        <p14:creationId xmlns:p14="http://schemas.microsoft.com/office/powerpoint/2010/main" val="3193480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Arial" panose="020B0604020202020204" pitchFamily="34" charset="0"/>
                <a:cs typeface="Arial" panose="020B0604020202020204" pitchFamily="34" charset="0"/>
              </a:rPr>
              <a:t>Metas</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lvl="0"/>
            <a:r>
              <a:rPr lang="es-ES" sz="2400" dirty="0">
                <a:latin typeface="Arial" panose="020B0604020202020204" pitchFamily="34" charset="0"/>
                <a:cs typeface="Arial" panose="020B0604020202020204" pitchFamily="34" charset="0"/>
              </a:rPr>
              <a:t>Número 1 en el país en reparación.</a:t>
            </a:r>
          </a:p>
          <a:p>
            <a:pPr lvl="0"/>
            <a:r>
              <a:rPr lang="es-ES" sz="2400" dirty="0">
                <a:latin typeface="Arial" panose="020B0604020202020204" pitchFamily="34" charset="0"/>
                <a:cs typeface="Arial" panose="020B0604020202020204" pitchFamily="34" charset="0"/>
              </a:rPr>
              <a:t>Líder en ventas en todo el país.</a:t>
            </a:r>
          </a:p>
          <a:p>
            <a:pPr lvl="0"/>
            <a:r>
              <a:rPr lang="es-ES" sz="2400" dirty="0">
                <a:latin typeface="Arial" panose="020B0604020202020204" pitchFamily="34" charset="0"/>
                <a:cs typeface="Arial" panose="020B0604020202020204" pitchFamily="34" charset="0"/>
              </a:rPr>
              <a:t>Alcanzar aguas extranjeras.</a:t>
            </a:r>
          </a:p>
          <a:p>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2855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atin typeface="Arial" panose="020B0604020202020204" pitchFamily="34" charset="0"/>
                <a:cs typeface="Arial" panose="020B0604020202020204" pitchFamily="34" charset="0"/>
              </a:rPr>
              <a:t>Plan de Marketing</a:t>
            </a:r>
          </a:p>
        </p:txBody>
      </p:sp>
      <p:sp>
        <p:nvSpPr>
          <p:cNvPr id="3" name="Marcador de contenido 2"/>
          <p:cNvSpPr>
            <a:spLocks noGrp="1"/>
          </p:cNvSpPr>
          <p:nvPr>
            <p:ph idx="1"/>
          </p:nvPr>
        </p:nvSpPr>
        <p:spPr/>
        <p:txBody>
          <a:bodyPr/>
          <a:lstStyle/>
          <a:p>
            <a:pPr marL="0" indent="0" algn="just">
              <a:buNone/>
            </a:pPr>
            <a:r>
              <a:rPr lang="es-ES" sz="2400" dirty="0">
                <a:latin typeface="Arial" panose="020B0604020202020204" pitchFamily="34" charset="0"/>
                <a:cs typeface="Arial" panose="020B0604020202020204" pitchFamily="34" charset="0"/>
              </a:rPr>
              <a:t>Para atraer clientes utilizaremos las diversas redes sociales (Facebook, YouTube, Instagram, Twitter, etc.) con nuestro equipo de marketing digital, también tenemos un equipo de marketing en nuestras oficinas que llevan de cargo todo del marketing.</a:t>
            </a:r>
          </a:p>
          <a:p>
            <a:pPr marL="0" indent="0" algn="just">
              <a:buNone/>
            </a:pPr>
            <a:r>
              <a:rPr lang="es-ES" sz="2400" dirty="0">
                <a:latin typeface="Arial" panose="020B0604020202020204" pitchFamily="34" charset="0"/>
                <a:cs typeface="Arial" panose="020B0604020202020204" pitchFamily="34" charset="0"/>
              </a:rPr>
              <a:t>De esta manera nos introduciremos en el mercado rápidamente.</a:t>
            </a:r>
          </a:p>
          <a:p>
            <a:pPr algn="just"/>
            <a:endParaRPr lang="es-ES" dirty="0"/>
          </a:p>
        </p:txBody>
      </p:sp>
    </p:spTree>
    <p:extLst>
      <p:ext uri="{BB962C8B-B14F-4D97-AF65-F5344CB8AC3E}">
        <p14:creationId xmlns:p14="http://schemas.microsoft.com/office/powerpoint/2010/main" val="9584358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latin typeface="Arial" panose="020B0604020202020204" pitchFamily="34" charset="0"/>
                <a:cs typeface="Arial" panose="020B0604020202020204" pitchFamily="34" charset="0"/>
              </a:rPr>
              <a:t>Marcas que nos suplen:</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buNone/>
            </a:pPr>
            <a:br>
              <a:rPr lang="es-ES" dirty="0">
                <a:latin typeface="Arial" panose="020B0604020202020204" pitchFamily="34" charset="0"/>
                <a:cs typeface="Arial" panose="020B0604020202020204" pitchFamily="34" charset="0"/>
              </a:rPr>
            </a:br>
            <a:endParaRPr lang="es-ES" dirty="0"/>
          </a:p>
        </p:txBody>
      </p:sp>
      <p:pic>
        <p:nvPicPr>
          <p:cNvPr id="5" name="Imagen 4">
            <a:extLst>
              <a:ext uri="{FF2B5EF4-FFF2-40B4-BE49-F238E27FC236}">
                <a16:creationId xmlns:a16="http://schemas.microsoft.com/office/drawing/2014/main" id="{33D03C77-36AC-4C8A-962E-1068F57222EC}"/>
              </a:ext>
            </a:extLst>
          </p:cNvPr>
          <p:cNvPicPr>
            <a:picLocks noChangeAspect="1"/>
          </p:cNvPicPr>
          <p:nvPr/>
        </p:nvPicPr>
        <p:blipFill>
          <a:blip r:embed="rId2"/>
          <a:stretch>
            <a:fillRect/>
          </a:stretch>
        </p:blipFill>
        <p:spPr>
          <a:xfrm>
            <a:off x="100641" y="2615347"/>
            <a:ext cx="11990717" cy="2954180"/>
          </a:xfrm>
          <a:prstGeom prst="rect">
            <a:avLst/>
          </a:prstGeom>
        </p:spPr>
      </p:pic>
    </p:spTree>
    <p:extLst>
      <p:ext uri="{BB962C8B-B14F-4D97-AF65-F5344CB8AC3E}">
        <p14:creationId xmlns:p14="http://schemas.microsoft.com/office/powerpoint/2010/main" val="2698619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{71A8FE43-C617-4EC4-8F3A-2ABB566EC2FF}tf02900722</Template>
  <TotalTime>99</TotalTime>
  <Words>367</Words>
  <Application>Microsoft Office PowerPoint</Application>
  <PresentationFormat>Panorámica</PresentationFormat>
  <Paragraphs>42</Paragraphs>
  <Slides>11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Arial Rounded MT Bold</vt:lpstr>
      <vt:lpstr>Calibri</vt:lpstr>
      <vt:lpstr>Century Gothic</vt:lpstr>
      <vt:lpstr>Wingdings 3</vt:lpstr>
      <vt:lpstr>Sala de reuniones Ion</vt:lpstr>
      <vt:lpstr>INVERNALIA</vt:lpstr>
      <vt:lpstr>Historia</vt:lpstr>
      <vt:lpstr>LOGO DE LA EMPRESA</vt:lpstr>
      <vt:lpstr>Misión y visión</vt:lpstr>
      <vt:lpstr>valores</vt:lpstr>
      <vt:lpstr>Objetivos  </vt:lpstr>
      <vt:lpstr>Metas</vt:lpstr>
      <vt:lpstr>Plan de Marketing</vt:lpstr>
      <vt:lpstr>Marcas que nos suplen:</vt:lpstr>
      <vt:lpstr>Ventajas de adquirir nuestros servicios: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INVERNALIA</dc:title>
  <dc:creator>vinicio david cabreja gonzalez</dc:creator>
  <cp:lastModifiedBy>vinicio david cabreja gonzalez</cp:lastModifiedBy>
  <cp:revision>2</cp:revision>
  <dcterms:created xsi:type="dcterms:W3CDTF">2022-04-16T01:42:07Z</dcterms:created>
  <dcterms:modified xsi:type="dcterms:W3CDTF">2022-04-18T23:31:04Z</dcterms:modified>
</cp:coreProperties>
</file>