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4" r:id="rId4"/>
    <p:sldId id="259" r:id="rId5"/>
    <p:sldId id="265" r:id="rId6"/>
    <p:sldId id="260" r:id="rId7"/>
    <p:sldId id="261" r:id="rId8"/>
    <p:sldId id="262" r:id="rId9"/>
    <p:sldId id="266"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16" autoAdjust="0"/>
    <p:restoredTop sz="94672" autoAdjust="0"/>
  </p:normalViewPr>
  <p:slideViewPr>
    <p:cSldViewPr snapToGrid="0">
      <p:cViewPr varScale="1">
        <p:scale>
          <a:sx n="76" d="100"/>
          <a:sy n="76" d="100"/>
        </p:scale>
        <p:origin x="126" y="6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5/29/2019</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5/29/2019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ítulo y descripció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5/29/2019</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 con descripció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s-ES" smtClean="0"/>
              <a:t>Haga clic para modificar el estilo de título del patrón</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5/29/2019</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‹Nº›</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arjeta de nombre">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5/29/2019</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s-ES" smtClean="0"/>
              <a:t>Haga clic para modificar el estilo de título del patrón</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5/29/2019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s-ES" smtClean="0"/>
              <a:t>Haga clic para modificar el estilo de título del patrón</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5/29/2019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5/29/2019</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5/29/2019</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685800" y="3132666"/>
            <a:ext cx="5311775" cy="3086019"/>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6172200" y="3132666"/>
            <a:ext cx="5334000" cy="3086019"/>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5/29/2019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5/29/2019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5/29/2019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5/29/2019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5/29/2019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5/29/2019</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6.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GT" dirty="0" smtClean="0"/>
              <a:t>INFORMÁTICA,</a:t>
            </a:r>
            <a:endParaRPr lang="es-GT" dirty="0"/>
          </a:p>
        </p:txBody>
      </p:sp>
      <p:sp>
        <p:nvSpPr>
          <p:cNvPr id="3" name="Subtítulo 2"/>
          <p:cNvSpPr>
            <a:spLocks noGrp="1"/>
          </p:cNvSpPr>
          <p:nvPr>
            <p:ph type="subTitle" idx="1"/>
          </p:nvPr>
        </p:nvSpPr>
        <p:spPr/>
        <p:txBody>
          <a:bodyPr/>
          <a:lstStyle/>
          <a:p>
            <a:r>
              <a:rPr lang="es-GT" dirty="0"/>
              <a:t>PROGRAMACIÓN Y SOPORTE TÉCNICO</a:t>
            </a:r>
          </a:p>
          <a:p>
            <a:endParaRPr lang="es-GT" dirty="0"/>
          </a:p>
        </p:txBody>
      </p:sp>
    </p:spTree>
    <p:extLst>
      <p:ext uri="{BB962C8B-B14F-4D97-AF65-F5344CB8AC3E}">
        <p14:creationId xmlns:p14="http://schemas.microsoft.com/office/powerpoint/2010/main" val="76138406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a:t>INFORMÁTICA</a:t>
            </a:r>
          </a:p>
        </p:txBody>
      </p:sp>
      <p:sp>
        <p:nvSpPr>
          <p:cNvPr id="4" name="Marcador de texto 3"/>
          <p:cNvSpPr>
            <a:spLocks noGrp="1"/>
          </p:cNvSpPr>
          <p:nvPr>
            <p:ph type="body" sz="half" idx="2"/>
          </p:nvPr>
        </p:nvSpPr>
        <p:spPr/>
        <p:txBody>
          <a:bodyPr/>
          <a:lstStyle/>
          <a:p>
            <a:r>
              <a:rPr lang="es-GT" dirty="0"/>
              <a:t>¿QUE ES?</a:t>
            </a:r>
          </a:p>
          <a:p>
            <a:r>
              <a:rPr lang="es-GT" dirty="0"/>
              <a:t>e refiere al procesamiento automático de información mediante dispositivos electrónicos y sistemas computacionales. Los sistemas informáticos deben contar con la capacidad de cumplir tres tareas básicas: entrada (captación de la información), procesamiento y salida (transmisión de los resultados). El conjunto de estas tres tareas se conoce como algoritmo.</a:t>
            </a:r>
          </a:p>
          <a:p>
            <a:endParaRPr lang="es-GT" dirty="0"/>
          </a:p>
        </p:txBody>
      </p:sp>
      <p:pic>
        <p:nvPicPr>
          <p:cNvPr id="5" name="Marcador de contenido 4"/>
          <p:cNvPicPr>
            <a:picLocks noGrp="1" noChangeAspect="1"/>
          </p:cNvPicPr>
          <p:nvPr>
            <p:ph idx="1"/>
          </p:nvPr>
        </p:nvPicPr>
        <p:blipFill>
          <a:blip r:embed="rId2"/>
          <a:stretch>
            <a:fillRect/>
          </a:stretch>
        </p:blipFill>
        <p:spPr>
          <a:xfrm>
            <a:off x="6380692" y="2324100"/>
            <a:ext cx="4729428" cy="3542506"/>
          </a:xfrm>
          <a:prstGeom prst="rect">
            <a:avLst/>
          </a:prstGeom>
        </p:spPr>
      </p:pic>
    </p:spTree>
    <p:extLst>
      <p:ext uri="{BB962C8B-B14F-4D97-AF65-F5344CB8AC3E}">
        <p14:creationId xmlns:p14="http://schemas.microsoft.com/office/powerpoint/2010/main" val="1143299843"/>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2"/>
                                        </p:tgtEl>
                                        <p:attrNameLst>
                                          <p:attrName>r</p:attrName>
                                        </p:attrNameLst>
                                      </p:cBhvr>
                                    </p:animRot>
                                    <p:animRot by="-240000">
                                      <p:cBhvr>
                                        <p:cTn id="7" dur="200" fill="hold">
                                          <p:stCondLst>
                                            <p:cond delay="200"/>
                                          </p:stCondLst>
                                        </p:cTn>
                                        <p:tgtEl>
                                          <p:spTgt spid="2"/>
                                        </p:tgtEl>
                                        <p:attrNameLst>
                                          <p:attrName>r</p:attrName>
                                        </p:attrNameLst>
                                      </p:cBhvr>
                                    </p:animRot>
                                    <p:animRot by="240000">
                                      <p:cBhvr>
                                        <p:cTn id="8" dur="200" fill="hold">
                                          <p:stCondLst>
                                            <p:cond delay="400"/>
                                          </p:stCondLst>
                                        </p:cTn>
                                        <p:tgtEl>
                                          <p:spTgt spid="2"/>
                                        </p:tgtEl>
                                        <p:attrNameLst>
                                          <p:attrName>r</p:attrName>
                                        </p:attrNameLst>
                                      </p:cBhvr>
                                    </p:animRot>
                                    <p:animRot by="-240000">
                                      <p:cBhvr>
                                        <p:cTn id="9" dur="200" fill="hold">
                                          <p:stCondLst>
                                            <p:cond delay="600"/>
                                          </p:stCondLst>
                                        </p:cTn>
                                        <p:tgtEl>
                                          <p:spTgt spid="2"/>
                                        </p:tgtEl>
                                        <p:attrNameLst>
                                          <p:attrName>r</p:attrName>
                                        </p:attrNameLst>
                                      </p:cBhvr>
                                    </p:animRot>
                                    <p:animRot by="120000">
                                      <p:cBhvr>
                                        <p:cTn id="10" dur="200" fill="hold">
                                          <p:stCondLst>
                                            <p:cond delay="800"/>
                                          </p:stCondLst>
                                        </p:cTn>
                                        <p:tgtEl>
                                          <p:spTgt spid="2"/>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26"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down)">
                                      <p:cBhvr>
                                        <p:cTn id="15" dur="580">
                                          <p:stCondLst>
                                            <p:cond delay="0"/>
                                          </p:stCondLst>
                                        </p:cTn>
                                        <p:tgtEl>
                                          <p:spTgt spid="5"/>
                                        </p:tgtEl>
                                      </p:cBhvr>
                                    </p:animEffect>
                                    <p:anim calcmode="lin" valueType="num">
                                      <p:cBhvr>
                                        <p:cTn id="16"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17"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8"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9"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20"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21" dur="26">
                                          <p:stCondLst>
                                            <p:cond delay="650"/>
                                          </p:stCondLst>
                                        </p:cTn>
                                        <p:tgtEl>
                                          <p:spTgt spid="5"/>
                                        </p:tgtEl>
                                      </p:cBhvr>
                                      <p:to x="100000" y="60000"/>
                                    </p:animScale>
                                    <p:animScale>
                                      <p:cBhvr>
                                        <p:cTn id="22" dur="166" decel="50000">
                                          <p:stCondLst>
                                            <p:cond delay="676"/>
                                          </p:stCondLst>
                                        </p:cTn>
                                        <p:tgtEl>
                                          <p:spTgt spid="5"/>
                                        </p:tgtEl>
                                      </p:cBhvr>
                                      <p:to x="100000" y="100000"/>
                                    </p:animScale>
                                    <p:animScale>
                                      <p:cBhvr>
                                        <p:cTn id="23" dur="26">
                                          <p:stCondLst>
                                            <p:cond delay="1312"/>
                                          </p:stCondLst>
                                        </p:cTn>
                                        <p:tgtEl>
                                          <p:spTgt spid="5"/>
                                        </p:tgtEl>
                                      </p:cBhvr>
                                      <p:to x="100000" y="80000"/>
                                    </p:animScale>
                                    <p:animScale>
                                      <p:cBhvr>
                                        <p:cTn id="24" dur="166" decel="50000">
                                          <p:stCondLst>
                                            <p:cond delay="1338"/>
                                          </p:stCondLst>
                                        </p:cTn>
                                        <p:tgtEl>
                                          <p:spTgt spid="5"/>
                                        </p:tgtEl>
                                      </p:cBhvr>
                                      <p:to x="100000" y="100000"/>
                                    </p:animScale>
                                    <p:animScale>
                                      <p:cBhvr>
                                        <p:cTn id="25" dur="26">
                                          <p:stCondLst>
                                            <p:cond delay="1642"/>
                                          </p:stCondLst>
                                        </p:cTn>
                                        <p:tgtEl>
                                          <p:spTgt spid="5"/>
                                        </p:tgtEl>
                                      </p:cBhvr>
                                      <p:to x="100000" y="90000"/>
                                    </p:animScale>
                                    <p:animScale>
                                      <p:cBhvr>
                                        <p:cTn id="26" dur="166" decel="50000">
                                          <p:stCondLst>
                                            <p:cond delay="1668"/>
                                          </p:stCondLst>
                                        </p:cTn>
                                        <p:tgtEl>
                                          <p:spTgt spid="5"/>
                                        </p:tgtEl>
                                      </p:cBhvr>
                                      <p:to x="100000" y="100000"/>
                                    </p:animScale>
                                    <p:animScale>
                                      <p:cBhvr>
                                        <p:cTn id="27" dur="26">
                                          <p:stCondLst>
                                            <p:cond delay="1808"/>
                                          </p:stCondLst>
                                        </p:cTn>
                                        <p:tgtEl>
                                          <p:spTgt spid="5"/>
                                        </p:tgtEl>
                                      </p:cBhvr>
                                      <p:to x="100000" y="95000"/>
                                    </p:animScale>
                                    <p:animScale>
                                      <p:cBhvr>
                                        <p:cTn id="28"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2731909" y="455683"/>
            <a:ext cx="8610599" cy="1295400"/>
          </a:xfrm>
          <a:prstGeom prst="rect">
            <a:avLst/>
          </a:prstGeom>
        </p:spPr>
        <p:txBody>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r>
              <a:rPr lang="es-GT" dirty="0" smtClean="0"/>
              <a:t>Sobre:</a:t>
            </a:r>
            <a:endParaRPr lang="es-GT" dirty="0"/>
          </a:p>
        </p:txBody>
      </p:sp>
      <p:sp>
        <p:nvSpPr>
          <p:cNvPr id="4" name="Marcador de texto 2"/>
          <p:cNvSpPr txBox="1">
            <a:spLocks/>
          </p:cNvSpPr>
          <p:nvPr/>
        </p:nvSpPr>
        <p:spPr>
          <a:xfrm>
            <a:off x="206018" y="1038225"/>
            <a:ext cx="3451582" cy="22479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0" indent="0">
              <a:buNone/>
            </a:pPr>
            <a:r>
              <a:rPr lang="es-GT" sz="1600" dirty="0" smtClean="0"/>
              <a:t>#1. </a:t>
            </a:r>
            <a:r>
              <a:rPr lang="es-GT" sz="1600" b="1" dirty="0" smtClean="0"/>
              <a:t>Cincuenta millones de usuarios</a:t>
            </a:r>
          </a:p>
          <a:p>
            <a:r>
              <a:rPr lang="es-GT" sz="1600" dirty="0" smtClean="0"/>
              <a:t>La radio tardó 38 años en alcanzar los 50 millones de usuarios; la televisión tardó 13 años en alcanzar la misma cifra. Internet logró los 50 millones de usuarios en tan solo 4 años.</a:t>
            </a:r>
            <a:endParaRPr lang="es-GT" sz="1600" dirty="0"/>
          </a:p>
        </p:txBody>
      </p:sp>
      <p:sp>
        <p:nvSpPr>
          <p:cNvPr id="6" name="Marcador de texto 2"/>
          <p:cNvSpPr txBox="1">
            <a:spLocks/>
          </p:cNvSpPr>
          <p:nvPr/>
        </p:nvSpPr>
        <p:spPr>
          <a:xfrm>
            <a:off x="391576" y="3695700"/>
            <a:ext cx="3451582" cy="27813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0" indent="0">
              <a:buNone/>
            </a:pPr>
            <a:r>
              <a:rPr lang="es-GT" sz="1600" dirty="0" smtClean="0"/>
              <a:t>#2. </a:t>
            </a:r>
            <a:r>
              <a:rPr lang="es-GT" sz="1600" b="1" dirty="0" smtClean="0"/>
              <a:t>Primer dominio registrado</a:t>
            </a:r>
          </a:p>
          <a:p>
            <a:r>
              <a:rPr lang="es-GT" sz="1600" dirty="0" smtClean="0"/>
              <a:t>Los dominios copan la Gran Red; en la actualidad hay muchas extensiones e infinidad de dominios de Internet registrados. El primer dominio registrado en Internet fue Symbolics.com. También es importante conocer que cada mes se registran en torno al millón de dominios de Internet.</a:t>
            </a:r>
            <a:endParaRPr lang="es-GT" sz="1600" dirty="0"/>
          </a:p>
        </p:txBody>
      </p:sp>
      <p:sp>
        <p:nvSpPr>
          <p:cNvPr id="7" name="Marcador de texto 2"/>
          <p:cNvSpPr txBox="1">
            <a:spLocks/>
          </p:cNvSpPr>
          <p:nvPr/>
        </p:nvSpPr>
        <p:spPr>
          <a:xfrm>
            <a:off x="4048472" y="1038225"/>
            <a:ext cx="3451582" cy="317838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0" indent="0">
              <a:buNone/>
            </a:pPr>
            <a:r>
              <a:rPr lang="es-GT" sz="1600" dirty="0" smtClean="0"/>
              <a:t>#3. </a:t>
            </a:r>
            <a:r>
              <a:rPr lang="es-GT" sz="1600" b="1" dirty="0" smtClean="0"/>
              <a:t>El colmo de la informática</a:t>
            </a:r>
          </a:p>
          <a:p>
            <a:r>
              <a:rPr lang="es-GT" sz="1600" dirty="0" smtClean="0"/>
              <a:t>Siempre hemos oído hablar de las grandes competencias en la informática, como es el caso de Bill Gates con su Microsoft y Steve Jobs con Apple. También hemos oído contar muchas veces los chistes «del Colmo»… un colmo de la informática podría ser la casa de Bill Gates que fue diseñada con un ordenador Apple…</a:t>
            </a:r>
            <a:endParaRPr lang="es-GT" sz="1600" dirty="0"/>
          </a:p>
        </p:txBody>
      </p:sp>
      <p:sp>
        <p:nvSpPr>
          <p:cNvPr id="8" name="Marcador de texto 2"/>
          <p:cNvSpPr txBox="1">
            <a:spLocks/>
          </p:cNvSpPr>
          <p:nvPr/>
        </p:nvSpPr>
        <p:spPr>
          <a:xfrm>
            <a:off x="4586104" y="4799152"/>
            <a:ext cx="3451582" cy="138616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0" indent="0">
              <a:buNone/>
            </a:pPr>
            <a:r>
              <a:rPr lang="es-GT" sz="1600" dirty="0" smtClean="0"/>
              <a:t>#4. </a:t>
            </a:r>
            <a:r>
              <a:rPr lang="es-GT" sz="1600" b="1" dirty="0" smtClean="0"/>
              <a:t>Tamaño del primer monitor</a:t>
            </a:r>
          </a:p>
          <a:p>
            <a:r>
              <a:rPr lang="es-GT" sz="1600" dirty="0" smtClean="0"/>
              <a:t>El primer monitor informático fue fabricado en el año 1956 y su tamaño correspondía al de un piano.</a:t>
            </a:r>
            <a:endParaRPr lang="es-GT" sz="1600" dirty="0"/>
          </a:p>
        </p:txBody>
      </p:sp>
      <p:sp>
        <p:nvSpPr>
          <p:cNvPr id="9" name="Marcador de texto 2"/>
          <p:cNvSpPr txBox="1">
            <a:spLocks/>
          </p:cNvSpPr>
          <p:nvPr/>
        </p:nvSpPr>
        <p:spPr>
          <a:xfrm>
            <a:off x="8037686" y="2627417"/>
            <a:ext cx="3451582" cy="206036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0" indent="0">
              <a:buNone/>
            </a:pPr>
            <a:r>
              <a:rPr lang="es-GT" sz="1600" dirty="0" smtClean="0"/>
              <a:t>#5. </a:t>
            </a:r>
            <a:r>
              <a:rPr lang="es-GT" sz="1600" b="1" dirty="0" smtClean="0"/>
              <a:t>El parpadeo del ojo</a:t>
            </a:r>
          </a:p>
          <a:p>
            <a:r>
              <a:rPr lang="es-GT" sz="1600" dirty="0" smtClean="0"/>
              <a:t>Una persona parpadea en torno a 20 veces por minuto… salvo cuando está delante de un ordenador. Delante de una computadora una persona parpadea en torno a 7 veces por minuto.</a:t>
            </a:r>
            <a:endParaRPr lang="es-GT" sz="1600" dirty="0"/>
          </a:p>
        </p:txBody>
      </p:sp>
    </p:spTree>
    <p:extLst>
      <p:ext uri="{BB962C8B-B14F-4D97-AF65-F5344CB8AC3E}">
        <p14:creationId xmlns:p14="http://schemas.microsoft.com/office/powerpoint/2010/main" val="1866043271"/>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smtClean="0"/>
              <a:t>programación</a:t>
            </a:r>
            <a:endParaRPr lang="es-GT" dirty="0"/>
          </a:p>
        </p:txBody>
      </p:sp>
      <p:pic>
        <p:nvPicPr>
          <p:cNvPr id="9" name="Marcador de contenido 8"/>
          <p:cNvPicPr>
            <a:picLocks noGrp="1" noChangeAspect="1"/>
          </p:cNvPicPr>
          <p:nvPr>
            <p:ph idx="1"/>
          </p:nvPr>
        </p:nvPicPr>
        <p:blipFill>
          <a:blip r:embed="rId2"/>
          <a:stretch>
            <a:fillRect/>
          </a:stretch>
        </p:blipFill>
        <p:spPr>
          <a:xfrm>
            <a:off x="6070600" y="2615882"/>
            <a:ext cx="4953000" cy="2971800"/>
          </a:xfrm>
          <a:prstGeom prst="rect">
            <a:avLst/>
          </a:prstGeom>
        </p:spPr>
      </p:pic>
      <p:sp>
        <p:nvSpPr>
          <p:cNvPr id="4" name="Marcador de texto 3"/>
          <p:cNvSpPr>
            <a:spLocks noGrp="1"/>
          </p:cNvSpPr>
          <p:nvPr>
            <p:ph type="body" sz="half" idx="2"/>
          </p:nvPr>
        </p:nvSpPr>
        <p:spPr/>
        <p:txBody>
          <a:bodyPr>
            <a:normAutofit fontScale="92500" lnSpcReduction="20000"/>
          </a:bodyPr>
          <a:lstStyle/>
          <a:p>
            <a:r>
              <a:rPr lang="es-GT" dirty="0"/>
              <a:t>¿QUE ES?</a:t>
            </a:r>
          </a:p>
          <a:p>
            <a:r>
              <a:rPr lang="es-GT" dirty="0"/>
              <a:t>Programación es la acción y efecto de programar. Este verbo tiene varios usos: se refiere a idear y ordenar las acciones que se realizarán en el marco de un proyecto; al anuncio de las partes que componen un acto o espectáculo; a la preparación de máquinas para que cumplan con una cierta tarea en un momento determinado; a la elaboración de programas para la resolución de problemas mediante ordenadores; y a la preparación de los datos necesarios para obtener una solución de un problema a través de una calculadora electrónica, por ejemplo.</a:t>
            </a:r>
          </a:p>
        </p:txBody>
      </p:sp>
    </p:spTree>
    <p:extLst>
      <p:ext uri="{BB962C8B-B14F-4D97-AF65-F5344CB8AC3E}">
        <p14:creationId xmlns:p14="http://schemas.microsoft.com/office/powerpoint/2010/main" val="161905918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down)">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2857500" y="723900"/>
            <a:ext cx="8610599" cy="1295400"/>
          </a:xfrm>
          <a:prstGeom prst="rect">
            <a:avLst/>
          </a:prstGeom>
        </p:spPr>
        <p:txBody>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r>
              <a:rPr lang="es-GT" sz="3200" dirty="0"/>
              <a:t>¿Sabes cual es el lenguaje de programación mas difícil que existe? </a:t>
            </a:r>
          </a:p>
        </p:txBody>
      </p:sp>
      <p:sp>
        <p:nvSpPr>
          <p:cNvPr id="3" name="Marcador de texto 2"/>
          <p:cNvSpPr txBox="1">
            <a:spLocks/>
          </p:cNvSpPr>
          <p:nvPr/>
        </p:nvSpPr>
        <p:spPr>
          <a:xfrm>
            <a:off x="968018" y="2667000"/>
            <a:ext cx="9395182" cy="34036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r>
              <a:rPr lang="es-GT" sz="1600" dirty="0" smtClean="0"/>
              <a:t>Incorrecto si contestaste “Perl”. El lenguaje de programación mas difícil se llama Malbolge.</a:t>
            </a:r>
          </a:p>
          <a:p>
            <a:endParaRPr lang="es-GT" sz="1600" dirty="0" smtClean="0"/>
          </a:p>
          <a:p>
            <a:r>
              <a:rPr lang="es-GT" sz="1600" dirty="0" smtClean="0"/>
              <a:t>Entre las peculiaridades de este lenguaje están: </a:t>
            </a:r>
          </a:p>
          <a:p>
            <a:r>
              <a:rPr lang="es-GT" sz="1600" dirty="0" smtClean="0"/>
              <a:t>En el 98, su programador lo lanzo al dominio publico.</a:t>
            </a:r>
          </a:p>
          <a:p>
            <a:r>
              <a:rPr lang="es-GT" sz="1600" dirty="0" smtClean="0"/>
              <a:t>Desde su aparición, se tardo mas de 2 años en aparecer su primer programador.</a:t>
            </a:r>
          </a:p>
          <a:p>
            <a:r>
              <a:rPr lang="es-GT" sz="1600" dirty="0" smtClean="0"/>
              <a:t>Porque digo “aparición”? Malbolge es un lenguaje de programación generado por un programa escrito en LISP, fue pues, generado por una máquina.</a:t>
            </a:r>
          </a:p>
          <a:p>
            <a:r>
              <a:rPr lang="es-GT" sz="1600" dirty="0" smtClean="0"/>
              <a:t>Cada instrucción es encriptada (le resta 33, le suma el puntero y le realiza mod 94) después de que se ejecuta. Por lo que cada instrucción es diferente cada vez que se ejecuta. Es altamente impredecible.</a:t>
            </a:r>
          </a:p>
          <a:p>
            <a:r>
              <a:rPr lang="es-GT" sz="1600" dirty="0" smtClean="0"/>
              <a:t>Crees que exagero? Esta seria la versión de hello world de Malbolge. </a:t>
            </a:r>
            <a:endParaRPr lang="es-GT" sz="1600" dirty="0"/>
          </a:p>
        </p:txBody>
      </p:sp>
    </p:spTree>
    <p:extLst>
      <p:ext uri="{BB962C8B-B14F-4D97-AF65-F5344CB8AC3E}">
        <p14:creationId xmlns:p14="http://schemas.microsoft.com/office/powerpoint/2010/main" val="2716183699"/>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smtClean="0"/>
              <a:t>SOPORTE TÉCNICO</a:t>
            </a:r>
            <a:endParaRPr lang="es-GT" dirty="0"/>
          </a:p>
        </p:txBody>
      </p:sp>
      <p:pic>
        <p:nvPicPr>
          <p:cNvPr id="7" name="Marcador de contenido 6"/>
          <p:cNvPicPr>
            <a:picLocks noGrp="1" noChangeAspect="1"/>
          </p:cNvPicPr>
          <p:nvPr>
            <p:ph idx="1"/>
          </p:nvPr>
        </p:nvPicPr>
        <p:blipFill>
          <a:blip r:embed="rId2"/>
          <a:stretch>
            <a:fillRect/>
          </a:stretch>
        </p:blipFill>
        <p:spPr>
          <a:xfrm>
            <a:off x="5814572" y="2463800"/>
            <a:ext cx="5077177" cy="3263900"/>
          </a:xfrm>
          <a:prstGeom prst="rect">
            <a:avLst/>
          </a:prstGeom>
        </p:spPr>
      </p:pic>
      <p:sp>
        <p:nvSpPr>
          <p:cNvPr id="4" name="Marcador de texto 3"/>
          <p:cNvSpPr>
            <a:spLocks noGrp="1"/>
          </p:cNvSpPr>
          <p:nvPr>
            <p:ph type="body" sz="half" idx="2"/>
          </p:nvPr>
        </p:nvSpPr>
        <p:spPr/>
        <p:txBody>
          <a:bodyPr>
            <a:normAutofit/>
          </a:bodyPr>
          <a:lstStyle/>
          <a:p>
            <a:r>
              <a:rPr lang="es-GT" dirty="0"/>
              <a:t>¿QUE ES?</a:t>
            </a:r>
          </a:p>
          <a:p>
            <a:r>
              <a:rPr lang="es-GT" dirty="0" smtClean="0"/>
              <a:t>El </a:t>
            </a:r>
            <a:r>
              <a:rPr lang="es-GT" dirty="0"/>
              <a:t>soporte </a:t>
            </a:r>
            <a:r>
              <a:rPr lang="es-GT" dirty="0" smtClean="0"/>
              <a:t>técnico, es </a:t>
            </a:r>
            <a:r>
              <a:rPr lang="es-GT" dirty="0"/>
              <a:t>una asistencia que brindan las empresas para que sus clientes puedan hacer uso de sus productos o servicios. La finalidad del soporte técnico es ayudar a los usuarios para que puedan resolver ciertos problemas</a:t>
            </a:r>
            <a:r>
              <a:rPr lang="es-GT" dirty="0" smtClean="0"/>
              <a:t>.</a:t>
            </a:r>
          </a:p>
          <a:p>
            <a:r>
              <a:rPr lang="es-GT" dirty="0"/>
              <a:t>Por lo general, las empresas de informática cuentan con soporte técnico a disposición de sus usuarios.</a:t>
            </a:r>
          </a:p>
        </p:txBody>
      </p:sp>
    </p:spTree>
    <p:extLst>
      <p:ext uri="{BB962C8B-B14F-4D97-AF65-F5344CB8AC3E}">
        <p14:creationId xmlns:p14="http://schemas.microsoft.com/office/powerpoint/2010/main" val="297571326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250">
        <p15:prstTrans prst="origami"/>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heel(1)">
                                      <p:cBhvr>
                                        <p:cTn id="12"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smtClean="0"/>
              <a:t>CUADRO COMPARATIVO</a:t>
            </a:r>
            <a:endParaRPr lang="es-GT" dirty="0"/>
          </a:p>
        </p:txBody>
      </p:sp>
      <p:sp>
        <p:nvSpPr>
          <p:cNvPr id="3" name="Marcador de texto 2"/>
          <p:cNvSpPr>
            <a:spLocks noGrp="1"/>
          </p:cNvSpPr>
          <p:nvPr>
            <p:ph type="body" idx="1"/>
          </p:nvPr>
        </p:nvSpPr>
        <p:spPr/>
        <p:txBody>
          <a:bodyPr/>
          <a:lstStyle/>
          <a:p>
            <a:r>
              <a:rPr lang="es-GT" dirty="0"/>
              <a:t>INFORMÁTICA</a:t>
            </a:r>
          </a:p>
        </p:txBody>
      </p:sp>
      <p:sp>
        <p:nvSpPr>
          <p:cNvPr id="4" name="Marcador de texto 3"/>
          <p:cNvSpPr>
            <a:spLocks noGrp="1"/>
          </p:cNvSpPr>
          <p:nvPr>
            <p:ph type="body" sz="half" idx="15"/>
          </p:nvPr>
        </p:nvSpPr>
        <p:spPr/>
        <p:txBody>
          <a:bodyPr>
            <a:normAutofit fontScale="92500"/>
          </a:bodyPr>
          <a:lstStyle/>
          <a:p>
            <a:r>
              <a:rPr lang="es-GT" dirty="0"/>
              <a:t>"La Informática es la disciplina o campo de estudio que abarca el conjunto de conocimientos, métodos y técnicas referentes al tratamiento automático de la información, junto con sus teorías y aplicaciones prácticas, con el fin de almacenar, procesar y transmitir datos e información en formato digital utilizando sistemas computacionales. Los datos son la materia prima para que, mediante su proceso, se obtenga como resultado información.  Para ello, la informática crea y/o emplea sistemas de procesamiento de datos, que incluyen medios físicos (hardware) en interacción con medios lógicos (software) y las personas que los programan y/o los usan (humanware</a:t>
            </a:r>
            <a:r>
              <a:rPr lang="es-GT" dirty="0" smtClean="0"/>
              <a:t>)”</a:t>
            </a:r>
            <a:endParaRPr lang="es-GT" dirty="0"/>
          </a:p>
        </p:txBody>
      </p:sp>
      <p:sp>
        <p:nvSpPr>
          <p:cNvPr id="5" name="Marcador de texto 4"/>
          <p:cNvSpPr>
            <a:spLocks noGrp="1"/>
          </p:cNvSpPr>
          <p:nvPr>
            <p:ph type="body" sz="quarter" idx="3"/>
          </p:nvPr>
        </p:nvSpPr>
        <p:spPr/>
        <p:txBody>
          <a:bodyPr/>
          <a:lstStyle/>
          <a:p>
            <a:r>
              <a:rPr lang="es-GT" dirty="0" smtClean="0"/>
              <a:t>PROGRAMACIÓN</a:t>
            </a:r>
            <a:endParaRPr lang="es-GT" dirty="0"/>
          </a:p>
        </p:txBody>
      </p:sp>
      <p:sp>
        <p:nvSpPr>
          <p:cNvPr id="6" name="Marcador de texto 5"/>
          <p:cNvSpPr>
            <a:spLocks noGrp="1"/>
          </p:cNvSpPr>
          <p:nvPr>
            <p:ph type="body" sz="half" idx="16"/>
          </p:nvPr>
        </p:nvSpPr>
        <p:spPr/>
        <p:txBody>
          <a:bodyPr>
            <a:normAutofit/>
          </a:bodyPr>
          <a:lstStyle/>
          <a:p>
            <a:r>
              <a:rPr lang="es-GT" dirty="0" smtClean="0"/>
              <a:t>SOBRE:</a:t>
            </a:r>
          </a:p>
          <a:p>
            <a:r>
              <a:rPr lang="es-GT" dirty="0" smtClean="0"/>
              <a:t>La </a:t>
            </a:r>
            <a:r>
              <a:rPr lang="es-GT" dirty="0"/>
              <a:t>programación es un proceso que se utiliza para idear y ordenar las acciones que se realizarán en el marco de un proyecto; al anuncio de las partes que componen un acto o espectáculo; a la preparación de máquinas para que cumplan con una cierta tarea en un momento determinado; a la elaboración de programas para la resolución de problemas mediante ordenadores, y a la preparación de los datos necesarios para obtener una solución de un problema.[cita requerida</a:t>
            </a:r>
            <a:r>
              <a:rPr lang="es-GT" dirty="0" smtClean="0"/>
              <a:t>]</a:t>
            </a:r>
            <a:endParaRPr lang="es-GT" dirty="0"/>
          </a:p>
        </p:txBody>
      </p:sp>
      <p:sp>
        <p:nvSpPr>
          <p:cNvPr id="7" name="Marcador de texto 6"/>
          <p:cNvSpPr>
            <a:spLocks noGrp="1"/>
          </p:cNvSpPr>
          <p:nvPr>
            <p:ph type="body" sz="quarter" idx="13"/>
          </p:nvPr>
        </p:nvSpPr>
        <p:spPr/>
        <p:txBody>
          <a:bodyPr/>
          <a:lstStyle/>
          <a:p>
            <a:r>
              <a:rPr lang="es-GT" dirty="0"/>
              <a:t>SOPORTE TÉCNICO</a:t>
            </a:r>
          </a:p>
        </p:txBody>
      </p:sp>
      <p:sp>
        <p:nvSpPr>
          <p:cNvPr id="8" name="Marcador de texto 7"/>
          <p:cNvSpPr>
            <a:spLocks noGrp="1"/>
          </p:cNvSpPr>
          <p:nvPr>
            <p:ph type="body" sz="half" idx="17"/>
          </p:nvPr>
        </p:nvSpPr>
        <p:spPr/>
        <p:txBody>
          <a:bodyPr/>
          <a:lstStyle/>
          <a:p>
            <a:r>
              <a:rPr lang="es-GT" dirty="0" smtClean="0"/>
              <a:t>COBERTURA:	</a:t>
            </a:r>
          </a:p>
          <a:p>
            <a:r>
              <a:rPr lang="es-GT" dirty="0"/>
              <a:t>La asistencia técnica puede variar dependiendo del rango de posibilidades. Algunas cosas que no son soportadas en los niveles bajos de soporte pueden ser soportadas en los altos niveles; por ejemplo, las preguntas directas pueden ser llevadas a cabo a través de mensajes SMS o fax; los problemas de software básico pueden ser resueltos por teléfono, mientras que los problemas de hardware son por lo general tratados en persona.</a:t>
            </a:r>
          </a:p>
        </p:txBody>
      </p:sp>
    </p:spTree>
    <p:extLst>
      <p:ext uri="{BB962C8B-B14F-4D97-AF65-F5344CB8AC3E}">
        <p14:creationId xmlns:p14="http://schemas.microsoft.com/office/powerpoint/2010/main" val="1429663328"/>
      </p:ext>
    </p:extLst>
  </p:cSld>
  <p:clrMapOvr>
    <a:masterClrMapping/>
  </p:clrMapOvr>
  <p:transition spd="med">
    <p:pull/>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smtClean="0"/>
              <a:t>Anexos:</a:t>
            </a:r>
            <a:endParaRPr lang="es-GT" dirty="0"/>
          </a:p>
        </p:txBody>
      </p:sp>
      <p:pic>
        <p:nvPicPr>
          <p:cNvPr id="3" name="Imagen 2"/>
          <p:cNvPicPr>
            <a:picLocks noChangeAspect="1"/>
          </p:cNvPicPr>
          <p:nvPr/>
        </p:nvPicPr>
        <p:blipFill>
          <a:blip r:embed="rId2"/>
          <a:stretch>
            <a:fillRect/>
          </a:stretch>
        </p:blipFill>
        <p:spPr>
          <a:xfrm>
            <a:off x="1816100" y="1185863"/>
            <a:ext cx="2619375" cy="1743075"/>
          </a:xfrm>
          <a:prstGeom prst="rect">
            <a:avLst/>
          </a:prstGeom>
        </p:spPr>
      </p:pic>
      <p:pic>
        <p:nvPicPr>
          <p:cNvPr id="4" name="Imagen 3"/>
          <p:cNvPicPr>
            <a:picLocks noChangeAspect="1"/>
          </p:cNvPicPr>
          <p:nvPr/>
        </p:nvPicPr>
        <p:blipFill>
          <a:blip r:embed="rId3"/>
          <a:stretch>
            <a:fillRect/>
          </a:stretch>
        </p:blipFill>
        <p:spPr>
          <a:xfrm>
            <a:off x="932263" y="3103574"/>
            <a:ext cx="2457450" cy="1857375"/>
          </a:xfrm>
          <a:prstGeom prst="rect">
            <a:avLst/>
          </a:prstGeom>
        </p:spPr>
      </p:pic>
      <p:pic>
        <p:nvPicPr>
          <p:cNvPr id="5" name="Imagen 4"/>
          <p:cNvPicPr>
            <a:picLocks noChangeAspect="1"/>
          </p:cNvPicPr>
          <p:nvPr/>
        </p:nvPicPr>
        <p:blipFill>
          <a:blip r:embed="rId4"/>
          <a:stretch>
            <a:fillRect/>
          </a:stretch>
        </p:blipFill>
        <p:spPr>
          <a:xfrm>
            <a:off x="5456233" y="1125336"/>
            <a:ext cx="2647950" cy="1724025"/>
          </a:xfrm>
          <a:prstGeom prst="rect">
            <a:avLst/>
          </a:prstGeom>
        </p:spPr>
      </p:pic>
      <p:pic>
        <p:nvPicPr>
          <p:cNvPr id="7" name="Imagen 6"/>
          <p:cNvPicPr>
            <a:picLocks noChangeAspect="1"/>
          </p:cNvPicPr>
          <p:nvPr/>
        </p:nvPicPr>
        <p:blipFill>
          <a:blip r:embed="rId5"/>
          <a:stretch>
            <a:fillRect/>
          </a:stretch>
        </p:blipFill>
        <p:spPr>
          <a:xfrm>
            <a:off x="2712440" y="4437062"/>
            <a:ext cx="2819400" cy="1619250"/>
          </a:xfrm>
          <a:prstGeom prst="rect">
            <a:avLst/>
          </a:prstGeom>
        </p:spPr>
      </p:pic>
      <p:pic>
        <p:nvPicPr>
          <p:cNvPr id="8" name="Imagen 7"/>
          <p:cNvPicPr>
            <a:picLocks noChangeAspect="1"/>
          </p:cNvPicPr>
          <p:nvPr/>
        </p:nvPicPr>
        <p:blipFill>
          <a:blip r:embed="rId6"/>
          <a:stretch>
            <a:fillRect/>
          </a:stretch>
        </p:blipFill>
        <p:spPr>
          <a:xfrm>
            <a:off x="3888583" y="2526619"/>
            <a:ext cx="2247900" cy="2038350"/>
          </a:xfrm>
          <a:prstGeom prst="rect">
            <a:avLst/>
          </a:prstGeom>
        </p:spPr>
      </p:pic>
      <p:pic>
        <p:nvPicPr>
          <p:cNvPr id="9" name="Imagen 8"/>
          <p:cNvPicPr>
            <a:picLocks noChangeAspect="1"/>
          </p:cNvPicPr>
          <p:nvPr/>
        </p:nvPicPr>
        <p:blipFill>
          <a:blip r:embed="rId7"/>
          <a:stretch>
            <a:fillRect/>
          </a:stretch>
        </p:blipFill>
        <p:spPr>
          <a:xfrm>
            <a:off x="5962648" y="4459791"/>
            <a:ext cx="2600325" cy="1752600"/>
          </a:xfrm>
          <a:prstGeom prst="rect">
            <a:avLst/>
          </a:prstGeom>
        </p:spPr>
      </p:pic>
      <p:pic>
        <p:nvPicPr>
          <p:cNvPr id="10" name="Imagen 9"/>
          <p:cNvPicPr>
            <a:picLocks noChangeAspect="1"/>
          </p:cNvPicPr>
          <p:nvPr/>
        </p:nvPicPr>
        <p:blipFill>
          <a:blip r:embed="rId8"/>
          <a:stretch>
            <a:fillRect/>
          </a:stretch>
        </p:blipFill>
        <p:spPr>
          <a:xfrm>
            <a:off x="6942331" y="2640023"/>
            <a:ext cx="2857500" cy="1600200"/>
          </a:xfrm>
          <a:prstGeom prst="rect">
            <a:avLst/>
          </a:prstGeom>
        </p:spPr>
      </p:pic>
      <p:pic>
        <p:nvPicPr>
          <p:cNvPr id="11" name="Imagen 10"/>
          <p:cNvPicPr>
            <a:picLocks noChangeAspect="1"/>
          </p:cNvPicPr>
          <p:nvPr/>
        </p:nvPicPr>
        <p:blipFill>
          <a:blip r:embed="rId9"/>
          <a:stretch>
            <a:fillRect/>
          </a:stretch>
        </p:blipFill>
        <p:spPr>
          <a:xfrm>
            <a:off x="9039225" y="4037024"/>
            <a:ext cx="2466975" cy="1847850"/>
          </a:xfrm>
          <a:prstGeom prst="rect">
            <a:avLst/>
          </a:prstGeom>
        </p:spPr>
      </p:pic>
    </p:spTree>
    <p:extLst>
      <p:ext uri="{BB962C8B-B14F-4D97-AF65-F5344CB8AC3E}">
        <p14:creationId xmlns:p14="http://schemas.microsoft.com/office/powerpoint/2010/main" val="4288141788"/>
      </p:ext>
    </p:extLst>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es-GT" sz="4000" dirty="0" smtClean="0"/>
              <a:t>MUCHAS Gracias por su atención </a:t>
            </a:r>
            <a:endParaRPr lang="es-GT" sz="4000" dirty="0"/>
          </a:p>
        </p:txBody>
      </p:sp>
      <p:sp>
        <p:nvSpPr>
          <p:cNvPr id="3" name="Marcador de texto 2"/>
          <p:cNvSpPr>
            <a:spLocks noGrp="1"/>
          </p:cNvSpPr>
          <p:nvPr>
            <p:ph type="body" sz="half" idx="2"/>
          </p:nvPr>
        </p:nvSpPr>
        <p:spPr/>
        <p:txBody>
          <a:bodyPr>
            <a:normAutofit/>
          </a:bodyPr>
          <a:lstStyle/>
          <a:p>
            <a:pPr algn="ctr"/>
            <a:r>
              <a:rPr lang="es-GT" sz="2000" dirty="0" smtClean="0"/>
              <a:t>El éxito es la suma de pequeños esfuerzos hechos días tras días </a:t>
            </a:r>
            <a:endParaRPr lang="es-GT" sz="2000" dirty="0"/>
          </a:p>
        </p:txBody>
      </p:sp>
    </p:spTree>
    <p:extLst>
      <p:ext uri="{BB962C8B-B14F-4D97-AF65-F5344CB8AC3E}">
        <p14:creationId xmlns:p14="http://schemas.microsoft.com/office/powerpoint/2010/main" val="165993491"/>
      </p:ext>
    </p:ext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Estela de condensación">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TM04033937[[fn=Estela de condensación]]</Template>
  <TotalTime>38</TotalTime>
  <Words>848</Words>
  <Application>Microsoft Office PowerPoint</Application>
  <PresentationFormat>Panorámica</PresentationFormat>
  <Paragraphs>44</Paragraphs>
  <Slides>9</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9</vt:i4>
      </vt:variant>
    </vt:vector>
  </HeadingPairs>
  <TitlesOfParts>
    <vt:vector size="12" baseType="lpstr">
      <vt:lpstr>Arial</vt:lpstr>
      <vt:lpstr>Century Gothic</vt:lpstr>
      <vt:lpstr>Estela de condensación</vt:lpstr>
      <vt:lpstr>INFORMÁTICA,</vt:lpstr>
      <vt:lpstr>INFORMÁTICA</vt:lpstr>
      <vt:lpstr>Presentación de PowerPoint</vt:lpstr>
      <vt:lpstr>programación</vt:lpstr>
      <vt:lpstr>Presentación de PowerPoint</vt:lpstr>
      <vt:lpstr>SOPORTE TÉCNICO</vt:lpstr>
      <vt:lpstr>CUADRO COMPARATIVO</vt:lpstr>
      <vt:lpstr>Anexos:</vt:lpstr>
      <vt:lpstr>MUCHAS Gracias por su atención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INFORMÁTICA,</dc:title>
  <dc:creator>Liceo Compu-Market</dc:creator>
  <cp:lastModifiedBy>Liceo Compu-Market</cp:lastModifiedBy>
  <cp:revision>6</cp:revision>
  <dcterms:created xsi:type="dcterms:W3CDTF">2019-05-29T13:51:53Z</dcterms:created>
  <dcterms:modified xsi:type="dcterms:W3CDTF">2019-05-29T14:30:35Z</dcterms:modified>
</cp:coreProperties>
</file>