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6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6EE1F-E724-4633-A3FF-9D0953003F89}" type="datetimeFigureOut">
              <a:rPr lang="ru-RU" smtClean="0"/>
              <a:t>29.07.2019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4974A-B98C-44F5-8815-63A11672BC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42E3-5CEC-4D8B-90E4-3A173F292BC5}" type="datetimeFigureOut">
              <a:rPr lang="ru-RU" smtClean="0"/>
              <a:t>29.07.2019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BA86-12A4-49DC-B802-E262373D26A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42E3-5CEC-4D8B-90E4-3A173F292BC5}" type="datetimeFigureOut">
              <a:rPr lang="ru-RU" smtClean="0"/>
              <a:t>29.07.2019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BA86-12A4-49DC-B802-E262373D26A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42E3-5CEC-4D8B-90E4-3A173F292BC5}" type="datetimeFigureOut">
              <a:rPr lang="ru-RU" smtClean="0"/>
              <a:t>29.07.2019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BA86-12A4-49DC-B802-E262373D26A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42E3-5CEC-4D8B-90E4-3A173F292BC5}" type="datetimeFigureOut">
              <a:rPr lang="ru-RU" smtClean="0"/>
              <a:t>29.07.2019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BA86-12A4-49DC-B802-E262373D26A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42E3-5CEC-4D8B-90E4-3A173F292BC5}" type="datetimeFigureOut">
              <a:rPr lang="ru-RU" smtClean="0"/>
              <a:t>29.07.2019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BA86-12A4-49DC-B802-E262373D26A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42E3-5CEC-4D8B-90E4-3A173F292BC5}" type="datetimeFigureOut">
              <a:rPr lang="ru-RU" smtClean="0"/>
              <a:t>29.07.2019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BA86-12A4-49DC-B802-E262373D26A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42E3-5CEC-4D8B-90E4-3A173F292BC5}" type="datetimeFigureOut">
              <a:rPr lang="ru-RU" smtClean="0"/>
              <a:t>29.07.2019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BA86-12A4-49DC-B802-E262373D26A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42E3-5CEC-4D8B-90E4-3A173F292BC5}" type="datetimeFigureOut">
              <a:rPr lang="ru-RU" smtClean="0"/>
              <a:t>29.07.2019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BA86-12A4-49DC-B802-E262373D26A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42E3-5CEC-4D8B-90E4-3A173F292BC5}" type="datetimeFigureOut">
              <a:rPr lang="ru-RU" smtClean="0"/>
              <a:t>29.07.2019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BA86-12A4-49DC-B802-E262373D26A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42E3-5CEC-4D8B-90E4-3A173F292BC5}" type="datetimeFigureOut">
              <a:rPr lang="ru-RU" smtClean="0"/>
              <a:t>29.07.2019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BA86-12A4-49DC-B802-E262373D26A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42E3-5CEC-4D8B-90E4-3A173F292BC5}" type="datetimeFigureOut">
              <a:rPr lang="ru-RU" smtClean="0"/>
              <a:t>29.07.2019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BA86-12A4-49DC-B802-E262373D26A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142E3-5CEC-4D8B-90E4-3A173F292BC5}" type="datetimeFigureOut">
              <a:rPr lang="ru-RU" smtClean="0"/>
              <a:t>29.07.2019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5BA86-12A4-49DC-B802-E262373D26A7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251400" y="1268700"/>
            <a:ext cx="8229600" cy="51722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lnSpc>
                <a:spcPts val="1800"/>
              </a:lnSpc>
              <a:spcBef>
                <a:spcPts val="0"/>
              </a:spcBef>
              <a:buClr>
                <a:srgbClr val="660066"/>
              </a:buClr>
            </a:pPr>
            <a:r>
              <a:rPr lang="en-US" sz="1600" b="1" dirty="0" smtClean="0">
                <a:latin typeface="Arial Black" pitchFamily="34" charset="0"/>
              </a:rPr>
              <a:t>PUNI GOLD 43% OF 0,7</a:t>
            </a:r>
            <a:r>
              <a:rPr lang="ru-RU" sz="1600" b="1" dirty="0" smtClean="0">
                <a:latin typeface="Arial Black" pitchFamily="34" charset="0"/>
              </a:rPr>
              <a:t>л </a:t>
            </a:r>
            <a:r>
              <a:rPr lang="ru-RU" sz="1600" b="1" dirty="0" err="1" smtClean="0">
                <a:latin typeface="Arial Black" pitchFamily="34" charset="0"/>
              </a:rPr>
              <a:t>п</a:t>
            </a:r>
            <a:r>
              <a:rPr lang="ru-RU" sz="1600" b="1" dirty="0" smtClean="0">
                <a:latin typeface="Arial Black" pitchFamily="34" charset="0"/>
              </a:rPr>
              <a:t>/</a:t>
            </a:r>
            <a:r>
              <a:rPr lang="ru-RU" sz="1600" b="1" dirty="0" err="1" smtClean="0">
                <a:latin typeface="Arial Black" pitchFamily="34" charset="0"/>
              </a:rPr>
              <a:t>уп</a:t>
            </a:r>
            <a:r>
              <a:rPr lang="ru-RU" sz="1600" b="1" dirty="0" smtClean="0">
                <a:latin typeface="Arial Black" pitchFamily="34" charset="0"/>
              </a:rPr>
              <a:t/>
            </a:r>
            <a:br>
              <a:rPr lang="ru-RU" sz="1600" b="1" dirty="0" smtClean="0">
                <a:latin typeface="Arial Black" pitchFamily="34" charset="0"/>
              </a:rPr>
            </a:br>
            <a:r>
              <a:rPr lang="ru-RU" sz="1600" b="1" dirty="0" smtClean="0">
                <a:latin typeface="Arial Black" pitchFamily="34" charset="0"/>
              </a:rPr>
              <a:t>Пуни </a:t>
            </a:r>
            <a:r>
              <a:rPr lang="ru-RU" sz="1600" b="1" dirty="0" err="1" smtClean="0">
                <a:latin typeface="Arial Black" pitchFamily="34" charset="0"/>
              </a:rPr>
              <a:t>Голд</a:t>
            </a:r>
            <a:r>
              <a:rPr lang="ru-RU" sz="1600" b="1" dirty="0" smtClean="0">
                <a:latin typeface="Arial Black" pitchFamily="34" charset="0"/>
              </a:rPr>
              <a:t> 43% ОФ </a:t>
            </a:r>
            <a:r>
              <a:rPr lang="en-US" sz="1600" b="1" dirty="0" smtClean="0">
                <a:latin typeface="Arial Black" pitchFamily="34" charset="0"/>
              </a:rPr>
              <a:t>0,7</a:t>
            </a:r>
            <a:r>
              <a:rPr lang="ru-RU" sz="1600" b="1" dirty="0" smtClean="0">
                <a:latin typeface="Arial Black" pitchFamily="34" charset="0"/>
              </a:rPr>
              <a:t>л </a:t>
            </a:r>
            <a:r>
              <a:rPr lang="ru-RU" sz="1600" b="1" dirty="0" err="1" smtClean="0">
                <a:latin typeface="Arial Black" pitchFamily="34" charset="0"/>
              </a:rPr>
              <a:t>п</a:t>
            </a:r>
            <a:r>
              <a:rPr lang="ru-RU" sz="1600" b="1" dirty="0" smtClean="0">
                <a:latin typeface="Arial Black" pitchFamily="34" charset="0"/>
              </a:rPr>
              <a:t>/</a:t>
            </a:r>
            <a:r>
              <a:rPr lang="ru-RU" sz="1600" b="1" dirty="0" err="1" smtClean="0">
                <a:latin typeface="Arial Black" pitchFamily="34" charset="0"/>
              </a:rPr>
              <a:t>уп</a:t>
            </a:r>
            <a:r>
              <a:rPr lang="ru-RU" sz="1600" b="1" dirty="0" smtClean="0">
                <a:latin typeface="Arial Black" pitchFamily="34" charset="0"/>
              </a:rPr>
              <a:t> </a:t>
            </a:r>
            <a:endParaRPr lang="ru-RU" sz="1600" b="1" dirty="0">
              <a:latin typeface="Arial Black" pitchFamily="34" charset="0"/>
            </a:endParaRPr>
          </a:p>
        </p:txBody>
      </p:sp>
      <p:sp>
        <p:nvSpPr>
          <p:cNvPr id="9" name="Содержимое 2"/>
          <p:cNvSpPr>
            <a:spLocks noGrp="1"/>
          </p:cNvSpPr>
          <p:nvPr>
            <p:ph idx="1"/>
          </p:nvPr>
        </p:nvSpPr>
        <p:spPr>
          <a:xfrm>
            <a:off x="253252" y="4000504"/>
            <a:ext cx="6104698" cy="200026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180975" algn="just">
              <a:lnSpc>
                <a:spcPts val="1500"/>
              </a:lnSpc>
              <a:spcBef>
                <a:spcPts val="0"/>
              </a:spcBef>
              <a:buClr>
                <a:srgbClr val="663300"/>
              </a:buClr>
              <a:buNone/>
            </a:pPr>
            <a:r>
              <a:rPr lang="en-US" sz="1300" b="1" u="sng" kern="1200" dirty="0" smtClean="0">
                <a:solidFill>
                  <a:srgbClr val="6633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PUNI GOLD </a:t>
            </a:r>
            <a:r>
              <a:rPr lang="en-US" sz="1300" kern="1200" dirty="0" smtClean="0">
                <a:solidFill>
                  <a:srgbClr val="6633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-</a:t>
            </a:r>
            <a:r>
              <a:rPr lang="ru-RU" sz="1300" dirty="0" smtClean="0">
                <a:solidFill>
                  <a:srgbClr val="6633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классическая версия, золотой эталон итальянского </a:t>
            </a:r>
            <a:r>
              <a:rPr lang="en-US" altLang="ja-JP" sz="1300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Single Malt</a:t>
            </a:r>
            <a:r>
              <a:rPr lang="ru-RU" sz="1300" dirty="0" smtClean="0">
                <a:solidFill>
                  <a:srgbClr val="6633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. Виски выдержан в бочках из-под бурбона (</a:t>
            </a:r>
            <a:r>
              <a:rPr lang="en-US" sz="1300" dirty="0" smtClean="0">
                <a:solidFill>
                  <a:srgbClr val="6633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first-fill Ex-Bourbon casks</a:t>
            </a:r>
            <a:r>
              <a:rPr lang="ru-RU" sz="1300" dirty="0" smtClean="0">
                <a:solidFill>
                  <a:srgbClr val="6633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)</a:t>
            </a:r>
          </a:p>
          <a:p>
            <a:pPr marL="0" indent="180975" algn="just">
              <a:lnSpc>
                <a:spcPts val="1500"/>
              </a:lnSpc>
              <a:spcBef>
                <a:spcPts val="0"/>
              </a:spcBef>
              <a:buClr>
                <a:srgbClr val="663300"/>
              </a:buClr>
              <a:buNone/>
            </a:pPr>
            <a:r>
              <a:rPr lang="ru-RU" sz="1300" dirty="0" smtClean="0">
                <a:solidFill>
                  <a:srgbClr val="6633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Данная версия выдерживалась на наземных складах, где влияние климатических перепадов между зимним и летним сезоном, которые ускоряют процесс естественного созревания, наиболее ярко выражено.    </a:t>
            </a:r>
          </a:p>
          <a:p>
            <a:pPr marL="0" indent="0" algn="just">
              <a:lnSpc>
                <a:spcPts val="1500"/>
              </a:lnSpc>
              <a:spcBef>
                <a:spcPts val="0"/>
              </a:spcBef>
              <a:buNone/>
            </a:pPr>
            <a:r>
              <a:rPr lang="ru-RU" sz="1300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 </a:t>
            </a:r>
          </a:p>
          <a:p>
            <a:pPr marL="0" indent="0" algn="just">
              <a:lnSpc>
                <a:spcPts val="1500"/>
              </a:lnSpc>
              <a:spcBef>
                <a:spcPts val="0"/>
              </a:spcBef>
              <a:buNone/>
            </a:pPr>
            <a:r>
              <a:rPr lang="ru-RU" sz="1300" b="1" u="sng" kern="1200" dirty="0" smtClean="0">
                <a:solidFill>
                  <a:srgbClr val="6633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Дегустационный профиль:</a:t>
            </a:r>
          </a:p>
          <a:p>
            <a:pPr marL="0" indent="180975" algn="just">
              <a:lnSpc>
                <a:spcPts val="1500"/>
              </a:lnSpc>
              <a:spcBef>
                <a:spcPts val="0"/>
              </a:spcBef>
              <a:buClr>
                <a:srgbClr val="663300"/>
              </a:buClr>
              <a:buNone/>
            </a:pPr>
            <a:r>
              <a:rPr lang="ru-RU" sz="1300" dirty="0" smtClean="0">
                <a:solidFill>
                  <a:srgbClr val="6633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Виски GOLD развивает изысканный и мягкий вкус, с доминирующей сладостью ванили и сливочной ириски. Гармоничное сочетание ароматов летних фруктов, дополненное оттенком пряного дуба. </a:t>
            </a:r>
            <a:endParaRPr lang="ru-RU" sz="1300" kern="1200" dirty="0" smtClean="0">
              <a:solidFill>
                <a:srgbClr val="663300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51130" y="1857364"/>
            <a:ext cx="6268311" cy="152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  <a:spcBef>
                <a:spcPts val="0"/>
              </a:spcBef>
              <a:buNone/>
            </a:pPr>
            <a:r>
              <a:rPr lang="ru-RU" sz="1300" b="1" u="sng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Регион происхождения:</a:t>
            </a:r>
            <a:r>
              <a:rPr lang="ru-RU" sz="1300" b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ru-RU" sz="1300" dirty="0" err="1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Альто-Адидже</a:t>
            </a:r>
            <a:r>
              <a:rPr lang="ru-RU" sz="1300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, север Италии.</a:t>
            </a:r>
            <a:endParaRPr lang="ru-RU" altLang="ja-JP" sz="1300" b="1" dirty="0" smtClean="0">
              <a:solidFill>
                <a:srgbClr val="663300"/>
              </a:solidFill>
              <a:latin typeface="Arial" pitchFamily="34" charset="0"/>
              <a:ea typeface="Arial Unicode MS" pitchFamily="50" charset="-128"/>
              <a:cs typeface="Arial" pitchFamily="34" charset="0"/>
            </a:endParaRPr>
          </a:p>
          <a:p>
            <a:pPr>
              <a:lnSpc>
                <a:spcPts val="1400"/>
              </a:lnSpc>
              <a:spcBef>
                <a:spcPts val="0"/>
              </a:spcBef>
              <a:buNone/>
            </a:pPr>
            <a:r>
              <a:rPr lang="ru-RU" altLang="ja-JP" sz="1300" b="1" u="sng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Категория:</a:t>
            </a:r>
            <a:r>
              <a:rPr lang="ru-RU" altLang="ja-JP" sz="1300" b="1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   </a:t>
            </a:r>
            <a:r>
              <a:rPr lang="en-US" altLang="ja-JP" sz="1300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Single Malt </a:t>
            </a:r>
            <a:r>
              <a:rPr lang="en-US" altLang="ja-JP" sz="1300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Italian </a:t>
            </a:r>
            <a:r>
              <a:rPr lang="en-US" altLang="ja-JP" sz="1300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Whisky </a:t>
            </a:r>
            <a:endParaRPr lang="ru-RU" altLang="ja-JP" sz="1300" dirty="0" smtClean="0">
              <a:solidFill>
                <a:srgbClr val="663300"/>
              </a:solidFill>
              <a:latin typeface="Arial" pitchFamily="34" charset="0"/>
              <a:ea typeface="Arial Unicode MS" pitchFamily="50" charset="-128"/>
              <a:cs typeface="Arial" pitchFamily="34" charset="0"/>
            </a:endParaRPr>
          </a:p>
          <a:p>
            <a:pPr>
              <a:lnSpc>
                <a:spcPts val="1400"/>
              </a:lnSpc>
              <a:spcBef>
                <a:spcPts val="0"/>
              </a:spcBef>
              <a:buNone/>
            </a:pPr>
            <a:r>
              <a:rPr lang="ru-RU" altLang="ja-JP" sz="1300" b="1" u="sng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Возраст:</a:t>
            </a:r>
            <a:r>
              <a:rPr lang="ru-RU" altLang="ja-JP" sz="1300" b="1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   </a:t>
            </a:r>
            <a:r>
              <a:rPr lang="ru-RU" altLang="ja-JP" sz="1300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5</a:t>
            </a:r>
            <a:r>
              <a:rPr lang="en-US" altLang="ja-JP" sz="1300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 </a:t>
            </a:r>
            <a:r>
              <a:rPr lang="ru-RU" altLang="ja-JP" sz="1300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лет</a:t>
            </a:r>
          </a:p>
          <a:p>
            <a:pPr>
              <a:lnSpc>
                <a:spcPts val="1400"/>
              </a:lnSpc>
              <a:spcBef>
                <a:spcPts val="0"/>
              </a:spcBef>
              <a:buNone/>
            </a:pPr>
            <a:r>
              <a:rPr lang="ru-RU" altLang="ja-JP" sz="1300" b="1" u="sng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Выдержка:</a:t>
            </a:r>
            <a:r>
              <a:rPr lang="ru-RU" altLang="ja-JP" sz="1300" b="1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 </a:t>
            </a:r>
            <a:r>
              <a:rPr lang="ru-RU" altLang="ja-JP" sz="1300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 </a:t>
            </a:r>
            <a:r>
              <a:rPr lang="en-US" altLang="ja-JP" sz="1300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100 % first-fill Ex-Bourbon casks</a:t>
            </a:r>
            <a:endParaRPr lang="ru-RU" altLang="ja-JP" sz="1300" dirty="0" smtClean="0">
              <a:solidFill>
                <a:srgbClr val="663300"/>
              </a:solidFill>
              <a:latin typeface="Arial" pitchFamily="34" charset="0"/>
              <a:ea typeface="Arial Unicode MS" pitchFamily="50" charset="-128"/>
              <a:cs typeface="Arial" pitchFamily="34" charset="0"/>
            </a:endParaRPr>
          </a:p>
          <a:p>
            <a:pPr>
              <a:lnSpc>
                <a:spcPts val="1400"/>
              </a:lnSpc>
              <a:spcBef>
                <a:spcPts val="0"/>
              </a:spcBef>
              <a:buNone/>
            </a:pPr>
            <a:r>
              <a:rPr lang="ru-RU" altLang="ja-JP" sz="1300" b="1" u="sng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Алкоголь:</a:t>
            </a:r>
            <a:r>
              <a:rPr lang="en-US" altLang="ja-JP" sz="1300" b="1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 </a:t>
            </a:r>
            <a:r>
              <a:rPr lang="ru-RU" altLang="ja-JP" sz="1300" b="1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  </a:t>
            </a:r>
            <a:r>
              <a:rPr lang="ru-RU" altLang="ja-JP" sz="1300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4</a:t>
            </a:r>
            <a:r>
              <a:rPr lang="en-US" altLang="ja-JP" sz="1300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3.</a:t>
            </a:r>
            <a:r>
              <a:rPr lang="ru-RU" altLang="ja-JP" sz="1300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0 </a:t>
            </a:r>
            <a:r>
              <a:rPr lang="en-US" altLang="ja-JP" sz="1300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%</a:t>
            </a:r>
            <a:endParaRPr lang="ru-RU" altLang="ja-JP" sz="1300" dirty="0" smtClean="0">
              <a:solidFill>
                <a:srgbClr val="663300"/>
              </a:solidFill>
              <a:latin typeface="Arial" pitchFamily="34" charset="0"/>
              <a:ea typeface="Arial Unicode MS" pitchFamily="50" charset="-128"/>
              <a:cs typeface="Arial" pitchFamily="34" charset="0"/>
            </a:endParaRPr>
          </a:p>
          <a:p>
            <a:pPr>
              <a:lnSpc>
                <a:spcPts val="1400"/>
              </a:lnSpc>
              <a:spcBef>
                <a:spcPts val="0"/>
              </a:spcBef>
              <a:buNone/>
            </a:pPr>
            <a:r>
              <a:rPr lang="ru-RU" altLang="ja-JP" sz="1300" b="1" u="sng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Объем:</a:t>
            </a:r>
            <a:r>
              <a:rPr lang="ru-RU" altLang="ja-JP" sz="1300" b="1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   </a:t>
            </a:r>
            <a:r>
              <a:rPr lang="ru-RU" altLang="ja-JP" sz="1300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700 мл</a:t>
            </a:r>
          </a:p>
          <a:p>
            <a:pPr eaLnBrk="1" hangingPunct="1">
              <a:lnSpc>
                <a:spcPts val="1400"/>
              </a:lnSpc>
              <a:spcBef>
                <a:spcPts val="0"/>
              </a:spcBef>
              <a:buNone/>
            </a:pPr>
            <a:r>
              <a:rPr lang="ru-RU" altLang="ja-JP" sz="1300" b="1" u="sng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Артикул:</a:t>
            </a:r>
            <a:r>
              <a:rPr lang="ru-RU" altLang="ja-JP" sz="1300" b="1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 </a:t>
            </a:r>
            <a:r>
              <a:rPr lang="ru-RU" altLang="ja-JP" sz="1300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 </a:t>
            </a:r>
            <a:r>
              <a:rPr lang="en-US" altLang="ja-JP" sz="1300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9657</a:t>
            </a:r>
          </a:p>
          <a:p>
            <a:pPr eaLnBrk="1" hangingPunct="1">
              <a:lnSpc>
                <a:spcPts val="1400"/>
              </a:lnSpc>
              <a:spcBef>
                <a:spcPts val="0"/>
              </a:spcBef>
              <a:buNone/>
            </a:pPr>
            <a:r>
              <a:rPr lang="ru-RU" altLang="ja-JP" sz="1300" b="1" u="sng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Цена:</a:t>
            </a:r>
            <a:r>
              <a:rPr lang="ru-RU" altLang="ja-JP" sz="1300" b="1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      </a:t>
            </a:r>
            <a:r>
              <a:rPr lang="ru-RU" altLang="ja-JP" sz="1300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руб./бут.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48437" y="3429000"/>
            <a:ext cx="496417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altLang="ja-JP" sz="1300" b="1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«</a:t>
            </a:r>
            <a:r>
              <a:rPr lang="en-US" altLang="ja-JP" sz="1300" b="1" u="sng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Non Chill Filtered</a:t>
            </a:r>
            <a:r>
              <a:rPr lang="ru-RU" altLang="ja-JP" sz="1300" b="1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» </a:t>
            </a:r>
            <a:r>
              <a:rPr lang="ru-RU" altLang="ja-JP" sz="1300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– </a:t>
            </a:r>
            <a:r>
              <a:rPr lang="ru-RU" altLang="ja-JP" sz="1300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н</a:t>
            </a:r>
            <a:r>
              <a:rPr lang="ru-RU" sz="1300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е подвергался холодной фильтрации.</a:t>
            </a:r>
            <a:endParaRPr lang="en-US" sz="1300" b="1" dirty="0" smtClean="0">
              <a:solidFill>
                <a:srgbClr val="66330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altLang="ja-JP" sz="1300" b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«</a:t>
            </a:r>
            <a:r>
              <a:rPr lang="en-US" altLang="ja-JP" sz="1300" b="1" u="sng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Natural </a:t>
            </a:r>
            <a:r>
              <a:rPr lang="en-US" altLang="ja-JP" sz="1300" b="1" u="sng" dirty="0" err="1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Colour</a:t>
            </a:r>
            <a:r>
              <a:rPr lang="ru-RU" altLang="ja-JP" sz="1300" b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» </a:t>
            </a:r>
            <a:r>
              <a:rPr lang="ru-RU" altLang="ja-JP" sz="1300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– обладает естественным цветом.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251400" y="188640"/>
            <a:ext cx="7921100" cy="719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hangingPunct="0">
              <a:lnSpc>
                <a:spcPct val="100000"/>
              </a:lnSpc>
              <a:spcBef>
                <a:spcPct val="0"/>
              </a:spcBef>
              <a:buClrTx/>
              <a:buNone/>
              <a:defRPr/>
            </a:pPr>
            <a:r>
              <a:rPr lang="ru-RU" sz="2400" kern="0" dirty="0" smtClean="0">
                <a:solidFill>
                  <a:srgbClr val="663300"/>
                </a:solidFill>
                <a:latin typeface="Arial Black" pitchFamily="34" charset="0"/>
                <a:cs typeface="ＭＳ Ｐゴシック" charset="-128"/>
              </a:rPr>
              <a:t>Итальянский виски</a:t>
            </a:r>
          </a:p>
        </p:txBody>
      </p:sp>
      <p:pic>
        <p:nvPicPr>
          <p:cNvPr id="2" name="Picture 2" descr="H:\№1_РАБОТА ВЕЛЬД-21\КОЗЛОВ БАЗА ДАННЫХ\ВИСКИ\3№ ВИСКИ МИРА\Italian\PUNI\PUNI Whisky - Product Shots\Bottle+packaging\АП PUNI\PUNI Whisky - LOGO FULL sm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53343" y="206981"/>
            <a:ext cx="1119251" cy="721689"/>
          </a:xfrm>
          <a:prstGeom prst="rect">
            <a:avLst/>
          </a:prstGeom>
          <a:noFill/>
        </p:spPr>
      </p:pic>
      <p:sp>
        <p:nvSpPr>
          <p:cNvPr id="14" name="Скругленный прямоугольник 13"/>
          <p:cNvSpPr/>
          <p:nvPr/>
        </p:nvSpPr>
        <p:spPr>
          <a:xfrm>
            <a:off x="6072198" y="1142984"/>
            <a:ext cx="2928958" cy="64294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indent="180975" algn="ctr">
              <a:lnSpc>
                <a:spcPts val="1400"/>
              </a:lnSpc>
              <a:spcBef>
                <a:spcPts val="0"/>
              </a:spcBef>
              <a:buNone/>
            </a:pPr>
            <a:r>
              <a:rPr lang="ru-RU" sz="1100" b="1" dirty="0" smtClean="0">
                <a:solidFill>
                  <a:srgbClr val="C00000"/>
                </a:solidFill>
                <a:latin typeface="Arial Black" pitchFamily="34" charset="0"/>
                <a:cs typeface="Arial" pitchFamily="34" charset="0"/>
              </a:rPr>
              <a:t>«ВАНИЛЬ, МАНГО, ПЕРЕЦ»</a:t>
            </a:r>
          </a:p>
        </p:txBody>
      </p:sp>
      <p:pic>
        <p:nvPicPr>
          <p:cNvPr id="15" name="Picture 2" descr="F:\РАБОТА ВЕЛЬД-21\КОЗЛОВ БАЗА ДАННЫХ\Выставки-Награды\New_product - копия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EFF"/>
              </a:clrFrom>
              <a:clrTo>
                <a:srgbClr val="FFFE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94678" y="135988"/>
            <a:ext cx="877718" cy="864120"/>
          </a:xfrm>
          <a:prstGeom prst="rect">
            <a:avLst/>
          </a:prstGeom>
          <a:noFill/>
        </p:spPr>
      </p:pic>
      <p:pic>
        <p:nvPicPr>
          <p:cNvPr id="17" name="Picture 2" descr="G:\№1_РАБОТА ВЕЛЬД-21\КОЗЛОВ БАЗА ДАННЫХ АССОРТИМЕНТ\№1 ВИСКИ\12№ ITALIAN\PUNI DISTILLERY\PUNI_PRODUCT\PUNI GOLD\9657_PUNI GOLD 43% OF 0,7л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44388" y="1850065"/>
            <a:ext cx="2817917" cy="4572468"/>
          </a:xfrm>
          <a:prstGeom prst="rect">
            <a:avLst/>
          </a:prstGeom>
          <a:noFill/>
        </p:spPr>
      </p:pic>
      <p:grpSp>
        <p:nvGrpSpPr>
          <p:cNvPr id="3" name="Группа 19"/>
          <p:cNvGrpSpPr/>
          <p:nvPr/>
        </p:nvGrpSpPr>
        <p:grpSpPr>
          <a:xfrm>
            <a:off x="214282" y="6015038"/>
            <a:ext cx="1785950" cy="771548"/>
            <a:chOff x="214282" y="5848344"/>
            <a:chExt cx="1785950" cy="771548"/>
          </a:xfrm>
        </p:grpSpPr>
        <p:pic>
          <p:nvPicPr>
            <p:cNvPr id="18" name="Picture 4" descr="PUNI GOLD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4282" y="5857892"/>
              <a:ext cx="762000" cy="762000"/>
            </a:xfrm>
            <a:prstGeom prst="rect">
              <a:avLst/>
            </a:prstGeom>
            <a:noFill/>
          </p:spPr>
        </p:pic>
        <p:pic>
          <p:nvPicPr>
            <p:cNvPr id="19" name="Picture 6" descr="PUNI GOLD"/>
            <p:cNvPicPr>
              <a:picLocks noChangeAspect="1" noChangeArrowheads="1"/>
            </p:cNvPicPr>
            <p:nvPr/>
          </p:nvPicPr>
          <p:blipFill>
            <a:blip r:embed="rId6" cstate="print"/>
            <a:srcRect t="9229" b="10628"/>
            <a:stretch>
              <a:fillRect/>
            </a:stretch>
          </p:blipFill>
          <p:spPr bwMode="auto">
            <a:xfrm>
              <a:off x="1071538" y="5848344"/>
              <a:ext cx="928694" cy="744279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264454" y="907404"/>
            <a:ext cx="8593826" cy="357189"/>
          </a:xfrm>
        </p:spPr>
        <p:txBody>
          <a:bodyPr anchor="t">
            <a:noAutofit/>
          </a:bodyPr>
          <a:lstStyle/>
          <a:p>
            <a:pPr marL="0" indent="0" algn="ctr" eaLnBrk="1" hangingPunct="1">
              <a:lnSpc>
                <a:spcPts val="1800"/>
              </a:lnSpc>
              <a:spcBef>
                <a:spcPts val="0"/>
              </a:spcBef>
              <a:buFontTx/>
              <a:buNone/>
            </a:pPr>
            <a:r>
              <a:rPr lang="ru-RU" altLang="ja-JP" sz="1600" b="1" dirty="0" smtClean="0">
                <a:solidFill>
                  <a:srgbClr val="C00000"/>
                </a:solidFill>
                <a:latin typeface="Arial Black" pitchFamily="34" charset="0"/>
              </a:rPr>
              <a:t>Коллекция «</a:t>
            </a:r>
            <a:r>
              <a:rPr lang="en-US" altLang="ja-JP" sz="1600" b="1" dirty="0" err="1" smtClean="0">
                <a:solidFill>
                  <a:srgbClr val="C00000"/>
                </a:solidFill>
                <a:latin typeface="Arial Black" pitchFamily="34" charset="0"/>
              </a:rPr>
              <a:t>Arran</a:t>
            </a:r>
            <a:r>
              <a:rPr lang="en-US" altLang="ja-JP" sz="1600" b="1" dirty="0" smtClean="0">
                <a:solidFill>
                  <a:srgbClr val="C00000"/>
                </a:solidFill>
                <a:latin typeface="Arial Black" pitchFamily="34" charset="0"/>
              </a:rPr>
              <a:t> The Explorers series</a:t>
            </a:r>
            <a:r>
              <a:rPr lang="ru-RU" altLang="ja-JP" sz="1600" b="1" dirty="0" smtClean="0">
                <a:solidFill>
                  <a:srgbClr val="C00000"/>
                </a:solidFill>
                <a:latin typeface="Arial Black" pitchFamily="34" charset="0"/>
              </a:rPr>
              <a:t>» </a:t>
            </a:r>
            <a:endParaRPr lang="en-GB" sz="1600" b="1" dirty="0" smtClean="0">
              <a:solidFill>
                <a:srgbClr val="C00000"/>
              </a:solidFill>
              <a:latin typeface="Arial Black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251520" y="188640"/>
            <a:ext cx="8640960" cy="719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hangingPunct="0">
              <a:lnSpc>
                <a:spcPct val="100000"/>
              </a:lnSpc>
              <a:spcBef>
                <a:spcPct val="0"/>
              </a:spcBef>
              <a:buClrTx/>
              <a:buNone/>
              <a:defRPr/>
            </a:pPr>
            <a:r>
              <a:rPr lang="ru-RU" sz="2400" kern="0" dirty="0" smtClean="0">
                <a:solidFill>
                  <a:srgbClr val="663300"/>
                </a:solidFill>
                <a:latin typeface="Arial Black" pitchFamily="34" charset="0"/>
                <a:cs typeface="ＭＳ Ｐゴシック" charset="-128"/>
              </a:rPr>
              <a:t>Шотландский виски</a:t>
            </a:r>
          </a:p>
        </p:txBody>
      </p:sp>
      <p:pic>
        <p:nvPicPr>
          <p:cNvPr id="13" name="Picture 15" descr="M:\!ВНУТРЕННЯЯ!\PR\ВОДА ЖИЗНИ\2012 EAU DE VIE\лого поставщиков\Arran Distillers Corporate Logo.jpg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EFCFD"/>
              </a:clrFrom>
              <a:clrTo>
                <a:srgbClr val="FEFC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21755" y="201601"/>
            <a:ext cx="777696" cy="706829"/>
          </a:xfrm>
          <a:prstGeom prst="rect">
            <a:avLst/>
          </a:prstGeom>
          <a:noFill/>
        </p:spPr>
      </p:pic>
      <p:pic>
        <p:nvPicPr>
          <p:cNvPr id="15" name="Picture 2" descr="F:\РАБОТА ВЕЛЬД-21\АССОТРИМЕНТНОЕ ПРЕДЛОЖЕНИЕ 2015\Exclusive-limited-edition - копия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5852" y="120535"/>
            <a:ext cx="1008140" cy="868940"/>
          </a:xfrm>
          <a:prstGeom prst="rect">
            <a:avLst/>
          </a:prstGeom>
          <a:noFill/>
        </p:spPr>
      </p:pic>
      <p:pic>
        <p:nvPicPr>
          <p:cNvPr id="16" name="Picture 2" descr="F:\РАБОТА ВЕЛЬД-21\КОЗЛОВ БАЗА ДАННЫХ\Выставки-Награды\New_product - копия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EFF"/>
              </a:clrFrom>
              <a:clrTo>
                <a:srgbClr val="FFFE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72330" y="142852"/>
            <a:ext cx="877718" cy="864120"/>
          </a:xfrm>
          <a:prstGeom prst="rect">
            <a:avLst/>
          </a:prstGeom>
          <a:noFill/>
        </p:spPr>
      </p:pic>
      <p:pic>
        <p:nvPicPr>
          <p:cNvPr id="2051" name="Picture 3" descr="G:\№1_РАБОТА ВЕЛЬД-21\КОЗЛОВ БАЗА ДАННЫХ АССОРТИМЕНТ\№1 ВИСКИ\01№ SCOTLAND\Isle of ARRAN\ARRAN DISTILLERY\PRODUCT IMAGES\ARRAN THE EXPLORERS SERIES\ARRAN_BRODICK BAY_Vol. 1\DgiMrKpW4AEu0J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2844" y="2786058"/>
            <a:ext cx="5143536" cy="2571768"/>
          </a:xfrm>
          <a:prstGeom prst="rect">
            <a:avLst/>
          </a:prstGeom>
          <a:noFill/>
        </p:spPr>
      </p:pic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53821" y="1550575"/>
            <a:ext cx="8612099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indent="180975" algn="just">
              <a:lnSpc>
                <a:spcPts val="1500"/>
              </a:lnSpc>
              <a:spcBef>
                <a:spcPts val="0"/>
              </a:spcBef>
              <a:buNone/>
            </a:pPr>
            <a:r>
              <a:rPr lang="ru-RU" altLang="ja-JP" sz="1300" dirty="0" smtClean="0">
                <a:solidFill>
                  <a:srgbClr val="663300"/>
                </a:solidFill>
                <a:ea typeface="Times New Roman" pitchFamily="18" charset="0"/>
                <a:cs typeface="Arial" pitchFamily="34" charset="0"/>
              </a:rPr>
              <a:t>Коллекция «</a:t>
            </a:r>
            <a:r>
              <a:rPr lang="en-US" altLang="ja-JP" sz="1300" dirty="0" err="1" smtClean="0">
                <a:solidFill>
                  <a:srgbClr val="663300"/>
                </a:solidFill>
                <a:ea typeface="Times New Roman" pitchFamily="18" charset="0"/>
                <a:cs typeface="Arial" pitchFamily="34" charset="0"/>
              </a:rPr>
              <a:t>Arran</a:t>
            </a:r>
            <a:r>
              <a:rPr lang="en-US" altLang="ja-JP" sz="1300" dirty="0" smtClean="0">
                <a:solidFill>
                  <a:srgbClr val="663300"/>
                </a:solidFill>
                <a:ea typeface="Times New Roman" pitchFamily="18" charset="0"/>
                <a:cs typeface="Arial" pitchFamily="34" charset="0"/>
              </a:rPr>
              <a:t> The Explorers series</a:t>
            </a:r>
            <a:r>
              <a:rPr lang="ru-RU" altLang="ja-JP" sz="1300" dirty="0" smtClean="0">
                <a:solidFill>
                  <a:srgbClr val="663300"/>
                </a:solidFill>
                <a:ea typeface="Times New Roman" pitchFamily="18" charset="0"/>
                <a:cs typeface="Arial" pitchFamily="34" charset="0"/>
              </a:rPr>
              <a:t>» – это  несколько лимитированных версий </a:t>
            </a:r>
            <a:r>
              <a:rPr lang="ru-RU" altLang="ja-JP" sz="1300" dirty="0" err="1" smtClean="0">
                <a:solidFill>
                  <a:srgbClr val="663300"/>
                </a:solidFill>
                <a:ea typeface="Times New Roman" pitchFamily="18" charset="0"/>
                <a:cs typeface="Arial" pitchFamily="34" charset="0"/>
              </a:rPr>
              <a:t>односолодового</a:t>
            </a:r>
            <a:r>
              <a:rPr lang="ru-RU" altLang="ja-JP" sz="1300" dirty="0" smtClean="0">
                <a:solidFill>
                  <a:srgbClr val="663300"/>
                </a:solidFill>
                <a:ea typeface="Times New Roman" pitchFamily="18" charset="0"/>
                <a:cs typeface="Arial" pitchFamily="34" charset="0"/>
              </a:rPr>
              <a:t> виски.</a:t>
            </a:r>
            <a:endParaRPr lang="en-US" altLang="ja-JP" sz="1300" dirty="0" smtClean="0">
              <a:solidFill>
                <a:srgbClr val="663300"/>
              </a:solidFill>
              <a:ea typeface="Times New Roman" pitchFamily="18" charset="0"/>
              <a:cs typeface="Arial" pitchFamily="34" charset="0"/>
            </a:endParaRPr>
          </a:p>
          <a:p>
            <a:pPr indent="180975" algn="just">
              <a:lnSpc>
                <a:spcPts val="1500"/>
              </a:lnSpc>
              <a:spcBef>
                <a:spcPts val="0"/>
              </a:spcBef>
              <a:buNone/>
            </a:pPr>
            <a:r>
              <a:rPr lang="ru-RU" altLang="ja-JP" sz="1300" dirty="0" smtClean="0">
                <a:solidFill>
                  <a:srgbClr val="663300"/>
                </a:solidFill>
                <a:ea typeface="Times New Roman" pitchFamily="18" charset="0"/>
                <a:cs typeface="Arial" pitchFamily="34" charset="0"/>
              </a:rPr>
              <a:t>Каждая версия посвящена  одной из одной из природных красот острова </a:t>
            </a:r>
            <a:r>
              <a:rPr lang="ru-RU" altLang="ja-JP" sz="1300" dirty="0" err="1" smtClean="0">
                <a:solidFill>
                  <a:srgbClr val="663300"/>
                </a:solidFill>
                <a:ea typeface="Times New Roman" pitchFamily="18" charset="0"/>
                <a:cs typeface="Arial" pitchFamily="34" charset="0"/>
              </a:rPr>
              <a:t>Арран</a:t>
            </a:r>
            <a:r>
              <a:rPr lang="ru-RU" altLang="ja-JP" sz="1300" dirty="0" smtClean="0">
                <a:solidFill>
                  <a:srgbClr val="663300"/>
                </a:solidFill>
                <a:ea typeface="Times New Roman" pitchFamily="18" charset="0"/>
                <a:cs typeface="Arial" pitchFamily="34" charset="0"/>
              </a:rPr>
              <a:t>.</a:t>
            </a:r>
            <a:r>
              <a:rPr lang="en-US" altLang="ja-JP" sz="1300" dirty="0" smtClean="0">
                <a:solidFill>
                  <a:srgbClr val="663300"/>
                </a:solidFill>
                <a:ea typeface="Times New Roman" pitchFamily="18" charset="0"/>
                <a:cs typeface="Arial" pitchFamily="34" charset="0"/>
              </a:rPr>
              <a:t> </a:t>
            </a:r>
            <a:r>
              <a:rPr lang="ru-RU" altLang="ja-JP" sz="1300" dirty="0" smtClean="0">
                <a:solidFill>
                  <a:srgbClr val="663300"/>
                </a:solidFill>
                <a:ea typeface="Times New Roman" pitchFamily="18" charset="0"/>
                <a:cs typeface="Arial" pitchFamily="34" charset="0"/>
              </a:rPr>
              <a:t>Когда паром пересекает залив и приближается к пункту назначения,  открывается панорамный вид на «Шотландию в миниатюре», остров </a:t>
            </a:r>
            <a:r>
              <a:rPr lang="ru-RU" altLang="ja-JP" sz="1300" dirty="0" err="1" smtClean="0">
                <a:solidFill>
                  <a:srgbClr val="663300"/>
                </a:solidFill>
                <a:ea typeface="Times New Roman" pitchFamily="18" charset="0"/>
                <a:cs typeface="Arial" pitchFamily="34" charset="0"/>
              </a:rPr>
              <a:t>Арран</a:t>
            </a:r>
            <a:r>
              <a:rPr lang="ru-RU" altLang="ja-JP" sz="1300" dirty="0" smtClean="0">
                <a:solidFill>
                  <a:srgbClr val="663300"/>
                </a:solidFill>
                <a:ea typeface="Times New Roman" pitchFamily="18" charset="0"/>
                <a:cs typeface="Arial" pitchFamily="34" charset="0"/>
              </a:rPr>
              <a:t>.</a:t>
            </a:r>
            <a:endParaRPr lang="en-US" altLang="ja-JP" sz="1300" dirty="0" smtClean="0">
              <a:solidFill>
                <a:srgbClr val="663300"/>
              </a:solidFill>
              <a:ea typeface="Times New Roman" pitchFamily="18" charset="0"/>
              <a:cs typeface="Arial" pitchFamily="34" charset="0"/>
            </a:endParaRPr>
          </a:p>
          <a:p>
            <a:pPr indent="180975" algn="just">
              <a:lnSpc>
                <a:spcPts val="1500"/>
              </a:lnSpc>
              <a:spcBef>
                <a:spcPts val="0"/>
              </a:spcBef>
              <a:buNone/>
            </a:pPr>
            <a:r>
              <a:rPr lang="ru-RU" altLang="ja-JP" sz="1300" dirty="0" smtClean="0">
                <a:solidFill>
                  <a:srgbClr val="663300"/>
                </a:solidFill>
                <a:ea typeface="Times New Roman" pitchFamily="18" charset="0"/>
                <a:cs typeface="Arial" pitchFamily="34" charset="0"/>
              </a:rPr>
              <a:t>Добро пожаловать в бухту </a:t>
            </a:r>
            <a:r>
              <a:rPr lang="ru-RU" altLang="ja-JP" sz="1300" dirty="0" err="1" smtClean="0">
                <a:solidFill>
                  <a:srgbClr val="663300"/>
                </a:solidFill>
                <a:ea typeface="Times New Roman" pitchFamily="18" charset="0"/>
                <a:cs typeface="Arial" pitchFamily="34" charset="0"/>
              </a:rPr>
              <a:t>Бродик</a:t>
            </a:r>
            <a:r>
              <a:rPr lang="ru-RU" altLang="ja-JP" sz="1300" dirty="0" smtClean="0">
                <a:solidFill>
                  <a:srgbClr val="663300"/>
                </a:solidFill>
                <a:ea typeface="Times New Roman" pitchFamily="18" charset="0"/>
                <a:cs typeface="Arial" pitchFamily="34" charset="0"/>
              </a:rPr>
              <a:t> на остров </a:t>
            </a:r>
            <a:r>
              <a:rPr lang="ru-RU" altLang="ja-JP" sz="1300" dirty="0" err="1" smtClean="0">
                <a:solidFill>
                  <a:srgbClr val="663300"/>
                </a:solidFill>
                <a:ea typeface="Times New Roman" pitchFamily="18" charset="0"/>
                <a:cs typeface="Arial" pitchFamily="34" charset="0"/>
              </a:rPr>
              <a:t>Арран</a:t>
            </a:r>
            <a:r>
              <a:rPr lang="en-US" sz="1300" dirty="0" smtClean="0"/>
              <a:t>.</a:t>
            </a:r>
            <a:endParaRPr lang="ru-RU" altLang="ja-JP" sz="1300" dirty="0" smtClean="0">
              <a:solidFill>
                <a:srgbClr val="663300"/>
              </a:solidFill>
              <a:ea typeface="Times New Roman" pitchFamily="18" charset="0"/>
              <a:cs typeface="Arial" pitchFamily="34" charset="0"/>
            </a:endParaRPr>
          </a:p>
          <a:p>
            <a:pPr indent="180975" algn="just">
              <a:lnSpc>
                <a:spcPts val="1500"/>
              </a:lnSpc>
              <a:spcBef>
                <a:spcPts val="0"/>
              </a:spcBef>
              <a:buNone/>
            </a:pPr>
            <a:endParaRPr lang="ru-RU" altLang="ja-JP" sz="1300" dirty="0" smtClean="0">
              <a:solidFill>
                <a:srgbClr val="663300"/>
              </a:solidFill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5286380" y="2764808"/>
            <a:ext cx="3714776" cy="2785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indent="180975" algn="just">
              <a:lnSpc>
                <a:spcPts val="1500"/>
              </a:lnSpc>
              <a:spcBef>
                <a:spcPts val="0"/>
              </a:spcBef>
              <a:buNone/>
            </a:pPr>
            <a:r>
              <a:rPr lang="ru-RU" altLang="ja-JP" sz="1300" dirty="0" smtClean="0">
                <a:solidFill>
                  <a:srgbClr val="663300"/>
                </a:solidFill>
                <a:ea typeface="Times New Roman" pitchFamily="18" charset="0"/>
                <a:cs typeface="Arial" pitchFamily="34" charset="0"/>
              </a:rPr>
              <a:t>Бухта </a:t>
            </a:r>
            <a:r>
              <a:rPr lang="ru-RU" altLang="ja-JP" sz="1300" dirty="0" err="1" smtClean="0">
                <a:solidFill>
                  <a:srgbClr val="663300"/>
                </a:solidFill>
                <a:ea typeface="Times New Roman" pitchFamily="18" charset="0"/>
                <a:cs typeface="Arial" pitchFamily="34" charset="0"/>
              </a:rPr>
              <a:t>Бродик</a:t>
            </a:r>
            <a:r>
              <a:rPr lang="ru-RU" altLang="ja-JP" sz="1300" dirty="0" smtClean="0">
                <a:solidFill>
                  <a:srgbClr val="663300"/>
                </a:solidFill>
                <a:ea typeface="Times New Roman" pitchFamily="18" charset="0"/>
                <a:cs typeface="Arial" pitchFamily="34" charset="0"/>
              </a:rPr>
              <a:t>  окружена шотландскими соснами и скрывается за  самой высокой точкой остров - холмом </a:t>
            </a:r>
            <a:r>
              <a:rPr lang="ru-RU" altLang="ja-JP" sz="1300" dirty="0" err="1" smtClean="0">
                <a:solidFill>
                  <a:srgbClr val="663300"/>
                </a:solidFill>
                <a:ea typeface="Times New Roman" pitchFamily="18" charset="0"/>
                <a:cs typeface="Arial" pitchFamily="34" charset="0"/>
              </a:rPr>
              <a:t>Гоут</a:t>
            </a:r>
            <a:r>
              <a:rPr lang="ru-RU" altLang="ja-JP" sz="1300" dirty="0" smtClean="0">
                <a:solidFill>
                  <a:srgbClr val="663300"/>
                </a:solidFill>
                <a:ea typeface="Times New Roman" pitchFamily="18" charset="0"/>
                <a:cs typeface="Arial" pitchFamily="34" charset="0"/>
              </a:rPr>
              <a:t> </a:t>
            </a:r>
            <a:r>
              <a:rPr lang="ru-RU" altLang="ja-JP" sz="1300" dirty="0" err="1" smtClean="0">
                <a:solidFill>
                  <a:srgbClr val="663300"/>
                </a:solidFill>
                <a:ea typeface="Times New Roman" pitchFamily="18" charset="0"/>
                <a:cs typeface="Arial" pitchFamily="34" charset="0"/>
              </a:rPr>
              <a:t>Фелл</a:t>
            </a:r>
            <a:r>
              <a:rPr lang="ru-RU" altLang="ja-JP" sz="1300" dirty="0" smtClean="0">
                <a:solidFill>
                  <a:srgbClr val="663300"/>
                </a:solidFill>
                <a:ea typeface="Times New Roman" pitchFamily="18" charset="0"/>
                <a:cs typeface="Arial" pitchFamily="34" charset="0"/>
              </a:rPr>
              <a:t>.</a:t>
            </a:r>
            <a:endParaRPr lang="en-US" altLang="ja-JP" sz="1300" dirty="0" smtClean="0">
              <a:solidFill>
                <a:srgbClr val="663300"/>
              </a:solidFill>
              <a:ea typeface="Times New Roman" pitchFamily="18" charset="0"/>
              <a:cs typeface="Arial" pitchFamily="34" charset="0"/>
            </a:endParaRPr>
          </a:p>
          <a:p>
            <a:pPr indent="180975" algn="just">
              <a:lnSpc>
                <a:spcPts val="1500"/>
              </a:lnSpc>
              <a:spcBef>
                <a:spcPts val="0"/>
              </a:spcBef>
              <a:buNone/>
            </a:pPr>
            <a:r>
              <a:rPr lang="ru-RU" altLang="ja-JP" sz="1300" dirty="0" smtClean="0">
                <a:solidFill>
                  <a:srgbClr val="663300"/>
                </a:solidFill>
                <a:ea typeface="Times New Roman" pitchFamily="18" charset="0"/>
                <a:cs typeface="Arial" pitchFamily="34" charset="0"/>
              </a:rPr>
              <a:t>Остров предлагает путешественникам разнообразное времяпрепровождение,  ведь здесь есть и пустынные </a:t>
            </a:r>
            <a:r>
              <a:rPr lang="ru-RU" altLang="ja-JP" sz="1300" dirty="0" err="1" smtClean="0">
                <a:solidFill>
                  <a:srgbClr val="663300"/>
                </a:solidFill>
                <a:ea typeface="Times New Roman" pitchFamily="18" charset="0"/>
                <a:cs typeface="Arial" pitchFamily="34" charset="0"/>
              </a:rPr>
              <a:t>пе</a:t>
            </a:r>
            <a:r>
              <a:rPr lang="en-US" altLang="ja-JP" sz="1300" dirty="0" smtClean="0">
                <a:solidFill>
                  <a:srgbClr val="663300"/>
                </a:solidFill>
                <a:ea typeface="Times New Roman" pitchFamily="18" charset="0"/>
                <a:cs typeface="Arial" pitchFamily="34" charset="0"/>
              </a:rPr>
              <a:t>c</a:t>
            </a:r>
            <a:r>
              <a:rPr lang="ru-RU" altLang="ja-JP" sz="1300" dirty="0" err="1" smtClean="0">
                <a:solidFill>
                  <a:srgbClr val="663300"/>
                </a:solidFill>
                <a:ea typeface="Times New Roman" pitchFamily="18" charset="0"/>
                <a:cs typeface="Arial" pitchFamily="34" charset="0"/>
              </a:rPr>
              <a:t>чаные</a:t>
            </a:r>
            <a:r>
              <a:rPr lang="ru-RU" altLang="ja-JP" sz="1300" dirty="0" smtClean="0">
                <a:solidFill>
                  <a:srgbClr val="663300"/>
                </a:solidFill>
                <a:ea typeface="Times New Roman" pitchFamily="18" charset="0"/>
                <a:cs typeface="Arial" pitchFamily="34" charset="0"/>
              </a:rPr>
              <a:t> пляжи, и скалистые тропы, и непролазные леса.</a:t>
            </a:r>
          </a:p>
          <a:p>
            <a:pPr indent="180975" algn="just">
              <a:lnSpc>
                <a:spcPts val="1500"/>
              </a:lnSpc>
              <a:spcBef>
                <a:spcPts val="0"/>
              </a:spcBef>
              <a:buNone/>
            </a:pPr>
            <a:r>
              <a:rPr lang="ru-RU" altLang="ja-JP" sz="1300" dirty="0" smtClean="0">
                <a:solidFill>
                  <a:srgbClr val="663300"/>
                </a:solidFill>
                <a:ea typeface="Times New Roman" pitchFamily="18" charset="0"/>
                <a:cs typeface="Arial" pitchFamily="34" charset="0"/>
              </a:rPr>
              <a:t>Лучше всего любоваться этими видами с бокалом виски  </a:t>
            </a:r>
            <a:r>
              <a:rPr lang="ru-RU" altLang="ja-JP" sz="1300" dirty="0" err="1" smtClean="0">
                <a:solidFill>
                  <a:srgbClr val="663300"/>
                </a:solidFill>
                <a:ea typeface="Times New Roman" pitchFamily="18" charset="0"/>
                <a:cs typeface="Arial" pitchFamily="34" charset="0"/>
              </a:rPr>
              <a:t>Арран</a:t>
            </a:r>
            <a:r>
              <a:rPr lang="ru-RU" altLang="ja-JP" sz="1300" dirty="0" smtClean="0">
                <a:solidFill>
                  <a:srgbClr val="663300"/>
                </a:solidFill>
                <a:ea typeface="Times New Roman" pitchFamily="18" charset="0"/>
                <a:cs typeface="Arial" pitchFamily="34" charset="0"/>
              </a:rPr>
              <a:t> в руке.</a:t>
            </a:r>
          </a:p>
          <a:p>
            <a:pPr indent="180975" algn="just">
              <a:lnSpc>
                <a:spcPts val="1500"/>
              </a:lnSpc>
              <a:spcBef>
                <a:spcPts val="0"/>
              </a:spcBef>
              <a:buNone/>
            </a:pPr>
            <a:r>
              <a:rPr lang="ru-RU" altLang="ja-JP" sz="1300" dirty="0" smtClean="0">
                <a:solidFill>
                  <a:srgbClr val="663300"/>
                </a:solidFill>
                <a:ea typeface="Times New Roman" pitchFamily="18" charset="0"/>
                <a:cs typeface="Arial" pitchFamily="34" charset="0"/>
              </a:rPr>
              <a:t>Этот виски - настоящее лакомство в бокале, длительное и запоминающееся, обладает сладостью деликатного характера </a:t>
            </a:r>
            <a:r>
              <a:rPr lang="ru-RU" altLang="ja-JP" sz="1300" dirty="0" err="1" smtClean="0">
                <a:solidFill>
                  <a:srgbClr val="663300"/>
                </a:solidFill>
                <a:ea typeface="Times New Roman" pitchFamily="18" charset="0"/>
                <a:cs typeface="Arial" pitchFamily="34" charset="0"/>
              </a:rPr>
              <a:t>Арран</a:t>
            </a:r>
            <a:r>
              <a:rPr lang="ru-RU" altLang="ja-JP" sz="1300" dirty="0" smtClean="0">
                <a:solidFill>
                  <a:srgbClr val="663300"/>
                </a:solidFill>
                <a:ea typeface="Times New Roman" pitchFamily="18" charset="0"/>
                <a:cs typeface="Arial" pitchFamily="34" charset="0"/>
              </a:rPr>
              <a:t>, на которую наслаиваются фруктовые тона. 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246181" y="5624623"/>
            <a:ext cx="8632005" cy="1054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indent="180975" algn="just">
              <a:lnSpc>
                <a:spcPts val="1500"/>
              </a:lnSpc>
              <a:spcBef>
                <a:spcPts val="0"/>
              </a:spcBef>
              <a:buNone/>
            </a:pPr>
            <a:r>
              <a:rPr lang="ru-RU" altLang="ja-JP" sz="1300" dirty="0" smtClean="0">
                <a:solidFill>
                  <a:srgbClr val="663300"/>
                </a:solidFill>
                <a:ea typeface="Times New Roman" pitchFamily="18" charset="0"/>
                <a:cs typeface="Arial" pitchFamily="34" charset="0"/>
              </a:rPr>
              <a:t>Версия  </a:t>
            </a:r>
            <a:r>
              <a:rPr lang="en-US" altLang="ja-JP" sz="1300" dirty="0" smtClean="0">
                <a:solidFill>
                  <a:srgbClr val="663300"/>
                </a:solidFill>
                <a:ea typeface="Times New Roman" pitchFamily="18" charset="0"/>
                <a:cs typeface="Arial" pitchFamily="34" charset="0"/>
              </a:rPr>
              <a:t>ARRAN </a:t>
            </a:r>
            <a:r>
              <a:rPr lang="ru-RU" altLang="ja-JP" sz="1300" dirty="0" smtClean="0">
                <a:solidFill>
                  <a:srgbClr val="663300"/>
                </a:solidFill>
                <a:ea typeface="Times New Roman" pitchFamily="18" charset="0"/>
                <a:cs typeface="Arial" pitchFamily="34" charset="0"/>
              </a:rPr>
              <a:t>«</a:t>
            </a:r>
            <a:r>
              <a:rPr lang="en-US" altLang="ja-JP" sz="1300" dirty="0" smtClean="0">
                <a:solidFill>
                  <a:srgbClr val="663300"/>
                </a:solidFill>
                <a:ea typeface="Times New Roman" pitchFamily="18" charset="0"/>
                <a:cs typeface="Arial" pitchFamily="34" charset="0"/>
              </a:rPr>
              <a:t>BRODICK BAY</a:t>
            </a:r>
            <a:r>
              <a:rPr lang="ru-RU" altLang="ja-JP" sz="1300" dirty="0" smtClean="0">
                <a:solidFill>
                  <a:srgbClr val="663300"/>
                </a:solidFill>
                <a:ea typeface="Times New Roman" pitchFamily="18" charset="0"/>
                <a:cs typeface="Arial" pitchFamily="34" charset="0"/>
              </a:rPr>
              <a:t> 20 </a:t>
            </a:r>
            <a:r>
              <a:rPr lang="en-US" altLang="ja-JP" sz="1300" dirty="0" smtClean="0">
                <a:solidFill>
                  <a:srgbClr val="663300"/>
                </a:solidFill>
                <a:ea typeface="Times New Roman" pitchFamily="18" charset="0"/>
                <a:cs typeface="Arial" pitchFamily="34" charset="0"/>
              </a:rPr>
              <a:t>YEARS</a:t>
            </a:r>
            <a:r>
              <a:rPr lang="ru-RU" altLang="ja-JP" sz="1300" dirty="0" smtClean="0">
                <a:solidFill>
                  <a:srgbClr val="663300"/>
                </a:solidFill>
                <a:ea typeface="Times New Roman" pitchFamily="18" charset="0"/>
                <a:cs typeface="Arial" pitchFamily="34" charset="0"/>
              </a:rPr>
              <a:t>»</a:t>
            </a:r>
            <a:r>
              <a:rPr lang="en-US" altLang="ja-JP" sz="1300" dirty="0" smtClean="0">
                <a:solidFill>
                  <a:srgbClr val="663300"/>
                </a:solidFill>
                <a:ea typeface="Times New Roman" pitchFamily="18" charset="0"/>
                <a:cs typeface="Arial" pitchFamily="34" charset="0"/>
              </a:rPr>
              <a:t> </a:t>
            </a:r>
            <a:r>
              <a:rPr lang="ru-RU" altLang="ja-JP" sz="1300" dirty="0" smtClean="0">
                <a:solidFill>
                  <a:srgbClr val="663300"/>
                </a:solidFill>
                <a:ea typeface="Times New Roman" pitchFamily="18" charset="0"/>
                <a:cs typeface="Arial" pitchFamily="34" charset="0"/>
              </a:rPr>
              <a:t>выдерживалась в бочках из-под бурбона и хересных </a:t>
            </a:r>
            <a:r>
              <a:rPr lang="ru-RU" altLang="ja-JP" sz="1300" dirty="0" err="1" smtClean="0">
                <a:solidFill>
                  <a:srgbClr val="663300"/>
                </a:solidFill>
                <a:ea typeface="Times New Roman" pitchFamily="18" charset="0"/>
                <a:cs typeface="Arial" pitchFamily="34" charset="0"/>
              </a:rPr>
              <a:t>хогсхэдах</a:t>
            </a:r>
            <a:r>
              <a:rPr lang="ru-RU" altLang="ja-JP" sz="1300" dirty="0" smtClean="0">
                <a:solidFill>
                  <a:srgbClr val="663300"/>
                </a:solidFill>
                <a:ea typeface="Times New Roman" pitchFamily="18" charset="0"/>
                <a:cs typeface="Arial" pitchFamily="34" charset="0"/>
              </a:rPr>
              <a:t>, а затем спирты отправили финишировать в бочки из-под хереса </a:t>
            </a:r>
            <a:r>
              <a:rPr lang="ru-RU" altLang="ja-JP" sz="1300" dirty="0" err="1" smtClean="0">
                <a:solidFill>
                  <a:srgbClr val="663300"/>
                </a:solidFill>
                <a:ea typeface="Times New Roman" pitchFamily="18" charset="0"/>
                <a:cs typeface="Arial" pitchFamily="34" charset="0"/>
              </a:rPr>
              <a:t>Олоросо</a:t>
            </a:r>
            <a:r>
              <a:rPr lang="ru-RU" altLang="ja-JP" sz="1300" dirty="0" smtClean="0">
                <a:solidFill>
                  <a:srgbClr val="663300"/>
                </a:solidFill>
                <a:ea typeface="Times New Roman" pitchFamily="18" charset="0"/>
                <a:cs typeface="Arial" pitchFamily="34" charset="0"/>
              </a:rPr>
              <a:t> с </a:t>
            </a:r>
            <a:r>
              <a:rPr lang="ru-RU" altLang="ja-JP" sz="1300" dirty="0" err="1" smtClean="0">
                <a:solidFill>
                  <a:srgbClr val="663300"/>
                </a:solidFill>
                <a:ea typeface="Times New Roman" pitchFamily="18" charset="0"/>
                <a:cs typeface="Arial" pitchFamily="34" charset="0"/>
              </a:rPr>
              <a:t>бодеги</a:t>
            </a:r>
            <a:r>
              <a:rPr lang="ru-RU" altLang="ja-JP" sz="1300" dirty="0" smtClean="0">
                <a:solidFill>
                  <a:srgbClr val="663300"/>
                </a:solidFill>
                <a:ea typeface="Times New Roman" pitchFamily="18" charset="0"/>
                <a:cs typeface="Arial" pitchFamily="34" charset="0"/>
              </a:rPr>
              <a:t> </a:t>
            </a:r>
            <a:r>
              <a:rPr lang="en-US" altLang="ja-JP" sz="1300" dirty="0" err="1" smtClean="0">
                <a:solidFill>
                  <a:srgbClr val="663300"/>
                </a:solidFill>
                <a:ea typeface="Times New Roman" pitchFamily="18" charset="0"/>
                <a:cs typeface="Arial" pitchFamily="34" charset="0"/>
              </a:rPr>
              <a:t>Tradicion</a:t>
            </a:r>
            <a:r>
              <a:rPr lang="ru-RU" altLang="ja-JP" sz="1300" dirty="0" smtClean="0">
                <a:solidFill>
                  <a:srgbClr val="663300"/>
                </a:solidFill>
                <a:ea typeface="Times New Roman" pitchFamily="18" charset="0"/>
                <a:cs typeface="Arial" pitchFamily="34" charset="0"/>
              </a:rPr>
              <a:t> из региона Херес де </a:t>
            </a:r>
            <a:r>
              <a:rPr lang="ru-RU" altLang="ja-JP" sz="1300" dirty="0" err="1" smtClean="0">
                <a:solidFill>
                  <a:srgbClr val="663300"/>
                </a:solidFill>
                <a:ea typeface="Times New Roman" pitchFamily="18" charset="0"/>
                <a:cs typeface="Arial" pitchFamily="34" charset="0"/>
              </a:rPr>
              <a:t>ла</a:t>
            </a:r>
            <a:r>
              <a:rPr lang="ru-RU" altLang="ja-JP" sz="1300" dirty="0" smtClean="0">
                <a:solidFill>
                  <a:srgbClr val="663300"/>
                </a:solidFill>
                <a:ea typeface="Times New Roman" pitchFamily="18" charset="0"/>
                <a:cs typeface="Arial" pitchFamily="34" charset="0"/>
              </a:rPr>
              <a:t> </a:t>
            </a:r>
            <a:r>
              <a:rPr lang="ru-RU" altLang="ja-JP" sz="1300" dirty="0" err="1" smtClean="0">
                <a:solidFill>
                  <a:srgbClr val="663300"/>
                </a:solidFill>
                <a:ea typeface="Times New Roman" pitchFamily="18" charset="0"/>
                <a:cs typeface="Arial" pitchFamily="34" charset="0"/>
              </a:rPr>
              <a:t>Фронтера</a:t>
            </a:r>
            <a:r>
              <a:rPr lang="ru-RU" altLang="ja-JP" sz="1300" dirty="0" smtClean="0">
                <a:solidFill>
                  <a:srgbClr val="663300"/>
                </a:solidFill>
                <a:ea typeface="Times New Roman" pitchFamily="18" charset="0"/>
                <a:cs typeface="Arial" pitchFamily="34" charset="0"/>
              </a:rPr>
              <a:t> в Испании.</a:t>
            </a:r>
          </a:p>
          <a:p>
            <a:pPr indent="180975" algn="just">
              <a:lnSpc>
                <a:spcPts val="1500"/>
              </a:lnSpc>
              <a:spcBef>
                <a:spcPts val="0"/>
              </a:spcBef>
              <a:buNone/>
            </a:pPr>
            <a:r>
              <a:rPr lang="ru-RU" altLang="ja-JP" sz="1300" dirty="0" smtClean="0">
                <a:solidFill>
                  <a:srgbClr val="663300"/>
                </a:solidFill>
                <a:ea typeface="Times New Roman" pitchFamily="18" charset="0"/>
                <a:cs typeface="Arial" pitchFamily="34" charset="0"/>
              </a:rPr>
              <a:t>Сложный, многослойный напиток прекрасно отражает разнообразие, обаяние и шарм прекрасного острова </a:t>
            </a:r>
            <a:r>
              <a:rPr lang="ru-RU" altLang="ja-JP" sz="1300" dirty="0" err="1" smtClean="0">
                <a:solidFill>
                  <a:srgbClr val="663300"/>
                </a:solidFill>
                <a:ea typeface="Times New Roman" pitchFamily="18" charset="0"/>
                <a:cs typeface="Arial" pitchFamily="34" charset="0"/>
              </a:rPr>
              <a:t>Арран</a:t>
            </a:r>
            <a:r>
              <a:rPr lang="ru-RU" altLang="ja-JP" sz="1300" dirty="0" smtClean="0">
                <a:solidFill>
                  <a:srgbClr val="663300"/>
                </a:solidFill>
                <a:ea typeface="Times New Roman" pitchFamily="18" charset="0"/>
                <a:cs typeface="Arial" pitchFamily="34" charset="0"/>
              </a:rPr>
              <a:t>.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3480818" y="1261036"/>
            <a:ext cx="2184765" cy="289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ru-RU" altLang="ja-JP" sz="1600" dirty="0" smtClean="0">
                <a:solidFill>
                  <a:srgbClr val="663300"/>
                </a:solidFill>
                <a:latin typeface="Arial Black" pitchFamily="34" charset="0"/>
                <a:ea typeface="Times New Roman" pitchFamily="18" charset="0"/>
                <a:cs typeface="Arial" pitchFamily="34" charset="0"/>
              </a:rPr>
              <a:t>«</a:t>
            </a:r>
            <a:r>
              <a:rPr lang="en-US" altLang="ja-JP" sz="1600" dirty="0" smtClean="0">
                <a:solidFill>
                  <a:srgbClr val="663300"/>
                </a:solidFill>
                <a:latin typeface="Arial Black" pitchFamily="34" charset="0"/>
                <a:ea typeface="Times New Roman" pitchFamily="18" charset="0"/>
                <a:cs typeface="Arial" pitchFamily="34" charset="0"/>
              </a:rPr>
              <a:t>BRODICK BAY</a:t>
            </a:r>
            <a:r>
              <a:rPr lang="ru-RU" altLang="ja-JP" sz="1600" dirty="0" smtClean="0">
                <a:solidFill>
                  <a:srgbClr val="663300"/>
                </a:solidFill>
                <a:latin typeface="Arial Black" pitchFamily="34" charset="0"/>
                <a:ea typeface="Times New Roman" pitchFamily="18" charset="0"/>
                <a:cs typeface="Arial" pitchFamily="34" charset="0"/>
              </a:rPr>
              <a:t>»</a:t>
            </a:r>
            <a:r>
              <a:rPr lang="en-US" altLang="ja-JP" sz="1600" dirty="0" smtClean="0">
                <a:solidFill>
                  <a:srgbClr val="663300"/>
                </a:solidFill>
                <a:latin typeface="Arial Black" pitchFamily="34" charset="0"/>
                <a:ea typeface="Times New Roman" pitchFamily="18" charset="0"/>
                <a:cs typeface="Arial" pitchFamily="34" charset="0"/>
              </a:rPr>
              <a:t> </a:t>
            </a:r>
            <a:endParaRPr lang="ru-RU" sz="16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251809" y="1257496"/>
            <a:ext cx="5748951" cy="517797"/>
          </a:xfrm>
        </p:spPr>
        <p:txBody>
          <a:bodyPr anchor="t">
            <a:noAutofit/>
          </a:bodyPr>
          <a:lstStyle/>
          <a:p>
            <a:pPr marL="0" indent="0" eaLnBrk="1" hangingPunct="1">
              <a:lnSpc>
                <a:spcPts val="1800"/>
              </a:lnSpc>
              <a:spcBef>
                <a:spcPts val="0"/>
              </a:spcBef>
              <a:buFontTx/>
              <a:buNone/>
            </a:pPr>
            <a:r>
              <a:rPr lang="fr-FR" sz="1600" b="1" dirty="0" smtClean="0">
                <a:solidFill>
                  <a:srgbClr val="663300"/>
                </a:solidFill>
                <a:latin typeface="Arial Black" pitchFamily="34" charset="0"/>
              </a:rPr>
              <a:t>ARRAN </a:t>
            </a:r>
            <a:r>
              <a:rPr lang="ru-RU" sz="1600" b="1" dirty="0" smtClean="0">
                <a:solidFill>
                  <a:srgbClr val="663300"/>
                </a:solidFill>
                <a:latin typeface="Arial Black" pitchFamily="34" charset="0"/>
              </a:rPr>
              <a:t>20 </a:t>
            </a:r>
            <a:r>
              <a:rPr lang="fr-FR" sz="1600" b="1" dirty="0" smtClean="0">
                <a:solidFill>
                  <a:srgbClr val="663300"/>
                </a:solidFill>
                <a:latin typeface="Arial Black" pitchFamily="34" charset="0"/>
              </a:rPr>
              <a:t>years 46% OF 0,7</a:t>
            </a:r>
            <a:r>
              <a:rPr lang="ru-RU" sz="1600" b="1" dirty="0" smtClean="0">
                <a:solidFill>
                  <a:srgbClr val="663300"/>
                </a:solidFill>
                <a:latin typeface="Arial Black" pitchFamily="34" charset="0"/>
              </a:rPr>
              <a:t>л </a:t>
            </a:r>
            <a:r>
              <a:rPr lang="ru-RU" sz="1600" b="1" dirty="0" err="1" smtClean="0">
                <a:solidFill>
                  <a:srgbClr val="663300"/>
                </a:solidFill>
                <a:latin typeface="Arial Black" pitchFamily="34" charset="0"/>
              </a:rPr>
              <a:t>п</a:t>
            </a:r>
            <a:r>
              <a:rPr lang="ru-RU" sz="1600" b="1" dirty="0" smtClean="0">
                <a:solidFill>
                  <a:srgbClr val="663300"/>
                </a:solidFill>
                <a:latin typeface="Arial Black" pitchFamily="34" charset="0"/>
              </a:rPr>
              <a:t>/</a:t>
            </a:r>
            <a:r>
              <a:rPr lang="ru-RU" sz="1600" b="1" dirty="0" err="1" smtClean="0">
                <a:solidFill>
                  <a:srgbClr val="663300"/>
                </a:solidFill>
                <a:latin typeface="Arial Black" pitchFamily="34" charset="0"/>
              </a:rPr>
              <a:t>уп</a:t>
            </a:r>
            <a:r>
              <a:rPr lang="ru-RU" sz="1600" b="1" dirty="0" smtClean="0">
                <a:solidFill>
                  <a:srgbClr val="663300"/>
                </a:solidFill>
                <a:latin typeface="Arial Black" pitchFamily="34" charset="0"/>
              </a:rPr>
              <a:t> (туба)</a:t>
            </a:r>
          </a:p>
          <a:p>
            <a:pPr marL="0" indent="0" eaLnBrk="1" hangingPunct="1">
              <a:lnSpc>
                <a:spcPts val="1800"/>
              </a:lnSpc>
              <a:spcBef>
                <a:spcPts val="0"/>
              </a:spcBef>
              <a:buFontTx/>
              <a:buNone/>
            </a:pPr>
            <a:r>
              <a:rPr lang="ru-RU" sz="1600" b="1" dirty="0" smtClean="0">
                <a:solidFill>
                  <a:srgbClr val="663300"/>
                </a:solidFill>
                <a:latin typeface="Arial Black" pitchFamily="34" charset="0"/>
              </a:rPr>
              <a:t>АРРАН 20 лет </a:t>
            </a:r>
            <a:r>
              <a:rPr lang="fr-FR" sz="1600" b="1" dirty="0" smtClean="0">
                <a:solidFill>
                  <a:srgbClr val="663300"/>
                </a:solidFill>
                <a:latin typeface="Arial Black" pitchFamily="34" charset="0"/>
              </a:rPr>
              <a:t>46% </a:t>
            </a:r>
            <a:r>
              <a:rPr lang="ru-RU" sz="1600" b="1" dirty="0" smtClean="0">
                <a:solidFill>
                  <a:srgbClr val="663300"/>
                </a:solidFill>
                <a:latin typeface="Arial Black" pitchFamily="34" charset="0"/>
              </a:rPr>
              <a:t>ОФ</a:t>
            </a:r>
            <a:r>
              <a:rPr lang="fr-FR" sz="1600" b="1" dirty="0" smtClean="0">
                <a:solidFill>
                  <a:srgbClr val="663300"/>
                </a:solidFill>
                <a:latin typeface="Arial Black" pitchFamily="34" charset="0"/>
              </a:rPr>
              <a:t> 0,7</a:t>
            </a:r>
            <a:r>
              <a:rPr lang="ru-RU" sz="1600" b="1" dirty="0" smtClean="0">
                <a:solidFill>
                  <a:srgbClr val="663300"/>
                </a:solidFill>
                <a:latin typeface="Arial Black" pitchFamily="34" charset="0"/>
              </a:rPr>
              <a:t>л </a:t>
            </a:r>
            <a:r>
              <a:rPr lang="ru-RU" sz="1600" b="1" dirty="0" err="1" smtClean="0">
                <a:solidFill>
                  <a:srgbClr val="663300"/>
                </a:solidFill>
                <a:latin typeface="Arial Black" pitchFamily="34" charset="0"/>
              </a:rPr>
              <a:t>п</a:t>
            </a:r>
            <a:r>
              <a:rPr lang="ru-RU" sz="1600" b="1" dirty="0" smtClean="0">
                <a:solidFill>
                  <a:srgbClr val="663300"/>
                </a:solidFill>
                <a:latin typeface="Arial Black" pitchFamily="34" charset="0"/>
              </a:rPr>
              <a:t>/</a:t>
            </a:r>
            <a:r>
              <a:rPr lang="ru-RU" sz="1600" b="1" dirty="0" err="1" smtClean="0">
                <a:solidFill>
                  <a:srgbClr val="663300"/>
                </a:solidFill>
                <a:latin typeface="Arial Black" pitchFamily="34" charset="0"/>
              </a:rPr>
              <a:t>уп</a:t>
            </a:r>
            <a:r>
              <a:rPr lang="ru-RU" sz="1600" b="1" dirty="0" smtClean="0">
                <a:solidFill>
                  <a:srgbClr val="663300"/>
                </a:solidFill>
                <a:latin typeface="Arial Black" pitchFamily="34" charset="0"/>
              </a:rPr>
              <a:t> (туба)</a:t>
            </a:r>
            <a:endParaRPr lang="en-GB" sz="1600" b="1" dirty="0" smtClean="0">
              <a:solidFill>
                <a:srgbClr val="663300"/>
              </a:solidFill>
              <a:latin typeface="Arial Black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46181" y="4026856"/>
            <a:ext cx="5325951" cy="2759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just">
              <a:lnSpc>
                <a:spcPts val="1300"/>
              </a:lnSpc>
              <a:spcBef>
                <a:spcPts val="0"/>
              </a:spcBef>
              <a:buNone/>
              <a:defRPr/>
            </a:pPr>
            <a:r>
              <a:rPr lang="ru-RU" altLang="ja-JP" sz="1300" b="1" u="sng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Дегустационные заметки:</a:t>
            </a:r>
            <a:endParaRPr kumimoji="0" lang="ru-RU" sz="1300" b="1" u="sng" dirty="0" smtClean="0">
              <a:solidFill>
                <a:srgbClr val="663300"/>
              </a:solidFill>
              <a:latin typeface="Arial" pitchFamily="34" charset="0"/>
              <a:cs typeface="Arial" pitchFamily="34" charset="0"/>
            </a:endParaRPr>
          </a:p>
          <a:p>
            <a:pPr lvl="0" algn="just">
              <a:lnSpc>
                <a:spcPts val="1300"/>
              </a:lnSpc>
              <a:spcBef>
                <a:spcPts val="0"/>
              </a:spcBef>
              <a:buNone/>
              <a:defRPr/>
            </a:pPr>
            <a:r>
              <a:rPr lang="ru-RU" sz="1300" b="1" u="sng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Цвет:</a:t>
            </a:r>
            <a:r>
              <a:rPr lang="ru-RU" sz="1300" b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1300" dirty="0" smtClean="0">
                <a:solidFill>
                  <a:srgbClr val="6633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Тёплое золото.</a:t>
            </a:r>
            <a:endParaRPr lang="ru-RU" sz="1300" dirty="0" smtClean="0">
              <a:solidFill>
                <a:srgbClr val="663300"/>
              </a:solidFill>
              <a:latin typeface="Arial" pitchFamily="34" charset="0"/>
              <a:cs typeface="Arial" pitchFamily="34" charset="0"/>
            </a:endParaRPr>
          </a:p>
          <a:p>
            <a:pPr lvl="0" algn="just">
              <a:lnSpc>
                <a:spcPts val="1300"/>
              </a:lnSpc>
              <a:spcBef>
                <a:spcPts val="0"/>
              </a:spcBef>
              <a:buNone/>
              <a:defRPr/>
            </a:pPr>
            <a:r>
              <a:rPr lang="ru-RU" sz="1300" b="1" u="sng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Аромат:</a:t>
            </a:r>
            <a:r>
              <a:rPr lang="en-US" sz="1300" b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altLang="ja-JP" sz="1300" dirty="0" smtClean="0">
                <a:solidFill>
                  <a:srgbClr val="663300"/>
                </a:solidFill>
                <a:ea typeface="Times New Roman" pitchFamily="18" charset="0"/>
                <a:cs typeface="Arial" pitchFamily="34" charset="0"/>
              </a:rPr>
              <a:t>Немедленно возникает нотка сливочного ириса, со свежей нотой цитрусовых, свойственной </a:t>
            </a:r>
            <a:r>
              <a:rPr lang="ru-RU" altLang="ja-JP" sz="1300" dirty="0" err="1" smtClean="0">
                <a:solidFill>
                  <a:srgbClr val="663300"/>
                </a:solidFill>
                <a:ea typeface="Times New Roman" pitchFamily="18" charset="0"/>
                <a:cs typeface="Arial" pitchFamily="34" charset="0"/>
              </a:rPr>
              <a:t>Арран</a:t>
            </a:r>
            <a:r>
              <a:rPr lang="ru-RU" altLang="ja-JP" sz="1300" dirty="0" smtClean="0">
                <a:solidFill>
                  <a:srgbClr val="663300"/>
                </a:solidFill>
                <a:ea typeface="Times New Roman" pitchFamily="18" charset="0"/>
                <a:cs typeface="Arial" pitchFamily="34" charset="0"/>
              </a:rPr>
              <a:t> – многообещающий аромат.</a:t>
            </a:r>
            <a:endParaRPr lang="ru-RU" sz="1300" dirty="0" smtClean="0">
              <a:solidFill>
                <a:srgbClr val="663300"/>
              </a:solidFill>
              <a:latin typeface="Arial" pitchFamily="34" charset="0"/>
              <a:cs typeface="Arial" pitchFamily="34" charset="0"/>
            </a:endParaRPr>
          </a:p>
          <a:p>
            <a:pPr lvl="0" algn="just">
              <a:lnSpc>
                <a:spcPts val="1300"/>
              </a:lnSpc>
              <a:spcBef>
                <a:spcPts val="0"/>
              </a:spcBef>
              <a:buNone/>
              <a:defRPr/>
            </a:pPr>
            <a:r>
              <a:rPr lang="ru-RU" sz="1300" b="1" u="sng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Вкус:</a:t>
            </a:r>
            <a:r>
              <a:rPr lang="ru-RU" sz="1300" b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altLang="ja-JP" sz="1300" dirty="0" smtClean="0">
                <a:solidFill>
                  <a:srgbClr val="663300"/>
                </a:solidFill>
                <a:ea typeface="Times New Roman" pitchFamily="18" charset="0"/>
                <a:cs typeface="Arial" pitchFamily="34" charset="0"/>
              </a:rPr>
              <a:t>вначале проявляют себя сладкие сливочные нотки – они имеют обволакивающий эффект, и затем развиваются в  тона сливочной помадки. Изюм в тёмном шоколаде с медовыми оттенками делают вкус виски глубоким и позволяют вкусу задержаться надолго. Выждав некоторое время или добавив воды, виски раскрывается с новой стороны и демонстрирует тона дуба и розового перца. </a:t>
            </a:r>
            <a:r>
              <a:rPr lang="ru-RU" sz="1300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	</a:t>
            </a:r>
          </a:p>
          <a:p>
            <a:pPr lvl="0" algn="just">
              <a:lnSpc>
                <a:spcPts val="1300"/>
              </a:lnSpc>
              <a:spcBef>
                <a:spcPts val="0"/>
              </a:spcBef>
              <a:buNone/>
              <a:defRPr/>
            </a:pPr>
            <a:r>
              <a:rPr lang="ru-RU" sz="1300" b="1" u="sng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Послевкусие:</a:t>
            </a:r>
            <a:r>
              <a:rPr lang="ru-RU" sz="1300" dirty="0" smtClean="0">
                <a:solidFill>
                  <a:srgbClr val="6633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altLang="ja-JP" sz="1300" dirty="0" smtClean="0">
                <a:solidFill>
                  <a:srgbClr val="663300"/>
                </a:solidFill>
                <a:ea typeface="Times New Roman" pitchFamily="18" charset="0"/>
                <a:cs typeface="Arial" pitchFamily="34" charset="0"/>
              </a:rPr>
              <a:t>Длительное и запоминающееся. Настоящее лакомство в бокале, этот виски  - образец деликатного характера </a:t>
            </a:r>
            <a:r>
              <a:rPr lang="ru-RU" altLang="ja-JP" sz="1300" dirty="0" err="1" smtClean="0">
                <a:solidFill>
                  <a:srgbClr val="663300"/>
                </a:solidFill>
                <a:ea typeface="Times New Roman" pitchFamily="18" charset="0"/>
                <a:cs typeface="Arial" pitchFamily="34" charset="0"/>
              </a:rPr>
              <a:t>Арран</a:t>
            </a:r>
            <a:r>
              <a:rPr lang="ru-RU" altLang="ja-JP" sz="1300" dirty="0" smtClean="0">
                <a:solidFill>
                  <a:srgbClr val="663300"/>
                </a:solidFill>
                <a:ea typeface="Times New Roman" pitchFamily="18" charset="0"/>
                <a:cs typeface="Arial" pitchFamily="34" charset="0"/>
              </a:rPr>
              <a:t>. В послевкусии – сладость, на которую наслаиваются фруктовые тона.</a:t>
            </a:r>
            <a:endParaRPr lang="ru-RU" sz="1300" dirty="0" smtClean="0">
              <a:solidFill>
                <a:srgbClr val="6633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251520" y="188640"/>
            <a:ext cx="8640960" cy="719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hangingPunct="0">
              <a:lnSpc>
                <a:spcPct val="100000"/>
              </a:lnSpc>
              <a:spcBef>
                <a:spcPct val="0"/>
              </a:spcBef>
              <a:buClrTx/>
              <a:buNone/>
              <a:defRPr/>
            </a:pPr>
            <a:r>
              <a:rPr lang="ru-RU" sz="2400" kern="0" dirty="0" smtClean="0">
                <a:solidFill>
                  <a:srgbClr val="663300"/>
                </a:solidFill>
                <a:latin typeface="Arial Black" pitchFamily="34" charset="0"/>
                <a:cs typeface="ＭＳ Ｐゴシック" charset="-128"/>
              </a:rPr>
              <a:t>Шотландский виски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51399" y="1750545"/>
            <a:ext cx="6474374" cy="1349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  <a:spcBef>
                <a:spcPts val="0"/>
              </a:spcBef>
              <a:buNone/>
            </a:pPr>
            <a:r>
              <a:rPr lang="ru-RU" sz="1300" b="1" u="sng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Регион происхождения:</a:t>
            </a:r>
            <a:r>
              <a:rPr lang="ru-RU" sz="1300" b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300" b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1300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Isle of </a:t>
            </a:r>
            <a:r>
              <a:rPr lang="en-US" sz="1300" dirty="0" err="1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Arran</a:t>
            </a:r>
            <a:r>
              <a:rPr lang="en-US" sz="1300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ru-RU" sz="1300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остров </a:t>
            </a:r>
            <a:r>
              <a:rPr lang="ru-RU" sz="1300" dirty="0" err="1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Арран</a:t>
            </a:r>
            <a:r>
              <a:rPr lang="ru-RU" sz="1300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ru-RU" altLang="ja-JP" sz="1300" dirty="0" smtClean="0">
              <a:solidFill>
                <a:srgbClr val="663300"/>
              </a:solidFill>
              <a:latin typeface="Arial" pitchFamily="34" charset="0"/>
              <a:ea typeface="Arial Unicode MS" pitchFamily="50" charset="-128"/>
              <a:cs typeface="Arial" pitchFamily="34" charset="0"/>
            </a:endParaRPr>
          </a:p>
          <a:p>
            <a:pPr>
              <a:lnSpc>
                <a:spcPts val="1400"/>
              </a:lnSpc>
              <a:spcBef>
                <a:spcPts val="0"/>
              </a:spcBef>
              <a:buNone/>
            </a:pPr>
            <a:r>
              <a:rPr lang="ru-RU" altLang="ja-JP" sz="1300" b="1" u="sng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Категория:</a:t>
            </a:r>
            <a:r>
              <a:rPr lang="ru-RU" altLang="ja-JP" sz="1300" b="1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 </a:t>
            </a:r>
            <a:r>
              <a:rPr lang="en-US" altLang="ja-JP" sz="1300" b="1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  </a:t>
            </a:r>
            <a:r>
              <a:rPr lang="en-US" altLang="ja-JP" sz="1300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Single Malt Scotch Whisky </a:t>
            </a:r>
            <a:endParaRPr lang="ru-RU" altLang="ja-JP" sz="1300" dirty="0" smtClean="0">
              <a:solidFill>
                <a:srgbClr val="663300"/>
              </a:solidFill>
              <a:latin typeface="Arial" pitchFamily="34" charset="0"/>
              <a:ea typeface="Arial Unicode MS" pitchFamily="50" charset="-128"/>
              <a:cs typeface="Arial" pitchFamily="34" charset="0"/>
            </a:endParaRPr>
          </a:p>
          <a:p>
            <a:pPr>
              <a:lnSpc>
                <a:spcPts val="1400"/>
              </a:lnSpc>
              <a:spcBef>
                <a:spcPts val="0"/>
              </a:spcBef>
              <a:buNone/>
            </a:pPr>
            <a:r>
              <a:rPr lang="ru-RU" altLang="ja-JP" sz="1300" b="1" u="sng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Возраст:</a:t>
            </a:r>
            <a:r>
              <a:rPr lang="ru-RU" altLang="ja-JP" sz="1300" b="1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 </a:t>
            </a:r>
            <a:r>
              <a:rPr lang="en-US" altLang="ja-JP" sz="1300" b="1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  </a:t>
            </a:r>
            <a:r>
              <a:rPr lang="ru-RU" altLang="ja-JP" sz="1300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20 год</a:t>
            </a:r>
          </a:p>
          <a:p>
            <a:pPr>
              <a:lnSpc>
                <a:spcPts val="1400"/>
              </a:lnSpc>
              <a:spcBef>
                <a:spcPts val="0"/>
              </a:spcBef>
              <a:buNone/>
            </a:pPr>
            <a:r>
              <a:rPr lang="ru-RU" altLang="ja-JP" sz="1300" b="1" u="sng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Выдержка:</a:t>
            </a:r>
            <a:r>
              <a:rPr lang="ru-RU" altLang="ja-JP" sz="1300" b="1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 </a:t>
            </a:r>
            <a:r>
              <a:rPr lang="ru-RU" altLang="ja-JP" sz="1400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в бочках из-под бурбона, бочки типа </a:t>
            </a:r>
            <a:r>
              <a:rPr lang="ru-RU" altLang="ja-JP" sz="1400" dirty="0" err="1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хогсхэд</a:t>
            </a:r>
            <a:r>
              <a:rPr lang="ru-RU" altLang="ja-JP" sz="1400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 из-под хереса, дополнительная выдержка в бочках из-под хереса </a:t>
            </a:r>
            <a:r>
              <a:rPr lang="ru-RU" altLang="ja-JP" sz="1400" dirty="0" err="1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Олоросо</a:t>
            </a:r>
            <a:endParaRPr lang="ru-RU" altLang="ja-JP" sz="1300" dirty="0" smtClean="0">
              <a:solidFill>
                <a:srgbClr val="663300"/>
              </a:solidFill>
              <a:latin typeface="Arial" pitchFamily="34" charset="0"/>
              <a:ea typeface="Arial Unicode MS" pitchFamily="50" charset="-128"/>
              <a:cs typeface="Arial" pitchFamily="34" charset="0"/>
            </a:endParaRPr>
          </a:p>
          <a:p>
            <a:pPr>
              <a:lnSpc>
                <a:spcPts val="1400"/>
              </a:lnSpc>
              <a:spcBef>
                <a:spcPts val="0"/>
              </a:spcBef>
              <a:buNone/>
            </a:pPr>
            <a:r>
              <a:rPr lang="ru-RU" altLang="ja-JP" sz="1300" b="1" u="sng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Алкоголь:</a:t>
            </a:r>
            <a:r>
              <a:rPr lang="en-US" altLang="ja-JP" sz="1300" b="1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 </a:t>
            </a:r>
            <a:r>
              <a:rPr lang="ru-RU" altLang="ja-JP" sz="1300" b="1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 </a:t>
            </a:r>
            <a:r>
              <a:rPr lang="en-US" altLang="ja-JP" sz="1300" b="1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 </a:t>
            </a:r>
            <a:r>
              <a:rPr lang="ru-RU" altLang="ja-JP" sz="1300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49</a:t>
            </a:r>
            <a:r>
              <a:rPr lang="en-US" altLang="ja-JP" sz="1300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.</a:t>
            </a:r>
            <a:r>
              <a:rPr lang="ru-RU" altLang="ja-JP" sz="1300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8 </a:t>
            </a:r>
            <a:r>
              <a:rPr lang="en-US" altLang="ja-JP" sz="1300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%</a:t>
            </a:r>
            <a:endParaRPr lang="ru-RU" altLang="ja-JP" sz="1300" dirty="0" smtClean="0">
              <a:solidFill>
                <a:srgbClr val="663300"/>
              </a:solidFill>
              <a:latin typeface="Arial" pitchFamily="34" charset="0"/>
              <a:ea typeface="Arial Unicode MS" pitchFamily="50" charset="-128"/>
              <a:cs typeface="Arial" pitchFamily="34" charset="0"/>
            </a:endParaRPr>
          </a:p>
          <a:p>
            <a:pPr>
              <a:lnSpc>
                <a:spcPts val="1400"/>
              </a:lnSpc>
              <a:spcBef>
                <a:spcPts val="0"/>
              </a:spcBef>
              <a:buNone/>
            </a:pPr>
            <a:r>
              <a:rPr lang="ru-RU" altLang="ja-JP" sz="1300" b="1" u="sng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Артикул:</a:t>
            </a:r>
            <a:r>
              <a:rPr lang="ru-RU" altLang="ja-JP" sz="1300" b="1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 </a:t>
            </a:r>
            <a:r>
              <a:rPr lang="en-US" altLang="ja-JP" sz="1300" b="1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   </a:t>
            </a:r>
            <a:r>
              <a:rPr lang="ru-RU" altLang="ja-JP" sz="1300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4632</a:t>
            </a:r>
            <a:r>
              <a:rPr lang="ru-RU" altLang="ja-JP" sz="1300" b="1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  /  </a:t>
            </a:r>
            <a:r>
              <a:rPr lang="ru-RU" altLang="ja-JP" sz="1300" b="1" u="sng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Объем:</a:t>
            </a:r>
            <a:r>
              <a:rPr lang="ru-RU" altLang="ja-JP" sz="1300" b="1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 </a:t>
            </a:r>
            <a:r>
              <a:rPr lang="en-US" altLang="ja-JP" sz="1300" b="1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 </a:t>
            </a:r>
            <a:r>
              <a:rPr lang="en-US" altLang="ja-JP" sz="1300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7</a:t>
            </a:r>
            <a:r>
              <a:rPr lang="ru-RU" altLang="ja-JP" sz="1300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0</a:t>
            </a:r>
            <a:r>
              <a:rPr lang="en-US" altLang="ja-JP" sz="1300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0</a:t>
            </a:r>
            <a:r>
              <a:rPr lang="ru-RU" altLang="ja-JP" sz="1300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 мл.   </a:t>
            </a:r>
            <a:r>
              <a:rPr lang="ru-RU" altLang="ja-JP" sz="1300" b="1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/  </a:t>
            </a:r>
            <a:r>
              <a:rPr lang="ru-RU" altLang="ja-JP" sz="1300" b="1" u="sng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Цена:</a:t>
            </a:r>
            <a:r>
              <a:rPr lang="ru-RU" altLang="ja-JP" sz="1300" b="1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     </a:t>
            </a:r>
            <a:r>
              <a:rPr lang="ru-RU" altLang="ja-JP" sz="1300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руб./бут.</a:t>
            </a:r>
            <a:endParaRPr lang="en-US" altLang="ja-JP" sz="1300" dirty="0" smtClean="0">
              <a:solidFill>
                <a:srgbClr val="663300"/>
              </a:solidFill>
              <a:latin typeface="Arial" pitchFamily="34" charset="0"/>
              <a:ea typeface="Arial Unicode MS" pitchFamily="50" charset="-128"/>
              <a:cs typeface="Arial" pitchFamily="34" charset="0"/>
            </a:endParaRPr>
          </a:p>
        </p:txBody>
      </p:sp>
      <p:pic>
        <p:nvPicPr>
          <p:cNvPr id="13" name="Picture 15" descr="M:\!ВНУТРЕННЯЯ!\PR\ВОДА ЖИЗНИ\2012 EAU DE VIE\лого поставщиков\Arran Distillers Corporate Logo.jpg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EFCFD"/>
              </a:clrFrom>
              <a:clrTo>
                <a:srgbClr val="FEFC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21755" y="201601"/>
            <a:ext cx="777696" cy="706829"/>
          </a:xfrm>
          <a:prstGeom prst="rect">
            <a:avLst/>
          </a:prstGeom>
          <a:noFill/>
        </p:spPr>
      </p:pic>
      <p:sp>
        <p:nvSpPr>
          <p:cNvPr id="14" name="Прямоугольник 13"/>
          <p:cNvSpPr/>
          <p:nvPr/>
        </p:nvSpPr>
        <p:spPr>
          <a:xfrm>
            <a:off x="246180" y="3155248"/>
            <a:ext cx="539739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altLang="ja-JP" sz="1300" b="1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«</a:t>
            </a:r>
            <a:r>
              <a:rPr lang="en-US" altLang="ja-JP" sz="1300" b="1" u="sng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Non Chill</a:t>
            </a:r>
            <a:r>
              <a:rPr lang="ru-RU" altLang="ja-JP" sz="1300" b="1" u="sng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 </a:t>
            </a:r>
            <a:r>
              <a:rPr lang="en-US" altLang="ja-JP" sz="1300" b="1" u="sng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Filtered</a:t>
            </a:r>
            <a:r>
              <a:rPr lang="ru-RU" altLang="ja-JP" sz="1300" b="1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» </a:t>
            </a:r>
            <a:r>
              <a:rPr lang="ru-RU" altLang="ja-JP" sz="1300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– </a:t>
            </a:r>
            <a:r>
              <a:rPr lang="ru-RU" altLang="ja-JP" sz="1300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н</a:t>
            </a:r>
            <a:r>
              <a:rPr lang="ru-RU" sz="1300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е подвергался холодной фильтрации. 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ja-JP" sz="1300" b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«</a:t>
            </a:r>
            <a:r>
              <a:rPr lang="en-US" altLang="ja-JP" sz="1300" b="1" u="sng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Natural </a:t>
            </a:r>
            <a:r>
              <a:rPr lang="en-US" altLang="ja-JP" sz="1300" b="1" u="sng" dirty="0" err="1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Colour</a:t>
            </a:r>
            <a:r>
              <a:rPr lang="ru-RU" altLang="ja-JP" sz="1300" b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» </a:t>
            </a:r>
            <a:r>
              <a:rPr lang="ru-RU" altLang="ja-JP" sz="1300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– обладает естественным цветом.</a:t>
            </a:r>
            <a:endParaRPr lang="ru-RU" altLang="ja-JP" sz="1300" b="1" dirty="0" smtClean="0">
              <a:solidFill>
                <a:srgbClr val="66330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ja-JP" sz="1300" b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«</a:t>
            </a:r>
            <a:r>
              <a:rPr lang="en-US" altLang="ja-JP" sz="1300" b="1" u="sng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Limited Edition</a:t>
            </a:r>
            <a:r>
              <a:rPr lang="ru-RU" altLang="ja-JP" sz="1300" b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»</a:t>
            </a:r>
            <a:r>
              <a:rPr lang="en-US" altLang="ja-JP" sz="1300" b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1300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– </a:t>
            </a:r>
            <a:r>
              <a:rPr lang="ru-RU" altLang="ja-JP" sz="1300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лимитированный выпуск </a:t>
            </a:r>
            <a:r>
              <a:rPr lang="ru-RU" altLang="ja-JP" sz="1300" b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(9 000 бутылок)</a:t>
            </a:r>
            <a:r>
              <a:rPr lang="ru-RU" altLang="ja-JP" sz="1300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ru-RU" sz="1300" dirty="0" smtClean="0">
              <a:solidFill>
                <a:srgbClr val="6633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Picture 2" descr="F:\РАБОТА ВЕЛЬД-21\КОЗЛОВ БАЗА ДАННЫХ\Выставки-Награды\New_product - копия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EFF"/>
              </a:clrFrom>
              <a:clrTo>
                <a:srgbClr val="FFFE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10125" y="111970"/>
            <a:ext cx="877718" cy="864120"/>
          </a:xfrm>
          <a:prstGeom prst="rect">
            <a:avLst/>
          </a:prstGeom>
          <a:noFill/>
        </p:spPr>
      </p:pic>
      <p:pic>
        <p:nvPicPr>
          <p:cNvPr id="2050" name="Picture 2" descr="G:\№1_РАБОТА ВЕЛЬД-21\КОЗЛОВ БАЗА ДАННЫХ АССОРТИМЕНТ\№1 ВИСКИ\01№ SCOTLAND\Isle of ARRAN\ARRAN DISTILLERY\PRODUCT IMAGES\ARRAN THE EXPLORERS SERIES\ARRAN_BRODICK BAY_Vol. 1\4632_ARRAN BRODICK BAY The explorer series 49.8 % OF 0,7л пуп (металл)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72132" y="2786058"/>
            <a:ext cx="3567595" cy="3802794"/>
          </a:xfrm>
          <a:prstGeom prst="rect">
            <a:avLst/>
          </a:prstGeom>
          <a:noFill/>
        </p:spPr>
      </p:pic>
      <p:sp>
        <p:nvSpPr>
          <p:cNvPr id="12" name="Прямоугольник 11"/>
          <p:cNvSpPr/>
          <p:nvPr/>
        </p:nvSpPr>
        <p:spPr>
          <a:xfrm>
            <a:off x="246149" y="3800073"/>
            <a:ext cx="5397421" cy="271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400"/>
              </a:lnSpc>
              <a:spcBef>
                <a:spcPts val="0"/>
              </a:spcBef>
              <a:buNone/>
            </a:pPr>
            <a:r>
              <a:rPr lang="ru-RU" altLang="ja-JP" sz="1300" dirty="0" smtClean="0">
                <a:solidFill>
                  <a:srgbClr val="C00000"/>
                </a:solidFill>
                <a:latin typeface="Arial Black" pitchFamily="34" charset="0"/>
                <a:ea typeface="Times New Roman" pitchFamily="18" charset="0"/>
                <a:cs typeface="Arial" pitchFamily="34" charset="0"/>
              </a:rPr>
              <a:t>Добро пожаловать в бухту </a:t>
            </a:r>
            <a:r>
              <a:rPr lang="ru-RU" altLang="ja-JP" sz="1300" dirty="0" err="1" smtClean="0">
                <a:solidFill>
                  <a:srgbClr val="C00000"/>
                </a:solidFill>
                <a:latin typeface="Arial Black" pitchFamily="34" charset="0"/>
                <a:ea typeface="Times New Roman" pitchFamily="18" charset="0"/>
                <a:cs typeface="Arial" pitchFamily="34" charset="0"/>
              </a:rPr>
              <a:t>Бродик</a:t>
            </a:r>
            <a:r>
              <a:rPr lang="ru-RU" altLang="ja-JP" sz="1300" dirty="0" smtClean="0">
                <a:solidFill>
                  <a:srgbClr val="C00000"/>
                </a:solidFill>
                <a:latin typeface="Arial Black" pitchFamily="34" charset="0"/>
                <a:ea typeface="Times New Roman" pitchFamily="18" charset="0"/>
                <a:cs typeface="Arial" pitchFamily="34" charset="0"/>
              </a:rPr>
              <a:t> на остров </a:t>
            </a:r>
            <a:r>
              <a:rPr lang="ru-RU" altLang="ja-JP" sz="1300" dirty="0" err="1" smtClean="0">
                <a:solidFill>
                  <a:srgbClr val="C00000"/>
                </a:solidFill>
                <a:latin typeface="Arial Black" pitchFamily="34" charset="0"/>
                <a:ea typeface="Times New Roman" pitchFamily="18" charset="0"/>
                <a:cs typeface="Arial" pitchFamily="34" charset="0"/>
              </a:rPr>
              <a:t>Арран</a:t>
            </a:r>
            <a:r>
              <a:rPr lang="en-US" sz="1300" dirty="0" smtClean="0">
                <a:solidFill>
                  <a:srgbClr val="C00000"/>
                </a:solidFill>
                <a:latin typeface="Arial Black" pitchFamily="34" charset="0"/>
              </a:rPr>
              <a:t>.</a:t>
            </a:r>
            <a:endParaRPr lang="ru-RU" sz="1300" dirty="0">
              <a:solidFill>
                <a:srgbClr val="C00000"/>
              </a:solidFill>
              <a:latin typeface="Arial Black" pitchFamily="34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000100" y="912523"/>
            <a:ext cx="71438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eaLnBrk="1" hangingPunct="1">
              <a:lnSpc>
                <a:spcPts val="1800"/>
              </a:lnSpc>
              <a:spcBef>
                <a:spcPts val="0"/>
              </a:spcBef>
              <a:buFontTx/>
              <a:buNone/>
            </a:pPr>
            <a:r>
              <a:rPr lang="ru-RU" altLang="ja-JP" sz="1600" b="1" dirty="0" smtClean="0">
                <a:solidFill>
                  <a:srgbClr val="C00000"/>
                </a:solidFill>
                <a:latin typeface="Arial Black" pitchFamily="34" charset="0"/>
              </a:rPr>
              <a:t>Коллекция «</a:t>
            </a:r>
            <a:r>
              <a:rPr lang="en-US" altLang="ja-JP" sz="1600" b="1" dirty="0" err="1" smtClean="0">
                <a:solidFill>
                  <a:srgbClr val="C00000"/>
                </a:solidFill>
                <a:latin typeface="Arial Black" pitchFamily="34" charset="0"/>
              </a:rPr>
              <a:t>Arran</a:t>
            </a:r>
            <a:r>
              <a:rPr lang="en-US" altLang="ja-JP" sz="1600" b="1" dirty="0" smtClean="0">
                <a:solidFill>
                  <a:srgbClr val="C00000"/>
                </a:solidFill>
                <a:latin typeface="Arial Black" pitchFamily="34" charset="0"/>
              </a:rPr>
              <a:t> The Explorers series</a:t>
            </a:r>
            <a:r>
              <a:rPr lang="ru-RU" altLang="ja-JP" sz="1600" b="1" dirty="0" smtClean="0">
                <a:solidFill>
                  <a:srgbClr val="C00000"/>
                </a:solidFill>
                <a:latin typeface="Arial Black" pitchFamily="34" charset="0"/>
              </a:rPr>
              <a:t>» </a:t>
            </a:r>
            <a:endParaRPr lang="en-GB" sz="1600" b="1" dirty="0" smtClean="0">
              <a:solidFill>
                <a:srgbClr val="C00000"/>
              </a:solidFill>
              <a:latin typeface="Arial Black" pitchFamily="34" charset="0"/>
            </a:endParaRPr>
          </a:p>
        </p:txBody>
      </p:sp>
      <p:pic>
        <p:nvPicPr>
          <p:cNvPr id="18" name="Picture 2" descr="F:\РАБОТА ВЕЛЬД-21\АССОТРИМЕНТНОЕ ПРЕДЛОЖЕНИЕ 2015\Exclusive-limited-edition - копия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5852" y="120535"/>
            <a:ext cx="1008140" cy="8689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51520" y="188640"/>
            <a:ext cx="8640960" cy="719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hangingPunct="0">
              <a:lnSpc>
                <a:spcPct val="100000"/>
              </a:lnSpc>
              <a:spcBef>
                <a:spcPct val="0"/>
              </a:spcBef>
              <a:buClrTx/>
              <a:buNone/>
              <a:defRPr/>
            </a:pPr>
            <a:r>
              <a:rPr lang="ru-RU" sz="2400" kern="0" dirty="0" smtClean="0">
                <a:solidFill>
                  <a:srgbClr val="663300"/>
                </a:solidFill>
                <a:latin typeface="Arial Black" pitchFamily="34" charset="0"/>
                <a:cs typeface="ＭＳ Ｐゴシック" charset="-128"/>
              </a:rPr>
              <a:t>Ирландский виски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245531" y="1214422"/>
            <a:ext cx="8909101" cy="467544"/>
          </a:xfrm>
        </p:spPr>
        <p:txBody>
          <a:bodyPr anchor="t">
            <a:noAutofit/>
          </a:bodyPr>
          <a:lstStyle/>
          <a:p>
            <a:pPr marL="0" indent="0" eaLnBrk="1" hangingPunct="1">
              <a:lnSpc>
                <a:spcPts val="1800"/>
              </a:lnSpc>
              <a:spcBef>
                <a:spcPts val="0"/>
              </a:spcBef>
              <a:buFontTx/>
              <a:buNone/>
            </a:pPr>
            <a:r>
              <a:rPr lang="en-US" sz="1600" b="1" dirty="0" smtClean="0">
                <a:solidFill>
                  <a:srgbClr val="663300"/>
                </a:solidFill>
                <a:latin typeface="Arial Black" pitchFamily="34" charset="0"/>
              </a:rPr>
              <a:t>TEELING SMALL BATCH COLLABORATION RUM 46%</a:t>
            </a:r>
            <a:r>
              <a:rPr lang="ru-RU" sz="1600" b="1" dirty="0" smtClean="0">
                <a:solidFill>
                  <a:srgbClr val="663300"/>
                </a:solidFill>
                <a:latin typeface="Arial Black" pitchFamily="34" charset="0"/>
              </a:rPr>
              <a:t> </a:t>
            </a:r>
            <a:r>
              <a:rPr lang="en-US" sz="1600" b="1" dirty="0" smtClean="0">
                <a:solidFill>
                  <a:srgbClr val="663300"/>
                </a:solidFill>
                <a:latin typeface="Arial Black" pitchFamily="34" charset="0"/>
              </a:rPr>
              <a:t>0,7л п/</a:t>
            </a:r>
            <a:r>
              <a:rPr lang="en-US" sz="1600" b="1" dirty="0" err="1" smtClean="0">
                <a:solidFill>
                  <a:srgbClr val="663300"/>
                </a:solidFill>
                <a:latin typeface="Arial Black" pitchFamily="34" charset="0"/>
              </a:rPr>
              <a:t>уп</a:t>
            </a:r>
            <a:r>
              <a:rPr lang="ru-RU" altLang="ja-JP" sz="1600" b="1" dirty="0" smtClean="0">
                <a:solidFill>
                  <a:srgbClr val="663300"/>
                </a:solidFill>
                <a:latin typeface="Arial Black" pitchFamily="34" charset="0"/>
              </a:rPr>
              <a:t> </a:t>
            </a:r>
            <a:endParaRPr lang="ru-RU" sz="1600" b="1" dirty="0" smtClean="0">
              <a:solidFill>
                <a:srgbClr val="663300"/>
              </a:solidFill>
              <a:latin typeface="Arial Black" pitchFamily="34" charset="0"/>
            </a:endParaRPr>
          </a:p>
          <a:p>
            <a:pPr marL="0" indent="0" eaLnBrk="1" hangingPunct="1">
              <a:lnSpc>
                <a:spcPts val="1800"/>
              </a:lnSpc>
              <a:spcBef>
                <a:spcPts val="0"/>
              </a:spcBef>
              <a:buFontTx/>
              <a:buNone/>
            </a:pPr>
            <a:r>
              <a:rPr lang="ru-RU" sz="1600" b="1" dirty="0" smtClean="0">
                <a:solidFill>
                  <a:srgbClr val="663300"/>
                </a:solidFill>
                <a:latin typeface="Arial Black" pitchFamily="34" charset="0"/>
              </a:rPr>
              <a:t>ТИЛИНГ СМОЛЛ БЭТЧ КОЛЛАБОРЭЙШН РОМ 46% </a:t>
            </a:r>
            <a:r>
              <a:rPr lang="en-US" sz="1600" b="1" dirty="0" smtClean="0">
                <a:solidFill>
                  <a:srgbClr val="663300"/>
                </a:solidFill>
                <a:latin typeface="Arial Black" pitchFamily="34" charset="0"/>
              </a:rPr>
              <a:t>0,7л п/</a:t>
            </a:r>
            <a:r>
              <a:rPr lang="en-US" sz="1600" b="1" dirty="0" err="1" smtClean="0">
                <a:solidFill>
                  <a:srgbClr val="663300"/>
                </a:solidFill>
                <a:latin typeface="Arial Black" pitchFamily="34" charset="0"/>
              </a:rPr>
              <a:t>уп</a:t>
            </a:r>
            <a:r>
              <a:rPr lang="ru-RU" altLang="ja-JP" sz="1600" b="1" dirty="0" smtClean="0">
                <a:solidFill>
                  <a:srgbClr val="663300"/>
                </a:solidFill>
                <a:latin typeface="Arial Black" pitchFamily="34" charset="0"/>
              </a:rPr>
              <a:t> </a:t>
            </a:r>
            <a:endParaRPr lang="ru-RU" sz="1600" b="1" dirty="0" smtClean="0">
              <a:solidFill>
                <a:srgbClr val="663300"/>
              </a:solidFill>
              <a:latin typeface="Arial Black" pitchFamily="34" charset="0"/>
            </a:endParaRPr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251400" y="4468379"/>
            <a:ext cx="5820798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180975">
              <a:lnSpc>
                <a:spcPts val="1400"/>
              </a:lnSpc>
              <a:spcBef>
                <a:spcPts val="0"/>
              </a:spcBef>
              <a:buNone/>
            </a:pPr>
            <a:r>
              <a:rPr lang="ru-RU" sz="1300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Версия </a:t>
            </a:r>
            <a:r>
              <a:rPr lang="en-US" sz="1300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TEELING SMALL BATCH COLLABORATION RUM</a:t>
            </a:r>
            <a:r>
              <a:rPr lang="fr-FR" sz="1300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1300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 - еще один пример успешного сотрудничества винокурни </a:t>
            </a:r>
            <a:r>
              <a:rPr lang="en-US" sz="1300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TEELING </a:t>
            </a:r>
            <a:r>
              <a:rPr lang="ru-RU" sz="1300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с другими производствами алкогольных напитков.</a:t>
            </a:r>
          </a:p>
          <a:p>
            <a:pPr indent="180975">
              <a:lnSpc>
                <a:spcPts val="1400"/>
              </a:lnSpc>
              <a:spcBef>
                <a:spcPts val="0"/>
              </a:spcBef>
              <a:buNone/>
            </a:pPr>
            <a:r>
              <a:rPr lang="ru-RU" sz="1300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Стремясь предложить любителям ирландского виски более широкую палитру вкусов, </a:t>
            </a:r>
            <a:r>
              <a:rPr lang="en-US" sz="1300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TEELING </a:t>
            </a:r>
            <a:r>
              <a:rPr lang="ru-RU" sz="1300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создали серию </a:t>
            </a:r>
            <a:r>
              <a:rPr lang="en-US" sz="1300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SMALL BATCH Collaboration – </a:t>
            </a:r>
            <a:r>
              <a:rPr lang="ru-RU" sz="1300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проект по выдержке виски </a:t>
            </a:r>
            <a:r>
              <a:rPr lang="en-US" sz="1300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SMALL </a:t>
            </a:r>
            <a:r>
              <a:rPr lang="fr-FR" sz="1300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BATCH </a:t>
            </a:r>
            <a:r>
              <a:rPr lang="ru-RU" sz="1300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в бочках из-под других алкогольных напитков, которые ярки и интересны сами</a:t>
            </a:r>
            <a:endParaRPr lang="ru-RU" altLang="ja-JP" sz="1300" dirty="0" smtClean="0">
              <a:solidFill>
                <a:srgbClr val="663300"/>
              </a:solidFill>
              <a:latin typeface="Arial" pitchFamily="34" charset="0"/>
              <a:cs typeface="Arial" pitchFamily="34" charset="0"/>
            </a:endParaRPr>
          </a:p>
          <a:p>
            <a:pPr algn="just" eaLnBrk="0" hangingPunct="0">
              <a:lnSpc>
                <a:spcPts val="1400"/>
              </a:lnSpc>
              <a:spcBef>
                <a:spcPts val="0"/>
              </a:spcBef>
              <a:buClrTx/>
              <a:buNone/>
            </a:pPr>
            <a:endParaRPr lang="ru-RU" altLang="ja-JP" sz="1300" b="1" u="sng" dirty="0" smtClean="0">
              <a:solidFill>
                <a:srgbClr val="663300"/>
              </a:solidFill>
              <a:latin typeface="Arial" pitchFamily="34" charset="0"/>
              <a:ea typeface="Arial Unicode MS" pitchFamily="50" charset="-128"/>
              <a:cs typeface="Arial" pitchFamily="34" charset="0"/>
            </a:endParaRPr>
          </a:p>
          <a:p>
            <a:pPr algn="just" eaLnBrk="0" hangingPunct="0">
              <a:lnSpc>
                <a:spcPts val="1400"/>
              </a:lnSpc>
              <a:spcBef>
                <a:spcPts val="0"/>
              </a:spcBef>
              <a:buClrTx/>
              <a:buNone/>
            </a:pPr>
            <a:r>
              <a:rPr lang="ru-RU" altLang="ja-JP" sz="1300" b="1" u="sng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Дегустационные заметки:</a:t>
            </a:r>
          </a:p>
          <a:p>
            <a:pPr algn="just" eaLnBrk="0" hangingPunct="0">
              <a:lnSpc>
                <a:spcPts val="1400"/>
              </a:lnSpc>
              <a:spcBef>
                <a:spcPts val="0"/>
              </a:spcBef>
              <a:buClrTx/>
              <a:buNone/>
            </a:pPr>
            <a:r>
              <a:rPr lang="ru-RU" altLang="ja-JP" sz="1300" b="1" u="sng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Аромат: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6633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1300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Аромат арбуза, груши, с нотами свежескошенной травы.</a:t>
            </a:r>
            <a:endParaRPr kumimoji="0" lang="ru-RU" sz="1300" b="0" i="0" u="none" strike="noStrike" cap="none" normalizeH="0" baseline="0" dirty="0" smtClean="0">
              <a:ln>
                <a:noFill/>
              </a:ln>
              <a:solidFill>
                <a:srgbClr val="6633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algn="just" eaLnBrk="0" hangingPunct="0">
              <a:lnSpc>
                <a:spcPts val="1400"/>
              </a:lnSpc>
              <a:spcBef>
                <a:spcPts val="0"/>
              </a:spcBef>
              <a:buClrTx/>
              <a:buNone/>
            </a:pPr>
            <a:r>
              <a:rPr lang="ru-RU" altLang="ja-JP" sz="1300" b="1" u="sng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Вкус: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6633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1300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Свежие тропические фрукты, абрикосовый джем.</a:t>
            </a:r>
            <a:endParaRPr lang="ru-RU" sz="1300" b="1" dirty="0" smtClean="0">
              <a:solidFill>
                <a:srgbClr val="663300"/>
              </a:solidFill>
              <a:latin typeface="Arial" pitchFamily="34" charset="0"/>
              <a:cs typeface="Arial" pitchFamily="34" charset="0"/>
            </a:endParaRPr>
          </a:p>
          <a:p>
            <a:pPr algn="just" eaLnBrk="0" hangingPunct="0">
              <a:lnSpc>
                <a:spcPts val="1400"/>
              </a:lnSpc>
              <a:spcBef>
                <a:spcPts val="0"/>
              </a:spcBef>
              <a:buClrTx/>
              <a:buNone/>
            </a:pPr>
            <a:r>
              <a:rPr lang="ru-RU" sz="1300" b="1" u="sng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Послевкусие:</a:t>
            </a:r>
            <a:r>
              <a:rPr lang="ru-RU" sz="1300" b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1300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Длительное, устойчивое, фруктовое.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46181" y="1785926"/>
            <a:ext cx="6111769" cy="134908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ts val="1400"/>
              </a:lnSpc>
              <a:spcBef>
                <a:spcPts val="0"/>
              </a:spcBef>
              <a:buNone/>
            </a:pPr>
            <a:r>
              <a:rPr lang="ru-RU" sz="1300" b="1" u="sng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Регион происхождения:</a:t>
            </a:r>
            <a:r>
              <a:rPr lang="ru-RU" sz="1300" b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1300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Ирландия, Дублин</a:t>
            </a:r>
            <a:endParaRPr lang="ru-RU" altLang="ja-JP" sz="1300" dirty="0" smtClean="0">
              <a:solidFill>
                <a:srgbClr val="663300"/>
              </a:solidFill>
              <a:latin typeface="Arial" pitchFamily="34" charset="0"/>
              <a:ea typeface="Arial Unicode MS" pitchFamily="50" charset="-128"/>
              <a:cs typeface="Arial" pitchFamily="34" charset="0"/>
            </a:endParaRPr>
          </a:p>
          <a:p>
            <a:pPr>
              <a:lnSpc>
                <a:spcPts val="1400"/>
              </a:lnSpc>
              <a:spcBef>
                <a:spcPts val="0"/>
              </a:spcBef>
              <a:buNone/>
            </a:pPr>
            <a:r>
              <a:rPr lang="ru-RU" altLang="ja-JP" sz="1300" b="1" u="sng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Категория:</a:t>
            </a:r>
            <a:r>
              <a:rPr lang="ru-RU" altLang="ja-JP" sz="1300" b="1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   </a:t>
            </a:r>
            <a:r>
              <a:rPr lang="en-US" altLang="ja-JP" sz="1300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Blended Irish Whiskey</a:t>
            </a:r>
            <a:endParaRPr lang="ru-RU" altLang="ja-JP" sz="1300" dirty="0" smtClean="0">
              <a:solidFill>
                <a:srgbClr val="663300"/>
              </a:solidFill>
              <a:latin typeface="Arial" pitchFamily="34" charset="0"/>
              <a:ea typeface="Arial Unicode MS" pitchFamily="50" charset="-128"/>
              <a:cs typeface="Arial" pitchFamily="34" charset="0"/>
            </a:endParaRPr>
          </a:p>
          <a:p>
            <a:pPr>
              <a:lnSpc>
                <a:spcPts val="1400"/>
              </a:lnSpc>
              <a:spcBef>
                <a:spcPts val="0"/>
              </a:spcBef>
              <a:buNone/>
            </a:pPr>
            <a:r>
              <a:rPr lang="ru-RU" altLang="ja-JP" sz="1300" b="1" u="sng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Возраст:</a:t>
            </a:r>
            <a:r>
              <a:rPr lang="ru-RU" altLang="ja-JP" sz="1300" b="1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   </a:t>
            </a:r>
            <a:r>
              <a:rPr lang="en-US" altLang="ja-JP" sz="1300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 </a:t>
            </a:r>
            <a:r>
              <a:rPr lang="ru-RU" altLang="ja-JP" sz="1300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7 лет</a:t>
            </a:r>
          </a:p>
          <a:p>
            <a:pPr>
              <a:lnSpc>
                <a:spcPts val="1400"/>
              </a:lnSpc>
              <a:spcBef>
                <a:spcPts val="0"/>
              </a:spcBef>
              <a:buNone/>
            </a:pPr>
            <a:r>
              <a:rPr lang="ru-RU" altLang="ja-JP" sz="1300" b="1" u="sng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Выдержка:</a:t>
            </a:r>
            <a:r>
              <a:rPr lang="ru-RU" altLang="ja-JP" sz="1300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   около </a:t>
            </a:r>
            <a:r>
              <a:rPr lang="en-US" altLang="ja-JP" sz="1300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6 </a:t>
            </a:r>
            <a:r>
              <a:rPr lang="ru-RU" altLang="ja-JP" sz="1300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лет в бочках из-под бурбона и финиш в бочке из-под рома «</a:t>
            </a:r>
            <a:r>
              <a:rPr lang="en-US" altLang="ja-JP" sz="1300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PLANTATION</a:t>
            </a:r>
            <a:r>
              <a:rPr lang="ru-RU" altLang="ja-JP" sz="1300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»</a:t>
            </a:r>
            <a:r>
              <a:rPr lang="en-US" altLang="ja-JP" sz="1300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.</a:t>
            </a:r>
            <a:endParaRPr lang="ru-RU" altLang="ja-JP" sz="1300" dirty="0" smtClean="0">
              <a:solidFill>
                <a:srgbClr val="663300"/>
              </a:solidFill>
              <a:latin typeface="Arial" pitchFamily="34" charset="0"/>
              <a:ea typeface="Arial Unicode MS" pitchFamily="50" charset="-128"/>
              <a:cs typeface="Arial" pitchFamily="34" charset="0"/>
            </a:endParaRPr>
          </a:p>
          <a:p>
            <a:pPr>
              <a:lnSpc>
                <a:spcPts val="1400"/>
              </a:lnSpc>
              <a:spcBef>
                <a:spcPts val="0"/>
              </a:spcBef>
              <a:buNone/>
            </a:pPr>
            <a:r>
              <a:rPr lang="ru-RU" altLang="ja-JP" sz="1300" b="1" u="sng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Алкоголь:</a:t>
            </a:r>
            <a:r>
              <a:rPr lang="en-US" altLang="ja-JP" sz="1300" b="1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 </a:t>
            </a:r>
            <a:r>
              <a:rPr lang="ru-RU" altLang="ja-JP" sz="1300" b="1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  </a:t>
            </a:r>
            <a:r>
              <a:rPr lang="ru-RU" altLang="ja-JP" sz="1300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46</a:t>
            </a:r>
            <a:r>
              <a:rPr lang="en-US" altLang="ja-JP" sz="1300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.</a:t>
            </a:r>
            <a:r>
              <a:rPr lang="ru-RU" altLang="ja-JP" sz="1300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0 </a:t>
            </a:r>
            <a:r>
              <a:rPr lang="en-US" altLang="ja-JP" sz="1300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%</a:t>
            </a:r>
            <a:endParaRPr lang="ru-RU" altLang="ja-JP" sz="1300" dirty="0" smtClean="0">
              <a:solidFill>
                <a:srgbClr val="663300"/>
              </a:solidFill>
              <a:latin typeface="Arial" pitchFamily="34" charset="0"/>
              <a:ea typeface="Arial Unicode MS" pitchFamily="50" charset="-128"/>
              <a:cs typeface="Arial" pitchFamily="34" charset="0"/>
            </a:endParaRPr>
          </a:p>
          <a:p>
            <a:pPr>
              <a:lnSpc>
                <a:spcPts val="1400"/>
              </a:lnSpc>
              <a:spcBef>
                <a:spcPts val="0"/>
              </a:spcBef>
              <a:buNone/>
            </a:pPr>
            <a:r>
              <a:rPr lang="ru-RU" altLang="ja-JP" sz="1300" b="1" u="sng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Артикул:</a:t>
            </a:r>
            <a:r>
              <a:rPr lang="ru-RU" altLang="ja-JP" sz="1300" b="1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  </a:t>
            </a:r>
            <a:r>
              <a:rPr lang="ru-RU" altLang="ja-JP" sz="1300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 </a:t>
            </a:r>
            <a:r>
              <a:rPr lang="en-US" altLang="ja-JP" sz="1300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9652 </a:t>
            </a:r>
            <a:r>
              <a:rPr lang="ru-RU" altLang="ja-JP" sz="1300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 </a:t>
            </a:r>
            <a:r>
              <a:rPr lang="ru-RU" altLang="ja-JP" sz="1300" b="1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/ </a:t>
            </a:r>
            <a:r>
              <a:rPr lang="ru-RU" altLang="ja-JP" sz="1300" b="1" u="sng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Объем:</a:t>
            </a:r>
            <a:r>
              <a:rPr lang="ru-RU" altLang="ja-JP" sz="1300" b="1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   </a:t>
            </a:r>
            <a:r>
              <a:rPr lang="ru-RU" altLang="ja-JP" sz="1300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700 мл </a:t>
            </a:r>
            <a:r>
              <a:rPr lang="ru-RU" altLang="ja-JP" sz="1300" b="1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 /  </a:t>
            </a:r>
            <a:r>
              <a:rPr lang="ru-RU" altLang="ja-JP" sz="1300" b="1" u="sng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Цена:</a:t>
            </a:r>
            <a:r>
              <a:rPr lang="ru-RU" altLang="ja-JP" sz="1300" b="1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     </a:t>
            </a:r>
            <a:r>
              <a:rPr lang="ru-RU" altLang="ja-JP" sz="1300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руб./бут.</a:t>
            </a:r>
            <a:r>
              <a:rPr lang="ru-RU" altLang="ja-JP" sz="1300" b="1" u="sng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 </a:t>
            </a:r>
            <a:endParaRPr lang="ru-RU" altLang="ja-JP" sz="1300" dirty="0" smtClean="0">
              <a:solidFill>
                <a:srgbClr val="663300"/>
              </a:solidFill>
              <a:latin typeface="Arial" pitchFamily="34" charset="0"/>
              <a:ea typeface="Arial Unicode MS" pitchFamily="50" charset="-128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50828" y="3169884"/>
            <a:ext cx="5909690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altLang="ja-JP" sz="1300" b="1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«</a:t>
            </a:r>
            <a:r>
              <a:rPr lang="en-US" altLang="ja-JP" sz="1300" b="1" u="sng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Non Chill</a:t>
            </a:r>
            <a:r>
              <a:rPr lang="ru-RU" altLang="ja-JP" sz="1300" b="1" u="sng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 </a:t>
            </a:r>
            <a:r>
              <a:rPr lang="en-US" altLang="ja-JP" sz="1300" b="1" u="sng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Filtered</a:t>
            </a:r>
            <a:r>
              <a:rPr lang="ru-RU" altLang="ja-JP" sz="1300" b="1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» </a:t>
            </a:r>
            <a:r>
              <a:rPr lang="ru-RU" altLang="ja-JP" sz="1300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– </a:t>
            </a:r>
            <a:r>
              <a:rPr lang="ru-RU" altLang="ja-JP" sz="1300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н</a:t>
            </a:r>
            <a:r>
              <a:rPr lang="ru-RU" sz="1300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е подвергался холодной фильтрации. 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ja-JP" sz="1300" b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«</a:t>
            </a:r>
            <a:r>
              <a:rPr lang="en-US" altLang="ja-JP" sz="1300" b="1" u="sng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Natural </a:t>
            </a:r>
            <a:r>
              <a:rPr lang="en-US" altLang="ja-JP" sz="1300" b="1" u="sng" dirty="0" err="1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Colour</a:t>
            </a:r>
            <a:r>
              <a:rPr lang="ru-RU" altLang="ja-JP" sz="1300" b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» </a:t>
            </a:r>
            <a:r>
              <a:rPr lang="ru-RU" altLang="ja-JP" sz="1300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– обладает естественным цветом.</a:t>
            </a:r>
            <a:endParaRPr lang="en-US" altLang="ja-JP" sz="1300" dirty="0" smtClean="0">
              <a:solidFill>
                <a:srgbClr val="66330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ja-JP" sz="1300" b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«</a:t>
            </a:r>
            <a:r>
              <a:rPr lang="en-US" altLang="ja-JP" sz="1300" b="1" u="sng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Handcrafted Small Batch</a:t>
            </a:r>
            <a:r>
              <a:rPr lang="ru-RU" altLang="ja-JP" sz="1300" b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» </a:t>
            </a:r>
            <a:r>
              <a:rPr lang="ru-RU" altLang="ja-JP" sz="1300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- отобранные в ручную маленькими партиями.</a:t>
            </a:r>
            <a:r>
              <a:rPr lang="ru-RU" altLang="ja-JP" sz="1300" b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 «</a:t>
            </a:r>
            <a:r>
              <a:rPr lang="en-US" altLang="ja-JP" sz="1300" b="1" u="sng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Limited Edition</a:t>
            </a:r>
            <a:r>
              <a:rPr lang="ru-RU" altLang="ja-JP" sz="1300" b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» </a:t>
            </a:r>
            <a:r>
              <a:rPr lang="en-US" altLang="ja-JP" sz="1300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– </a:t>
            </a:r>
            <a:r>
              <a:rPr lang="ru-RU" altLang="ja-JP" sz="1300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лимитированный выпуск </a:t>
            </a:r>
            <a:r>
              <a:rPr lang="ru-RU" altLang="ja-JP" sz="1300" b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 12 000 бут.</a:t>
            </a:r>
            <a:endParaRPr lang="en-US" altLang="ja-JP" sz="1300" dirty="0" smtClean="0">
              <a:solidFill>
                <a:srgbClr val="6633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6" descr="F:\РАБОТА ВЕЛЬД-21\КОЗЛОВ БАЗА ДАННЫХ\ВИСКИ\2№ ИРЛАНДИЯ (Ireland)\Teeling\Teeling_Lockup - копия.jpg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63354" y="229577"/>
            <a:ext cx="817571" cy="648090"/>
          </a:xfrm>
          <a:prstGeom prst="rect">
            <a:avLst/>
          </a:prstGeom>
          <a:noFill/>
        </p:spPr>
      </p:pic>
      <p:sp>
        <p:nvSpPr>
          <p:cNvPr id="10" name="Прямоугольник 9"/>
          <p:cNvSpPr/>
          <p:nvPr/>
        </p:nvSpPr>
        <p:spPr>
          <a:xfrm>
            <a:off x="253821" y="4105967"/>
            <a:ext cx="368325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-342900" algn="just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ru-RU" altLang="ja-JP" sz="1300" b="1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«</a:t>
            </a:r>
            <a:r>
              <a:rPr lang="ru-RU" altLang="ja-JP" sz="1300" b="1" u="sng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Содержание солодовых спиртов</a:t>
            </a:r>
            <a:r>
              <a:rPr lang="ru-RU" altLang="ja-JP" sz="1300" b="1" dirty="0" smtClean="0">
                <a:solidFill>
                  <a:srgbClr val="6633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» – 30%.</a:t>
            </a:r>
          </a:p>
        </p:txBody>
      </p:sp>
      <p:pic>
        <p:nvPicPr>
          <p:cNvPr id="2" name="Picture 2" descr="G:\№1_РАБОТА ВЕЛЬД-21\КОЗЛОВ БАЗА ДАННЫХ АССОРТИМЕНТ\№1 ВИСКИ\02№ IRELAND\TEELING DISTILLERY\TEELING_PRODUCT\TEELING SMALL BATCH COLLABORATION PLANTATION RUM\9652_TEELING SMALL BATCH COLLABORATION RUM 46%.jpg"/>
          <p:cNvPicPr>
            <a:picLocks noChangeAspect="1" noChangeArrowheads="1"/>
          </p:cNvPicPr>
          <p:nvPr/>
        </p:nvPicPr>
        <p:blipFill>
          <a:blip r:embed="rId3" cstate="print"/>
          <a:srcRect l="3360" t="1769" r="3003" b="1550"/>
          <a:stretch>
            <a:fillRect/>
          </a:stretch>
        </p:blipFill>
        <p:spPr bwMode="auto">
          <a:xfrm>
            <a:off x="6157461" y="1981967"/>
            <a:ext cx="2975938" cy="4369982"/>
          </a:xfrm>
          <a:prstGeom prst="rect">
            <a:avLst/>
          </a:prstGeom>
          <a:noFill/>
        </p:spPr>
      </p:pic>
      <p:pic>
        <p:nvPicPr>
          <p:cNvPr id="12" name="Picture 2" descr="F:\РАБОТА ВЕЛЬД-21\КОЗЛОВ БАЗА ДАННЫХ\Выставки-Награды\New_product - копия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EFF"/>
              </a:clrFrom>
              <a:clrTo>
                <a:srgbClr val="FFFE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90591" y="201382"/>
            <a:ext cx="877718" cy="864120"/>
          </a:xfrm>
          <a:prstGeom prst="rect">
            <a:avLst/>
          </a:prstGeom>
          <a:noFill/>
        </p:spPr>
      </p:pic>
      <p:pic>
        <p:nvPicPr>
          <p:cNvPr id="13" name="Picture 2" descr="F:\РАБОТА ВЕЛЬД-21\АССОТРИМЕНТНОЕ ПРЕДЛОЖЕНИЕ 2015\Exclusive-limited-edition - копия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91600" y="188550"/>
            <a:ext cx="1008140" cy="8689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770</Words>
  <Application>Microsoft Office PowerPoint</Application>
  <PresentationFormat>Экран (4:3)</PresentationFormat>
  <Paragraphs>69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PUNI GOLD 43% OF 0,7л п/уп Пуни Голд 43% ОФ 0,7л п/уп </vt:lpstr>
      <vt:lpstr>Слайд 2</vt:lpstr>
      <vt:lpstr>Слайд 3</vt:lpstr>
      <vt:lpstr>Слайд 4</vt:lpstr>
    </vt:vector>
  </TitlesOfParts>
  <Company>veld21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PUNI GOLD 43% OF 0,7л п/уп Пуни Голд 43% ОФ 0,7л п/уп </dc:title>
  <dc:creator>shilnik</dc:creator>
  <cp:lastModifiedBy>shilnik</cp:lastModifiedBy>
  <cp:revision>37</cp:revision>
  <dcterms:created xsi:type="dcterms:W3CDTF">2019-07-29T08:14:17Z</dcterms:created>
  <dcterms:modified xsi:type="dcterms:W3CDTF">2019-07-29T10:10:34Z</dcterms:modified>
</cp:coreProperties>
</file>