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296" r:id="rId4"/>
  </p:sldIdLst>
  <p:sldSz cx="12192000" cy="6858000"/>
  <p:notesSz cx="12192000" cy="6858000"/>
  <p:custDataLst>
    <p:tags r:id="rId6"/>
  </p:custDataLst>
  <p:defaultTextStyle>
    <a:defPPr>
      <a:defRPr lang="en-US">
        <a:effectLst/>
      </a:defRPr>
    </a:defPPr>
    <a:lvl1pPr marL="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effectLst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9120"/>
    <p:restoredTop sz="94695"/>
  </p:normalViewPr>
  <p:slideViewPr>
    <p:cSldViewPr>
      <p:cViewPr varScale="1">
        <p:scale>
          <a:sx n="92" d="100"/>
          <a:sy n="92" d="100"/>
        </p:scale>
        <p:origin x="15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>
            <a:lvl1pPr algn="r">
              <a:defRPr sz="1200">
                <a:effectLst/>
              </a:defRPr>
            </a:lvl1pPr>
          </a:lstStyle>
          <a:p>
            <a:fld id="{FC8E69FB-C213-9D45-B265-44188B0BA9FB}" type="datetimeFigureOut">
              <a:rPr lang="en-US" smtClean="0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effectLst/>
        </p:spPr>
        <p:txBody>
          <a:bodyPr vert="horz" lIns="91440" tIns="45720" rIns="91440" bIns="45720" rtlCol="0"/>
          <a:lstStyle/>
          <a:p>
            <a:pPr lvl="0"/>
            <a:r>
              <a:rPr lang="en-US">
                <a:effectLst/>
              </a:rPr>
              <a:t>Click to edit Master text styles</a:t>
            </a:r>
          </a:p>
          <a:p>
            <a:pPr lvl="1"/>
            <a:r>
              <a:rPr lang="en-US">
                <a:effectLst/>
              </a:rPr>
              <a:t>Second level</a:t>
            </a:r>
          </a:p>
          <a:p>
            <a:pPr lvl="2"/>
            <a:r>
              <a:rPr lang="en-US">
                <a:effectLst/>
              </a:rPr>
              <a:t>Third level</a:t>
            </a:r>
          </a:p>
          <a:p>
            <a:pPr lvl="3"/>
            <a:r>
              <a:rPr lang="en-US">
                <a:effectLst/>
              </a:rPr>
              <a:t>Fourth level</a:t>
            </a:r>
          </a:p>
          <a:p>
            <a:pPr lvl="4"/>
            <a:r>
              <a:rPr lang="en-US">
                <a:effectLst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</a:defRPr>
            </a:lvl1pPr>
          </a:lstStyle>
          <a:p>
            <a:endParaRPr lang="en-US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effectLst/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</a:defRPr>
            </a:lvl1pPr>
          </a:lstStyle>
          <a:p>
            <a:fld id="{940EDD4F-0F18-9048-B1C8-7EE0017644CC}" type="slidenum">
              <a:rPr lang="en-US" smtClean="0">
                <a:effectLst/>
              </a:rPr>
              <a:t>‹#›</a:t>
            </a:fld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9134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GB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260E4D06-E844-4CD9-85BC-D4F18D27DCB6}" type="slidenum">
              <a:rPr lang="en-GB" smtClean="0">
                <a:effectLst/>
              </a:rPr>
              <a:t>1</a:t>
            </a:fld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03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GB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260E4D06-E844-4CD9-85BC-D4F18D27DCB6}" type="slidenum">
              <a:rPr lang="en-GB" smtClean="0">
                <a:effectLst/>
              </a:rPr>
              <a:t>2</a:t>
            </a:fld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613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effectLst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/>
          <a:lstStyle/>
          <a:p>
            <a:endParaRPr lang="en-GB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ffectLst/>
        </p:spPr>
        <p:txBody>
          <a:bodyPr/>
          <a:lstStyle/>
          <a:p>
            <a:fld id="{260E4D06-E844-4CD9-85BC-D4F18D27DCB6}" type="slidenum">
              <a:rPr lang="en-GB" smtClean="0">
                <a:effectLst/>
              </a:rPr>
              <a:t>3</a:t>
            </a:fld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469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effectLst/>
        </p:spPr>
        <p:txBody>
          <a:bodyPr lIns="0" tIns="0" rIns="0" bIns="0"/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effectLst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effectLst/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effectLst/>
                <a:latin typeface="Calibri-Light"/>
                <a:cs typeface="Calibri-Light"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effectLst/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effectLst/>
        </p:spPr>
        <p:txBody>
          <a:bodyPr lIns="0" tIns="0" rIns="0" bIns="0"/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effectLst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effectLst/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effectLst/>
                <a:latin typeface="Calibri-Light"/>
                <a:cs typeface="Calibri-Light"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effectLst/>
        </p:spPr>
        <p:txBody>
          <a:bodyPr lIns="0" tIns="0" rIns="0" bIns="0"/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effectLst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effectLst/>
        </p:spPr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effectLst/>
                <a:latin typeface="Calibri-Light"/>
                <a:cs typeface="Calibri-Light"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effectLst/>
        </p:spPr>
        <p:txBody>
          <a:bodyPr lIns="0" tIns="0" rIns="0" bIns="0"/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effectLst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effectLst/>
        </p:spPr>
        <p:txBody>
          <a:bodyPr lIns="0" tIns="0" rIns="0" bIns="0"/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effectLst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6" name="bk object 16"/>
          <p:cNvSpPr/>
          <p:nvPr/>
        </p:nvSpPr>
        <p:spPr>
          <a:xfrm>
            <a:off x="388892" y="6278191"/>
            <a:ext cx="11803380" cy="389255"/>
          </a:xfrm>
          <a:custGeom>
            <a:avLst/>
            <a:gdLst/>
            <a:ahLst/>
            <a:cxnLst/>
            <a:rect l="l" t="t" r="r" b="b"/>
            <a:pathLst>
              <a:path w="11803380" h="389254">
                <a:moveTo>
                  <a:pt x="0" y="388891"/>
                </a:moveTo>
                <a:lnTo>
                  <a:pt x="0" y="0"/>
                </a:lnTo>
                <a:lnTo>
                  <a:pt x="11803107" y="0"/>
                </a:lnTo>
                <a:lnTo>
                  <a:pt x="11803107" y="388891"/>
                </a:lnTo>
                <a:lnTo>
                  <a:pt x="0" y="388891"/>
                </a:lnTo>
                <a:close/>
              </a:path>
            </a:pathLst>
          </a:custGeom>
          <a:solidFill>
            <a:srgbClr val="270F51"/>
          </a:solidFill>
          <a:effectLst/>
        </p:spPr>
        <p:txBody>
          <a:bodyPr wrap="square" lIns="0" tIns="0" rIns="0" bIns="0" rtlCol="0"/>
          <a:lstStyle/>
          <a:p>
            <a:endParaRPr>
              <a:effectLst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388892" y="6278191"/>
            <a:ext cx="11803380" cy="389255"/>
          </a:xfrm>
          <a:custGeom>
            <a:avLst/>
            <a:gdLst/>
            <a:ahLst/>
            <a:cxnLst/>
            <a:rect l="l" t="t" r="r" b="b"/>
            <a:pathLst>
              <a:path w="11803380" h="389254">
                <a:moveTo>
                  <a:pt x="0" y="388892"/>
                </a:moveTo>
                <a:lnTo>
                  <a:pt x="0" y="0"/>
                </a:lnTo>
                <a:lnTo>
                  <a:pt x="11803108" y="0"/>
                </a:lnTo>
                <a:lnTo>
                  <a:pt x="11803108" y="388892"/>
                </a:lnTo>
                <a:lnTo>
                  <a:pt x="0" y="388892"/>
                </a:lnTo>
                <a:close/>
              </a:path>
            </a:pathLst>
          </a:custGeom>
          <a:ln w="12700">
            <a:solidFill>
              <a:srgbClr val="270F51"/>
            </a:solidFill>
          </a:ln>
          <a:effectLst/>
        </p:spPr>
        <p:txBody>
          <a:bodyPr wrap="square" lIns="0" tIns="0" rIns="0" bIns="0" rtlCol="0"/>
          <a:lstStyle/>
          <a:p>
            <a:endParaRPr>
              <a:effectLst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6539" y="210843"/>
            <a:ext cx="9138920" cy="48768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effectLst/>
                <a:latin typeface="Calibri-Light"/>
                <a:cs typeface="Calibri-Light"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1186" y="1445286"/>
            <a:ext cx="10049627" cy="451866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effectLst/>
              </a:defRPr>
            </a:lvl1pPr>
          </a:lstStyle>
          <a:p>
            <a:endParaRPr>
              <a:effectLst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05450" y="6682895"/>
            <a:ext cx="1181734" cy="16764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FF0000"/>
                </a:solidFill>
                <a:effectLst/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>
                <a:effectLst/>
              </a:rPr>
              <a:t>Highly</a:t>
            </a:r>
            <a:r>
              <a:rPr spc="-50">
                <a:effectLst/>
              </a:rPr>
              <a:t> </a:t>
            </a:r>
            <a:r>
              <a:rPr spc="-5">
                <a:effectLst/>
              </a:rPr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>
                <a:effectLst/>
              </a:rPr>
              <a:t>8/7/2019</a:t>
            </a:fld>
            <a:endParaRPr lang="en-US">
              <a:effectLst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t>‹#›</a:t>
            </a:fld>
            <a:endParaRPr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txStyles>
    <p:titleStyle>
      <a:lvl1pPr>
        <a:defRPr>
          <a:effectLst/>
          <a:latin typeface="+mj-lt"/>
          <a:ea typeface="+mj-ea"/>
          <a:cs typeface="+mj-cs"/>
        </a:defRPr>
      </a:lvl1pPr>
    </p:titleStyle>
    <p:bodyStyle>
      <a:lvl1pPr marL="0">
        <a:defRPr>
          <a:effectLst/>
          <a:latin typeface="+mn-lt"/>
          <a:ea typeface="+mn-ea"/>
          <a:cs typeface="+mn-cs"/>
        </a:defRPr>
      </a:lvl1pPr>
      <a:lvl2pPr marL="457200">
        <a:defRPr>
          <a:effectLst/>
          <a:latin typeface="+mn-lt"/>
          <a:ea typeface="+mn-ea"/>
          <a:cs typeface="+mn-cs"/>
        </a:defRPr>
      </a:lvl2pPr>
      <a:lvl3pPr marL="914400">
        <a:defRPr>
          <a:effectLst/>
          <a:latin typeface="+mn-lt"/>
          <a:ea typeface="+mn-ea"/>
          <a:cs typeface="+mn-cs"/>
        </a:defRPr>
      </a:lvl3pPr>
      <a:lvl4pPr marL="1371600">
        <a:defRPr>
          <a:effectLst/>
          <a:latin typeface="+mn-lt"/>
          <a:ea typeface="+mn-ea"/>
          <a:cs typeface="+mn-cs"/>
        </a:defRPr>
      </a:lvl4pPr>
      <a:lvl5pPr marL="1828800">
        <a:defRPr>
          <a:effectLst/>
          <a:latin typeface="+mn-lt"/>
          <a:ea typeface="+mn-ea"/>
          <a:cs typeface="+mn-cs"/>
        </a:defRPr>
      </a:lvl5pPr>
      <a:lvl6pPr marL="2286000">
        <a:defRPr>
          <a:effectLst/>
          <a:latin typeface="+mn-lt"/>
          <a:ea typeface="+mn-ea"/>
          <a:cs typeface="+mn-cs"/>
        </a:defRPr>
      </a:lvl6pPr>
      <a:lvl7pPr marL="2743200">
        <a:defRPr>
          <a:effectLst/>
          <a:latin typeface="+mn-lt"/>
          <a:ea typeface="+mn-ea"/>
          <a:cs typeface="+mn-cs"/>
        </a:defRPr>
      </a:lvl7pPr>
      <a:lvl8pPr marL="3200400">
        <a:defRPr>
          <a:effectLst/>
          <a:latin typeface="+mn-lt"/>
          <a:ea typeface="+mn-ea"/>
          <a:cs typeface="+mn-cs"/>
        </a:defRPr>
      </a:lvl8pPr>
      <a:lvl9pPr marL="3657600">
        <a:defRPr>
          <a:effectLst/>
          <a:latin typeface="+mn-lt"/>
          <a:ea typeface="+mn-ea"/>
          <a:cs typeface="+mn-cs"/>
        </a:defRPr>
      </a:lvl9pPr>
    </p:bodyStyle>
    <p:otherStyle>
      <a:lvl1pPr marL="0">
        <a:defRPr>
          <a:effectLst/>
          <a:latin typeface="+mn-lt"/>
          <a:ea typeface="+mn-ea"/>
          <a:cs typeface="+mn-cs"/>
        </a:defRPr>
      </a:lvl1pPr>
      <a:lvl2pPr marL="457200">
        <a:defRPr>
          <a:effectLst/>
          <a:latin typeface="+mn-lt"/>
          <a:ea typeface="+mn-ea"/>
          <a:cs typeface="+mn-cs"/>
        </a:defRPr>
      </a:lvl2pPr>
      <a:lvl3pPr marL="914400">
        <a:defRPr>
          <a:effectLst/>
          <a:latin typeface="+mn-lt"/>
          <a:ea typeface="+mn-ea"/>
          <a:cs typeface="+mn-cs"/>
        </a:defRPr>
      </a:lvl3pPr>
      <a:lvl4pPr marL="1371600">
        <a:defRPr>
          <a:effectLst/>
          <a:latin typeface="+mn-lt"/>
          <a:ea typeface="+mn-ea"/>
          <a:cs typeface="+mn-cs"/>
        </a:defRPr>
      </a:lvl4pPr>
      <a:lvl5pPr marL="1828800">
        <a:defRPr>
          <a:effectLst/>
          <a:latin typeface="+mn-lt"/>
          <a:ea typeface="+mn-ea"/>
          <a:cs typeface="+mn-cs"/>
        </a:defRPr>
      </a:lvl5pPr>
      <a:lvl6pPr marL="2286000">
        <a:defRPr>
          <a:effectLst/>
          <a:latin typeface="+mn-lt"/>
          <a:ea typeface="+mn-ea"/>
          <a:cs typeface="+mn-cs"/>
        </a:defRPr>
      </a:lvl6pPr>
      <a:lvl7pPr marL="2743200">
        <a:defRPr>
          <a:effectLst/>
          <a:latin typeface="+mn-lt"/>
          <a:ea typeface="+mn-ea"/>
          <a:cs typeface="+mn-cs"/>
        </a:defRPr>
      </a:lvl7pPr>
      <a:lvl8pPr marL="3200400">
        <a:defRPr>
          <a:effectLst/>
          <a:latin typeface="+mn-lt"/>
          <a:ea typeface="+mn-ea"/>
          <a:cs typeface="+mn-cs"/>
        </a:defRPr>
      </a:lvl8pPr>
      <a:lvl9pPr marL="3657600">
        <a:defRPr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88" r="7203" b="-283"/>
          <a:stretch>
            <a:fillRect/>
          </a:stretch>
        </p:blipFill>
        <p:spPr>
          <a:xfrm>
            <a:off x="7970383" y="346735"/>
            <a:ext cx="3589514" cy="552340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</p:pic>
      <p:sp>
        <p:nvSpPr>
          <p:cNvPr id="15" name="Rectangle 14"/>
          <p:cNvSpPr/>
          <p:nvPr/>
        </p:nvSpPr>
        <p:spPr>
          <a:xfrm rot="16200000">
            <a:off x="6096000" y="571084"/>
            <a:ext cx="388892" cy="11803108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88892" cy="6667084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0"/>
            <a:r>
              <a:rPr lang="ru-RU" sz="32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</a:t>
            </a:r>
            <a:endParaRPr lang="ru-RU" sz="3200" b="0" i="0" u="none" strike="noStrike" dirty="0">
              <a:effectLst/>
              <a:highlight>
                <a:srgbClr val="000000">
                  <a:alpha val="0"/>
                </a:srgbClr>
              </a:highlight>
              <a:latin typeface="Calibri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8326" y="346734"/>
            <a:ext cx="6543419" cy="14058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20000"/>
              </a:lnSpc>
              <a:spcBef>
                <a:spcPts val="900"/>
              </a:spcBef>
            </a:pPr>
            <a:r>
              <a:rPr lang="ru-RU" sz="23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</a:t>
            </a:r>
            <a: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23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XXVIII</a:t>
            </a:r>
            <a: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крепость 57,3 %</a:t>
            </a:r>
            <a:b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</a:br>
            <a: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Регион:  </a:t>
            </a:r>
            <a:r>
              <a:rPr lang="ru-RU" sz="23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Спейсайд</a:t>
            </a:r>
            <a: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23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Айла</a:t>
            </a:r>
            <a:r>
              <a:rPr lang="ru-RU" sz="23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остров, Высокогорье, равнины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3711" y="1981199"/>
            <a:ext cx="6534026" cy="38889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Лимитированная серия,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КУПАЖИРОВАННЫЙ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солодовый шотландский виски естественной бочковой крепости.</a:t>
            </a:r>
          </a:p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Утонченный купаж, созданный из виски от всех двадцати восьми действующих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дистиллерий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по производству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односолодового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виски, которыми в настоящее время владеет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Diageo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Четвертый солодовый виски без возраста в этой серии из оригинальных запасов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дистиллерии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Интересный контраст с релизами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Clynelish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2014–2015 годов и </a:t>
            </a:r>
            <a:r>
              <a:rPr lang="ru-RU" sz="17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Cragganmore</a:t>
            </a: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2016 года.</a:t>
            </a:r>
          </a:p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Во всем мире продажа ограничена.</a:t>
            </a:r>
          </a:p>
          <a:p>
            <a:pPr algn="l" rtl="0">
              <a:lnSpc>
                <a:spcPct val="100000"/>
              </a:lnSpc>
            </a:pPr>
            <a:r>
              <a:rPr lang="ru-RU" sz="17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Исключительно редкий купаж.</a:t>
            </a:r>
          </a:p>
        </p:txBody>
      </p:sp>
    </p:spTree>
    <p:extLst>
      <p:ext uri="{BB962C8B-B14F-4D97-AF65-F5344CB8AC3E}">
        <p14:creationId xmlns:p14="http://schemas.microsoft.com/office/powerpoint/2010/main" val="20510808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5" name="Rectangle 14"/>
          <p:cNvSpPr/>
          <p:nvPr/>
        </p:nvSpPr>
        <p:spPr>
          <a:xfrm rot="16200000">
            <a:off x="6096000" y="581127"/>
            <a:ext cx="388892" cy="11803108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88892" cy="6677127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0"/>
            <a:r>
              <a:rPr lang="ru-RU" sz="24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</a:t>
            </a:r>
            <a:r>
              <a:rPr lang="ru-RU" sz="2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 — РУКОВОДСТВО ПО ДЕГУСТАЦИИ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18327" y="346735"/>
            <a:ext cx="6183994" cy="90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00000"/>
              </a:lnSpc>
              <a:spcBef>
                <a:spcPts val="900"/>
              </a:spcBef>
            </a:pPr>
            <a:r>
              <a:rPr lang="ru-RU" sz="2400" b="0" i="0" u="none" strike="noStrike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 XXVIII, крепость 57,3 %</a:t>
            </a:r>
          </a:p>
          <a:p>
            <a:pPr algn="l" rtl="0">
              <a:lnSpc>
                <a:spcPct val="100000"/>
              </a:lnSpc>
              <a:spcBef>
                <a:spcPts val="900"/>
              </a:spcBef>
            </a:pPr>
            <a:r>
              <a:rPr lang="ru-RU" sz="2400" b="0" i="0" u="none" strike="noStrike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Руководство по дегустации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3709" y="1353928"/>
            <a:ext cx="10811186" cy="48825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</a:pPr>
            <a:r>
              <a:rPr lang="ru-RU" sz="1400" b="1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Сложный комплекс ароматов, в котором баланс целого превосходит сумму частей. Глубокий вкус проходит через все оттенки — от сухих ореховых до насыщенных шоколадных с остротой и сладостью. Это прекрасно сбалансированный купаж тщательно отобранных вкусов, который освежает и легко пьется с добавлением капли воды.</a:t>
            </a:r>
          </a:p>
          <a:p>
            <a:pPr algn="l" rtl="0">
              <a:lnSpc>
                <a:spcPct val="100000"/>
              </a:lnSpc>
            </a:pP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Внешний вид. Жидкость чистого янтарного цвета с небольшими переливами.</a:t>
            </a:r>
          </a:p>
          <a:p>
            <a:pPr algn="l" rtl="0">
              <a:lnSpc>
                <a:spcPct val="100000"/>
              </a:lnSpc>
            </a:pP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Аромат. Удивительно мягкий. Общий аромат хорошо сбалансирован: пряно-сладкий и фруктовый, сочетающий острые ноты зеленых листьев и дикого шиповника с оттенками осеннего леса, ириса и густого ванильного соуса. Зелень становится доминирующей, хотя кислые ноты смягчаются сладостью орехового сливочного масла и кусочков засахаренных фруктов. Постепенно раскрывается глубина травяных нот с оттенками мятного ириса и выпечки. Вода усиливает вкусы, высушивая их и добавляя характерные для </a:t>
            </a:r>
            <a:r>
              <a:rPr lang="ru-RU" sz="14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Спейсайда</a:t>
            </a: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ноты кондитерской с конфетами и кольцами из сушеных яблок, к которым присоединяются цветочные оттенки.</a:t>
            </a:r>
          </a:p>
          <a:p>
            <a:pPr algn="l" rtl="0">
              <a:lnSpc>
                <a:spcPct val="100000"/>
              </a:lnSpc>
            </a:pP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«Тело» виски. Насыщенное и вязкое.</a:t>
            </a:r>
          </a:p>
          <a:p>
            <a:pPr algn="l" rtl="0">
              <a:lnSpc>
                <a:spcPct val="100000"/>
              </a:lnSpc>
            </a:pP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Вкус. Баланс сладости, кислоты и терпкой сухости. Главную партию играют орехи и пряности с нотами фундука и миндаля, к которым присоединяются оттенки горьких грецких орехов и острой корицы. За ними раскрывается сладость конфет и ячменного сахара и острый вкус засахаренных лимонов. На мгновение возвращается миндаль — теперь засахаренный, — но лишь затем, чтобы позже потеряться среди цитрусовых нот, смягченных оттенками ириса, приправленной корицей помадки и, наконец, темного фруктового шоколада. Вода охлаждает. Усиливается мягкая сладость и пряность, привнося освежающие горькие ноты: вкус сливок, яблочного соуса и молочного шоколада с оттенками дуба, гвоздики и темного шоколада.</a:t>
            </a:r>
          </a:p>
          <a:p>
            <a:pPr algn="l" rtl="0">
              <a:lnSpc>
                <a:spcPct val="100000"/>
              </a:lnSpc>
            </a:pPr>
            <a:r>
              <a:rPr lang="ru-RU" sz="14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Послевкусие. Среднее по длительности, с нотами смазанной сливочным маслом выпечки и согревающих специй и тонким слоем острых фруктов. Свежий яблочный пирог готов к выпеканию. Дольше всех сохраняются фруктовые ноты яблочной кожуры и хрустящей груши.</a:t>
            </a:r>
            <a:endParaRPr lang="en-GB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3251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5" name="Rectangle 14"/>
          <p:cNvSpPr/>
          <p:nvPr/>
        </p:nvSpPr>
        <p:spPr>
          <a:xfrm rot="16200000">
            <a:off x="6096000" y="571084"/>
            <a:ext cx="388892" cy="11803108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88892" cy="6667084"/>
          </a:xfrm>
          <a:prstGeom prst="rect">
            <a:avLst/>
          </a:prstGeom>
          <a:solidFill>
            <a:srgbClr val="270F51"/>
          </a:solidFill>
          <a:ln>
            <a:solidFill>
              <a:srgbClr val="270F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rtl="0"/>
            <a:r>
              <a:rPr lang="ru-RU" sz="32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</a:t>
            </a:r>
            <a:r>
              <a:rPr lang="ru-RU" sz="32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 — О </a:t>
            </a:r>
            <a:r>
              <a:rPr lang="ru-RU" sz="32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ДИСТИЛЛЕРИИ</a:t>
            </a:r>
            <a:endParaRPr lang="ru-RU" sz="3200" b="0" i="0" u="none" strike="noStrike" dirty="0">
              <a:effectLst/>
              <a:highlight>
                <a:srgbClr val="000000">
                  <a:alpha val="0"/>
                </a:srgbClr>
              </a:highlight>
              <a:latin typeface="Calibri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3709" y="1353928"/>
            <a:ext cx="10811186" cy="488252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</a:pP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Всего не рассказать, но следует упомянуть, что 28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дистиллерий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составивших этот купаж, включают:</a:t>
            </a:r>
          </a:p>
          <a:p>
            <a:pPr algn="l" rtl="0">
              <a:lnSpc>
                <a:spcPct val="100000"/>
              </a:lnSpc>
            </a:pP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Auchroisk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Benrinnes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Blair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Athol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Caol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Ila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Cardhu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Clynelish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Cragganmore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Dailuaine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Dalwhinnie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Dufftown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Glendullan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Elgin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Glenkinchie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Glenlossie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Ord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Glen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Spey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Inchgower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Knockando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Lagavulin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Linkwood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Mannochmore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Mortlach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Oban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Roseisle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Royal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Lochnagar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Strathmill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Talisker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и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Teaninich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.</a:t>
            </a:r>
          </a:p>
          <a:p>
            <a:pPr lvl="0" algn="l">
              <a:lnSpc>
                <a:spcPct val="100000"/>
              </a:lnSpc>
            </a:pPr>
            <a:endParaRPr lang="en-GB" sz="1800" dirty="0">
              <a:effectLst/>
            </a:endParaRPr>
          </a:p>
          <a:p>
            <a:pPr lvl="0" algn="l">
              <a:lnSpc>
                <a:spcPct val="100000"/>
              </a:lnSpc>
            </a:pPr>
            <a:endParaRPr lang="en-GB" sz="1800" dirty="0">
              <a:effectLst/>
            </a:endParaRPr>
          </a:p>
          <a:p>
            <a:pPr algn="l" rtl="0">
              <a:lnSpc>
                <a:spcPct val="100000"/>
              </a:lnSpc>
            </a:pPr>
            <a:r>
              <a:rPr lang="ru-RU" sz="1800" b="1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Интересный факт</a:t>
            </a:r>
          </a:p>
          <a:p>
            <a:pPr algn="l" rtl="0">
              <a:lnSpc>
                <a:spcPct val="100000"/>
              </a:lnSpc>
            </a:pP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Это первый в мире купаж виски от всех 28 действующих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дистиллерий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 </a:t>
            </a:r>
            <a:r>
              <a:rPr lang="ru-RU" sz="1800" b="0" i="0" u="none" strike="noStrike" dirty="0" err="1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Diageo</a:t>
            </a:r>
            <a:r>
              <a:rPr lang="ru-RU" sz="1800" b="0" i="0" u="none" strike="noStrike" dirty="0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, выпущенный для открытой продажи.</a:t>
            </a:r>
          </a:p>
          <a:p>
            <a:pPr lvl="0" algn="l">
              <a:lnSpc>
                <a:spcPct val="100000"/>
              </a:lnSpc>
            </a:pPr>
            <a:endParaRPr lang="en-GB" sz="1800" dirty="0">
              <a:effectLst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4928" y="367336"/>
            <a:ext cx="6183994" cy="900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13208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rtl="0">
              <a:lnSpc>
                <a:spcPct val="100000"/>
              </a:lnSpc>
              <a:spcBef>
                <a:spcPts val="900"/>
              </a:spcBef>
            </a:pPr>
            <a:r>
              <a:rPr lang="ru-RU" sz="2300" b="0" i="0" u="none" strike="noStrike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Collectivum XXVIII, крепость 57,3 %</a:t>
            </a:r>
          </a:p>
          <a:p>
            <a:pPr algn="l" rtl="0">
              <a:lnSpc>
                <a:spcPct val="100000"/>
              </a:lnSpc>
              <a:spcBef>
                <a:spcPts val="900"/>
              </a:spcBef>
            </a:pPr>
            <a:r>
              <a:rPr lang="ru-RU" sz="2300" b="0" i="0" u="none" strike="noStrike">
                <a:effectLst/>
                <a:highlight>
                  <a:srgbClr val="000000">
                    <a:alpha val="0"/>
                  </a:srgbClr>
                </a:highlight>
                <a:latin typeface="Calibri"/>
              </a:rPr>
              <a:t>О дистиллерии</a:t>
            </a:r>
          </a:p>
        </p:txBody>
      </p:sp>
    </p:spTree>
    <p:extLst>
      <p:ext uri="{BB962C8B-B14F-4D97-AF65-F5344CB8AC3E}">
        <p14:creationId xmlns:p14="http://schemas.microsoft.com/office/powerpoint/2010/main" val="43715036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05.12"/>
  <p:tag name="AS_TITLE" val="Aspose.Slides for .NET 4.0 Client Profile"/>
  <p:tag name="AS_VERSION" val="15.4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Calibri-Light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</dc:creator>
  <cp:lastModifiedBy>Marina, Natalia</cp:lastModifiedBy>
  <cp:revision>27</cp:revision>
  <cp:lastPrinted>2017-08-15T16:30:46Z</cp:lastPrinted>
  <dcterms:created xsi:type="dcterms:W3CDTF">2017-08-07T14:53:55Z</dcterms:created>
  <dcterms:modified xsi:type="dcterms:W3CDTF">2019-08-07T10:00:03Z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fc7e9df5-65aa-4a1e-b69c-fb2cf5b80bc8</vt:lpwstr>
  </property>
  <property fmtid="{D5CDD505-2E9C-101B-9397-08002B2CF9AE}" pid="3" name="Information Classification">
    <vt:lpwstr>General</vt:lpwstr>
  </property>
  <property fmtid="{D5CDD505-2E9C-101B-9397-08002B2CF9AE}" pid="4" name="MSIP_Label_a7c77bae-9cad-4b1a-aac3-2a4ad557d70b_Enabled">
    <vt:lpwstr>True</vt:lpwstr>
  </property>
  <property fmtid="{D5CDD505-2E9C-101B-9397-08002B2CF9AE}" pid="5" name="MSIP_Label_a7c77bae-9cad-4b1a-aac3-2a4ad557d70b_SiteId">
    <vt:lpwstr>88ed286b-88d8-4faf-918f-883d693321ae</vt:lpwstr>
  </property>
  <property fmtid="{D5CDD505-2E9C-101B-9397-08002B2CF9AE}" pid="6" name="MSIP_Label_a7c77bae-9cad-4b1a-aac3-2a4ad557d70b_Owner">
    <vt:lpwstr>Natalia.Marina@diageo.com</vt:lpwstr>
  </property>
  <property fmtid="{D5CDD505-2E9C-101B-9397-08002B2CF9AE}" pid="7" name="MSIP_Label_a7c77bae-9cad-4b1a-aac3-2a4ad557d70b_SetDate">
    <vt:lpwstr>2019-08-07T09:59:33.3299706Z</vt:lpwstr>
  </property>
  <property fmtid="{D5CDD505-2E9C-101B-9397-08002B2CF9AE}" pid="8" name="MSIP_Label_a7c77bae-9cad-4b1a-aac3-2a4ad557d70b_Name">
    <vt:lpwstr>General</vt:lpwstr>
  </property>
  <property fmtid="{D5CDD505-2E9C-101B-9397-08002B2CF9AE}" pid="9" name="MSIP_Label_a7c77bae-9cad-4b1a-aac3-2a4ad557d70b_Application">
    <vt:lpwstr>Microsoft Azure Information Protection</vt:lpwstr>
  </property>
  <property fmtid="{D5CDD505-2E9C-101B-9397-08002B2CF9AE}" pid="10" name="MSIP_Label_a7c77bae-9cad-4b1a-aac3-2a4ad557d70b_Extended_MSFT_Method">
    <vt:lpwstr>Manual</vt:lpwstr>
  </property>
  <property fmtid="{D5CDD505-2E9C-101B-9397-08002B2CF9AE}" pid="11" name="Sensitivity">
    <vt:lpwstr>General</vt:lpwstr>
  </property>
</Properties>
</file>