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4"/>
    <p:sldMasterId id="2147483648" r:id="rId5"/>
  </p:sldMasterIdLst>
  <p:notesMasterIdLst>
    <p:notesMasterId r:id="rId12"/>
  </p:notesMasterIdLst>
  <p:handoutMasterIdLst>
    <p:handoutMasterId r:id="rId13"/>
  </p:handoutMasterIdLst>
  <p:sldIdLst>
    <p:sldId id="614" r:id="rId6"/>
    <p:sldId id="600" r:id="rId7"/>
    <p:sldId id="599" r:id="rId8"/>
    <p:sldId id="570" r:id="rId9"/>
    <p:sldId id="608" r:id="rId10"/>
    <p:sldId id="61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0000"/>
    <a:srgbClr val="139D23"/>
    <a:srgbClr val="004620"/>
    <a:srgbClr val="8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50" autoAdjust="0"/>
    <p:restoredTop sz="82505" autoAdjust="0"/>
  </p:normalViewPr>
  <p:slideViewPr>
    <p:cSldViewPr snapToObjects="1">
      <p:cViewPr varScale="1">
        <p:scale>
          <a:sx n="72" d="100"/>
          <a:sy n="72" d="100"/>
        </p:scale>
        <p:origin x="1277" y="67"/>
      </p:cViewPr>
      <p:guideLst>
        <p:guide pos="3840"/>
        <p:guide orient="horz"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2" d="100"/>
          <a:sy n="52" d="100"/>
        </p:scale>
        <p:origin x="2680" y="68"/>
      </p:cViewPr>
      <p:guideLst/>
    </p:cSldViewPr>
  </p:notesViewPr>
  <p:gridSpacing cx="57150" cy="5715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CC948-CB47-4289-808F-9FF80CB44434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287BF-5E54-4BAF-8AF5-9D8DD1DF1C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749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C5901-9467-9648-AD57-7B644A26B04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FFFB6-93B4-7F44-A0CC-06115826E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6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FFFB6-93B4-7F44-A0CC-06115826E3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3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FFFB6-93B4-7F44-A0CC-06115826E3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7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FFFB6-93B4-7F44-A0CC-06115826E3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5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FFFB6-93B4-7F44-A0CC-06115826E3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FFFB6-93B4-7F44-A0CC-06115826E3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6C61D-30FC-495F-B4AA-4F0D336DD7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948" y="-15753"/>
            <a:ext cx="12192000" cy="945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70194-1168-4690-8B5B-DF09CD966E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8024" y="108624"/>
            <a:ext cx="1735148" cy="7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1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57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3917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D69817-1F55-8149-8644-E756C0AED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56C61D-30FC-495F-B4AA-4F0D336DD7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 amt="7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948" y="-15753"/>
            <a:ext cx="12192000" cy="9457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370194-1168-4690-8B5B-DF09CD966E9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8024" y="108624"/>
            <a:ext cx="1735148" cy="7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11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9DDC7-A8F7-9B43-B3F8-20B9D9132E5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42E0C-731C-4240-808D-91FAD49C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5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56C61D-30FC-495F-B4AA-4F0D336DD7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70000"/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5948" y="-15753"/>
            <a:ext cx="12192000" cy="945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370194-1168-4690-8B5B-DF09CD966E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68024" y="108624"/>
            <a:ext cx="1735148" cy="74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2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08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145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88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652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602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48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90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D69817-1F55-8149-8644-E756C0AED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alphaModFix amt="5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856F3-59E8-44AB-8F59-F18192EE5299}" type="datetimeFigureOut">
              <a:rPr lang="ru-RU" smtClean="0"/>
              <a:t>27.09.2019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2FAC0-1548-47AA-B49F-6A60307605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66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07F033-AFA3-224E-BD2E-E301F83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EE045-CD69-3946-8C75-95570F42A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0E7A8-4D93-6F4E-A54A-45434228D4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9DDC7-A8F7-9B43-B3F8-20B9D9132E55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A37C3-A862-B746-84C8-C900FB13F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8BC58-944B-2C43-AF8E-7ABD16CE4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42E0C-731C-4240-808D-91FAD49C9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90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e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oiletry, perfume&#10;&#10;Description generated with very high confidence">
            <a:extLst>
              <a:ext uri="{FF2B5EF4-FFF2-40B4-BE49-F238E27FC236}">
                <a16:creationId xmlns:a16="http://schemas.microsoft.com/office/drawing/2014/main" id="{EF15C70E-9CBE-44EF-912E-2770FDC9AAE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1991" y="-33866"/>
            <a:ext cx="2858419" cy="6588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D8D87-DDA6-4151-8863-A85FB68D29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0150" y="2391794"/>
            <a:ext cx="6096000" cy="26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8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3D8E926-C350-4B5F-AAC2-A02A925524D5}"/>
              </a:ext>
            </a:extLst>
          </p:cNvPr>
          <p:cNvSpPr txBox="1"/>
          <p:nvPr/>
        </p:nvSpPr>
        <p:spPr>
          <a:xfrm>
            <a:off x="417512" y="102124"/>
            <a:ext cx="9772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СОЗДАНИЯ ПРОДУКТА. ЯРКИЙ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КУПАЖ, В КОТОРОМ ВСТРЕЧАЮТСЯ ПРОШЛОЕ И СОВРЕМЕННОЕ</a:t>
            </a:r>
            <a:endParaRPr lang="en-US" altLang="ru-RU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25" y="1058744"/>
            <a:ext cx="3935795" cy="4946655"/>
          </a:xfrm>
          <a:prstGeom prst="rect">
            <a:avLst/>
          </a:prstGeom>
        </p:spPr>
      </p:pic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4724400" y="1058744"/>
            <a:ext cx="6743700" cy="503728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Современная Япония – это уникальное сочетание многовековых традиций, аутентичности и инноваций.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altLang="ru-RU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Интерес к стране восходящего солнца растет с каждым годом</a:t>
            </a:r>
            <a:r>
              <a:rPr lang="en-US" alt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alt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увеличивается турпоток, продолжает расти интерес к восточной кухне.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altLang="ru-RU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Среди потребителей премиальных напитков растет тренд и на японские напитки, в том числе и на виски.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Знающая аудитория и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миллениалы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готовы тратить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сейчас на качественный опыт больше денег, чем раньше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Toki – </a:t>
            </a:r>
            <a:r>
              <a:rPr lang="ru-RU" alt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единственный японский виски в классе Премиум.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altLang="ru-RU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переводе с японского </a:t>
            </a:r>
            <a:r>
              <a:rPr lang="en-US" altLang="ru-RU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Toki </a:t>
            </a:r>
            <a:r>
              <a:rPr lang="ru-RU" altLang="ru-RU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означает «время». Время как мост между наследием искусства купажа инновационным духом дома </a:t>
            </a:r>
            <a:r>
              <a:rPr lang="en-US" altLang="ru-RU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Suntory</a:t>
            </a:r>
            <a:r>
              <a:rPr lang="ru-RU" altLang="ru-RU" sz="1600" dirty="0" smtClean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sz="16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основе напитка – </a:t>
            </a:r>
            <a:r>
              <a:rPr lang="ru-RU" altLang="ru-RU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микс</a:t>
            </a:r>
            <a:r>
              <a:rPr lang="ru-RU" altLang="ru-RU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виски с трех </a:t>
            </a:r>
            <a:r>
              <a:rPr lang="ru-RU" altLang="ru-RU" sz="1600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дистиллерий</a:t>
            </a:r>
            <a:r>
              <a:rPr lang="ru-RU" altLang="ru-RU" sz="16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Японии,  что делает его вкус необычайно гармоничным.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ru-RU" altLang="ru-RU" sz="1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00" dirty="0" smtClean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7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700" b="0" i="0" u="none" strike="noStrike" cap="none" normalizeH="0" baseline="0" smtClean="0">
                <a:ln>
                  <a:noFill/>
                </a:ln>
                <a:solidFill>
                  <a:srgbClr val="222222"/>
                </a:solidFill>
                <a:effectLst/>
                <a:latin typeface="inherit"/>
                <a:cs typeface="Arial" panose="020B0604020202020204" pitchFamily="34" charset="0"/>
              </a:rPr>
              <a:t>Toki - это яркая смесь виски от заводов Suntory's Hakushu, Yamazaki и Chita с фирменным балансом солода и зерна, которые подчеркивают свежий, чистый и свежий вкус Насыщенный зерновой виски добавляет структуру, сложность и манящий злаковый аромат.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5" descr="data:image/svg+xml;base64,PHN2ZyB4bWxucz0iaHR0cDovL3d3dy53My5vcmcvMjAwMC9zdmciIHhtbG5zOnhsaW5rPSJodHRwOi8vd3d3LnczLm9yZy8xOTk5L3hsaW5rIiB3aWR0aD0iMzIiIGhlaWdodD0iMzIiIHZpZXdCb3g9IjAgMCAzMiAzMiI+CiAgPGRlZnM+CiAgICA8cG9seWdvbiBpZD0ic21hbGwtdmlzZW1lLXYzLWEiIHBvaW50cz0iMCAwIDMyIDAgMzIgMzIgMCAzMiIvPgogIDwvZGVmcz4KICA8ZyBmaWxsPSJub25lIiBmaWxsLXJ1bGU9ImV2ZW5vZGQiPgogICAgPG1hc2sgaWQ9InNtYWxsLXZpc2VtZS12My1iIiBmaWxsPSIjZmZmIj4KICAgICAgPHVzZSB4bGluazpocmVmPSIjc21hbGwtdmlzZW1lLXYzLWEiLz4KICAgIDwvbWFzaz4KICAgIDx1c2UgZmlsbD0iIzQyODVGNCIgeGxpbms6aHJlZj0iI3NtYWxsLXZpc2VtZS12My1hIi8+CiAgICA8cGF0aCBmaWxsPSIjRDJFM0ZDIiBkPSJNMCwxNS4yMzk3OTYzIEMyLjU0Mzg1NzE0LDE4Ljg3MDUyMDMgNS42NTIsMjIuMDgyMTk0NiA5LjIwMjI4NTcxLDI0Ljc0NDg3NjkgQzEzLjIxMTU3MTQsMjcuNzUxNzA3NyAxOC43ODg0Mjg2LDI3Ljc1MTcwNzcgMjIuNzk3NzE0MywyNC43NDQ4NzY5IEMyNi4zNDgsMjIuMDgyMTk0NiAyOS40NTYxNDI5LDE4Ljg3MDUyMDMgMzIsMTUuMjM5Nzk2MyBMMzIsLTcgTDAsLTcgTDAsMTUuMjM5Nzk2MyBaIiBtYXNrPSJ1cmwoI3NtYWxsLXZpc2VtZS12My1iKSIvPgogICAgPHBhdGggZmlsbD0iIzQyODVGNCIgZmlsbC1vcGFjaXR5PSIuNiIgZD0iTTE2LDIxLjIzMDY0OTIgQzE2LjkyNjA5OTEsMjEuMjMwNjQ5MiAxNy43OTEyNDY3LDIxLjQ5NDMxNTcgMTguNTI3MjEzNSwyMS45NTE1MDE5IEMxOC44MTA0NDEsMjIuMTI3MzMwOSAxOS4xMzYyNzM4LDIxLjc4ODc0ODUgMTguOTQwMzc5OSwyMS41MTY0Njc0IEMxOC4yNzg1NTU2LDIwLjU5NzMyNjMgMTcuMjA4MTEzNiwyMCAxNiwyMCBDMTQuNzkxODg2NCwyMCAxMy43MjE0NDQ0LDIwLjU5NzMyNjMgMTMuMDU5NjIwMSwyMS41MTY0Njc0IEMxMi44NjM3MjYyLDIxLjc4ODc0ODUgMTMuMTg5NTU5LDIyLjEyNzMzMDkgMTMuNDcyNzg2NSwyMS45NTE1MDE5IEMxNC4yMDg3NTMzLDIxLjQ5NDMxNTcgMTUuMDczOTAwOSwyMS4yMzA2NDkyIDE2LDIxLjIzMDY0OTIiIG1hc2s9InVybCgjc21hbGwtdmlzZW1lLXYzLWIpIi8+CiAgICA8cGF0aCBzdHJva2U9IiM0Mjg1RjQiIHN0cm9rZS1saW5lY2FwPSJzcXVhcmUiIGQ9Ik0yNSwxMyBDMjMsMTUuMzMzMzMzMyAyMCwxNi41IDE2LDE2LjUgQzEyLDE2LjUgOSwxNS4zMzMzMzMzIDcsMTMgTDEzLDEwLjUgTDE5LDEwLjUgTDI1LDEzIFoiIG1hc2s9InVybCgjc21hbGwtdmlzZW1lLXYzLWIpIi8+CiAgICA8cG9seWdvbiBmaWxsPSIjNDI4NUY0IiBmaWxsLXJ1bGU9Im5vbnplcm8iIHBvaW50cz0iOCAxNCA3IDEzIDI1IDEzIDI0IDE0IiBtYXNrPSJ1cmwoI3NtYWxsLXZpc2VtZS12My1iKSIvPgogICAgPHBhdGggc3Ryb2tlPSIjNDI4NUY0IiBzdHJva2UtbGluZWNhcD0icm91bmQiIGQ9Ik0yMCwzIEwxNy43Njc4NzUsNS4yNTg5MjYyMiBDMTYuNzkxNSw2LjI0NzAyNDU5IDE1LjIwODUsNi4yNDcwMjQ1OSAxNC4yMzIxMjUsNS4yNTg5MjYyMiBMMTIsMyIgbWFzaz0idXJsKCNzbWFsbC12aXNlbWUtdjMtYikiLz4KICA8L2c+Cjwvc3ZnPgo="/>
          <p:cNvSpPr>
            <a:spLocks noChangeAspect="1" noChangeArrowheads="1"/>
          </p:cNvSpPr>
          <p:nvPr/>
        </p:nvSpPr>
        <p:spPr bwMode="auto">
          <a:xfrm>
            <a:off x="349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952500" y="6542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Picture 72">
            <a:extLst>
              <a:ext uri="{FF2B5EF4-FFF2-40B4-BE49-F238E27FC236}">
                <a16:creationId xmlns:a16="http://schemas.microsoft.com/office/drawing/2014/main" id="{15DAE3BC-D50B-4679-A7D0-17C6E20AFD6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2539" y="1189955"/>
            <a:ext cx="5740481" cy="48784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D8E926-C350-4B5F-AAC2-A02A925524D5}"/>
              </a:ext>
            </a:extLst>
          </p:cNvPr>
          <p:cNvSpPr txBox="1"/>
          <p:nvPr/>
        </p:nvSpPr>
        <p:spPr>
          <a:xfrm>
            <a:off x="325915" y="255596"/>
            <a:ext cx="8490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КУПАЖИРОВАННЫЙ ВИСКИ С ТРЕХ ДИСТИЛЛЕРИЙ</a:t>
            </a:r>
            <a:endParaRPr lang="en-US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8DA1CE7-6238-485E-9BF4-660CD550BC1C}"/>
              </a:ext>
            </a:extLst>
          </p:cNvPr>
          <p:cNvGrpSpPr/>
          <p:nvPr/>
        </p:nvGrpSpPr>
        <p:grpSpPr>
          <a:xfrm>
            <a:off x="1533691" y="1280272"/>
            <a:ext cx="1876259" cy="1934580"/>
            <a:chOff x="2845974" y="670614"/>
            <a:chExt cx="1833773" cy="183377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BC9570-6D45-405E-8789-50C95B6CA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45974" y="670614"/>
              <a:ext cx="1833773" cy="1833773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DB7D0B-04D6-4E6A-A198-8874B13C6751}"/>
                </a:ext>
              </a:extLst>
            </p:cNvPr>
            <p:cNvSpPr/>
            <p:nvPr/>
          </p:nvSpPr>
          <p:spPr>
            <a:xfrm>
              <a:off x="3005967" y="830606"/>
              <a:ext cx="1513787" cy="15137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20"/>
            </a:p>
          </p:txBody>
        </p:sp>
        <p:pic>
          <p:nvPicPr>
            <p:cNvPr id="28" name="Picture 2" descr="http://whisky.suntory.com/en/na/distilleries/yamazaki/images/img_kv02.jpg">
              <a:extLst>
                <a:ext uri="{FF2B5EF4-FFF2-40B4-BE49-F238E27FC236}">
                  <a16:creationId xmlns:a16="http://schemas.microsoft.com/office/drawing/2014/main" id="{27FA12E2-09EC-4755-BB4C-3052F2AFBC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3021498" y="846137"/>
              <a:ext cx="1482724" cy="148272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B9EE44-62F8-4B05-9976-E085318C5F1C}"/>
              </a:ext>
            </a:extLst>
          </p:cNvPr>
          <p:cNvGrpSpPr/>
          <p:nvPr/>
        </p:nvGrpSpPr>
        <p:grpSpPr>
          <a:xfrm>
            <a:off x="6695401" y="1280272"/>
            <a:ext cx="1546842" cy="1582186"/>
            <a:chOff x="6867906" y="588064"/>
            <a:chExt cx="1833773" cy="1833773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58CC90C-A7E5-42D6-A883-C541119F2398}"/>
                </a:ext>
              </a:extLst>
            </p:cNvPr>
            <p:cNvGrpSpPr/>
            <p:nvPr/>
          </p:nvGrpSpPr>
          <p:grpSpPr>
            <a:xfrm>
              <a:off x="6867906" y="588064"/>
              <a:ext cx="1833773" cy="1833773"/>
              <a:chOff x="2845974" y="670614"/>
              <a:chExt cx="1833773" cy="1833773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CD819DB-7B20-44BA-B57D-E8340028E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45974" y="670614"/>
                <a:ext cx="1833773" cy="1833773"/>
              </a:xfrm>
              <a:prstGeom prst="rect">
                <a:avLst/>
              </a:prstGeom>
            </p:spPr>
          </p:pic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BFE1FCC-1181-40DC-A542-BBB87D985EF6}"/>
                  </a:ext>
                </a:extLst>
              </p:cNvPr>
              <p:cNvSpPr/>
              <p:nvPr/>
            </p:nvSpPr>
            <p:spPr>
              <a:xfrm>
                <a:off x="3005967" y="830606"/>
                <a:ext cx="1513787" cy="15137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20"/>
              </a:p>
            </p:txBody>
          </p:sp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94D57A7-80D7-41F5-9684-83FEE15E2E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43192" y="763350"/>
              <a:ext cx="1483200" cy="1483200"/>
            </a:xfrm>
            <a:prstGeom prst="ellipse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D323BC-C709-4462-9619-F2EB19396A4A}"/>
              </a:ext>
            </a:extLst>
          </p:cNvPr>
          <p:cNvGrpSpPr/>
          <p:nvPr/>
        </p:nvGrpSpPr>
        <p:grpSpPr>
          <a:xfrm>
            <a:off x="5958212" y="3147400"/>
            <a:ext cx="1693649" cy="1563520"/>
            <a:chOff x="4401652" y="2166086"/>
            <a:chExt cx="1833773" cy="183377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00FFACD-D83F-4CB6-88BB-5F1BA6D84AE2}"/>
                </a:ext>
              </a:extLst>
            </p:cNvPr>
            <p:cNvGrpSpPr/>
            <p:nvPr/>
          </p:nvGrpSpPr>
          <p:grpSpPr>
            <a:xfrm>
              <a:off x="4401652" y="2166086"/>
              <a:ext cx="1833773" cy="1833773"/>
              <a:chOff x="2845974" y="670614"/>
              <a:chExt cx="1833773" cy="1833773"/>
            </a:xfrm>
          </p:grpSpPr>
          <p:pic>
            <p:nvPicPr>
              <p:cNvPr id="37" name="Picture 36">
                <a:extLst>
                  <a:ext uri="{FF2B5EF4-FFF2-40B4-BE49-F238E27FC236}">
                    <a16:creationId xmlns:a16="http://schemas.microsoft.com/office/drawing/2014/main" id="{DA238819-307D-4354-9B73-3FDF44E9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845974" y="670614"/>
                <a:ext cx="1833773" cy="1833773"/>
              </a:xfrm>
              <a:prstGeom prst="rect">
                <a:avLst/>
              </a:prstGeom>
            </p:spPr>
          </p:pic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4A05C76E-A395-47C0-B5E5-55E32FB60FEA}"/>
                  </a:ext>
                </a:extLst>
              </p:cNvPr>
              <p:cNvSpPr/>
              <p:nvPr/>
            </p:nvSpPr>
            <p:spPr>
              <a:xfrm>
                <a:off x="3005967" y="830606"/>
                <a:ext cx="1513787" cy="15137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2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36" name="Picture 4" descr="http://whisky.suntory.com/en/na/distilleries/chita/images/img_chita04.jpg">
              <a:extLst>
                <a:ext uri="{FF2B5EF4-FFF2-40B4-BE49-F238E27FC236}">
                  <a16:creationId xmlns:a16="http://schemas.microsoft.com/office/drawing/2014/main" id="{8D6CB4E7-041E-4E35-A12C-61886E13FC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576938" y="2341372"/>
              <a:ext cx="1483200" cy="14832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04F5EAA-6797-4A5F-BA80-21DEA3E0C6D3}"/>
              </a:ext>
            </a:extLst>
          </p:cNvPr>
          <p:cNvSpPr txBox="1"/>
          <p:nvPr/>
        </p:nvSpPr>
        <p:spPr>
          <a:xfrm>
            <a:off x="1104846" y="3138298"/>
            <a:ext cx="2521320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YAMAZAKI</a:t>
            </a:r>
          </a:p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DISTILLERY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C7ABCC-FC41-41E2-A462-02ECB0B85343}"/>
              </a:ext>
            </a:extLst>
          </p:cNvPr>
          <p:cNvSpPr txBox="1"/>
          <p:nvPr/>
        </p:nvSpPr>
        <p:spPr>
          <a:xfrm>
            <a:off x="1188765" y="3442759"/>
            <a:ext cx="2375776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КИОТО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1923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8FD39B-099A-4617-9C7F-97086F07BFF7}"/>
              </a:ext>
            </a:extLst>
          </p:cNvPr>
          <p:cNvGrpSpPr/>
          <p:nvPr/>
        </p:nvGrpSpPr>
        <p:grpSpPr>
          <a:xfrm>
            <a:off x="3326413" y="2961041"/>
            <a:ext cx="1552113" cy="567660"/>
            <a:chOff x="4970780" y="1730005"/>
            <a:chExt cx="1312215" cy="49514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CBEF16B-F60B-4E85-BAA2-83C62E4A34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46195" y="2088346"/>
              <a:ext cx="136800" cy="136800"/>
            </a:xfrm>
            <a:prstGeom prst="rect">
              <a:avLst/>
            </a:prstGeom>
          </p:spPr>
        </p:pic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367B597-C120-4A1A-A856-3B98E4E055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70780" y="1730005"/>
              <a:ext cx="1184088" cy="403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E3B998-E849-47D9-B3E2-3D23A4E67EBA}"/>
              </a:ext>
            </a:extLst>
          </p:cNvPr>
          <p:cNvGrpSpPr/>
          <p:nvPr/>
        </p:nvGrpSpPr>
        <p:grpSpPr>
          <a:xfrm>
            <a:off x="5112780" y="2806870"/>
            <a:ext cx="2011012" cy="793580"/>
            <a:chOff x="6458157" y="1320801"/>
            <a:chExt cx="1764721" cy="692199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3A10C5-0CC6-48CD-B3C7-186DF2E37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8157" y="1875454"/>
              <a:ext cx="137546" cy="137546"/>
            </a:xfrm>
            <a:prstGeom prst="rect">
              <a:avLst/>
            </a:prstGeom>
          </p:spPr>
        </p:pic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13BEDF6-AC3C-4076-8847-34CC797E51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3200" y="1320801"/>
              <a:ext cx="1669678" cy="6032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3EF4CE-3FC5-4CFD-A11D-0B839F9D78D5}"/>
              </a:ext>
            </a:extLst>
          </p:cNvPr>
          <p:cNvGrpSpPr/>
          <p:nvPr/>
        </p:nvGrpSpPr>
        <p:grpSpPr>
          <a:xfrm rot="685028">
            <a:off x="4908203" y="3664111"/>
            <a:ext cx="1130159" cy="479970"/>
            <a:chOff x="6332272" y="2036879"/>
            <a:chExt cx="991747" cy="41865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4DEB9273-46DF-406C-8C1D-33801A092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32272" y="2036879"/>
              <a:ext cx="137546" cy="137546"/>
            </a:xfrm>
            <a:prstGeom prst="rect">
              <a:avLst/>
            </a:prstGeom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0A8D4C0-9388-4676-8866-DA203D485D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188" y="2138363"/>
              <a:ext cx="870831" cy="3171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F8E3EB3-AAE5-4CF7-BC31-B22329BF7918}"/>
              </a:ext>
            </a:extLst>
          </p:cNvPr>
          <p:cNvSpPr txBox="1"/>
          <p:nvPr/>
        </p:nvSpPr>
        <p:spPr>
          <a:xfrm>
            <a:off x="5696497" y="4726594"/>
            <a:ext cx="2521320" cy="5678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CHITA</a:t>
            </a:r>
            <a:r>
              <a:rPr lang="ru-RU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9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DISTILLERY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27082F-D7AA-4AE2-B471-7931595DA640}"/>
              </a:ext>
            </a:extLst>
          </p:cNvPr>
          <p:cNvSpPr txBox="1"/>
          <p:nvPr/>
        </p:nvSpPr>
        <p:spPr>
          <a:xfrm>
            <a:off x="5662926" y="4858762"/>
            <a:ext cx="2375776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ЧИТА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53F0BBF-9F1E-4322-9A91-CB1FCC1BDE4D}"/>
              </a:ext>
            </a:extLst>
          </p:cNvPr>
          <p:cNvSpPr txBox="1"/>
          <p:nvPr/>
        </p:nvSpPr>
        <p:spPr>
          <a:xfrm>
            <a:off x="7746704" y="2674445"/>
            <a:ext cx="252132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HAKUSHU</a:t>
            </a:r>
          </a:p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DISTILLERY</a:t>
            </a:r>
            <a:b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7054791-455E-4B1B-8403-197A0503B2EE}"/>
              </a:ext>
            </a:extLst>
          </p:cNvPr>
          <p:cNvSpPr txBox="1"/>
          <p:nvPr/>
        </p:nvSpPr>
        <p:spPr>
          <a:xfrm>
            <a:off x="8242243" y="3192394"/>
            <a:ext cx="1502820" cy="5816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ЯПОНСКИЕ АЛЬПЫ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975390">
              <a:lnSpc>
                <a:spcPct val="9000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1973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4E74ACD-1022-4421-86BE-58103910C2D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4662544" y="1536815"/>
            <a:ext cx="789687" cy="1877672"/>
          </a:xfrm>
          <a:prstGeom prst="rect">
            <a:avLst/>
          </a:prstGeom>
          <a:effectLst>
            <a:reflection blurRad="6350" stA="23000" endPos="17000" dir="5400000" sy="-100000" algn="bl" rotWithShape="0"/>
          </a:effectLst>
        </p:spPr>
      </p:pic>
      <p:sp>
        <p:nvSpPr>
          <p:cNvPr id="3" name="Rectangle 2"/>
          <p:cNvSpPr/>
          <p:nvPr/>
        </p:nvSpPr>
        <p:spPr>
          <a:xfrm>
            <a:off x="325915" y="5577394"/>
            <a:ext cx="110468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Toki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односолодовых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зерновых спиртов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виски, </a:t>
            </a:r>
          </a:p>
          <a:p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создает </a:t>
            </a:r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необычно гармоничный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по соотношению сложности и мягкости вкус.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31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3D8E926-C350-4B5F-AAC2-A02A925524D5}"/>
              </a:ext>
            </a:extLst>
          </p:cNvPr>
          <p:cNvSpPr txBox="1"/>
          <p:nvPr/>
        </p:nvSpPr>
        <p:spPr>
          <a:xfrm>
            <a:off x="634598" y="284902"/>
            <a:ext cx="726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ПРОДУКТОВЫЕ ХАРАКТЕРИСТИКИ</a:t>
            </a:r>
            <a:endParaRPr lang="en-US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504A55D-E7FB-482D-8ED5-E5845EB8CE7B}"/>
              </a:ext>
            </a:extLst>
          </p:cNvPr>
          <p:cNvGrpSpPr/>
          <p:nvPr/>
        </p:nvGrpSpPr>
        <p:grpSpPr>
          <a:xfrm>
            <a:off x="4152900" y="4877011"/>
            <a:ext cx="6639040" cy="1466639"/>
            <a:chOff x="2904511" y="5598842"/>
            <a:chExt cx="3862110" cy="90230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E1DA454-EAB6-4695-932A-B637A0FC3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59891" y="5598842"/>
              <a:ext cx="899221" cy="89922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667DED5-54B4-46BA-87C1-A49983E4B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51090" y="5600543"/>
              <a:ext cx="899221" cy="89922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AA6D77C-DB3C-4F6F-B6FC-CC861B2D0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67400" y="5601928"/>
              <a:ext cx="899221" cy="89922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6BF497F-F2A4-4922-ACDE-ACC088BA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04511" y="5601928"/>
              <a:ext cx="899221" cy="899221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4E74ACD-1022-4421-86BE-58103910C2D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1009650" y="1143424"/>
            <a:ext cx="2114550" cy="5027859"/>
          </a:xfrm>
          <a:prstGeom prst="rect">
            <a:avLst/>
          </a:prstGeom>
          <a:effectLst>
            <a:reflection blurRad="6350" stA="23000" endPos="17000" dir="5400000" sy="-100000" algn="bl" rotWithShape="0"/>
          </a:effectLst>
        </p:spPr>
      </p:pic>
      <p:sp>
        <p:nvSpPr>
          <p:cNvPr id="31" name="Titre 6">
            <a:extLst>
              <a:ext uri="{FF2B5EF4-FFF2-40B4-BE49-F238E27FC236}">
                <a16:creationId xmlns:a16="http://schemas.microsoft.com/office/drawing/2014/main" id="{47A28CB6-1661-4BD8-A2DB-A3C203E65710}"/>
              </a:ext>
            </a:extLst>
          </p:cNvPr>
          <p:cNvSpPr txBox="1">
            <a:spLocks/>
          </p:cNvSpPr>
          <p:nvPr/>
        </p:nvSpPr>
        <p:spPr>
          <a:xfrm>
            <a:off x="3950859" y="893350"/>
            <a:ext cx="7096494" cy="736438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ru-RU" sz="1600" b="1" dirty="0" smtClean="0">
              <a:solidFill>
                <a:schemeClr val="tx1"/>
              </a:solidFill>
            </a:endParaRPr>
          </a:p>
          <a:p>
            <a:r>
              <a:rPr lang="ru-RU" sz="1600" b="1" dirty="0" smtClean="0">
                <a:solidFill>
                  <a:schemeClr val="tx1"/>
                </a:solidFill>
              </a:rPr>
              <a:t>Сбалансированный </a:t>
            </a:r>
            <a:r>
              <a:rPr lang="ru-RU" sz="1600" b="1" dirty="0">
                <a:solidFill>
                  <a:schemeClr val="tx1"/>
                </a:solidFill>
              </a:rPr>
              <a:t>купаж с изысканным сладковато-пряным финишем</a:t>
            </a:r>
          </a:p>
          <a:p>
            <a:r>
              <a:rPr lang="ru-RU" sz="1800" dirty="0"/>
              <a:t/>
            </a:r>
            <a:br>
              <a:rPr lang="ru-RU" sz="1800" dirty="0"/>
            </a:br>
            <a:endParaRPr lang="en-US" altLang="ja-JP" sz="1800" b="1" spc="150" dirty="0">
              <a:solidFill>
                <a:prstClr val="black"/>
              </a:solidFill>
              <a:latin typeface="Times" panose="02020603050405020304" pitchFamily="18" charset="0"/>
              <a:ea typeface="HGP創英角ｺﾞｼｯｸUB" panose="020B0900000000000000" pitchFamily="50" charset="-128"/>
              <a:cs typeface="Times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68AECD5-B2D0-439A-AE6E-8EE263E35098}"/>
              </a:ext>
            </a:extLst>
          </p:cNvPr>
          <p:cNvCxnSpPr/>
          <p:nvPr/>
        </p:nvCxnSpPr>
        <p:spPr>
          <a:xfrm>
            <a:off x="4160124" y="2003388"/>
            <a:ext cx="5276761" cy="0"/>
          </a:xfrm>
          <a:prstGeom prst="line">
            <a:avLst/>
          </a:prstGeom>
          <a:ln w="12700" cmpd="sng">
            <a:solidFill>
              <a:srgbClr val="C31C3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itre 6">
            <a:extLst>
              <a:ext uri="{FF2B5EF4-FFF2-40B4-BE49-F238E27FC236}">
                <a16:creationId xmlns:a16="http://schemas.microsoft.com/office/drawing/2014/main" id="{C1D0595B-3A9B-4FE9-8C5B-DCBF47448120}"/>
              </a:ext>
            </a:extLst>
          </p:cNvPr>
          <p:cNvSpPr txBox="1">
            <a:spLocks/>
          </p:cNvSpPr>
          <p:nvPr/>
        </p:nvSpPr>
        <p:spPr>
          <a:xfrm>
            <a:off x="4083242" y="2211523"/>
            <a:ext cx="1609725" cy="320236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ru-RU" sz="1800" dirty="0" smtClean="0">
                <a:solidFill>
                  <a:srgbClr val="C31C33"/>
                </a:solidFill>
              </a:rPr>
              <a:t>Цвет</a:t>
            </a:r>
            <a:r>
              <a:rPr lang="en-GB" sz="1800" dirty="0" smtClean="0">
                <a:solidFill>
                  <a:srgbClr val="C31C33"/>
                </a:solidFill>
              </a:rPr>
              <a:t>:</a:t>
            </a:r>
            <a:endParaRPr lang="en-GB" sz="1800" dirty="0">
              <a:solidFill>
                <a:srgbClr val="C31C33"/>
              </a:solidFill>
            </a:endParaRPr>
          </a:p>
        </p:txBody>
      </p:sp>
      <p:sp>
        <p:nvSpPr>
          <p:cNvPr id="34" name="Titre 6">
            <a:extLst>
              <a:ext uri="{FF2B5EF4-FFF2-40B4-BE49-F238E27FC236}">
                <a16:creationId xmlns:a16="http://schemas.microsoft.com/office/drawing/2014/main" id="{BCD95535-81E3-4EE5-8A36-E0C7DC4BD3FC}"/>
              </a:ext>
            </a:extLst>
          </p:cNvPr>
          <p:cNvSpPr txBox="1">
            <a:spLocks/>
          </p:cNvSpPr>
          <p:nvPr/>
        </p:nvSpPr>
        <p:spPr>
          <a:xfrm>
            <a:off x="5821102" y="2211523"/>
            <a:ext cx="3615783" cy="270030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1800" cap="none" dirty="0" smtClean="0">
                <a:solidFill>
                  <a:sysClr val="windowText" lastClr="000000"/>
                </a:solidFill>
              </a:rPr>
              <a:t>золотой</a:t>
            </a:r>
            <a:endParaRPr lang="en-GB" sz="1800" cap="none" dirty="0">
              <a:solidFill>
                <a:sysClr val="windowText" lastClr="000000"/>
              </a:solidFill>
            </a:endParaRPr>
          </a:p>
        </p:txBody>
      </p:sp>
      <p:sp>
        <p:nvSpPr>
          <p:cNvPr id="35" name="Titre 6">
            <a:extLst>
              <a:ext uri="{FF2B5EF4-FFF2-40B4-BE49-F238E27FC236}">
                <a16:creationId xmlns:a16="http://schemas.microsoft.com/office/drawing/2014/main" id="{8FBC5487-43F3-49A7-9229-1886B249DD9B}"/>
              </a:ext>
            </a:extLst>
          </p:cNvPr>
          <p:cNvSpPr txBox="1">
            <a:spLocks/>
          </p:cNvSpPr>
          <p:nvPr/>
        </p:nvSpPr>
        <p:spPr>
          <a:xfrm>
            <a:off x="4083242" y="2619282"/>
            <a:ext cx="1609725" cy="218405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ru-RU" sz="1800" dirty="0" smtClean="0">
                <a:solidFill>
                  <a:srgbClr val="C31C33"/>
                </a:solidFill>
              </a:rPr>
              <a:t>Аромат</a:t>
            </a:r>
            <a:r>
              <a:rPr lang="en-GB" sz="1800" dirty="0" smtClean="0">
                <a:solidFill>
                  <a:srgbClr val="C31C33"/>
                </a:solidFill>
              </a:rPr>
              <a:t>:</a:t>
            </a:r>
            <a:endParaRPr lang="en-GB" sz="1800" dirty="0">
              <a:solidFill>
                <a:srgbClr val="C31C33"/>
              </a:solidFill>
            </a:endParaRPr>
          </a:p>
        </p:txBody>
      </p:sp>
      <p:sp>
        <p:nvSpPr>
          <p:cNvPr id="41" name="Titre 6">
            <a:extLst>
              <a:ext uri="{FF2B5EF4-FFF2-40B4-BE49-F238E27FC236}">
                <a16:creationId xmlns:a16="http://schemas.microsoft.com/office/drawing/2014/main" id="{66E60269-8448-4A1D-A52D-3E948AF628E3}"/>
              </a:ext>
            </a:extLst>
          </p:cNvPr>
          <p:cNvSpPr txBox="1">
            <a:spLocks/>
          </p:cNvSpPr>
          <p:nvPr/>
        </p:nvSpPr>
        <p:spPr>
          <a:xfrm>
            <a:off x="5821102" y="2619282"/>
            <a:ext cx="4634364" cy="273830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GB" sz="1800" cap="none" dirty="0">
              <a:solidFill>
                <a:schemeClr val="tx1"/>
              </a:solidFill>
            </a:endParaRPr>
          </a:p>
        </p:txBody>
      </p:sp>
      <p:sp>
        <p:nvSpPr>
          <p:cNvPr id="42" name="Titre 6">
            <a:extLst>
              <a:ext uri="{FF2B5EF4-FFF2-40B4-BE49-F238E27FC236}">
                <a16:creationId xmlns:a16="http://schemas.microsoft.com/office/drawing/2014/main" id="{D440B1FF-308A-422E-A3F9-D19DC407D7AF}"/>
              </a:ext>
            </a:extLst>
          </p:cNvPr>
          <p:cNvSpPr txBox="1">
            <a:spLocks/>
          </p:cNvSpPr>
          <p:nvPr/>
        </p:nvSpPr>
        <p:spPr>
          <a:xfrm>
            <a:off x="4057912" y="3067197"/>
            <a:ext cx="1609725" cy="235243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ru-RU" sz="1800" dirty="0" err="1" smtClean="0">
                <a:solidFill>
                  <a:srgbClr val="C31C33"/>
                </a:solidFill>
              </a:rPr>
              <a:t>вКус</a:t>
            </a:r>
            <a:r>
              <a:rPr lang="en-GB" sz="1800" dirty="0" smtClean="0">
                <a:solidFill>
                  <a:srgbClr val="C31C33"/>
                </a:solidFill>
              </a:rPr>
              <a:t>:</a:t>
            </a:r>
            <a:endParaRPr lang="en-GB" sz="1800" dirty="0">
              <a:solidFill>
                <a:srgbClr val="C31C33"/>
              </a:solidFill>
            </a:endParaRPr>
          </a:p>
        </p:txBody>
      </p:sp>
      <p:sp>
        <p:nvSpPr>
          <p:cNvPr id="43" name="Titre 6">
            <a:extLst>
              <a:ext uri="{FF2B5EF4-FFF2-40B4-BE49-F238E27FC236}">
                <a16:creationId xmlns:a16="http://schemas.microsoft.com/office/drawing/2014/main" id="{7DF6C26F-79C8-473C-8D9C-82CE4A9F6A36}"/>
              </a:ext>
            </a:extLst>
          </p:cNvPr>
          <p:cNvSpPr txBox="1">
            <a:spLocks/>
          </p:cNvSpPr>
          <p:nvPr/>
        </p:nvSpPr>
        <p:spPr>
          <a:xfrm>
            <a:off x="5821102" y="3041205"/>
            <a:ext cx="4634365" cy="261235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1800" cap="none" dirty="0">
                <a:solidFill>
                  <a:sysClr val="windowText" lastClr="000000"/>
                </a:solidFill>
              </a:rPr>
              <a:t>г</a:t>
            </a:r>
            <a:r>
              <a:rPr lang="ru-RU" sz="1800" cap="none" dirty="0" smtClean="0">
                <a:solidFill>
                  <a:sysClr val="windowText" lastClr="000000"/>
                </a:solidFill>
              </a:rPr>
              <a:t>рейпфрут, зеленый виноград, тимьян</a:t>
            </a:r>
            <a:endParaRPr lang="en-GB" sz="1800" cap="none" dirty="0">
              <a:solidFill>
                <a:sysClr val="windowText" lastClr="000000"/>
              </a:solidFill>
            </a:endParaRPr>
          </a:p>
        </p:txBody>
      </p:sp>
      <p:sp>
        <p:nvSpPr>
          <p:cNvPr id="44" name="Titre 6">
            <a:extLst>
              <a:ext uri="{FF2B5EF4-FFF2-40B4-BE49-F238E27FC236}">
                <a16:creationId xmlns:a16="http://schemas.microsoft.com/office/drawing/2014/main" id="{F1FC6909-5DD4-4952-84AD-7FBE307D38D9}"/>
              </a:ext>
            </a:extLst>
          </p:cNvPr>
          <p:cNvSpPr txBox="1">
            <a:spLocks/>
          </p:cNvSpPr>
          <p:nvPr/>
        </p:nvSpPr>
        <p:spPr>
          <a:xfrm>
            <a:off x="3752850" y="3657353"/>
            <a:ext cx="1966588" cy="453993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/>
            <a:r>
              <a:rPr lang="ru-RU" sz="1800" dirty="0" err="1" smtClean="0">
                <a:solidFill>
                  <a:srgbClr val="C31C33"/>
                </a:solidFill>
              </a:rPr>
              <a:t>ПОслевкусие</a:t>
            </a:r>
            <a:r>
              <a:rPr lang="en-GB" sz="1800" dirty="0" smtClean="0">
                <a:solidFill>
                  <a:srgbClr val="C31C33"/>
                </a:solidFill>
              </a:rPr>
              <a:t>:</a:t>
            </a:r>
            <a:endParaRPr lang="en-GB" sz="1800" dirty="0">
              <a:solidFill>
                <a:srgbClr val="C31C33"/>
              </a:solidFill>
            </a:endParaRPr>
          </a:p>
        </p:txBody>
      </p:sp>
      <p:sp>
        <p:nvSpPr>
          <p:cNvPr id="45" name="Titre 6">
            <a:extLst>
              <a:ext uri="{FF2B5EF4-FFF2-40B4-BE49-F238E27FC236}">
                <a16:creationId xmlns:a16="http://schemas.microsoft.com/office/drawing/2014/main" id="{F9986E64-CBB7-40FC-8D99-25AFA3531B0E}"/>
              </a:ext>
            </a:extLst>
          </p:cNvPr>
          <p:cNvSpPr txBox="1">
            <a:spLocks/>
          </p:cNvSpPr>
          <p:nvPr/>
        </p:nvSpPr>
        <p:spPr>
          <a:xfrm>
            <a:off x="5821102" y="3657354"/>
            <a:ext cx="5058308" cy="106611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GB" sz="1800" cap="none" dirty="0">
              <a:solidFill>
                <a:sysClr val="windowText" lastClr="000000"/>
              </a:solidFill>
            </a:endParaRPr>
          </a:p>
        </p:txBody>
      </p:sp>
      <p:sp>
        <p:nvSpPr>
          <p:cNvPr id="21" name="Titre 6">
            <a:extLst>
              <a:ext uri="{FF2B5EF4-FFF2-40B4-BE49-F238E27FC236}">
                <a16:creationId xmlns:a16="http://schemas.microsoft.com/office/drawing/2014/main" id="{BCD95535-81E3-4EE5-8A36-E0C7DC4BD3FC}"/>
              </a:ext>
            </a:extLst>
          </p:cNvPr>
          <p:cNvSpPr txBox="1">
            <a:spLocks/>
          </p:cNvSpPr>
          <p:nvPr/>
        </p:nvSpPr>
        <p:spPr>
          <a:xfrm>
            <a:off x="5821102" y="2593469"/>
            <a:ext cx="3615783" cy="270030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1800" cap="none" dirty="0">
                <a:solidFill>
                  <a:sysClr val="windowText" lastClr="000000"/>
                </a:solidFill>
              </a:rPr>
              <a:t>б</a:t>
            </a:r>
            <a:r>
              <a:rPr lang="ru-RU" sz="1800" cap="none" dirty="0" smtClean="0">
                <a:solidFill>
                  <a:sysClr val="windowText" lastClr="000000"/>
                </a:solidFill>
              </a:rPr>
              <a:t>азилик, мед, зеленое яблоко</a:t>
            </a:r>
            <a:endParaRPr lang="en-GB" sz="1800" cap="none" dirty="0">
              <a:solidFill>
                <a:sysClr val="windowText" lastClr="000000"/>
              </a:solidFill>
            </a:endParaRPr>
          </a:p>
        </p:txBody>
      </p:sp>
      <p:sp>
        <p:nvSpPr>
          <p:cNvPr id="24" name="Titre 6">
            <a:extLst>
              <a:ext uri="{FF2B5EF4-FFF2-40B4-BE49-F238E27FC236}">
                <a16:creationId xmlns:a16="http://schemas.microsoft.com/office/drawing/2014/main" id="{BCD95535-81E3-4EE5-8A36-E0C7DC4BD3FC}"/>
              </a:ext>
            </a:extLst>
          </p:cNvPr>
          <p:cNvSpPr txBox="1">
            <a:spLocks/>
          </p:cNvSpPr>
          <p:nvPr/>
        </p:nvSpPr>
        <p:spPr>
          <a:xfrm>
            <a:off x="5795216" y="3659876"/>
            <a:ext cx="4244134" cy="512074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1800" cap="none" dirty="0">
                <a:solidFill>
                  <a:sysClr val="windowText" lastClr="000000"/>
                </a:solidFill>
              </a:rPr>
              <a:t>т</a:t>
            </a:r>
            <a:r>
              <a:rPr lang="ru-RU" sz="1800" cap="none" dirty="0" smtClean="0">
                <a:solidFill>
                  <a:sysClr val="windowText" lastClr="000000"/>
                </a:solidFill>
              </a:rPr>
              <a:t>онкий сладковато-пряный финиш с оттенками ванильного дуба, белого перца и имбиря</a:t>
            </a:r>
            <a:endParaRPr lang="en-GB" sz="1800" cap="non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9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3D8E926-C350-4B5F-AAC2-A02A925524D5}"/>
              </a:ext>
            </a:extLst>
          </p:cNvPr>
          <p:cNvSpPr txBox="1"/>
          <p:nvPr/>
        </p:nvSpPr>
        <p:spPr>
          <a:xfrm>
            <a:off x="634598" y="284902"/>
            <a:ext cx="726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АУДИТОРИЯ </a:t>
            </a:r>
            <a:endParaRPr lang="en-US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itre 6">
            <a:extLst>
              <a:ext uri="{FF2B5EF4-FFF2-40B4-BE49-F238E27FC236}">
                <a16:creationId xmlns:a16="http://schemas.microsoft.com/office/drawing/2014/main" id="{66E60269-8448-4A1D-A52D-3E948AF628E3}"/>
              </a:ext>
            </a:extLst>
          </p:cNvPr>
          <p:cNvSpPr txBox="1">
            <a:spLocks/>
          </p:cNvSpPr>
          <p:nvPr/>
        </p:nvSpPr>
        <p:spPr>
          <a:xfrm>
            <a:off x="5821102" y="2619282"/>
            <a:ext cx="4634364" cy="273830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GB" sz="1800" cap="none" dirty="0">
              <a:solidFill>
                <a:schemeClr val="tx1"/>
              </a:solidFill>
            </a:endParaRPr>
          </a:p>
        </p:txBody>
      </p:sp>
      <p:sp>
        <p:nvSpPr>
          <p:cNvPr id="45" name="Titre 6">
            <a:extLst>
              <a:ext uri="{FF2B5EF4-FFF2-40B4-BE49-F238E27FC236}">
                <a16:creationId xmlns:a16="http://schemas.microsoft.com/office/drawing/2014/main" id="{F9986E64-CBB7-40FC-8D99-25AFA3531B0E}"/>
              </a:ext>
            </a:extLst>
          </p:cNvPr>
          <p:cNvSpPr txBox="1">
            <a:spLocks/>
          </p:cNvSpPr>
          <p:nvPr/>
        </p:nvSpPr>
        <p:spPr>
          <a:xfrm>
            <a:off x="5821102" y="3657354"/>
            <a:ext cx="5058308" cy="106611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GB" sz="1800" cap="none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3900" y="1236341"/>
            <a:ext cx="7209922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КТО? </a:t>
            </a:r>
            <a:endParaRPr lang="en-US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25-40 лет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 </a:t>
            </a:r>
            <a:r>
              <a:rPr lang="ru-RU" dirty="0" err="1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</a:t>
            </a:r>
            <a:r>
              <a:rPr lang="ru-RU" dirty="0" err="1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иллениалов</a:t>
            </a:r>
            <a:r>
              <a:rPr lang="ru-RU" dirty="0" smtClean="0">
                <a:solidFill>
                  <a:srgbClr val="2020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(25-40 лет)</a:t>
            </a:r>
            <a:endParaRPr lang="ru-RU" dirty="0">
              <a:solidFill>
                <a:srgbClr val="2020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pc="-30" dirty="0" smtClean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Потребители </a:t>
            </a:r>
            <a:r>
              <a:rPr lang="ru-RU" spc="-30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премиального </a:t>
            </a:r>
            <a:r>
              <a:rPr lang="ru-RU" spc="-30" dirty="0" smtClean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алкоголя</a:t>
            </a:r>
            <a:endParaRPr lang="ru-RU" spc="-30" dirty="0">
              <a:solidFill>
                <a:srgbClr val="1D1D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pc="-30" dirty="0" smtClean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Путешественники</a:t>
            </a:r>
            <a:endParaRPr lang="en-US" spc="-30" dirty="0">
              <a:solidFill>
                <a:srgbClr val="1D1D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pc="-30" dirty="0" smtClean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Любят искать новый опыт и становиться </a:t>
            </a:r>
            <a:r>
              <a:rPr lang="ru-RU" spc="-30" dirty="0" err="1" smtClean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трендсеттерами</a:t>
            </a:r>
            <a:r>
              <a:rPr lang="ru-RU" spc="-30" dirty="0" smtClean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среди </a:t>
            </a:r>
          </a:p>
          <a:p>
            <a:r>
              <a:rPr lang="ru-RU" spc="-30" dirty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pc="-30" dirty="0" smtClean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воего окружения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pc="-30" dirty="0" smtClean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Социально мобильны активны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pc="-30" dirty="0" smtClean="0">
                <a:solidFill>
                  <a:srgbClr val="1D1D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Репертуар потребления напитков разнообразен (виски, вино, коктейли</a:t>
            </a:r>
            <a:r>
              <a:rPr lang="ru-RU" spc="-30" dirty="0" smtClean="0">
                <a:solidFill>
                  <a:srgbClr val="1D1D1B"/>
                </a:solidFill>
                <a:latin typeface="Times New Roman"/>
                <a:cs typeface="Times New Roman"/>
              </a:rPr>
              <a:t>)</a:t>
            </a:r>
          </a:p>
          <a:p>
            <a:endParaRPr lang="ru-RU" spc="-30" dirty="0" smtClean="0">
              <a:solidFill>
                <a:srgbClr val="1D1D1B"/>
              </a:solidFill>
              <a:latin typeface="Times New Roman"/>
              <a:cs typeface="Times New Roman"/>
            </a:endParaRPr>
          </a:p>
          <a:p>
            <a:endParaRPr lang="ru-RU" spc="-30" dirty="0">
              <a:solidFill>
                <a:srgbClr val="1D1D1B"/>
              </a:solidFill>
              <a:latin typeface="Times New Roman"/>
              <a:cs typeface="Times New Roman"/>
            </a:endParaRPr>
          </a:p>
          <a:p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12" y="1092152"/>
            <a:ext cx="4540318" cy="2014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146" y="4390865"/>
            <a:ext cx="3657600" cy="17983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30240" y="4325934"/>
            <a:ext cx="31012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ГДЕ МОЖНО НАЙТИ</a:t>
            </a:r>
            <a:r>
              <a:rPr lang="ru-RU" b="1" spc="-30" dirty="0" smtClean="0">
                <a:solidFill>
                  <a:srgbClr val="1D1D1B"/>
                </a:solidFill>
                <a:latin typeface="Times New Roman"/>
                <a:cs typeface="Times New Roman"/>
              </a:rPr>
              <a:t>?</a:t>
            </a:r>
          </a:p>
          <a:p>
            <a:endParaRPr lang="ru-RU" b="1" spc="-30" dirty="0">
              <a:solidFill>
                <a:srgbClr val="1D1D1B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pc="-30" dirty="0">
                <a:solidFill>
                  <a:srgbClr val="1D1D1B"/>
                </a:solidFill>
                <a:latin typeface="Times New Roman"/>
                <a:cs typeface="Times New Roman"/>
              </a:rPr>
              <a:t>Большие города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pc="-30" dirty="0">
                <a:solidFill>
                  <a:srgbClr val="1D1D1B"/>
                </a:solidFill>
                <a:latin typeface="Times New Roman"/>
                <a:cs typeface="Times New Roman"/>
              </a:rPr>
              <a:t>Модные бары и рестораны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pc="-30" dirty="0" err="1">
                <a:solidFill>
                  <a:srgbClr val="1D1D1B"/>
                </a:solidFill>
                <a:latin typeface="Times New Roman"/>
                <a:cs typeface="Times New Roman"/>
              </a:rPr>
              <a:t>Фуд</a:t>
            </a:r>
            <a:r>
              <a:rPr lang="ru-RU" spc="-30" dirty="0">
                <a:solidFill>
                  <a:srgbClr val="1D1D1B"/>
                </a:solidFill>
                <a:latin typeface="Times New Roman"/>
                <a:cs typeface="Times New Roman"/>
              </a:rPr>
              <a:t> фестивали</a:t>
            </a:r>
            <a:endParaRPr lang="en-US" spc="-30" dirty="0">
              <a:solidFill>
                <a:srgbClr val="1D1D1B"/>
              </a:solidFill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0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3D8E926-C350-4B5F-AAC2-A02A925524D5}"/>
              </a:ext>
            </a:extLst>
          </p:cNvPr>
          <p:cNvSpPr txBox="1"/>
          <p:nvPr/>
        </p:nvSpPr>
        <p:spPr>
          <a:xfrm>
            <a:off x="634598" y="284902"/>
            <a:ext cx="7266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spc="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 ПРОДУКТА</a:t>
            </a:r>
            <a:endParaRPr lang="en-US" b="1" spc="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4E74ACD-1022-4421-86BE-58103910C2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1009650" y="1143424"/>
            <a:ext cx="2114550" cy="5027859"/>
          </a:xfrm>
          <a:prstGeom prst="rect">
            <a:avLst/>
          </a:prstGeom>
          <a:effectLst>
            <a:reflection blurRad="6350" stA="23000" endPos="17000" dir="5400000" sy="-100000" algn="bl" rotWithShape="0"/>
          </a:effectLst>
        </p:spPr>
      </p:pic>
      <p:sp>
        <p:nvSpPr>
          <p:cNvPr id="41" name="Titre 6">
            <a:extLst>
              <a:ext uri="{FF2B5EF4-FFF2-40B4-BE49-F238E27FC236}">
                <a16:creationId xmlns:a16="http://schemas.microsoft.com/office/drawing/2014/main" id="{66E60269-8448-4A1D-A52D-3E948AF628E3}"/>
              </a:ext>
            </a:extLst>
          </p:cNvPr>
          <p:cNvSpPr txBox="1">
            <a:spLocks/>
          </p:cNvSpPr>
          <p:nvPr/>
        </p:nvSpPr>
        <p:spPr>
          <a:xfrm>
            <a:off x="5821102" y="2619282"/>
            <a:ext cx="4634364" cy="273830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GB" sz="1800" cap="none" dirty="0">
              <a:solidFill>
                <a:schemeClr val="tx1"/>
              </a:solidFill>
            </a:endParaRPr>
          </a:p>
        </p:txBody>
      </p:sp>
      <p:sp>
        <p:nvSpPr>
          <p:cNvPr id="45" name="Titre 6">
            <a:extLst>
              <a:ext uri="{FF2B5EF4-FFF2-40B4-BE49-F238E27FC236}">
                <a16:creationId xmlns:a16="http://schemas.microsoft.com/office/drawing/2014/main" id="{F9986E64-CBB7-40FC-8D99-25AFA3531B0E}"/>
              </a:ext>
            </a:extLst>
          </p:cNvPr>
          <p:cNvSpPr txBox="1">
            <a:spLocks/>
          </p:cNvSpPr>
          <p:nvPr/>
        </p:nvSpPr>
        <p:spPr>
          <a:xfrm>
            <a:off x="5821102" y="3657354"/>
            <a:ext cx="5058308" cy="106611"/>
          </a:xfrm>
          <a:prstGeom prst="rect">
            <a:avLst/>
          </a:prstGeom>
          <a:noFill/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kern="1200" cap="all">
                <a:solidFill>
                  <a:srgbClr val="BC1B24"/>
                </a:solidFill>
                <a:latin typeface="Times"/>
                <a:ea typeface="ＭＳ Ｐゴシック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BC1B24"/>
                </a:solidFill>
                <a:latin typeface="Times" pitchFamily="18" charset="0"/>
                <a:ea typeface="ＭＳ Ｐゴシック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endParaRPr lang="en-GB" sz="1800" cap="none" dirty="0">
              <a:solidFill>
                <a:sysClr val="windowText" lastClr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95750" y="1428750"/>
            <a:ext cx="742633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spc="1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Крепость </a:t>
            </a:r>
            <a:r>
              <a:rPr lang="en-US" sz="2000" spc="1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1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700</a:t>
            </a:r>
            <a:r>
              <a:rPr lang="ru-RU" sz="2000" spc="1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мл</a:t>
            </a:r>
            <a:endParaRPr lang="en-US" sz="2000" spc="10" dirty="0">
              <a:solidFill>
                <a:srgbClr val="3C3C3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Бутылок в коробе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spc="10" dirty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Размеры короба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x19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x2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мм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 короба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кг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Штрих-код 4901777303553 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Цена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прайс-листе 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MXR  </a:t>
            </a: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2 078</a:t>
            </a:r>
            <a:r>
              <a:rPr lang="en-US" sz="2000" spc="10" dirty="0" smtClean="0">
                <a:solidFill>
                  <a:srgbClr val="3C3C3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r>
              <a:rPr 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 </a:t>
            </a: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НДС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Рекомендованная цена на полке +15% </a:t>
            </a:r>
            <a:r>
              <a:rPr lang="en-US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JWBL ~ 3 700 </a:t>
            </a:r>
            <a:r>
              <a:rPr lang="ru-RU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руб</a:t>
            </a:r>
            <a:endParaRPr lang="en-US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2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0C18DF2532B143A082BCBF63898C66" ma:contentTypeVersion="8" ma:contentTypeDescription="Create a new document." ma:contentTypeScope="" ma:versionID="9a1cf9a2088202cbc97f01aff51d4a34">
  <xsd:schema xmlns:xsd="http://www.w3.org/2001/XMLSchema" xmlns:xs="http://www.w3.org/2001/XMLSchema" xmlns:p="http://schemas.microsoft.com/office/2006/metadata/properties" xmlns:ns2="71e2d995-dd93-43c9-9770-cddc60bda232" xmlns:ns3="ffd69a4d-4bcf-49dc-906b-c09f6ebb238a" targetNamespace="http://schemas.microsoft.com/office/2006/metadata/properties" ma:root="true" ma:fieldsID="e99f18e813d1d2e9a264d782dd671700" ns2:_="" ns3:_="">
    <xsd:import namespace="71e2d995-dd93-43c9-9770-cddc60bda232"/>
    <xsd:import namespace="ffd69a4d-4bcf-49dc-906b-c09f6ebb23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e2d995-dd93-43c9-9770-cddc60bda2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d69a4d-4bcf-49dc-906b-c09f6ebb238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386929F-EFAC-43B5-ABB0-B3CAA3443ADE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www.w3.org/XML/1998/namespace"/>
    <ds:schemaRef ds:uri="71e2d995-dd93-43c9-9770-cddc60bda232"/>
    <ds:schemaRef ds:uri="http://purl.org/dc/elements/1.1/"/>
    <ds:schemaRef ds:uri="ffd69a4d-4bcf-49dc-906b-c09f6ebb238a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1F5CFC8-2549-41E7-BAB4-55E6155242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7F226C-D5DC-41AF-A9FD-B915BE143B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e2d995-dd93-43c9-9770-cddc60bda232"/>
    <ds:schemaRef ds:uri="ffd69a4d-4bcf-49dc-906b-c09f6ebb23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12535</TotalTime>
  <Words>357</Words>
  <Application>Microsoft Office PowerPoint</Application>
  <PresentationFormat>Широкоэкранный</PresentationFormat>
  <Paragraphs>75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HGP創英角ｺﾞｼｯｸUB</vt:lpstr>
      <vt:lpstr>inherit</vt:lpstr>
      <vt:lpstr>Times</vt:lpstr>
      <vt:lpstr>Times New Roman</vt:lpstr>
      <vt:lpstr>Custom Design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Nayoung Heo</dc:creator>
  <cp:lastModifiedBy>Bondar, Olga</cp:lastModifiedBy>
  <cp:revision>294</cp:revision>
  <cp:lastPrinted>2018-09-22T16:34:17Z</cp:lastPrinted>
  <dcterms:created xsi:type="dcterms:W3CDTF">2018-09-19T15:24:48Z</dcterms:created>
  <dcterms:modified xsi:type="dcterms:W3CDTF">2019-09-27T06:49:30Z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0x0101003A0C18DF2532B143A082BCBF63898C66</vt:lpwstr>
  </property>
</Properties>
</file>