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4" r:id="rId6"/>
    <p:sldId id="266" r:id="rId7"/>
    <p:sldId id="265" r:id="rId8"/>
    <p:sldId id="261" r:id="rId9"/>
    <p:sldId id="262" r:id="rId10"/>
    <p:sldId id="263" r:id="rId11"/>
    <p:sldId id="259" r:id="rId12"/>
    <p:sldId id="260" r:id="rId13"/>
    <p:sldId id="267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間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中間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768" y="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85279-3463-3046-992E-6070B043516B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C9F91-1429-5149-9E04-5228097ACE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1605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C9F91-1429-5149-9E04-5228097ACEBE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C9F91-1429-5149-9E04-5228097ACEBE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C9F91-1429-5149-9E04-5228097ACEBE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BE41-5A97-3845-BAC6-84C1E2FD28C6}" type="datetimeFigureOut">
              <a:rPr lang="ja-JP" altLang="en-US" smtClean="0"/>
              <a:pPr/>
              <a:t>11/09/16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B2BB-BE5A-CA4F-B7D1-F02CBC8CE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DigFoto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自作デジタルフォトフレーム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sdrd_reader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ctrl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init</a:t>
            </a:r>
            <a:r>
              <a:rPr lang="ja-JP" altLang="en-US" dirty="0" smtClean="0"/>
              <a:t>もやる（ステートマシン使う）</a:t>
            </a:r>
            <a:endParaRPr lang="en-US" altLang="ja-JP" dirty="0" smtClean="0"/>
          </a:p>
          <a:p>
            <a:r>
              <a:rPr lang="en-US" altLang="ja-JP" dirty="0" smtClean="0"/>
              <a:t>init, read, idle</a:t>
            </a:r>
          </a:p>
          <a:p>
            <a:r>
              <a:rPr lang="ja-JP" altLang="en-US" dirty="0" smtClean="0"/>
              <a:t>最初</a:t>
            </a:r>
            <a:r>
              <a:rPr lang="en-US" altLang="ja-JP" dirty="0" smtClean="0"/>
              <a:t>init state</a:t>
            </a:r>
            <a:r>
              <a:rPr lang="ja-JP" altLang="en-US" dirty="0" smtClean="0"/>
              <a:t>で待機して、接続を認識できるようにする</a:t>
            </a:r>
            <a:endParaRPr lang="en-US" altLang="ja-JP" dirty="0" smtClean="0"/>
          </a:p>
          <a:p>
            <a:r>
              <a:rPr lang="ja-JP" altLang="en-US" dirty="0" smtClean="0"/>
              <a:t>受信データはカウンタでデータ量を数える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89780" y="274638"/>
            <a:ext cx="7326671" cy="774136"/>
          </a:xfrm>
        </p:spPr>
        <p:txBody>
          <a:bodyPr/>
          <a:lstStyle/>
          <a:p>
            <a:r>
              <a:rPr lang="en-US" altLang="ja-JP" dirty="0" smtClean="0"/>
              <a:t>sdrd_reader(bak)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359643" y="1159714"/>
            <a:ext cx="2753622" cy="401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/>
              <a:t>sdrd</a:t>
            </a:r>
            <a:r>
              <a:rPr kumimoji="1" lang="en-US" altLang="ja-JP" dirty="0" smtClean="0"/>
              <a:t>_reader</a:t>
            </a:r>
          </a:p>
          <a:p>
            <a:pPr algn="ctr"/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205806" y="2021597"/>
            <a:ext cx="1066597" cy="1153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sdCtrl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76979" y="1444516"/>
            <a:ext cx="7617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addr</a:t>
            </a:r>
            <a:r>
              <a:rPr lang="en-US" altLang="ja-JP" sz="1050" dirty="0" smtClean="0"/>
              <a:t>[31:0]</a:t>
            </a:r>
          </a:p>
          <a:p>
            <a:r>
              <a:rPr lang="en-US" altLang="ja-JP" sz="1050" dirty="0" smtClean="0"/>
              <a:t>valid</a:t>
            </a:r>
          </a:p>
          <a:p>
            <a:endParaRPr kumimoji="1" lang="ja-JP" altLang="en-US" sz="105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84168" y="1935968"/>
            <a:ext cx="441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busy</a:t>
            </a:r>
          </a:p>
          <a:p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10580" y="2618140"/>
            <a:ext cx="1135335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/>
              <a:t>SD card pin</a:t>
            </a:r>
          </a:p>
          <a:p>
            <a:endParaRPr lang="en-US" altLang="ja-JP" sz="1200" dirty="0" smtClean="0"/>
          </a:p>
          <a:p>
            <a:r>
              <a:rPr lang="en-US" altLang="ja-JP" sz="1200" dirty="0" smtClean="0"/>
              <a:t>1 CS</a:t>
            </a:r>
          </a:p>
          <a:p>
            <a:r>
              <a:rPr kumimoji="1" lang="en-US" altLang="ja-JP" sz="1200" dirty="0" smtClean="0"/>
              <a:t>2 DI(DataIn)</a:t>
            </a:r>
          </a:p>
          <a:p>
            <a:r>
              <a:rPr lang="en-US" altLang="ja-JP" sz="1200" dirty="0" smtClean="0"/>
              <a:t>3 GND</a:t>
            </a:r>
          </a:p>
          <a:p>
            <a:r>
              <a:rPr kumimoji="1" lang="en-US" altLang="ja-JP" sz="1200" dirty="0" smtClean="0"/>
              <a:t>4 Vcc</a:t>
            </a:r>
          </a:p>
          <a:p>
            <a:r>
              <a:rPr lang="en-US" altLang="ja-JP" sz="1200" dirty="0" smtClean="0"/>
              <a:t>5 CLK</a:t>
            </a:r>
          </a:p>
          <a:p>
            <a:r>
              <a:rPr kumimoji="1" lang="en-US" altLang="ja-JP" sz="1200" dirty="0" smtClean="0"/>
              <a:t>6 GND</a:t>
            </a:r>
          </a:p>
          <a:p>
            <a:endParaRPr kumimoji="1" lang="en-US" altLang="ja-JP" sz="1200" dirty="0" smtClean="0"/>
          </a:p>
          <a:p>
            <a:r>
              <a:rPr lang="en-US" altLang="ja-JP" sz="1200" dirty="0" smtClean="0"/>
              <a:t>7 DO(DataOut)</a:t>
            </a:r>
            <a:endParaRPr kumimoji="1" lang="ja-JP" altLang="en-US" sz="1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205806" y="3812708"/>
            <a:ext cx="1066597" cy="1153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get</a:t>
            </a:r>
            <a:endParaRPr kumimoji="1" lang="en-US" altLang="ja-JP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338726" y="4396140"/>
            <a:ext cx="867080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右大かっこ 29"/>
          <p:cNvSpPr/>
          <p:nvPr/>
        </p:nvSpPr>
        <p:spPr>
          <a:xfrm>
            <a:off x="3027370" y="2962158"/>
            <a:ext cx="155678" cy="1253724"/>
          </a:xfrm>
          <a:prstGeom prst="rightBracket">
            <a:avLst/>
          </a:prstGeom>
          <a:ln>
            <a:solidFill>
              <a:srgbClr val="0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6" idx="1"/>
          </p:cNvCxnSpPr>
          <p:nvPr/>
        </p:nvCxnSpPr>
        <p:spPr>
          <a:xfrm rot="10800000" flipV="1">
            <a:off x="3183048" y="2598448"/>
            <a:ext cx="1022758" cy="106027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endCxn id="6" idx="0"/>
          </p:cNvCxnSpPr>
          <p:nvPr/>
        </p:nvCxnSpPr>
        <p:spPr>
          <a:xfrm>
            <a:off x="3445915" y="1728219"/>
            <a:ext cx="1293190" cy="29337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10" idx="3"/>
          </p:cNvCxnSpPr>
          <p:nvPr/>
        </p:nvCxnSpPr>
        <p:spPr>
          <a:xfrm rot="10800000">
            <a:off x="3125314" y="2143718"/>
            <a:ext cx="108049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559177" y="2182950"/>
            <a:ext cx="441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050" dirty="0" smtClean="0"/>
          </a:p>
          <a:p>
            <a:endParaRPr kumimoji="1" lang="ja-JP" altLang="en-US" sz="1050" dirty="0"/>
          </a:p>
        </p:txBody>
      </p:sp>
      <p:cxnSp>
        <p:nvCxnSpPr>
          <p:cNvPr id="56" name="直線コネクタ 55"/>
          <p:cNvCxnSpPr/>
          <p:nvPr/>
        </p:nvCxnSpPr>
        <p:spPr>
          <a:xfrm flipV="1">
            <a:off x="6113265" y="4389560"/>
            <a:ext cx="645650" cy="816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6758915" y="4133466"/>
            <a:ext cx="7499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wr</a:t>
            </a:r>
          </a:p>
          <a:p>
            <a:r>
              <a:rPr lang="en-US" altLang="ja-JP" sz="1050" dirty="0" smtClean="0"/>
              <a:t>data[63:0]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89780" y="274638"/>
            <a:ext cx="7326671" cy="774136"/>
          </a:xfrm>
        </p:spPr>
        <p:txBody>
          <a:bodyPr/>
          <a:lstStyle/>
          <a:p>
            <a:r>
              <a:rPr lang="en-US" altLang="ja-JP" dirty="0" smtClean="0"/>
              <a:t>FAT32_ctrl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89550" y="1159713"/>
            <a:ext cx="5596511" cy="5599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/>
              <a:t>FAT32_ctrl</a:t>
            </a:r>
            <a:endParaRPr kumimoji="1" lang="en-US" altLang="ja-JP" dirty="0" smtClean="0"/>
          </a:p>
          <a:p>
            <a:pPr algn="ctr"/>
            <a:endParaRPr kumimoji="1" lang="en-US" altLang="ja-JP" dirty="0" smtClean="0"/>
          </a:p>
        </p:txBody>
      </p:sp>
      <p:cxnSp>
        <p:nvCxnSpPr>
          <p:cNvPr id="40" name="直線コネクタ 39"/>
          <p:cNvCxnSpPr>
            <a:stCxn id="70" idx="3"/>
          </p:cNvCxnSpPr>
          <p:nvPr/>
        </p:nvCxnSpPr>
        <p:spPr>
          <a:xfrm>
            <a:off x="1137264" y="3718967"/>
            <a:ext cx="570027" cy="3620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437100" y="1766154"/>
            <a:ext cx="441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050" dirty="0" smtClean="0"/>
          </a:p>
          <a:p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953331" y="2945678"/>
            <a:ext cx="1075356" cy="10618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SPI_ctrl</a:t>
            </a:r>
          </a:p>
          <a:p>
            <a:r>
              <a:rPr kumimoji="1" lang="en-US" altLang="ja-JP" sz="1050" dirty="0" smtClean="0"/>
              <a:t>-------------------</a:t>
            </a:r>
          </a:p>
          <a:p>
            <a:r>
              <a:rPr kumimoji="1" lang="en-US" altLang="ja-JP" sz="1050" dirty="0" smtClean="0"/>
              <a:t>addr</a:t>
            </a:r>
            <a:r>
              <a:rPr lang="en-US" altLang="ja-JP" sz="1050" dirty="0" smtClean="0"/>
              <a:t>[31:0]</a:t>
            </a:r>
          </a:p>
          <a:p>
            <a:r>
              <a:rPr lang="en-US" altLang="ja-JP" sz="1050" dirty="0" smtClean="0"/>
              <a:t>size(byte)[9:0]</a:t>
            </a:r>
          </a:p>
          <a:p>
            <a:r>
              <a:rPr lang="en-US" altLang="ja-JP" sz="1050" dirty="0" smtClean="0"/>
              <a:t>dataType</a:t>
            </a:r>
            <a:r>
              <a:rPr lang="ja-JP" altLang="en-US" sz="1050" dirty="0" smtClean="0"/>
              <a:t>（</a:t>
            </a:r>
            <a:r>
              <a:rPr lang="en-US" altLang="ja-JP" sz="1050" dirty="0" smtClean="0"/>
              <a:t>valid</a:t>
            </a:r>
            <a:r>
              <a:rPr lang="ja-JP" altLang="en-US" sz="1050" dirty="0" smtClean="0"/>
              <a:t>）</a:t>
            </a:r>
            <a:endParaRPr lang="en-US" altLang="ja-JP" sz="1050" dirty="0" smtClean="0"/>
          </a:p>
          <a:p>
            <a:endParaRPr kumimoji="1" lang="ja-JP" altLang="en-US" sz="105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70333" y="3107261"/>
            <a:ext cx="966931" cy="12234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SPI_ctrl</a:t>
            </a:r>
          </a:p>
          <a:p>
            <a:r>
              <a:rPr lang="en-US" altLang="ja-JP" sz="1050" dirty="0" smtClean="0"/>
              <a:t>-------------------</a:t>
            </a:r>
          </a:p>
          <a:p>
            <a:r>
              <a:rPr lang="en-US" altLang="ja-JP" sz="1050" dirty="0" smtClean="0"/>
              <a:t>busy</a:t>
            </a:r>
          </a:p>
          <a:p>
            <a:r>
              <a:rPr lang="en-US" altLang="ja-JP" sz="1050" dirty="0" smtClean="0"/>
              <a:t>init</a:t>
            </a:r>
          </a:p>
          <a:p>
            <a:r>
              <a:rPr lang="en-US" altLang="ja-JP" sz="1050" dirty="0" smtClean="0"/>
              <a:t>data[31:0]</a:t>
            </a:r>
          </a:p>
          <a:p>
            <a:r>
              <a:rPr lang="en-US" altLang="ja-JP" sz="1050" dirty="0" smtClean="0"/>
              <a:t>size(byte)[2:0]</a:t>
            </a:r>
          </a:p>
          <a:p>
            <a:r>
              <a:rPr lang="en-US" altLang="ja-JP" sz="1050" dirty="0" smtClean="0"/>
              <a:t>valid</a:t>
            </a:r>
          </a:p>
        </p:txBody>
      </p:sp>
      <p:sp>
        <p:nvSpPr>
          <p:cNvPr id="77" name="円/楕円 76"/>
          <p:cNvSpPr/>
          <p:nvPr/>
        </p:nvSpPr>
        <p:spPr>
          <a:xfrm>
            <a:off x="3839248" y="1962596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GET_</a:t>
            </a:r>
          </a:p>
          <a:p>
            <a:pPr algn="ctr"/>
            <a:r>
              <a:rPr lang="en-US" altLang="ja-JP" sz="1400" dirty="0" smtClean="0"/>
              <a:t>PRM</a:t>
            </a:r>
            <a:endParaRPr kumimoji="1" lang="ja-JP" altLang="en-US" sz="1400" dirty="0"/>
          </a:p>
        </p:txBody>
      </p:sp>
      <p:sp>
        <p:nvSpPr>
          <p:cNvPr id="78" name="円/楕円 77"/>
          <p:cNvSpPr/>
          <p:nvPr/>
        </p:nvSpPr>
        <p:spPr>
          <a:xfrm>
            <a:off x="5461450" y="1962595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GET_</a:t>
            </a:r>
          </a:p>
          <a:p>
            <a:pPr algn="ctr"/>
            <a:r>
              <a:rPr lang="en-US" altLang="ja-JP" sz="1400" dirty="0" smtClean="0"/>
              <a:t>DATA</a:t>
            </a:r>
            <a:endParaRPr kumimoji="1" lang="ja-JP" altLang="en-US" sz="1400" dirty="0"/>
          </a:p>
        </p:txBody>
      </p:sp>
      <p:cxnSp>
        <p:nvCxnSpPr>
          <p:cNvPr id="80" name="直線矢印コネクタ 79"/>
          <p:cNvCxnSpPr>
            <a:endCxn id="77" idx="2"/>
          </p:cNvCxnSpPr>
          <p:nvPr/>
        </p:nvCxnSpPr>
        <p:spPr>
          <a:xfrm>
            <a:off x="3054870" y="2379391"/>
            <a:ext cx="7843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4677072" y="2379390"/>
            <a:ext cx="7843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76" idx="1"/>
            <a:endCxn id="76" idx="7"/>
          </p:cNvCxnSpPr>
          <p:nvPr/>
        </p:nvCxnSpPr>
        <p:spPr>
          <a:xfrm rot="5400000" flipH="1" flipV="1">
            <a:off x="2638074" y="1789954"/>
            <a:ext cx="1588" cy="589438"/>
          </a:xfrm>
          <a:prstGeom prst="curvedConnector3">
            <a:avLst>
              <a:gd name="adj1" fmla="val 220829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2"/>
          <p:cNvCxnSpPr/>
          <p:nvPr/>
        </p:nvCxnSpPr>
        <p:spPr>
          <a:xfrm rot="5400000" flipH="1" flipV="1">
            <a:off x="4257119" y="1791542"/>
            <a:ext cx="1588" cy="589438"/>
          </a:xfrm>
          <a:prstGeom prst="curvedConnector3">
            <a:avLst>
              <a:gd name="adj1" fmla="val 220829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2"/>
          <p:cNvCxnSpPr/>
          <p:nvPr/>
        </p:nvCxnSpPr>
        <p:spPr>
          <a:xfrm rot="5400000" flipH="1" flipV="1">
            <a:off x="5877452" y="1788366"/>
            <a:ext cx="1588" cy="589438"/>
          </a:xfrm>
          <a:prstGeom prst="curvedConnector3">
            <a:avLst>
              <a:gd name="adj1" fmla="val 220829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2"/>
          <p:cNvCxnSpPr>
            <a:stCxn id="77" idx="4"/>
            <a:endCxn id="76" idx="4"/>
          </p:cNvCxnSpPr>
          <p:nvPr/>
        </p:nvCxnSpPr>
        <p:spPr>
          <a:xfrm rot="5400000">
            <a:off x="3447059" y="1987203"/>
            <a:ext cx="1588" cy="161797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82"/>
          <p:cNvCxnSpPr>
            <a:stCxn id="78" idx="4"/>
            <a:endCxn id="77" idx="4"/>
          </p:cNvCxnSpPr>
          <p:nvPr/>
        </p:nvCxnSpPr>
        <p:spPr>
          <a:xfrm rot="5400000">
            <a:off x="5067145" y="1985086"/>
            <a:ext cx="1" cy="1622202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82"/>
          <p:cNvCxnSpPr>
            <a:stCxn id="78" idx="6"/>
            <a:endCxn id="76" idx="3"/>
          </p:cNvCxnSpPr>
          <p:nvPr/>
        </p:nvCxnSpPr>
        <p:spPr>
          <a:xfrm flipH="1">
            <a:off x="2343355" y="2379391"/>
            <a:ext cx="3951687" cy="294720"/>
          </a:xfrm>
          <a:prstGeom prst="curvedConnector4">
            <a:avLst>
              <a:gd name="adj1" fmla="val -5785"/>
              <a:gd name="adj2" fmla="val 5470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3089279" y="2082291"/>
            <a:ext cx="481190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smtClean="0"/>
              <a:t>!busy</a:t>
            </a: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21021" y="2956238"/>
            <a:ext cx="362317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smtClean="0"/>
              <a:t>init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208152" y="3753591"/>
            <a:ext cx="362317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smtClean="0"/>
              <a:t>init</a:t>
            </a:r>
          </a:p>
        </p:txBody>
      </p:sp>
      <p:cxnSp>
        <p:nvCxnSpPr>
          <p:cNvPr id="57" name="直線コネクタ 32"/>
          <p:cNvCxnSpPr>
            <a:stCxn id="51" idx="3"/>
            <a:endCxn id="63" idx="1"/>
          </p:cNvCxnSpPr>
          <p:nvPr/>
        </p:nvCxnSpPr>
        <p:spPr>
          <a:xfrm flipV="1">
            <a:off x="5714781" y="3476593"/>
            <a:ext cx="2238550" cy="15078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2221278" y="1962596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INIT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953331" y="4144931"/>
            <a:ext cx="756543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data type:</a:t>
            </a:r>
          </a:p>
          <a:p>
            <a:r>
              <a:rPr lang="en-US" altLang="ja-JP" sz="1050" dirty="0" smtClean="0"/>
              <a:t>0 no valid</a:t>
            </a:r>
            <a:endParaRPr kumimoji="1" lang="en-US" altLang="ja-JP" sz="1050" dirty="0" smtClean="0"/>
          </a:p>
          <a:p>
            <a:r>
              <a:rPr lang="en-US" altLang="ja-JP" sz="1050" dirty="0" smtClean="0"/>
              <a:t>1 FAT</a:t>
            </a:r>
          </a:p>
          <a:p>
            <a:r>
              <a:rPr kumimoji="1" lang="en-US" altLang="ja-JP" sz="1050" dirty="0" smtClean="0"/>
              <a:t>2 pixel</a:t>
            </a:r>
            <a:endParaRPr kumimoji="1" lang="ja-JP" altLang="en-US" sz="105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651" y="4144931"/>
            <a:ext cx="441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050" dirty="0" smtClean="0"/>
          </a:p>
          <a:p>
            <a:endParaRPr kumimoji="1" lang="ja-JP" altLang="en-US" sz="105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219187" y="763951"/>
            <a:ext cx="1471029" cy="9002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GET_PRM</a:t>
            </a:r>
            <a:r>
              <a:rPr kumimoji="1" lang="ja-JP" altLang="en-US" sz="1050" dirty="0" smtClean="0"/>
              <a:t>で</a:t>
            </a:r>
            <a:endParaRPr kumimoji="1" lang="en-US" altLang="ja-JP" sz="1050" dirty="0" smtClean="0"/>
          </a:p>
          <a:p>
            <a:r>
              <a:rPr lang="en-US" altLang="ja-JP" sz="1050" dirty="0" smtClean="0"/>
              <a:t>FAT32</a:t>
            </a:r>
            <a:r>
              <a:rPr lang="ja-JP" altLang="en-US" sz="1050" dirty="0" smtClean="0"/>
              <a:t>の各種パラメタを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設定</a:t>
            </a:r>
            <a:endParaRPr kumimoji="1" lang="en-US" altLang="ja-JP" sz="1050" dirty="0" smtClean="0"/>
          </a:p>
          <a:p>
            <a:r>
              <a:rPr lang="ja-JP" altLang="en-US" sz="1050" dirty="0" smtClean="0"/>
              <a:t>目的：ファイルのアドレスを取得する</a:t>
            </a:r>
            <a:endParaRPr lang="en-US" altLang="ja-JP" sz="105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96520" y="4776733"/>
            <a:ext cx="718261" cy="4154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 smtClean="0"/>
              <a:t>アドレス</a:t>
            </a:r>
            <a:endParaRPr lang="en-US" altLang="ja-JP" sz="1050" dirty="0" smtClean="0"/>
          </a:p>
          <a:p>
            <a:r>
              <a:rPr lang="ja-JP" altLang="en-US" sz="1050" dirty="0" smtClean="0"/>
              <a:t>セレクタ</a:t>
            </a:r>
            <a:endParaRPr lang="en-US" altLang="ja-JP" sz="1050" dirty="0" smtClean="0"/>
          </a:p>
        </p:txBody>
      </p:sp>
      <p:cxnSp>
        <p:nvCxnSpPr>
          <p:cNvPr id="52" name="直線コネクタ 32"/>
          <p:cNvCxnSpPr>
            <a:endCxn id="51" idx="0"/>
          </p:cNvCxnSpPr>
          <p:nvPr/>
        </p:nvCxnSpPr>
        <p:spPr>
          <a:xfrm rot="16200000" flipH="1">
            <a:off x="3827121" y="3248203"/>
            <a:ext cx="1793986" cy="126307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2066422" y="4505078"/>
            <a:ext cx="988448" cy="13743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レジスタにセット</a:t>
            </a:r>
            <a:endParaRPr lang="en-US" altLang="ja-JP" sz="900" dirty="0" smtClean="0"/>
          </a:p>
          <a:p>
            <a:pPr algn="ctr"/>
            <a:r>
              <a:rPr lang="en-US" altLang="ja-JP" sz="1050" dirty="0" smtClean="0"/>
              <a:t>--------------</a:t>
            </a:r>
          </a:p>
          <a:p>
            <a:pPr algn="ctr"/>
            <a:r>
              <a:rPr lang="en-US" altLang="ja-JP" sz="1050" dirty="0" smtClean="0"/>
              <a:t>reg0</a:t>
            </a:r>
          </a:p>
          <a:p>
            <a:pPr algn="ctr"/>
            <a:r>
              <a:rPr lang="en-US" altLang="ja-JP" sz="1050" dirty="0" smtClean="0"/>
              <a:t>--------------</a:t>
            </a:r>
          </a:p>
          <a:p>
            <a:pPr algn="ctr"/>
            <a:r>
              <a:rPr kumimoji="1" lang="en-US" altLang="ja-JP" sz="1050" dirty="0" smtClean="0"/>
              <a:t>reg1</a:t>
            </a:r>
          </a:p>
          <a:p>
            <a:pPr algn="ctr"/>
            <a:r>
              <a:rPr lang="en-US" altLang="ja-JP" sz="1050" dirty="0" smtClean="0"/>
              <a:t>--------------</a:t>
            </a:r>
          </a:p>
          <a:p>
            <a:pPr algn="ctr"/>
            <a:r>
              <a:rPr kumimoji="1" lang="en-US" altLang="ja-JP" sz="1050" dirty="0" smtClean="0"/>
              <a:t>reg2</a:t>
            </a:r>
          </a:p>
          <a:p>
            <a:pPr algn="ctr"/>
            <a:r>
              <a:rPr lang="en-US" altLang="ja-JP" sz="1050" dirty="0" smtClean="0"/>
              <a:t>--------------</a:t>
            </a:r>
            <a:endParaRPr kumimoji="1" lang="ja-JP" altLang="en-US" dirty="0"/>
          </a:p>
        </p:txBody>
      </p:sp>
      <p:cxnSp>
        <p:nvCxnSpPr>
          <p:cNvPr id="65" name="直線コネクタ 64"/>
          <p:cNvCxnSpPr>
            <a:stCxn id="70" idx="3"/>
            <a:endCxn id="59" idx="1"/>
          </p:cNvCxnSpPr>
          <p:nvPr/>
        </p:nvCxnSpPr>
        <p:spPr>
          <a:xfrm>
            <a:off x="1137264" y="3718967"/>
            <a:ext cx="929158" cy="147326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32"/>
          <p:cNvCxnSpPr>
            <a:stCxn id="51" idx="1"/>
            <a:endCxn id="59" idx="3"/>
          </p:cNvCxnSpPr>
          <p:nvPr/>
        </p:nvCxnSpPr>
        <p:spPr>
          <a:xfrm rot="10800000" flipV="1">
            <a:off x="3054870" y="4984481"/>
            <a:ext cx="1941650" cy="20774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3208152" y="4857524"/>
            <a:ext cx="915635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1050" dirty="0" smtClean="0"/>
              <a:t>レジスタ選択</a:t>
            </a:r>
            <a:endParaRPr lang="en-US" altLang="ja-JP" sz="1050" dirty="0" smtClean="0"/>
          </a:p>
        </p:txBody>
      </p:sp>
      <p:cxnSp>
        <p:nvCxnSpPr>
          <p:cNvPr id="92" name="直線コネクタ 32"/>
          <p:cNvCxnSpPr>
            <a:stCxn id="59" idx="2"/>
            <a:endCxn id="51" idx="2"/>
          </p:cNvCxnSpPr>
          <p:nvPr/>
        </p:nvCxnSpPr>
        <p:spPr>
          <a:xfrm rot="5400000" flipH="1" flipV="1">
            <a:off x="3614572" y="4138304"/>
            <a:ext cx="687152" cy="2795005"/>
          </a:xfrm>
          <a:prstGeom prst="bentConnector3">
            <a:avLst>
              <a:gd name="adj1" fmla="val -33268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3636997" y="5879383"/>
            <a:ext cx="723275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1050" dirty="0" smtClean="0"/>
              <a:t>格納終了</a:t>
            </a:r>
            <a:endParaRPr lang="en-US" altLang="ja-JP" sz="105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44147" y="1929654"/>
            <a:ext cx="93938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900" dirty="0" smtClean="0"/>
              <a:t>ファイルエントリ</a:t>
            </a:r>
            <a:endParaRPr lang="en-US" altLang="ja-JP" sz="900" dirty="0" smtClean="0"/>
          </a:p>
          <a:p>
            <a:r>
              <a:rPr lang="ja-JP" altLang="en-US" sz="900" dirty="0" smtClean="0"/>
              <a:t>取得</a:t>
            </a:r>
            <a:endParaRPr lang="en-US" altLang="ja-JP" sz="9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44147" y="3094738"/>
            <a:ext cx="1037213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900" dirty="0" smtClean="0"/>
              <a:t>ファイル受信完了</a:t>
            </a:r>
            <a:endParaRPr lang="en-US" altLang="ja-JP" sz="9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219187" y="1731529"/>
            <a:ext cx="1471029" cy="4154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 smtClean="0"/>
              <a:t>基本的に１クラスタ単位で処理</a:t>
            </a:r>
            <a:endParaRPr lang="en-US" altLang="ja-JP" sz="105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186061" y="2181652"/>
            <a:ext cx="1471029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 smtClean="0"/>
              <a:t>状態遷移図＋カウンタで制御</a:t>
            </a:r>
            <a:r>
              <a:rPr lang="en-US" altLang="ja-JP" sz="1050" dirty="0" smtClean="0"/>
              <a:t>(</a:t>
            </a:r>
            <a:r>
              <a:rPr lang="ja-JP" altLang="en-US" sz="1050" dirty="0" smtClean="0"/>
              <a:t>条件文で、ステートだけで設定せずカウンタをくっつける</a:t>
            </a:r>
            <a:r>
              <a:rPr lang="en-US" altLang="ja-JP" sz="1050" dirty="0" smtClean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432232" y="732403"/>
            <a:ext cx="6581716" cy="5719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/>
              <a:t>digfoto</a:t>
            </a:r>
            <a:endParaRPr kumimoji="1" lang="en-US" altLang="ja-JP" dirty="0" smtClean="0"/>
          </a:p>
          <a:p>
            <a:pPr algn="ctr"/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2232" y="1"/>
            <a:ext cx="6679381" cy="729226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Block fig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04818" y="1205806"/>
            <a:ext cx="2736644" cy="3893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/>
              <a:t>sdrd</a:t>
            </a:r>
            <a:r>
              <a:rPr kumimoji="1" lang="en-US" altLang="ja-JP" dirty="0" smtClean="0"/>
              <a:t>_top</a:t>
            </a:r>
          </a:p>
          <a:p>
            <a:pPr algn="ctr"/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905" y="2805533"/>
            <a:ext cx="1135335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/>
              <a:t>SD card pin</a:t>
            </a:r>
          </a:p>
          <a:p>
            <a:r>
              <a:rPr lang="en-US" altLang="ja-JP" sz="1200" dirty="0" smtClean="0"/>
              <a:t>1 CS</a:t>
            </a:r>
          </a:p>
          <a:p>
            <a:r>
              <a:rPr kumimoji="1" lang="en-US" altLang="ja-JP" sz="1200" dirty="0" smtClean="0"/>
              <a:t>2 DI(DataIn)</a:t>
            </a:r>
          </a:p>
          <a:p>
            <a:r>
              <a:rPr lang="en-US" altLang="ja-JP" sz="1200" dirty="0" smtClean="0"/>
              <a:t>3 GND</a:t>
            </a:r>
          </a:p>
          <a:p>
            <a:r>
              <a:rPr kumimoji="1" lang="en-US" altLang="ja-JP" sz="1200" dirty="0" smtClean="0"/>
              <a:t>4 Vcc</a:t>
            </a:r>
          </a:p>
          <a:p>
            <a:r>
              <a:rPr lang="en-US" altLang="ja-JP" sz="1200" dirty="0" smtClean="0"/>
              <a:t>5 CLK</a:t>
            </a:r>
          </a:p>
          <a:p>
            <a:r>
              <a:rPr kumimoji="1" lang="en-US" altLang="ja-JP" sz="1200" dirty="0" smtClean="0"/>
              <a:t>6 GND</a:t>
            </a:r>
          </a:p>
          <a:p>
            <a:r>
              <a:rPr lang="en-US" altLang="ja-JP" sz="1200" dirty="0" smtClean="0"/>
              <a:t>7 DO(DataOut)</a:t>
            </a:r>
            <a:endParaRPr kumimoji="1" lang="ja-JP" altLang="en-US" sz="1200" dirty="0"/>
          </a:p>
        </p:txBody>
      </p:sp>
      <p:cxnSp>
        <p:nvCxnSpPr>
          <p:cNvPr id="7" name="直線コネクタ 6"/>
          <p:cNvCxnSpPr>
            <a:stCxn id="5" idx="3"/>
            <a:endCxn id="13" idx="1"/>
          </p:cNvCxnSpPr>
          <p:nvPr/>
        </p:nvCxnSpPr>
        <p:spPr>
          <a:xfrm>
            <a:off x="1224240" y="3590363"/>
            <a:ext cx="20799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932559" y="3723047"/>
            <a:ext cx="1872964" cy="1088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/>
              <a:t>FAT32_ctrl</a:t>
            </a:r>
            <a:endParaRPr kumimoji="1" lang="en-US" altLang="ja-JP" dirty="0" smtClean="0"/>
          </a:p>
          <a:p>
            <a:pPr algn="ctr"/>
            <a:endParaRPr kumimoji="1"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1932559" y="1781176"/>
            <a:ext cx="1872964" cy="1088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/>
              <a:t>SPI_ctrl</a:t>
            </a:r>
            <a:endParaRPr kumimoji="1" lang="en-US" altLang="ja-JP" dirty="0" smtClean="0"/>
          </a:p>
          <a:p>
            <a:pPr algn="ctr"/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5103432" y="1205805"/>
            <a:ext cx="2736644" cy="389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/>
              <a:t>dsp</a:t>
            </a:r>
            <a:r>
              <a:rPr kumimoji="1" lang="en-US" altLang="ja-JP" dirty="0" smtClean="0"/>
              <a:t>_top</a:t>
            </a:r>
          </a:p>
          <a:p>
            <a:pPr algn="ctr"/>
            <a:endParaRPr kumimoji="1"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5590209" y="3593539"/>
            <a:ext cx="1872964" cy="1088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/>
              <a:t>dsp_buffer</a:t>
            </a:r>
            <a:endParaRPr kumimoji="1" lang="en-US" altLang="ja-JP" dirty="0" smtClean="0"/>
          </a:p>
          <a:p>
            <a:pPr algn="ctr"/>
            <a:endParaRPr kumimoji="1"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5590209" y="1901709"/>
            <a:ext cx="1872964" cy="1088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/>
              <a:t>dsp_syncgen</a:t>
            </a:r>
            <a:endParaRPr kumimoji="1" lang="en-US" altLang="ja-JP" dirty="0" smtClean="0"/>
          </a:p>
          <a:p>
            <a:pPr algn="ctr"/>
            <a:endParaRPr kumimoji="1"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398948" y="3082531"/>
            <a:ext cx="60275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R</a:t>
            </a:r>
          </a:p>
          <a:p>
            <a:r>
              <a:rPr lang="en-US" altLang="ja-JP" sz="1200" dirty="0" smtClean="0"/>
              <a:t>G</a:t>
            </a:r>
          </a:p>
          <a:p>
            <a:r>
              <a:rPr kumimoji="1" lang="en-US" altLang="ja-JP" sz="1200" dirty="0" smtClean="0"/>
              <a:t>B</a:t>
            </a:r>
          </a:p>
          <a:p>
            <a:r>
              <a:rPr lang="en-US" altLang="ja-JP" sz="1200" dirty="0" smtClean="0"/>
              <a:t>HSYNC</a:t>
            </a:r>
          </a:p>
          <a:p>
            <a:r>
              <a:rPr lang="en-US" altLang="ja-JP" sz="1200" dirty="0" smtClean="0"/>
              <a:t>VSYNC</a:t>
            </a:r>
            <a:endParaRPr kumimoji="1" lang="ja-JP" altLang="en-US" sz="1200" dirty="0"/>
          </a:p>
        </p:txBody>
      </p:sp>
      <p:cxnSp>
        <p:nvCxnSpPr>
          <p:cNvPr id="22" name="直線コネクタ 21"/>
          <p:cNvCxnSpPr>
            <a:stCxn id="21" idx="1"/>
            <a:endCxn id="13" idx="3"/>
          </p:cNvCxnSpPr>
          <p:nvPr/>
        </p:nvCxnSpPr>
        <p:spPr>
          <a:xfrm rot="10800000" flipV="1">
            <a:off x="8013948" y="3590363"/>
            <a:ext cx="385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rot="5400000" flipH="1" flipV="1">
            <a:off x="2089712" y="3296545"/>
            <a:ext cx="853005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753673" y="2990575"/>
            <a:ext cx="7617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addr</a:t>
            </a:r>
            <a:r>
              <a:rPr lang="en-US" altLang="ja-JP" sz="1050" dirty="0" smtClean="0"/>
              <a:t>[31:0]</a:t>
            </a:r>
          </a:p>
          <a:p>
            <a:r>
              <a:rPr lang="en-US" altLang="ja-JP" sz="1050" dirty="0" smtClean="0"/>
              <a:t>dataType</a:t>
            </a:r>
          </a:p>
          <a:p>
            <a:endParaRPr kumimoji="1" lang="ja-JP" altLang="en-US" sz="1050" dirty="0"/>
          </a:p>
        </p:txBody>
      </p:sp>
      <p:cxnSp>
        <p:nvCxnSpPr>
          <p:cNvPr id="30" name="直線コネクタ 29"/>
          <p:cNvCxnSpPr/>
          <p:nvPr/>
        </p:nvCxnSpPr>
        <p:spPr>
          <a:xfrm rot="16200000" flipH="1">
            <a:off x="2636692" y="3296942"/>
            <a:ext cx="85221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185855" y="3016458"/>
            <a:ext cx="81821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busy</a:t>
            </a:r>
          </a:p>
          <a:p>
            <a:r>
              <a:rPr lang="en-US" altLang="ja-JP" sz="1050" dirty="0" smtClean="0"/>
              <a:t>init</a:t>
            </a:r>
          </a:p>
          <a:p>
            <a:r>
              <a:rPr lang="en-US" altLang="ja-JP" sz="1050" dirty="0" smtClean="0"/>
              <a:t>data[255:0]</a:t>
            </a:r>
          </a:p>
          <a:p>
            <a:r>
              <a:rPr lang="en-US" altLang="ja-JP" sz="1050" dirty="0" smtClean="0"/>
              <a:t>valid</a:t>
            </a:r>
          </a:p>
          <a:p>
            <a:endParaRPr kumimoji="1" lang="ja-JP" altLang="en-US" sz="1050" dirty="0"/>
          </a:p>
        </p:txBody>
      </p:sp>
      <p:cxnSp>
        <p:nvCxnSpPr>
          <p:cNvPr id="34" name="直線コネクタ 33"/>
          <p:cNvCxnSpPr>
            <a:stCxn id="11" idx="3"/>
            <a:endCxn id="10" idx="1"/>
          </p:cNvCxnSpPr>
          <p:nvPr/>
        </p:nvCxnSpPr>
        <p:spPr>
          <a:xfrm>
            <a:off x="3805523" y="2325609"/>
            <a:ext cx="1784686" cy="181236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496286" y="2582295"/>
            <a:ext cx="7499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wr</a:t>
            </a:r>
          </a:p>
          <a:p>
            <a:r>
              <a:rPr lang="en-US" altLang="ja-JP" sz="1050" dirty="0" smtClean="0"/>
              <a:t>data[63:0]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8592" y="467142"/>
            <a:ext cx="14036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機能：</a:t>
            </a:r>
            <a:endParaRPr lang="en-US" altLang="ja-JP" sz="1050" dirty="0" smtClean="0"/>
          </a:p>
          <a:p>
            <a:r>
              <a:rPr lang="ja-JP" altLang="en-US" sz="1050" dirty="0" smtClean="0"/>
              <a:t>＊初期化</a:t>
            </a:r>
            <a:endParaRPr lang="en-US" altLang="ja-JP" sz="1050" dirty="0" smtClean="0"/>
          </a:p>
          <a:p>
            <a:r>
              <a:rPr lang="ja-JP" altLang="en-US" sz="1050" dirty="0" smtClean="0"/>
              <a:t>＊エラーチェック</a:t>
            </a:r>
            <a:endParaRPr lang="en-US" altLang="ja-JP" sz="1050" dirty="0" smtClean="0"/>
          </a:p>
          <a:p>
            <a:r>
              <a:rPr lang="ja-JP" altLang="en-US" sz="1050" dirty="0" smtClean="0"/>
              <a:t>＊データ送受信</a:t>
            </a:r>
            <a:endParaRPr lang="en-US" altLang="ja-JP" sz="1050" dirty="0" smtClean="0"/>
          </a:p>
          <a:p>
            <a:endParaRPr lang="en-US" altLang="ja-JP" sz="105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103191" y="5384460"/>
            <a:ext cx="736885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data type:</a:t>
            </a:r>
          </a:p>
          <a:p>
            <a:r>
              <a:rPr lang="en-US" altLang="ja-JP" sz="1050" dirty="0" smtClean="0"/>
              <a:t>0 err</a:t>
            </a:r>
            <a:endParaRPr kumimoji="1" lang="en-US" altLang="ja-JP" sz="1050" dirty="0" smtClean="0"/>
          </a:p>
          <a:p>
            <a:r>
              <a:rPr lang="en-US" altLang="ja-JP" sz="1050" dirty="0" smtClean="0"/>
              <a:t>1 FAT</a:t>
            </a:r>
          </a:p>
          <a:p>
            <a:r>
              <a:rPr kumimoji="1" lang="en-US" altLang="ja-JP" sz="1050" dirty="0" smtClean="0"/>
              <a:t>2 pixel</a:t>
            </a:r>
            <a:endParaRPr kumimoji="1" lang="ja-JP" altLang="en-US" sz="105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35484" y="5384460"/>
            <a:ext cx="1228417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pixel:</a:t>
            </a:r>
          </a:p>
          <a:p>
            <a:r>
              <a:rPr lang="en-US" altLang="ja-JP" sz="1050" dirty="0" smtClean="0"/>
              <a:t>R[7:0] G[7:0] B[7:0]</a:t>
            </a:r>
          </a:p>
          <a:p>
            <a:r>
              <a:rPr lang="en-US" altLang="ja-JP" sz="1050" dirty="0" smtClean="0"/>
              <a:t>= [23:0]</a:t>
            </a:r>
          </a:p>
          <a:p>
            <a:r>
              <a:rPr lang="en-US" altLang="ja-JP" sz="1050" dirty="0" smtClean="0"/>
              <a:t>(alpha) =&gt;[31:0]</a:t>
            </a:r>
            <a:endParaRPr lang="ja-JP" altLang="en-US" sz="10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89550" y="1159714"/>
            <a:ext cx="5596511" cy="4616738"/>
          </a:xfrm>
          <a:prstGeom prst="rect">
            <a:avLst/>
          </a:prstGeom>
          <a:ln>
            <a:solidFill>
              <a:schemeClr val="tx1">
                <a:alpha val="46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/>
              <a:t>SPI_ctrl</a:t>
            </a:r>
            <a:endParaRPr kumimoji="1" lang="en-US" altLang="ja-JP" dirty="0" smtClean="0"/>
          </a:p>
          <a:p>
            <a:pPr algn="ctr"/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89780" y="274638"/>
            <a:ext cx="7326671" cy="774136"/>
          </a:xfrm>
        </p:spPr>
        <p:txBody>
          <a:bodyPr/>
          <a:lstStyle/>
          <a:p>
            <a:r>
              <a:rPr lang="en-US" altLang="ja-JP" dirty="0" smtClean="0"/>
              <a:t>SPI_ctrl</a:t>
            </a:r>
            <a:endParaRPr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9446" y="4719696"/>
            <a:ext cx="1135335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/>
              <a:t>SD card pin</a:t>
            </a:r>
          </a:p>
          <a:p>
            <a:endParaRPr lang="en-US" altLang="ja-JP" sz="1200" dirty="0" smtClean="0"/>
          </a:p>
          <a:p>
            <a:r>
              <a:rPr lang="en-US" altLang="ja-JP" sz="1200" dirty="0" smtClean="0"/>
              <a:t>1 CS</a:t>
            </a:r>
          </a:p>
          <a:p>
            <a:r>
              <a:rPr kumimoji="1" lang="en-US" altLang="ja-JP" sz="1200" dirty="0" smtClean="0"/>
              <a:t>2 DI(DataIn)</a:t>
            </a:r>
          </a:p>
          <a:p>
            <a:r>
              <a:rPr lang="en-US" altLang="ja-JP" sz="1200" dirty="0" smtClean="0"/>
              <a:t>3 GND</a:t>
            </a:r>
          </a:p>
          <a:p>
            <a:r>
              <a:rPr kumimoji="1" lang="en-US" altLang="ja-JP" sz="1200" dirty="0" smtClean="0"/>
              <a:t>4 Vcc</a:t>
            </a:r>
          </a:p>
          <a:p>
            <a:r>
              <a:rPr lang="en-US" altLang="ja-JP" sz="1200" dirty="0" smtClean="0"/>
              <a:t>5 CLK</a:t>
            </a:r>
          </a:p>
          <a:p>
            <a:r>
              <a:rPr kumimoji="1" lang="en-US" altLang="ja-JP" sz="1200" dirty="0" smtClean="0"/>
              <a:t>6 GND</a:t>
            </a:r>
          </a:p>
          <a:p>
            <a:endParaRPr kumimoji="1" lang="en-US" altLang="ja-JP" sz="1200" dirty="0" smtClean="0"/>
          </a:p>
          <a:p>
            <a:r>
              <a:rPr lang="en-US" altLang="ja-JP" sz="1200" dirty="0" smtClean="0"/>
              <a:t>7 DO(DataOut)</a:t>
            </a:r>
            <a:endParaRPr kumimoji="1" lang="ja-JP" altLang="en-US" sz="1200" dirty="0"/>
          </a:p>
        </p:txBody>
      </p:sp>
      <p:cxnSp>
        <p:nvCxnSpPr>
          <p:cNvPr id="40" name="直線コネクタ 39"/>
          <p:cNvCxnSpPr>
            <a:stCxn id="92" idx="3"/>
          </p:cNvCxnSpPr>
          <p:nvPr/>
        </p:nvCxnSpPr>
        <p:spPr>
          <a:xfrm>
            <a:off x="7011896" y="4141634"/>
            <a:ext cx="718525" cy="15178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935549" y="2152326"/>
            <a:ext cx="761803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DSP</a:t>
            </a:r>
          </a:p>
          <a:p>
            <a:r>
              <a:rPr lang="en-US" altLang="ja-JP" sz="1050" dirty="0" smtClean="0"/>
              <a:t>--------------</a:t>
            </a:r>
          </a:p>
          <a:p>
            <a:r>
              <a:rPr lang="en-US" altLang="ja-JP" sz="1050" dirty="0" smtClean="0"/>
              <a:t>wr</a:t>
            </a:r>
          </a:p>
          <a:p>
            <a:r>
              <a:rPr lang="en-US" altLang="ja-JP" sz="1050" dirty="0" smtClean="0"/>
              <a:t>data[63:0]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60677" y="1602795"/>
            <a:ext cx="967924" cy="90024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FAT32_ctrl</a:t>
            </a:r>
          </a:p>
          <a:p>
            <a:r>
              <a:rPr kumimoji="1" lang="en-US" altLang="ja-JP" sz="1050" dirty="0" smtClean="0"/>
              <a:t>-------------------</a:t>
            </a:r>
          </a:p>
          <a:p>
            <a:r>
              <a:rPr kumimoji="1" lang="en-US" altLang="ja-JP" sz="1050" dirty="0" smtClean="0"/>
              <a:t>addr</a:t>
            </a:r>
            <a:r>
              <a:rPr lang="en-US" altLang="ja-JP" sz="1050" dirty="0" smtClean="0"/>
              <a:t>[31:0]</a:t>
            </a:r>
          </a:p>
          <a:p>
            <a:r>
              <a:rPr lang="en-US" altLang="ja-JP" sz="1050" dirty="0" smtClean="0"/>
              <a:t>dataType</a:t>
            </a:r>
          </a:p>
          <a:p>
            <a:endParaRPr kumimoji="1" lang="ja-JP" altLang="en-US" sz="105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730421" y="3691511"/>
            <a:ext cx="966931" cy="90024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FAT32_ctrl</a:t>
            </a:r>
          </a:p>
          <a:p>
            <a:r>
              <a:rPr lang="en-US" altLang="ja-JP" sz="1050" dirty="0" smtClean="0"/>
              <a:t>-------------------</a:t>
            </a:r>
          </a:p>
          <a:p>
            <a:r>
              <a:rPr lang="en-US" altLang="ja-JP" sz="1050" dirty="0" smtClean="0"/>
              <a:t>busy, init</a:t>
            </a:r>
          </a:p>
          <a:p>
            <a:r>
              <a:rPr lang="en-US" altLang="ja-JP" sz="1050" dirty="0" smtClean="0"/>
              <a:t>data[255:0]</a:t>
            </a:r>
          </a:p>
          <a:p>
            <a:r>
              <a:rPr lang="en-US" altLang="ja-JP" sz="1050" dirty="0" smtClean="0"/>
              <a:t>valid</a:t>
            </a:r>
          </a:p>
        </p:txBody>
      </p:sp>
      <p:cxnSp>
        <p:nvCxnSpPr>
          <p:cNvPr id="33" name="直線コネクタ 32"/>
          <p:cNvCxnSpPr/>
          <p:nvPr/>
        </p:nvCxnSpPr>
        <p:spPr>
          <a:xfrm>
            <a:off x="6172965" y="522799"/>
            <a:ext cx="214221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32"/>
          <p:cNvCxnSpPr/>
          <p:nvPr/>
        </p:nvCxnSpPr>
        <p:spPr>
          <a:xfrm flipV="1">
            <a:off x="1474781" y="4141634"/>
            <a:ext cx="4540923" cy="2396818"/>
          </a:xfrm>
          <a:prstGeom prst="bentConnector3">
            <a:avLst>
              <a:gd name="adj1" fmla="val 9114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3995175" y="1806575"/>
            <a:ext cx="699728" cy="4926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count_CS</a:t>
            </a:r>
            <a:endParaRPr kumimoji="1" lang="ja-JP" altLang="en-US" sz="12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730421" y="4716106"/>
            <a:ext cx="1089361" cy="2539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smtClean="0"/>
              <a:t>busy: cur != IDLE</a:t>
            </a:r>
            <a:endParaRPr kumimoji="1" lang="en-US" altLang="ja-JP" sz="1050" dirty="0" smtClean="0"/>
          </a:p>
        </p:txBody>
      </p:sp>
      <p:cxnSp>
        <p:nvCxnSpPr>
          <p:cNvPr id="41" name="直線コネクタ 32"/>
          <p:cNvCxnSpPr>
            <a:stCxn id="63" idx="3"/>
          </p:cNvCxnSpPr>
          <p:nvPr/>
        </p:nvCxnSpPr>
        <p:spPr>
          <a:xfrm>
            <a:off x="1328601" y="2052918"/>
            <a:ext cx="75256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995175" y="2455013"/>
            <a:ext cx="699728" cy="4926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count_CMD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3995175" y="3120455"/>
            <a:ext cx="699728" cy="4926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count_RES</a:t>
            </a:r>
            <a:endParaRPr kumimoji="1"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3995175" y="4387362"/>
            <a:ext cx="699728" cy="4926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count_data</a:t>
            </a:r>
            <a:endParaRPr kumimoji="1" lang="ja-JP" altLang="en-US" sz="1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3995175" y="5063965"/>
            <a:ext cx="699728" cy="4926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count_CRC</a:t>
            </a:r>
            <a:endParaRPr kumimoji="1" lang="ja-JP" altLang="en-US" sz="1200" dirty="0"/>
          </a:p>
        </p:txBody>
      </p:sp>
      <p:sp>
        <p:nvSpPr>
          <p:cNvPr id="49" name="正方形/長方形 48"/>
          <p:cNvSpPr/>
          <p:nvPr/>
        </p:nvSpPr>
        <p:spPr>
          <a:xfrm>
            <a:off x="3995175" y="3742891"/>
            <a:ext cx="699728" cy="4926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count_noRES</a:t>
            </a:r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204064" y="1927264"/>
            <a:ext cx="611095" cy="251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addr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2204064" y="2205318"/>
            <a:ext cx="611095" cy="251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dataType</a:t>
            </a:r>
            <a:endParaRPr kumimoji="1" lang="ja-JP" altLang="en-US" sz="900" dirty="0"/>
          </a:p>
        </p:txBody>
      </p:sp>
      <p:sp>
        <p:nvSpPr>
          <p:cNvPr id="55" name="正方形/長方形 54"/>
          <p:cNvSpPr/>
          <p:nvPr/>
        </p:nvSpPr>
        <p:spPr>
          <a:xfrm>
            <a:off x="2311685" y="5260263"/>
            <a:ext cx="1040640" cy="430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func : CMD</a:t>
            </a:r>
          </a:p>
          <a:p>
            <a:pPr algn="ctr"/>
            <a:r>
              <a:rPr lang="en-US" altLang="ja-JP" sz="1200" dirty="0" smtClean="0"/>
              <a:t>(NUM, ARG)</a:t>
            </a:r>
            <a:endParaRPr kumimoji="1" lang="ja-JP" altLang="en-US" sz="1200" dirty="0"/>
          </a:p>
        </p:txBody>
      </p:sp>
      <p:cxnSp>
        <p:nvCxnSpPr>
          <p:cNvPr id="64" name="直線コネクタ 32"/>
          <p:cNvCxnSpPr>
            <a:stCxn id="144" idx="1"/>
          </p:cNvCxnSpPr>
          <p:nvPr/>
        </p:nvCxnSpPr>
        <p:spPr>
          <a:xfrm rot="10800000">
            <a:off x="1204452" y="5385917"/>
            <a:ext cx="48937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32"/>
          <p:cNvCxnSpPr/>
          <p:nvPr/>
        </p:nvCxnSpPr>
        <p:spPr>
          <a:xfrm flipV="1">
            <a:off x="1474781" y="2503041"/>
            <a:ext cx="4540923" cy="4035411"/>
          </a:xfrm>
          <a:prstGeom prst="bentConnector3">
            <a:avLst>
              <a:gd name="adj1" fmla="val 9114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6015704" y="3790919"/>
            <a:ext cx="996192" cy="7014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do_fat_fifo</a:t>
            </a:r>
          </a:p>
          <a:p>
            <a:pPr algn="ctr"/>
            <a:r>
              <a:rPr kumimoji="1" lang="en-US" altLang="ja-JP" sz="1200" dirty="0" smtClean="0"/>
              <a:t>(1in256out</a:t>
            </a:r>
          </a:p>
          <a:p>
            <a:pPr algn="ctr"/>
            <a:r>
              <a:rPr lang="en-US" altLang="ja-JP" sz="1200" dirty="0" smtClean="0"/>
              <a:t>128depth)</a:t>
            </a:r>
            <a:endParaRPr kumimoji="1" lang="ja-JP" altLang="en-US" sz="1200" dirty="0"/>
          </a:p>
        </p:txBody>
      </p:sp>
      <p:sp>
        <p:nvSpPr>
          <p:cNvPr id="93" name="正方形/長方形 92"/>
          <p:cNvSpPr/>
          <p:nvPr/>
        </p:nvSpPr>
        <p:spPr>
          <a:xfrm>
            <a:off x="6015704" y="2152326"/>
            <a:ext cx="996192" cy="7014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do_dsp_fifo</a:t>
            </a:r>
          </a:p>
          <a:p>
            <a:pPr algn="ctr"/>
            <a:r>
              <a:rPr kumimoji="1" lang="en-US" altLang="ja-JP" sz="1200" dirty="0" smtClean="0"/>
              <a:t>(1in64out</a:t>
            </a:r>
          </a:p>
          <a:p>
            <a:pPr algn="ctr"/>
            <a:r>
              <a:rPr kumimoji="1" lang="en-US" altLang="ja-JP" sz="1200" dirty="0" smtClean="0"/>
              <a:t>128depth)</a:t>
            </a:r>
            <a:endParaRPr kumimoji="1" lang="ja-JP" altLang="en-US" sz="1200" dirty="0"/>
          </a:p>
        </p:txBody>
      </p:sp>
      <p:cxnSp>
        <p:nvCxnSpPr>
          <p:cNvPr id="107" name="直線コネクタ 106"/>
          <p:cNvCxnSpPr>
            <a:stCxn id="93" idx="3"/>
            <a:endCxn id="59" idx="1"/>
          </p:cNvCxnSpPr>
          <p:nvPr/>
        </p:nvCxnSpPr>
        <p:spPr>
          <a:xfrm>
            <a:off x="7011896" y="2503041"/>
            <a:ext cx="923653" cy="1861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1863904" y="3133948"/>
            <a:ext cx="1115126" cy="11151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ステート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マシン</a:t>
            </a:r>
            <a:endParaRPr kumimoji="1" lang="ja-JP" altLang="en-US" sz="1200" dirty="0"/>
          </a:p>
        </p:txBody>
      </p:sp>
      <p:cxnSp>
        <p:nvCxnSpPr>
          <p:cNvPr id="117" name="直線コネクタ 32"/>
          <p:cNvCxnSpPr>
            <a:stCxn id="111" idx="6"/>
            <a:endCxn id="47" idx="1"/>
          </p:cNvCxnSpPr>
          <p:nvPr/>
        </p:nvCxnSpPr>
        <p:spPr>
          <a:xfrm flipV="1">
            <a:off x="2979030" y="2052918"/>
            <a:ext cx="1016145" cy="1638593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32"/>
          <p:cNvCxnSpPr>
            <a:stCxn id="111" idx="6"/>
            <a:endCxn id="39" idx="1"/>
          </p:cNvCxnSpPr>
          <p:nvPr/>
        </p:nvCxnSpPr>
        <p:spPr>
          <a:xfrm flipV="1">
            <a:off x="2979030" y="2701356"/>
            <a:ext cx="1016145" cy="990155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32"/>
          <p:cNvCxnSpPr>
            <a:stCxn id="111" idx="6"/>
            <a:endCxn id="42" idx="1"/>
          </p:cNvCxnSpPr>
          <p:nvPr/>
        </p:nvCxnSpPr>
        <p:spPr>
          <a:xfrm flipV="1">
            <a:off x="2979030" y="3366798"/>
            <a:ext cx="1016145" cy="324713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32"/>
          <p:cNvCxnSpPr>
            <a:stCxn id="111" idx="6"/>
            <a:endCxn id="49" idx="1"/>
          </p:cNvCxnSpPr>
          <p:nvPr/>
        </p:nvCxnSpPr>
        <p:spPr>
          <a:xfrm>
            <a:off x="2979030" y="3691511"/>
            <a:ext cx="1016145" cy="297723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32"/>
          <p:cNvCxnSpPr>
            <a:stCxn id="111" idx="6"/>
            <a:endCxn id="44" idx="1"/>
          </p:cNvCxnSpPr>
          <p:nvPr/>
        </p:nvCxnSpPr>
        <p:spPr>
          <a:xfrm>
            <a:off x="2979030" y="3691511"/>
            <a:ext cx="1016145" cy="942194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32"/>
          <p:cNvCxnSpPr>
            <a:stCxn id="111" idx="6"/>
            <a:endCxn id="45" idx="1"/>
          </p:cNvCxnSpPr>
          <p:nvPr/>
        </p:nvCxnSpPr>
        <p:spPr>
          <a:xfrm>
            <a:off x="2979030" y="3691511"/>
            <a:ext cx="1016145" cy="1618797"/>
          </a:xfrm>
          <a:prstGeom prst="bentConnector3">
            <a:avLst>
              <a:gd name="adj1" fmla="val 50000"/>
            </a:avLst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3416710" y="1799002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制御</a:t>
            </a:r>
            <a:endParaRPr lang="en-US" altLang="ja-JP" sz="1050" dirty="0" smtClean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2979030" y="3366798"/>
            <a:ext cx="4809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finish</a:t>
            </a:r>
          </a:p>
        </p:txBody>
      </p:sp>
      <p:sp>
        <p:nvSpPr>
          <p:cNvPr id="144" name="正方形/長方形 143"/>
          <p:cNvSpPr/>
          <p:nvPr/>
        </p:nvSpPr>
        <p:spPr>
          <a:xfrm>
            <a:off x="1693824" y="5260263"/>
            <a:ext cx="340160" cy="251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DI</a:t>
            </a:r>
            <a:endParaRPr kumimoji="1" lang="ja-JP" altLang="en-US" sz="900" dirty="0"/>
          </a:p>
        </p:txBody>
      </p:sp>
      <p:sp>
        <p:nvSpPr>
          <p:cNvPr id="148" name="フローチャート: 分類 147"/>
          <p:cNvSpPr/>
          <p:nvPr/>
        </p:nvSpPr>
        <p:spPr>
          <a:xfrm>
            <a:off x="2010926" y="4582883"/>
            <a:ext cx="821079" cy="387139"/>
          </a:xfrm>
          <a:prstGeom prst="flowChartSo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case</a:t>
            </a:r>
            <a:endParaRPr kumimoji="1" lang="ja-JP" altLang="en-US" sz="800" dirty="0"/>
          </a:p>
        </p:txBody>
      </p:sp>
      <p:cxnSp>
        <p:nvCxnSpPr>
          <p:cNvPr id="149" name="直線コネクタ 32"/>
          <p:cNvCxnSpPr>
            <a:stCxn id="111" idx="4"/>
            <a:endCxn id="148" idx="0"/>
          </p:cNvCxnSpPr>
          <p:nvPr/>
        </p:nvCxnSpPr>
        <p:spPr>
          <a:xfrm rot="5400000">
            <a:off x="2254563" y="4415978"/>
            <a:ext cx="333809" cy="1"/>
          </a:xfrm>
          <a:prstGeom prst="bentConnector3">
            <a:avLst>
              <a:gd name="adj1" fmla="val 50000"/>
            </a:avLst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32"/>
          <p:cNvCxnSpPr>
            <a:stCxn id="148" idx="2"/>
            <a:endCxn id="55" idx="0"/>
          </p:cNvCxnSpPr>
          <p:nvPr/>
        </p:nvCxnSpPr>
        <p:spPr>
          <a:xfrm rot="16200000" flipH="1">
            <a:off x="2481615" y="4909872"/>
            <a:ext cx="290241" cy="410539"/>
          </a:xfrm>
          <a:prstGeom prst="bentConnector3">
            <a:avLst>
              <a:gd name="adj1" fmla="val 50000"/>
            </a:avLst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32"/>
          <p:cNvCxnSpPr>
            <a:stCxn id="55" idx="1"/>
            <a:endCxn id="144" idx="3"/>
          </p:cNvCxnSpPr>
          <p:nvPr/>
        </p:nvCxnSpPr>
        <p:spPr>
          <a:xfrm rot="10800000">
            <a:off x="2033985" y="5385917"/>
            <a:ext cx="277701" cy="89476"/>
          </a:xfrm>
          <a:prstGeom prst="bentConnector3">
            <a:avLst>
              <a:gd name="adj1" fmla="val 50000"/>
            </a:avLst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32"/>
          <p:cNvCxnSpPr>
            <a:stCxn id="111" idx="3"/>
            <a:endCxn id="172" idx="0"/>
          </p:cNvCxnSpPr>
          <p:nvPr/>
        </p:nvCxnSpPr>
        <p:spPr>
          <a:xfrm rot="5400000">
            <a:off x="1519287" y="4430387"/>
            <a:ext cx="852543" cy="163304"/>
          </a:xfrm>
          <a:prstGeom prst="bentConnector3">
            <a:avLst>
              <a:gd name="adj1" fmla="val 50000"/>
            </a:avLst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/>
          <p:cNvSpPr/>
          <p:nvPr/>
        </p:nvSpPr>
        <p:spPr>
          <a:xfrm>
            <a:off x="1693826" y="4938311"/>
            <a:ext cx="340160" cy="251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CS</a:t>
            </a:r>
            <a:endParaRPr kumimoji="1" lang="ja-JP" altLang="en-US" sz="900" dirty="0"/>
          </a:p>
        </p:txBody>
      </p:sp>
      <p:cxnSp>
        <p:nvCxnSpPr>
          <p:cNvPr id="177" name="直線コネクタ 32"/>
          <p:cNvCxnSpPr>
            <a:stCxn id="172" idx="1"/>
          </p:cNvCxnSpPr>
          <p:nvPr/>
        </p:nvCxnSpPr>
        <p:spPr>
          <a:xfrm rot="10800000" flipV="1">
            <a:off x="1204452" y="5063964"/>
            <a:ext cx="489374" cy="125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/>
          <p:cNvSpPr txBox="1"/>
          <p:nvPr/>
        </p:nvSpPr>
        <p:spPr>
          <a:xfrm>
            <a:off x="1589550" y="4166461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制御</a:t>
            </a:r>
            <a:endParaRPr lang="en-US" altLang="ja-JP" sz="1050" dirty="0" smtClean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1930783" y="5776452"/>
            <a:ext cx="557918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CONST</a:t>
            </a:r>
          </a:p>
        </p:txBody>
      </p:sp>
      <p:cxnSp>
        <p:nvCxnSpPr>
          <p:cNvPr id="183" name="直線コネクタ 32"/>
          <p:cNvCxnSpPr>
            <a:stCxn id="182" idx="1"/>
          </p:cNvCxnSpPr>
          <p:nvPr/>
        </p:nvCxnSpPr>
        <p:spPr>
          <a:xfrm rot="10800000">
            <a:off x="1204453" y="5776452"/>
            <a:ext cx="726331" cy="126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32"/>
          <p:cNvCxnSpPr>
            <a:stCxn id="44" idx="3"/>
            <a:endCxn id="92" idx="0"/>
          </p:cNvCxnSpPr>
          <p:nvPr/>
        </p:nvCxnSpPr>
        <p:spPr>
          <a:xfrm flipV="1">
            <a:off x="4694903" y="3790919"/>
            <a:ext cx="1818897" cy="842786"/>
          </a:xfrm>
          <a:prstGeom prst="bentConnector4">
            <a:avLst>
              <a:gd name="adj1" fmla="val 36308"/>
              <a:gd name="adj2" fmla="val 127124"/>
            </a:avLst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32"/>
          <p:cNvCxnSpPr>
            <a:stCxn id="44" idx="3"/>
            <a:endCxn id="93" idx="0"/>
          </p:cNvCxnSpPr>
          <p:nvPr/>
        </p:nvCxnSpPr>
        <p:spPr>
          <a:xfrm flipV="1">
            <a:off x="4694903" y="2152326"/>
            <a:ext cx="1818897" cy="2481379"/>
          </a:xfrm>
          <a:prstGeom prst="bentConnector4">
            <a:avLst>
              <a:gd name="adj1" fmla="val 36308"/>
              <a:gd name="adj2" fmla="val 109213"/>
            </a:avLst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4694903" y="4384008"/>
            <a:ext cx="9028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wr</a:t>
            </a:r>
          </a:p>
          <a:p>
            <a:r>
              <a:rPr lang="en-US" altLang="ja-JP" sz="1050" dirty="0" smtClean="0"/>
              <a:t>(valid_count)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35392" y="6035755"/>
            <a:ext cx="378849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一度に５１２</a:t>
            </a:r>
            <a:r>
              <a:rPr lang="en-US" altLang="ja-JP" dirty="0" smtClean="0"/>
              <a:t>byte(</a:t>
            </a:r>
            <a:r>
              <a:rPr lang="ja-JP" altLang="en-US" dirty="0" smtClean="0"/>
              <a:t>デフォルト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読み込む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SPIctrl</a:t>
            </a:r>
            <a:r>
              <a:rPr lang="ja-JP" altLang="en-US" dirty="0" smtClean="0"/>
              <a:t>ステートマシン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71576" y="4852384"/>
            <a:ext cx="441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050" dirty="0" smtClean="0"/>
          </a:p>
          <a:p>
            <a:endParaRPr kumimoji="1" lang="ja-JP" altLang="en-US" sz="1050" dirty="0"/>
          </a:p>
        </p:txBody>
      </p:sp>
      <p:sp>
        <p:nvSpPr>
          <p:cNvPr id="5" name="円/楕円 4"/>
          <p:cNvSpPr/>
          <p:nvPr/>
        </p:nvSpPr>
        <p:spPr>
          <a:xfrm>
            <a:off x="1773724" y="5048826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IDLE</a:t>
            </a:r>
            <a:endParaRPr kumimoji="1" lang="ja-JP" altLang="en-US" sz="1400" dirty="0"/>
          </a:p>
        </p:txBody>
      </p:sp>
      <p:sp>
        <p:nvSpPr>
          <p:cNvPr id="6" name="円/楕円 5"/>
          <p:cNvSpPr/>
          <p:nvPr/>
        </p:nvSpPr>
        <p:spPr>
          <a:xfrm>
            <a:off x="3395926" y="5048825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READ_</a:t>
            </a:r>
          </a:p>
          <a:p>
            <a:pPr algn="ctr"/>
            <a:r>
              <a:rPr lang="en-US" altLang="ja-JP" sz="1050" dirty="0" smtClean="0"/>
              <a:t>CMD17</a:t>
            </a:r>
            <a:endParaRPr kumimoji="1" lang="ja-JP" altLang="en-US" sz="1050" dirty="0"/>
          </a:p>
        </p:txBody>
      </p:sp>
      <p:cxnSp>
        <p:nvCxnSpPr>
          <p:cNvPr id="8" name="直線矢印コネクタ 7"/>
          <p:cNvCxnSpPr>
            <a:stCxn id="5" idx="6"/>
            <a:endCxn id="6" idx="2"/>
          </p:cNvCxnSpPr>
          <p:nvPr/>
        </p:nvCxnSpPr>
        <p:spPr>
          <a:xfrm flipV="1">
            <a:off x="2607316" y="5465621"/>
            <a:ext cx="7886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2"/>
          <p:cNvCxnSpPr>
            <a:stCxn id="19" idx="1"/>
            <a:endCxn id="19" idx="7"/>
          </p:cNvCxnSpPr>
          <p:nvPr/>
        </p:nvCxnSpPr>
        <p:spPr>
          <a:xfrm rot="5400000" flipH="1" flipV="1">
            <a:off x="554094" y="1752021"/>
            <a:ext cx="1588" cy="589438"/>
          </a:xfrm>
          <a:prstGeom prst="curvedConnector3">
            <a:avLst>
              <a:gd name="adj1" fmla="val 22082935"/>
            </a:avLst>
          </a:prstGeom>
          <a:ln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82"/>
          <p:cNvCxnSpPr/>
          <p:nvPr/>
        </p:nvCxnSpPr>
        <p:spPr>
          <a:xfrm rot="5400000" flipH="1" flipV="1">
            <a:off x="2191595" y="4877772"/>
            <a:ext cx="1588" cy="589438"/>
          </a:xfrm>
          <a:prstGeom prst="curvedConnector3">
            <a:avLst>
              <a:gd name="adj1" fmla="val 22082935"/>
            </a:avLst>
          </a:prstGeom>
          <a:ln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82"/>
          <p:cNvCxnSpPr/>
          <p:nvPr/>
        </p:nvCxnSpPr>
        <p:spPr>
          <a:xfrm rot="5400000" flipH="1" flipV="1">
            <a:off x="3811928" y="4874596"/>
            <a:ext cx="1588" cy="589438"/>
          </a:xfrm>
          <a:prstGeom prst="curvedConnector3">
            <a:avLst>
              <a:gd name="adj1" fmla="val 22082935"/>
            </a:avLst>
          </a:prstGeom>
          <a:ln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82"/>
          <p:cNvCxnSpPr>
            <a:stCxn id="36" idx="4"/>
            <a:endCxn id="19" idx="4"/>
          </p:cNvCxnSpPr>
          <p:nvPr/>
        </p:nvCxnSpPr>
        <p:spPr>
          <a:xfrm rot="5400000" flipH="1">
            <a:off x="1908387" y="1403962"/>
            <a:ext cx="37931" cy="2746518"/>
          </a:xfrm>
          <a:prstGeom prst="curvedConnector3">
            <a:avLst>
              <a:gd name="adj1" fmla="val -602673"/>
            </a:avLst>
          </a:prstGeom>
          <a:ln>
            <a:solidFill>
              <a:schemeClr val="bg1">
                <a:lumMod val="65000"/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970890" y="2047534"/>
            <a:ext cx="4809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finish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64051" y="5211704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dataType!=0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137298" y="1924663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INIT_CS</a:t>
            </a:r>
            <a:endParaRPr kumimoji="1" lang="ja-JP" altLang="en-US" sz="1400" dirty="0"/>
          </a:p>
        </p:txBody>
      </p:sp>
      <p:cxnSp>
        <p:nvCxnSpPr>
          <p:cNvPr id="20" name="直線矢印コネクタ 82"/>
          <p:cNvCxnSpPr>
            <a:stCxn id="21" idx="1"/>
            <a:endCxn id="21" idx="7"/>
          </p:cNvCxnSpPr>
          <p:nvPr/>
        </p:nvCxnSpPr>
        <p:spPr>
          <a:xfrm rot="5400000" flipH="1" flipV="1">
            <a:off x="1958470" y="1789952"/>
            <a:ext cx="1588" cy="589438"/>
          </a:xfrm>
          <a:prstGeom prst="curvedConnector3">
            <a:avLst>
              <a:gd name="adj1" fmla="val 22082935"/>
            </a:avLst>
          </a:prstGeom>
          <a:ln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1541674" y="1962594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INIT_</a:t>
            </a:r>
          </a:p>
          <a:p>
            <a:pPr algn="ctr"/>
            <a:r>
              <a:rPr kumimoji="1" lang="en-US" altLang="ja-JP" sz="1100" dirty="0" smtClean="0"/>
              <a:t>CMD0</a:t>
            </a:r>
            <a:endParaRPr kumimoji="1" lang="ja-JP" altLang="en-US" sz="1100" dirty="0"/>
          </a:p>
        </p:txBody>
      </p:sp>
      <p:cxnSp>
        <p:nvCxnSpPr>
          <p:cNvPr id="35" name="直線矢印コネクタ 82"/>
          <p:cNvCxnSpPr>
            <a:stCxn id="36" idx="1"/>
            <a:endCxn id="36" idx="7"/>
          </p:cNvCxnSpPr>
          <p:nvPr/>
        </p:nvCxnSpPr>
        <p:spPr>
          <a:xfrm rot="5400000" flipH="1" flipV="1">
            <a:off x="3300612" y="1789952"/>
            <a:ext cx="1588" cy="589438"/>
          </a:xfrm>
          <a:prstGeom prst="curvedConnector3">
            <a:avLst>
              <a:gd name="adj1" fmla="val 22082935"/>
            </a:avLst>
          </a:prstGeom>
          <a:ln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2883816" y="1962594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INIT_</a:t>
            </a:r>
          </a:p>
          <a:p>
            <a:pPr algn="ctr"/>
            <a:r>
              <a:rPr lang="en-US" altLang="ja-JP" sz="1100" dirty="0" smtClean="0"/>
              <a:t>RES0</a:t>
            </a:r>
            <a:endParaRPr kumimoji="1" lang="ja-JP" altLang="en-US" sz="1100" dirty="0"/>
          </a:p>
        </p:txBody>
      </p:sp>
      <p:cxnSp>
        <p:nvCxnSpPr>
          <p:cNvPr id="37" name="直線矢印コネクタ 82"/>
          <p:cNvCxnSpPr>
            <a:stCxn id="19" idx="6"/>
          </p:cNvCxnSpPr>
          <p:nvPr/>
        </p:nvCxnSpPr>
        <p:spPr>
          <a:xfrm>
            <a:off x="970890" y="2341459"/>
            <a:ext cx="570784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2375266" y="2083876"/>
            <a:ext cx="4809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finish</a:t>
            </a:r>
          </a:p>
        </p:txBody>
      </p:sp>
      <p:cxnSp>
        <p:nvCxnSpPr>
          <p:cNvPr id="43" name="直線矢印コネクタ 82"/>
          <p:cNvCxnSpPr>
            <a:stCxn id="21" idx="6"/>
            <a:endCxn id="36" idx="2"/>
          </p:cNvCxnSpPr>
          <p:nvPr/>
        </p:nvCxnSpPr>
        <p:spPr>
          <a:xfrm>
            <a:off x="2375266" y="2379390"/>
            <a:ext cx="50855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664545" y="3012171"/>
            <a:ext cx="750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noRES, err</a:t>
            </a:r>
          </a:p>
        </p:txBody>
      </p:sp>
      <p:cxnSp>
        <p:nvCxnSpPr>
          <p:cNvPr id="49" name="直線矢印コネクタ 82"/>
          <p:cNvCxnSpPr>
            <a:stCxn id="50" idx="1"/>
            <a:endCxn id="50" idx="7"/>
          </p:cNvCxnSpPr>
          <p:nvPr/>
        </p:nvCxnSpPr>
        <p:spPr>
          <a:xfrm rot="5400000" flipH="1" flipV="1">
            <a:off x="4646314" y="1789952"/>
            <a:ext cx="1588" cy="589438"/>
          </a:xfrm>
          <a:prstGeom prst="curvedConnector3">
            <a:avLst>
              <a:gd name="adj1" fmla="val 22082935"/>
            </a:avLst>
          </a:prstGeom>
          <a:ln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4229518" y="1962594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INIT_</a:t>
            </a:r>
          </a:p>
          <a:p>
            <a:pPr algn="ctr"/>
            <a:r>
              <a:rPr lang="en-US" altLang="ja-JP" sz="1100" dirty="0" smtClean="0"/>
              <a:t>CMD1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720968" y="2083876"/>
            <a:ext cx="4809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finish</a:t>
            </a:r>
          </a:p>
        </p:txBody>
      </p:sp>
      <p:cxnSp>
        <p:nvCxnSpPr>
          <p:cNvPr id="52" name="直線矢印コネクタ 82"/>
          <p:cNvCxnSpPr>
            <a:stCxn id="36" idx="6"/>
            <a:endCxn id="50" idx="2"/>
          </p:cNvCxnSpPr>
          <p:nvPr/>
        </p:nvCxnSpPr>
        <p:spPr>
          <a:xfrm>
            <a:off x="3717408" y="2379390"/>
            <a:ext cx="51211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82"/>
          <p:cNvCxnSpPr>
            <a:stCxn id="55" idx="1"/>
            <a:endCxn id="55" idx="7"/>
          </p:cNvCxnSpPr>
          <p:nvPr/>
        </p:nvCxnSpPr>
        <p:spPr>
          <a:xfrm rot="5400000" flipH="1" flipV="1">
            <a:off x="5992016" y="1791540"/>
            <a:ext cx="1588" cy="589438"/>
          </a:xfrm>
          <a:prstGeom prst="curvedConnector3">
            <a:avLst>
              <a:gd name="adj1" fmla="val 22082935"/>
            </a:avLst>
          </a:prstGeom>
          <a:ln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575220" y="1964182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INIT_</a:t>
            </a:r>
          </a:p>
          <a:p>
            <a:pPr algn="ctr"/>
            <a:r>
              <a:rPr lang="en-US" altLang="ja-JP" sz="1100" dirty="0" smtClean="0"/>
              <a:t>RES1</a:t>
            </a:r>
            <a:endParaRPr kumimoji="1" lang="ja-JP" altLang="en-US" sz="11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066670" y="2085464"/>
            <a:ext cx="4809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finish</a:t>
            </a:r>
          </a:p>
        </p:txBody>
      </p:sp>
      <p:cxnSp>
        <p:nvCxnSpPr>
          <p:cNvPr id="57" name="直線矢印コネクタ 82"/>
          <p:cNvCxnSpPr>
            <a:stCxn id="50" idx="6"/>
            <a:endCxn id="55" idx="2"/>
          </p:cNvCxnSpPr>
          <p:nvPr/>
        </p:nvCxnSpPr>
        <p:spPr>
          <a:xfrm>
            <a:off x="5063110" y="2379390"/>
            <a:ext cx="51211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82"/>
          <p:cNvCxnSpPr>
            <a:stCxn id="55" idx="4"/>
            <a:endCxn id="19" idx="4"/>
          </p:cNvCxnSpPr>
          <p:nvPr/>
        </p:nvCxnSpPr>
        <p:spPr>
          <a:xfrm rot="5400000" flipH="1">
            <a:off x="3253295" y="59054"/>
            <a:ext cx="39519" cy="5437922"/>
          </a:xfrm>
          <a:prstGeom prst="curvedConnector3">
            <a:avLst>
              <a:gd name="adj1" fmla="val -1635849"/>
            </a:avLst>
          </a:prstGeom>
          <a:ln>
            <a:solidFill>
              <a:schemeClr val="bg1">
                <a:lumMod val="65000"/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82"/>
          <p:cNvCxnSpPr>
            <a:stCxn id="55" idx="4"/>
            <a:endCxn id="50" idx="4"/>
          </p:cNvCxnSpPr>
          <p:nvPr/>
        </p:nvCxnSpPr>
        <p:spPr>
          <a:xfrm rot="5400000" flipH="1">
            <a:off x="5318371" y="2124129"/>
            <a:ext cx="1588" cy="1345702"/>
          </a:xfrm>
          <a:prstGeom prst="curvedConnector3">
            <a:avLst>
              <a:gd name="adj1" fmla="val -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845367" y="3418487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err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352389" y="2910655"/>
            <a:ext cx="525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noRES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507094" y="3139129"/>
            <a:ext cx="4809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finish</a:t>
            </a:r>
          </a:p>
        </p:txBody>
      </p:sp>
      <p:cxnSp>
        <p:nvCxnSpPr>
          <p:cNvPr id="69" name="直線矢印コネクタ 82"/>
          <p:cNvCxnSpPr>
            <a:stCxn id="55" idx="6"/>
            <a:endCxn id="5" idx="2"/>
          </p:cNvCxnSpPr>
          <p:nvPr/>
        </p:nvCxnSpPr>
        <p:spPr>
          <a:xfrm flipH="1">
            <a:off x="1773724" y="2380978"/>
            <a:ext cx="4635088" cy="3084644"/>
          </a:xfrm>
          <a:prstGeom prst="curvedConnector5">
            <a:avLst>
              <a:gd name="adj1" fmla="val -21549"/>
              <a:gd name="adj2" fmla="val 63547"/>
              <a:gd name="adj3" fmla="val 1279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82"/>
          <p:cNvCxnSpPr>
            <a:stCxn id="5" idx="4"/>
          </p:cNvCxnSpPr>
          <p:nvPr/>
        </p:nvCxnSpPr>
        <p:spPr>
          <a:xfrm rot="5400000">
            <a:off x="1420656" y="5432652"/>
            <a:ext cx="320098" cy="1219630"/>
          </a:xfrm>
          <a:prstGeom prst="curvedConnector2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970890" y="6204050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err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689721" y="4852385"/>
            <a:ext cx="441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050" dirty="0" smtClean="0"/>
          </a:p>
          <a:p>
            <a:endParaRPr kumimoji="1" lang="ja-JP" altLang="en-US" sz="1050" dirty="0"/>
          </a:p>
        </p:txBody>
      </p:sp>
      <p:sp>
        <p:nvSpPr>
          <p:cNvPr id="94" name="円/楕円 93"/>
          <p:cNvSpPr/>
          <p:nvPr/>
        </p:nvSpPr>
        <p:spPr>
          <a:xfrm>
            <a:off x="4878222" y="5048824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READ_</a:t>
            </a:r>
          </a:p>
          <a:p>
            <a:pPr algn="ctr"/>
            <a:r>
              <a:rPr lang="en-US" altLang="ja-JP" sz="1050" dirty="0" smtClean="0"/>
              <a:t>TOKEN</a:t>
            </a:r>
            <a:endParaRPr kumimoji="1" lang="ja-JP" altLang="en-US" sz="1050" dirty="0"/>
          </a:p>
        </p:txBody>
      </p:sp>
      <p:cxnSp>
        <p:nvCxnSpPr>
          <p:cNvPr id="95" name="直線矢印コネクタ 82"/>
          <p:cNvCxnSpPr>
            <a:stCxn id="94" idx="1"/>
            <a:endCxn id="94" idx="7"/>
          </p:cNvCxnSpPr>
          <p:nvPr/>
        </p:nvCxnSpPr>
        <p:spPr>
          <a:xfrm rot="5400000" flipH="1" flipV="1">
            <a:off x="5295018" y="4876182"/>
            <a:ext cx="1588" cy="589438"/>
          </a:xfrm>
          <a:prstGeom prst="curvedConnector3">
            <a:avLst>
              <a:gd name="adj1" fmla="val 22082935"/>
            </a:avLst>
          </a:prstGeom>
          <a:ln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82"/>
          <p:cNvCxnSpPr>
            <a:stCxn id="6" idx="4"/>
          </p:cNvCxnSpPr>
          <p:nvPr/>
        </p:nvCxnSpPr>
        <p:spPr>
          <a:xfrm rot="5400000">
            <a:off x="3051319" y="5442646"/>
            <a:ext cx="321633" cy="1201174"/>
          </a:xfrm>
          <a:prstGeom prst="curvedConnector2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2611548" y="6205584"/>
            <a:ext cx="351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err</a:t>
            </a:r>
          </a:p>
        </p:txBody>
      </p:sp>
      <p:cxnSp>
        <p:nvCxnSpPr>
          <p:cNvPr id="101" name="直線矢印コネクタ 100"/>
          <p:cNvCxnSpPr>
            <a:stCxn id="6" idx="6"/>
            <a:endCxn id="94" idx="2"/>
          </p:cNvCxnSpPr>
          <p:nvPr/>
        </p:nvCxnSpPr>
        <p:spPr>
          <a:xfrm flipV="1">
            <a:off x="4229518" y="5465620"/>
            <a:ext cx="6487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82"/>
          <p:cNvCxnSpPr>
            <a:stCxn id="94" idx="4"/>
            <a:endCxn id="6" idx="4"/>
          </p:cNvCxnSpPr>
          <p:nvPr/>
        </p:nvCxnSpPr>
        <p:spPr>
          <a:xfrm rot="5400000">
            <a:off x="4553870" y="5141268"/>
            <a:ext cx="1" cy="1482296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4352389" y="6078626"/>
            <a:ext cx="525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noRES</a:t>
            </a:r>
          </a:p>
        </p:txBody>
      </p:sp>
      <p:cxnSp>
        <p:nvCxnSpPr>
          <p:cNvPr id="117" name="直線矢印コネクタ 82"/>
          <p:cNvCxnSpPr>
            <a:stCxn id="94" idx="6"/>
            <a:endCxn id="5" idx="7"/>
          </p:cNvCxnSpPr>
          <p:nvPr/>
        </p:nvCxnSpPr>
        <p:spPr>
          <a:xfrm flipH="1" flipV="1">
            <a:off x="2485239" y="5170903"/>
            <a:ext cx="3226575" cy="294717"/>
          </a:xfrm>
          <a:prstGeom prst="curvedConnector4">
            <a:avLst>
              <a:gd name="adj1" fmla="val -40605"/>
              <a:gd name="adj2" fmla="val 2912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7178501" y="4852384"/>
            <a:ext cx="4809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finish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352389" y="5170109"/>
            <a:ext cx="4809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finish</a:t>
            </a:r>
          </a:p>
        </p:txBody>
      </p:sp>
      <p:cxnSp>
        <p:nvCxnSpPr>
          <p:cNvPr id="129" name="直線矢印コネクタ 82"/>
          <p:cNvCxnSpPr>
            <a:stCxn id="94" idx="4"/>
          </p:cNvCxnSpPr>
          <p:nvPr/>
        </p:nvCxnSpPr>
        <p:spPr>
          <a:xfrm rot="5400000">
            <a:off x="4458962" y="5775844"/>
            <a:ext cx="729484" cy="942629"/>
          </a:xfrm>
          <a:prstGeom prst="curvedConnector2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4590449" y="6611901"/>
            <a:ext cx="351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err</a:t>
            </a:r>
          </a:p>
        </p:txBody>
      </p:sp>
      <p:cxnSp>
        <p:nvCxnSpPr>
          <p:cNvPr id="134" name="直線矢印コネクタ 82"/>
          <p:cNvCxnSpPr/>
          <p:nvPr/>
        </p:nvCxnSpPr>
        <p:spPr>
          <a:xfrm rot="5400000" flipH="1" flipV="1">
            <a:off x="7472426" y="1461342"/>
            <a:ext cx="1588" cy="589438"/>
          </a:xfrm>
          <a:prstGeom prst="curvedConnector3">
            <a:avLst>
              <a:gd name="adj1" fmla="val 22082935"/>
            </a:avLst>
          </a:prstGeom>
          <a:ln>
            <a:solidFill>
              <a:schemeClr val="accent1">
                <a:alpha val="3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7767939" y="1501351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状態保持</a:t>
            </a:r>
            <a:endParaRPr lang="en-US" altLang="ja-JP" sz="1050" dirty="0" smtClean="0"/>
          </a:p>
        </p:txBody>
      </p:sp>
      <p:cxnSp>
        <p:nvCxnSpPr>
          <p:cNvPr id="136" name="直線矢印コネクタ 82"/>
          <p:cNvCxnSpPr/>
          <p:nvPr/>
        </p:nvCxnSpPr>
        <p:spPr>
          <a:xfrm rot="10800000" flipV="1">
            <a:off x="7265753" y="1986097"/>
            <a:ext cx="393741" cy="1228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7659494" y="1956918"/>
            <a:ext cx="9762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エラーにより、</a:t>
            </a:r>
            <a:endParaRPr lang="en-US" altLang="ja-JP" sz="1050" dirty="0" smtClean="0"/>
          </a:p>
          <a:p>
            <a:r>
              <a:rPr lang="ja-JP" altLang="en-US" sz="1050" dirty="0" smtClean="0"/>
              <a:t>初期状態へ</a:t>
            </a:r>
            <a:endParaRPr lang="en-US" altLang="ja-JP" sz="1050" dirty="0" smtClean="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914375" y="1964182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err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89780" y="274638"/>
            <a:ext cx="7326671" cy="774136"/>
          </a:xfrm>
        </p:spPr>
        <p:txBody>
          <a:bodyPr/>
          <a:lstStyle/>
          <a:p>
            <a:r>
              <a:rPr lang="en-US" altLang="ja-JP" dirty="0" smtClean="0"/>
              <a:t>FAT32_ctrl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07291" y="1159713"/>
            <a:ext cx="5596511" cy="5599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smtClean="0"/>
              <a:t>FAT32_ctrl</a:t>
            </a:r>
            <a:endParaRPr kumimoji="1" lang="en-US" altLang="ja-JP" dirty="0" smtClean="0"/>
          </a:p>
          <a:p>
            <a:pPr algn="ctr"/>
            <a:endParaRPr kumimoji="1" lang="en-US" altLang="ja-JP" dirty="0" smtClean="0"/>
          </a:p>
        </p:txBody>
      </p:sp>
      <p:cxnSp>
        <p:nvCxnSpPr>
          <p:cNvPr id="40" name="直線コネクタ 39"/>
          <p:cNvCxnSpPr>
            <a:stCxn id="70" idx="3"/>
          </p:cNvCxnSpPr>
          <p:nvPr/>
        </p:nvCxnSpPr>
        <p:spPr>
          <a:xfrm>
            <a:off x="1137264" y="3638176"/>
            <a:ext cx="570027" cy="44284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437100" y="1766154"/>
            <a:ext cx="441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050" dirty="0" smtClean="0"/>
          </a:p>
          <a:p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953331" y="2945678"/>
            <a:ext cx="1086336" cy="90024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SPI_ctrl</a:t>
            </a:r>
          </a:p>
          <a:p>
            <a:r>
              <a:rPr kumimoji="1" lang="en-US" altLang="ja-JP" sz="1050" dirty="0" smtClean="0"/>
              <a:t>-------------------</a:t>
            </a:r>
          </a:p>
          <a:p>
            <a:r>
              <a:rPr kumimoji="1" lang="en-US" altLang="ja-JP" sz="1050" dirty="0" smtClean="0"/>
              <a:t>addr</a:t>
            </a:r>
            <a:r>
              <a:rPr lang="en-US" altLang="ja-JP" sz="1050" dirty="0" smtClean="0"/>
              <a:t>[31:0]</a:t>
            </a:r>
          </a:p>
          <a:p>
            <a:r>
              <a:rPr lang="en-US" altLang="ja-JP" sz="1050" dirty="0" err="1" smtClean="0"/>
              <a:t>dataType</a:t>
            </a:r>
            <a:r>
              <a:rPr lang="ja-JP" altLang="en-US" sz="1050" dirty="0" smtClean="0"/>
              <a:t>（</a:t>
            </a:r>
            <a:r>
              <a:rPr lang="en-US" altLang="ja-JP" sz="1050" dirty="0" smtClean="0"/>
              <a:t>valid</a:t>
            </a:r>
            <a:r>
              <a:rPr lang="ja-JP" altLang="en-US" sz="1050" dirty="0" smtClean="0"/>
              <a:t>）</a:t>
            </a:r>
            <a:endParaRPr lang="en-US" altLang="ja-JP" sz="1050" dirty="0" smtClean="0"/>
          </a:p>
          <a:p>
            <a:endParaRPr kumimoji="1" lang="ja-JP" altLang="en-US" sz="105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70333" y="3107261"/>
            <a:ext cx="966931" cy="10618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SPI_ctrl</a:t>
            </a:r>
          </a:p>
          <a:p>
            <a:r>
              <a:rPr lang="en-US" altLang="ja-JP" sz="1050" dirty="0" smtClean="0"/>
              <a:t>-------------------</a:t>
            </a:r>
          </a:p>
          <a:p>
            <a:r>
              <a:rPr lang="en-US" altLang="ja-JP" sz="1050" dirty="0" smtClean="0"/>
              <a:t>busy</a:t>
            </a:r>
          </a:p>
          <a:p>
            <a:r>
              <a:rPr lang="en-US" altLang="ja-JP" sz="1050" dirty="0" smtClean="0"/>
              <a:t>init</a:t>
            </a:r>
          </a:p>
          <a:p>
            <a:r>
              <a:rPr lang="en-US" altLang="ja-JP" sz="1050" dirty="0" smtClean="0"/>
              <a:t>data[255:0]</a:t>
            </a:r>
          </a:p>
          <a:p>
            <a:r>
              <a:rPr lang="en-US" altLang="ja-JP" sz="1050" dirty="0" smtClean="0"/>
              <a:t>valid</a:t>
            </a:r>
          </a:p>
        </p:txBody>
      </p:sp>
      <p:sp>
        <p:nvSpPr>
          <p:cNvPr id="77" name="円/楕円 76"/>
          <p:cNvSpPr/>
          <p:nvPr/>
        </p:nvSpPr>
        <p:spPr>
          <a:xfrm>
            <a:off x="3839248" y="1962596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GET_</a:t>
            </a:r>
          </a:p>
          <a:p>
            <a:pPr algn="ctr"/>
            <a:r>
              <a:rPr lang="en-US" altLang="ja-JP" sz="1400" dirty="0" smtClean="0"/>
              <a:t>PRM</a:t>
            </a:r>
            <a:endParaRPr kumimoji="1" lang="ja-JP" altLang="en-US" sz="1400" dirty="0"/>
          </a:p>
        </p:txBody>
      </p:sp>
      <p:sp>
        <p:nvSpPr>
          <p:cNvPr id="78" name="円/楕円 77"/>
          <p:cNvSpPr/>
          <p:nvPr/>
        </p:nvSpPr>
        <p:spPr>
          <a:xfrm>
            <a:off x="5878246" y="1963390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GET_</a:t>
            </a:r>
          </a:p>
          <a:p>
            <a:pPr algn="ctr"/>
            <a:r>
              <a:rPr lang="en-US" altLang="ja-JP" sz="1400" dirty="0" smtClean="0"/>
              <a:t>DATA</a:t>
            </a:r>
            <a:endParaRPr kumimoji="1" lang="ja-JP" altLang="en-US" sz="1400" dirty="0"/>
          </a:p>
        </p:txBody>
      </p:sp>
      <p:cxnSp>
        <p:nvCxnSpPr>
          <p:cNvPr id="80" name="直線矢印コネクタ 79"/>
          <p:cNvCxnSpPr>
            <a:endCxn id="77" idx="2"/>
          </p:cNvCxnSpPr>
          <p:nvPr/>
        </p:nvCxnSpPr>
        <p:spPr>
          <a:xfrm>
            <a:off x="3054870" y="2379391"/>
            <a:ext cx="7843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endCxn id="78" idx="2"/>
          </p:cNvCxnSpPr>
          <p:nvPr/>
        </p:nvCxnSpPr>
        <p:spPr>
          <a:xfrm>
            <a:off x="4677072" y="2379390"/>
            <a:ext cx="1201174" cy="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76" idx="1"/>
            <a:endCxn id="76" idx="7"/>
          </p:cNvCxnSpPr>
          <p:nvPr/>
        </p:nvCxnSpPr>
        <p:spPr>
          <a:xfrm rot="5400000" flipH="1" flipV="1">
            <a:off x="2638074" y="1789954"/>
            <a:ext cx="1588" cy="589438"/>
          </a:xfrm>
          <a:prstGeom prst="curvedConnector3">
            <a:avLst>
              <a:gd name="adj1" fmla="val 220829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2"/>
          <p:cNvCxnSpPr/>
          <p:nvPr/>
        </p:nvCxnSpPr>
        <p:spPr>
          <a:xfrm rot="5400000" flipH="1" flipV="1">
            <a:off x="4257119" y="1791542"/>
            <a:ext cx="1588" cy="589438"/>
          </a:xfrm>
          <a:prstGeom prst="curvedConnector3">
            <a:avLst>
              <a:gd name="adj1" fmla="val 220829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2"/>
          <p:cNvCxnSpPr/>
          <p:nvPr/>
        </p:nvCxnSpPr>
        <p:spPr>
          <a:xfrm rot="5400000" flipH="1" flipV="1">
            <a:off x="6294248" y="1789161"/>
            <a:ext cx="1588" cy="589438"/>
          </a:xfrm>
          <a:prstGeom prst="curvedConnector3">
            <a:avLst>
              <a:gd name="adj1" fmla="val 220829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2"/>
          <p:cNvCxnSpPr>
            <a:stCxn id="77" idx="4"/>
            <a:endCxn id="76" idx="4"/>
          </p:cNvCxnSpPr>
          <p:nvPr/>
        </p:nvCxnSpPr>
        <p:spPr>
          <a:xfrm rot="5400000">
            <a:off x="3447059" y="1987203"/>
            <a:ext cx="1588" cy="161797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82"/>
          <p:cNvCxnSpPr>
            <a:stCxn id="78" idx="6"/>
            <a:endCxn id="76" idx="3"/>
          </p:cNvCxnSpPr>
          <p:nvPr/>
        </p:nvCxnSpPr>
        <p:spPr>
          <a:xfrm flipH="1">
            <a:off x="2343355" y="2380186"/>
            <a:ext cx="4368483" cy="293925"/>
          </a:xfrm>
          <a:prstGeom prst="curvedConnector4">
            <a:avLst>
              <a:gd name="adj1" fmla="val -5233"/>
              <a:gd name="adj2" fmla="val 5067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3089279" y="2082291"/>
            <a:ext cx="481190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smtClean="0"/>
              <a:t>!busy</a:t>
            </a: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21021" y="2956238"/>
            <a:ext cx="362317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smtClean="0"/>
              <a:t>init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208152" y="3753591"/>
            <a:ext cx="362317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smtClean="0"/>
              <a:t>init</a:t>
            </a:r>
          </a:p>
        </p:txBody>
      </p:sp>
      <p:cxnSp>
        <p:nvCxnSpPr>
          <p:cNvPr id="57" name="直線コネクタ 32"/>
          <p:cNvCxnSpPr>
            <a:stCxn id="51" idx="3"/>
            <a:endCxn id="63" idx="1"/>
          </p:cNvCxnSpPr>
          <p:nvPr/>
        </p:nvCxnSpPr>
        <p:spPr>
          <a:xfrm flipV="1">
            <a:off x="6665872" y="3395801"/>
            <a:ext cx="1287459" cy="2505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2221278" y="1962596"/>
            <a:ext cx="833592" cy="8335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INIT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953331" y="4144931"/>
            <a:ext cx="756543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data type:</a:t>
            </a:r>
          </a:p>
          <a:p>
            <a:r>
              <a:rPr lang="en-US" altLang="ja-JP" sz="1050" dirty="0" smtClean="0"/>
              <a:t>0 no valid</a:t>
            </a:r>
            <a:endParaRPr kumimoji="1" lang="en-US" altLang="ja-JP" sz="1050" dirty="0" smtClean="0"/>
          </a:p>
          <a:p>
            <a:r>
              <a:rPr lang="en-US" altLang="ja-JP" sz="1050" dirty="0" smtClean="0"/>
              <a:t>1 FAT</a:t>
            </a:r>
          </a:p>
          <a:p>
            <a:r>
              <a:rPr kumimoji="1" lang="en-US" altLang="ja-JP" sz="1050" dirty="0" smtClean="0"/>
              <a:t>2 pixel</a:t>
            </a:r>
            <a:endParaRPr kumimoji="1" lang="ja-JP" altLang="en-US" sz="105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651" y="4144931"/>
            <a:ext cx="441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050" dirty="0" smtClean="0"/>
          </a:p>
          <a:p>
            <a:endParaRPr kumimoji="1" lang="ja-JP" altLang="en-US" sz="105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219187" y="763951"/>
            <a:ext cx="1471029" cy="9002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GET_PRM</a:t>
            </a:r>
            <a:r>
              <a:rPr kumimoji="1" lang="ja-JP" altLang="en-US" sz="1050" dirty="0" smtClean="0"/>
              <a:t>で</a:t>
            </a:r>
            <a:endParaRPr kumimoji="1" lang="en-US" altLang="ja-JP" sz="1050" dirty="0" smtClean="0"/>
          </a:p>
          <a:p>
            <a:r>
              <a:rPr lang="en-US" altLang="ja-JP" sz="1050" dirty="0" smtClean="0"/>
              <a:t>FAT32</a:t>
            </a:r>
            <a:r>
              <a:rPr lang="ja-JP" altLang="en-US" sz="1050" dirty="0" smtClean="0"/>
              <a:t>の各種パラメタを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設定</a:t>
            </a:r>
            <a:endParaRPr kumimoji="1" lang="en-US" altLang="ja-JP" sz="1050" dirty="0" smtClean="0"/>
          </a:p>
          <a:p>
            <a:r>
              <a:rPr lang="ja-JP" altLang="en-US" sz="1050" dirty="0" smtClean="0"/>
              <a:t>目的：ファイルのアドレスを取得する</a:t>
            </a:r>
            <a:endParaRPr lang="en-US" altLang="ja-JP" sz="1050" dirty="0" smtClean="0"/>
          </a:p>
        </p:txBody>
      </p:sp>
      <p:sp>
        <p:nvSpPr>
          <p:cNvPr id="59" name="正方形/長方形 58"/>
          <p:cNvSpPr/>
          <p:nvPr/>
        </p:nvSpPr>
        <p:spPr>
          <a:xfrm>
            <a:off x="2058228" y="4505078"/>
            <a:ext cx="988448" cy="13743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entrance_FIFO</a:t>
            </a:r>
          </a:p>
          <a:p>
            <a:pPr algn="ctr"/>
            <a:r>
              <a:rPr lang="en-US" altLang="ja-JP" sz="1400" smtClean="0"/>
              <a:t>(fwft_256in256out_1024depth</a:t>
            </a:r>
            <a:r>
              <a:rPr lang="en-US" altLang="ja-JP" sz="1400" dirty="0" smtClean="0"/>
              <a:t>)</a:t>
            </a:r>
          </a:p>
          <a:p>
            <a:pPr algn="ctr"/>
            <a:r>
              <a:rPr lang="en-US" altLang="ja-JP" sz="1050" dirty="0" smtClean="0"/>
              <a:t>1</a:t>
            </a:r>
            <a:r>
              <a:rPr lang="ja-JP" altLang="en-US" sz="1050" dirty="0" smtClean="0"/>
              <a:t>クラスタ分入る</a:t>
            </a:r>
            <a:endParaRPr kumimoji="1" lang="ja-JP" altLang="en-US" sz="1050" dirty="0"/>
          </a:p>
        </p:txBody>
      </p:sp>
      <p:cxnSp>
        <p:nvCxnSpPr>
          <p:cNvPr id="65" name="直線コネクタ 64"/>
          <p:cNvCxnSpPr>
            <a:stCxn id="70" idx="3"/>
            <a:endCxn id="59" idx="1"/>
          </p:cNvCxnSpPr>
          <p:nvPr/>
        </p:nvCxnSpPr>
        <p:spPr>
          <a:xfrm>
            <a:off x="1137264" y="3638176"/>
            <a:ext cx="920964" cy="155405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32"/>
          <p:cNvCxnSpPr>
            <a:stCxn id="59" idx="3"/>
            <a:endCxn id="48" idx="1"/>
          </p:cNvCxnSpPr>
          <p:nvPr/>
        </p:nvCxnSpPr>
        <p:spPr>
          <a:xfrm flipV="1">
            <a:off x="3046676" y="4799816"/>
            <a:ext cx="639110" cy="3924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677072" y="2066236"/>
            <a:ext cx="1031014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900" dirty="0" err="1" smtClean="0"/>
              <a:t>fotoEntry_pushed</a:t>
            </a:r>
            <a:endParaRPr lang="en-US" altLang="ja-JP" sz="9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219187" y="1731529"/>
            <a:ext cx="1471029" cy="4154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 smtClean="0"/>
              <a:t>基本的に１クラスタ単位で処理</a:t>
            </a:r>
            <a:endParaRPr lang="en-US" altLang="ja-JP" sz="105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186061" y="2181652"/>
            <a:ext cx="1471029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 smtClean="0"/>
              <a:t>状態遷移図＋カウンタで制御</a:t>
            </a:r>
            <a:r>
              <a:rPr lang="en-US" altLang="ja-JP" sz="1050" dirty="0" smtClean="0"/>
              <a:t>(</a:t>
            </a:r>
            <a:r>
              <a:rPr lang="ja-JP" altLang="en-US" sz="1050" dirty="0" smtClean="0"/>
              <a:t>条件文で、ステートだけで設定せずカウンタをくっつける</a:t>
            </a:r>
            <a:r>
              <a:rPr lang="en-US" altLang="ja-JP" sz="1050" dirty="0" smtClean="0"/>
              <a:t>)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-1002349" y="5796171"/>
            <a:ext cx="1471029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smtClean="0"/>
              <a:t>FIFO</a:t>
            </a:r>
            <a:r>
              <a:rPr lang="ja-JP" altLang="en-US" sz="1050" dirty="0" smtClean="0"/>
              <a:t>にはゴミデータがたくさん入るので、適切に処理する必要がある。</a:t>
            </a:r>
            <a:endParaRPr lang="en-US" altLang="ja-JP" sz="1050" dirty="0" smtClean="0"/>
          </a:p>
          <a:p>
            <a:r>
              <a:rPr lang="en-US" altLang="ja-JP" sz="1050" dirty="0" smtClean="0"/>
              <a:t>=&gt;</a:t>
            </a:r>
            <a:r>
              <a:rPr lang="ja-JP" altLang="en-US" sz="1050" dirty="0" smtClean="0"/>
              <a:t>読み込みで気をつける</a:t>
            </a:r>
            <a:endParaRPr lang="en-US" altLang="ja-JP" sz="1050" dirty="0" smtClean="0"/>
          </a:p>
          <a:p>
            <a:r>
              <a:rPr lang="en-US" altLang="ja-JP" sz="1050" dirty="0" smtClean="0"/>
              <a:t>=&gt;selector</a:t>
            </a:r>
            <a:r>
              <a:rPr lang="ja-JP" altLang="en-US" sz="1050" dirty="0" smtClean="0"/>
              <a:t>をつけた</a:t>
            </a:r>
            <a:endParaRPr lang="en-US" altLang="ja-JP" sz="105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685786" y="4615150"/>
            <a:ext cx="64633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900" dirty="0" err="1" smtClean="0"/>
              <a:t>BPBdata</a:t>
            </a:r>
            <a:r>
              <a:rPr lang="en-US" altLang="ja-JP" sz="900" dirty="0" smtClean="0"/>
              <a:t>_</a:t>
            </a:r>
          </a:p>
          <a:p>
            <a:r>
              <a:rPr lang="en-US" altLang="ja-JP" sz="900" dirty="0" smtClean="0"/>
              <a:t>selector</a:t>
            </a:r>
          </a:p>
        </p:txBody>
      </p:sp>
      <p:cxnSp>
        <p:nvCxnSpPr>
          <p:cNvPr id="53" name="直線コネクタ 32"/>
          <p:cNvCxnSpPr>
            <a:stCxn id="77" idx="5"/>
            <a:endCxn id="48" idx="0"/>
          </p:cNvCxnSpPr>
          <p:nvPr/>
        </p:nvCxnSpPr>
        <p:spPr>
          <a:xfrm rot="5400000">
            <a:off x="3309339" y="3373725"/>
            <a:ext cx="1941039" cy="541811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5671472" y="5192231"/>
            <a:ext cx="994400" cy="14172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pictureEntry_FIFO</a:t>
            </a:r>
          </a:p>
          <a:p>
            <a:pPr algn="ctr"/>
            <a:r>
              <a:rPr lang="en-US" altLang="ja-JP" sz="1200" dirty="0" smtClean="0"/>
              <a:t>(fwft_32in32out_1024depth)</a:t>
            </a:r>
          </a:p>
          <a:p>
            <a:pPr algn="ctr"/>
            <a:r>
              <a:rPr lang="ja-JP" altLang="en-US" sz="1200" dirty="0" smtClean="0"/>
              <a:t>１クラスタ分のアドレス数</a:t>
            </a:r>
            <a:endParaRPr lang="en-US" altLang="ja-JP" sz="1200" dirty="0" smtClean="0"/>
          </a:p>
          <a:p>
            <a:pPr algn="ctr"/>
            <a:endParaRPr lang="en-US" altLang="ja-JP" sz="1200" dirty="0" smtClean="0"/>
          </a:p>
        </p:txBody>
      </p:sp>
      <p:cxnSp>
        <p:nvCxnSpPr>
          <p:cNvPr id="56" name="直線コネクタ 32"/>
          <p:cNvCxnSpPr>
            <a:stCxn id="59" idx="2"/>
            <a:endCxn id="68" idx="1"/>
          </p:cNvCxnSpPr>
          <p:nvPr/>
        </p:nvCxnSpPr>
        <p:spPr>
          <a:xfrm rot="16200000" flipH="1">
            <a:off x="2750787" y="5681047"/>
            <a:ext cx="326295" cy="722965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3275417" y="6021012"/>
            <a:ext cx="82586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900" dirty="0" smtClean="0"/>
              <a:t>pictureEntry_</a:t>
            </a:r>
          </a:p>
          <a:p>
            <a:r>
              <a:rPr lang="en-US" altLang="ja-JP" sz="900" dirty="0" smtClean="0"/>
              <a:t>selector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672840" y="4329597"/>
            <a:ext cx="571716" cy="23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900" dirty="0" err="1" smtClean="0"/>
              <a:t>BPB_reg</a:t>
            </a:r>
            <a:endParaRPr lang="en-US" altLang="ja-JP" sz="900" dirty="0" smtClean="0"/>
          </a:p>
        </p:txBody>
      </p:sp>
      <p:cxnSp>
        <p:nvCxnSpPr>
          <p:cNvPr id="71" name="直線コネクタ 32"/>
          <p:cNvCxnSpPr>
            <a:stCxn id="48" idx="3"/>
            <a:endCxn id="69" idx="1"/>
          </p:cNvCxnSpPr>
          <p:nvPr/>
        </p:nvCxnSpPr>
        <p:spPr>
          <a:xfrm flipV="1">
            <a:off x="4332117" y="4445013"/>
            <a:ext cx="340723" cy="354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直線コネクタ 32"/>
          <p:cNvCxnSpPr>
            <a:stCxn id="68" idx="3"/>
            <a:endCxn id="51" idx="1"/>
          </p:cNvCxnSpPr>
          <p:nvPr/>
        </p:nvCxnSpPr>
        <p:spPr>
          <a:xfrm flipV="1">
            <a:off x="4101284" y="5900853"/>
            <a:ext cx="1570188" cy="304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3685786" y="5192231"/>
            <a:ext cx="85151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900" dirty="0" err="1" smtClean="0"/>
              <a:t>digFotoEntry</a:t>
            </a:r>
            <a:r>
              <a:rPr lang="en-US" altLang="ja-JP" sz="900" dirty="0" smtClean="0"/>
              <a:t>_</a:t>
            </a:r>
          </a:p>
          <a:p>
            <a:r>
              <a:rPr lang="en-US" altLang="ja-JP" sz="900" dirty="0" smtClean="0"/>
              <a:t>selector</a:t>
            </a: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862425" y="4906678"/>
            <a:ext cx="76426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900" dirty="0" smtClean="0"/>
              <a:t>DigFOTOentry_reg</a:t>
            </a:r>
          </a:p>
        </p:txBody>
      </p:sp>
      <p:cxnSp>
        <p:nvCxnSpPr>
          <p:cNvPr id="104" name="直線コネクタ 32"/>
          <p:cNvCxnSpPr>
            <a:stCxn id="102" idx="3"/>
            <a:endCxn id="103" idx="1"/>
          </p:cNvCxnSpPr>
          <p:nvPr/>
        </p:nvCxnSpPr>
        <p:spPr>
          <a:xfrm flipV="1">
            <a:off x="4537301" y="5091344"/>
            <a:ext cx="325124" cy="285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線コネクタ 32"/>
          <p:cNvCxnSpPr/>
          <p:nvPr/>
        </p:nvCxnSpPr>
        <p:spPr>
          <a:xfrm flipV="1">
            <a:off x="3046676" y="5376897"/>
            <a:ext cx="639110" cy="184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直線コネクタ 32"/>
          <p:cNvCxnSpPr>
            <a:endCxn id="63" idx="1"/>
          </p:cNvCxnSpPr>
          <p:nvPr/>
        </p:nvCxnSpPr>
        <p:spPr>
          <a:xfrm flipV="1">
            <a:off x="5244556" y="3395801"/>
            <a:ext cx="2708775" cy="10492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32"/>
          <p:cNvCxnSpPr>
            <a:stCxn id="103" idx="3"/>
            <a:endCxn id="63" idx="1"/>
          </p:cNvCxnSpPr>
          <p:nvPr/>
        </p:nvCxnSpPr>
        <p:spPr>
          <a:xfrm flipV="1">
            <a:off x="5626686" y="3395801"/>
            <a:ext cx="2326645" cy="1695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32"/>
          <p:cNvCxnSpPr>
            <a:stCxn id="77" idx="5"/>
            <a:endCxn id="102" idx="0"/>
          </p:cNvCxnSpPr>
          <p:nvPr/>
        </p:nvCxnSpPr>
        <p:spPr>
          <a:xfrm rot="5400000">
            <a:off x="3072094" y="3713562"/>
            <a:ext cx="2518120" cy="43921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32"/>
          <p:cNvCxnSpPr>
            <a:stCxn id="77" idx="5"/>
            <a:endCxn id="68" idx="0"/>
          </p:cNvCxnSpPr>
          <p:nvPr/>
        </p:nvCxnSpPr>
        <p:spPr>
          <a:xfrm rot="5400000">
            <a:off x="2446107" y="3916355"/>
            <a:ext cx="3346901" cy="862412"/>
          </a:xfrm>
          <a:prstGeom prst="bentConnector3">
            <a:avLst>
              <a:gd name="adj1" fmla="val 9333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32"/>
          <p:cNvCxnSpPr>
            <a:stCxn id="51" idx="3"/>
            <a:endCxn id="51" idx="1"/>
          </p:cNvCxnSpPr>
          <p:nvPr/>
        </p:nvCxnSpPr>
        <p:spPr>
          <a:xfrm flipH="1">
            <a:off x="5671472" y="5900853"/>
            <a:ext cx="994400" cy="1588"/>
          </a:xfrm>
          <a:prstGeom prst="bentConnector5">
            <a:avLst>
              <a:gd name="adj1" fmla="val -22989"/>
              <a:gd name="adj2" fmla="val 50763539"/>
              <a:gd name="adj3" fmla="val 12298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6921671" y="6205677"/>
            <a:ext cx="764261" cy="5078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900" dirty="0" smtClean="0"/>
              <a:t>取り出したデータは積み直す</a:t>
            </a:r>
            <a:endParaRPr lang="en-US" altLang="ja-JP" sz="9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ステートマシン</a:t>
            </a:r>
            <a:endParaRPr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3749" y="2746426"/>
            <a:ext cx="778387" cy="7783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GET_</a:t>
            </a:r>
          </a:p>
          <a:p>
            <a:pPr algn="ctr"/>
            <a:r>
              <a:rPr kumimoji="1" lang="en-US" altLang="ja-JP" sz="1050" dirty="0" smtClean="0"/>
              <a:t>BPB</a:t>
            </a:r>
            <a:endParaRPr kumimoji="1" lang="ja-JP" altLang="en-US" sz="1050" dirty="0"/>
          </a:p>
        </p:txBody>
      </p:sp>
      <p:sp>
        <p:nvSpPr>
          <p:cNvPr id="5" name="円/楕円 4"/>
          <p:cNvSpPr/>
          <p:nvPr/>
        </p:nvSpPr>
        <p:spPr>
          <a:xfrm>
            <a:off x="1259757" y="4122099"/>
            <a:ext cx="778387" cy="7783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SET</a:t>
            </a:r>
            <a:r>
              <a:rPr kumimoji="1" lang="en-US" altLang="ja-JP" sz="1050" dirty="0" smtClean="0"/>
              <a:t>_</a:t>
            </a:r>
          </a:p>
          <a:p>
            <a:pPr algn="ctr"/>
            <a:r>
              <a:rPr kumimoji="1" lang="en-US" altLang="ja-JP" sz="1050" dirty="0" smtClean="0"/>
              <a:t>BPB</a:t>
            </a:r>
            <a:endParaRPr kumimoji="1" lang="ja-JP" altLang="en-US" sz="1050" dirty="0"/>
          </a:p>
        </p:txBody>
      </p:sp>
      <p:sp>
        <p:nvSpPr>
          <p:cNvPr id="8" name="円/楕円 7"/>
          <p:cNvSpPr/>
          <p:nvPr/>
        </p:nvSpPr>
        <p:spPr>
          <a:xfrm>
            <a:off x="2292501" y="2492318"/>
            <a:ext cx="778387" cy="7783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GET_</a:t>
            </a:r>
          </a:p>
          <a:p>
            <a:pPr algn="ctr"/>
            <a:r>
              <a:rPr kumimoji="1" lang="en-US" altLang="ja-JP" sz="1050" dirty="0" smtClean="0"/>
              <a:t>ROOTDIR</a:t>
            </a:r>
            <a:endParaRPr kumimoji="1" lang="ja-JP" altLang="en-US" sz="1050" dirty="0"/>
          </a:p>
        </p:txBody>
      </p:sp>
      <p:sp>
        <p:nvSpPr>
          <p:cNvPr id="9" name="円/楕円 8"/>
          <p:cNvSpPr/>
          <p:nvPr/>
        </p:nvSpPr>
        <p:spPr>
          <a:xfrm>
            <a:off x="3531344" y="3973061"/>
            <a:ext cx="778387" cy="7783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SET</a:t>
            </a:r>
            <a:r>
              <a:rPr kumimoji="1" lang="en-US" altLang="ja-JP" sz="1050" dirty="0" smtClean="0"/>
              <a:t>_</a:t>
            </a:r>
          </a:p>
          <a:p>
            <a:pPr algn="ctr"/>
            <a:r>
              <a:rPr kumimoji="1" lang="en-US" altLang="ja-JP" sz="1050" dirty="0" smtClean="0"/>
              <a:t>Dig</a:t>
            </a:r>
          </a:p>
          <a:p>
            <a:pPr algn="ctr"/>
            <a:r>
              <a:rPr kumimoji="1" lang="en-US" altLang="ja-JP" sz="1050" dirty="0" smtClean="0"/>
              <a:t>FOTO</a:t>
            </a:r>
          </a:p>
          <a:p>
            <a:pPr algn="ctr"/>
            <a:r>
              <a:rPr lang="en-US" altLang="ja-JP" sz="1050" dirty="0" smtClean="0"/>
              <a:t>DIR</a:t>
            </a:r>
            <a:endParaRPr kumimoji="1" lang="ja-JP" altLang="en-US" sz="1050" dirty="0"/>
          </a:p>
        </p:txBody>
      </p:sp>
      <p:sp>
        <p:nvSpPr>
          <p:cNvPr id="12" name="円/楕円 11"/>
          <p:cNvSpPr/>
          <p:nvPr/>
        </p:nvSpPr>
        <p:spPr>
          <a:xfrm>
            <a:off x="4871064" y="2377531"/>
            <a:ext cx="778387" cy="7783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GET_</a:t>
            </a:r>
          </a:p>
          <a:p>
            <a:pPr algn="ctr"/>
            <a:r>
              <a:rPr lang="en-US" altLang="ja-JP" sz="1050" dirty="0" smtClean="0"/>
              <a:t>DIG</a:t>
            </a:r>
          </a:p>
          <a:p>
            <a:pPr algn="ctr"/>
            <a:r>
              <a:rPr lang="en-US" altLang="ja-JP" sz="1050" dirty="0" smtClean="0"/>
              <a:t>FOTO</a:t>
            </a:r>
          </a:p>
          <a:p>
            <a:pPr algn="ctr"/>
            <a:r>
              <a:rPr lang="en-US" altLang="ja-JP" sz="1050" dirty="0" smtClean="0"/>
              <a:t>DIR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7030065" y="2377531"/>
            <a:ext cx="778387" cy="7783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SET</a:t>
            </a:r>
            <a:r>
              <a:rPr kumimoji="1" lang="en-US" altLang="ja-JP" sz="1050" dirty="0" smtClean="0"/>
              <a:t>_</a:t>
            </a:r>
          </a:p>
          <a:p>
            <a:pPr algn="ctr"/>
            <a:r>
              <a:rPr kumimoji="1" lang="en-US" altLang="ja-JP" sz="1050" dirty="0" smtClean="0"/>
              <a:t>FOTO</a:t>
            </a:r>
            <a:endParaRPr kumimoji="1" lang="ja-JP" altLang="en-US" sz="105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621" y="997554"/>
            <a:ext cx="1471029" cy="9002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smtClean="0"/>
              <a:t>GET</a:t>
            </a:r>
            <a:r>
              <a:rPr lang="ja-JP" altLang="en-US" sz="1050" dirty="0" smtClean="0"/>
              <a:t>ステート中は、エントランス</a:t>
            </a:r>
            <a:r>
              <a:rPr lang="en-US" altLang="ja-JP" sz="1050" dirty="0" smtClean="0"/>
              <a:t>FIFO</a:t>
            </a:r>
            <a:r>
              <a:rPr lang="ja-JP" altLang="en-US" sz="1050" dirty="0" smtClean="0"/>
              <a:t>にデータを蓄える。</a:t>
            </a:r>
            <a:endParaRPr lang="en-US" altLang="ja-JP" sz="1050" dirty="0" smtClean="0"/>
          </a:p>
          <a:p>
            <a:r>
              <a:rPr lang="en-US" altLang="ja-JP" sz="1050" dirty="0" smtClean="0"/>
              <a:t>SET</a:t>
            </a:r>
            <a:r>
              <a:rPr lang="ja-JP" altLang="en-US" sz="1050" dirty="0" smtClean="0"/>
              <a:t>ステートで、</a:t>
            </a:r>
            <a:r>
              <a:rPr lang="en-US" altLang="ja-JP" sz="1050" dirty="0" smtClean="0"/>
              <a:t>FIFO</a:t>
            </a:r>
            <a:r>
              <a:rPr lang="ja-JP" altLang="en-US" sz="1050" dirty="0" smtClean="0"/>
              <a:t>の中身を解析。</a:t>
            </a:r>
            <a:endParaRPr lang="en-US" altLang="ja-JP" sz="105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19259" y="1320719"/>
            <a:ext cx="1471029" cy="5770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smtClean="0"/>
              <a:t>FotoFIFO</a:t>
            </a:r>
            <a:r>
              <a:rPr lang="ja-JP" altLang="en-US" sz="1050" dirty="0" smtClean="0"/>
              <a:t>に、処理する画像データへのポインタを積む</a:t>
            </a:r>
            <a:endParaRPr lang="en-US" altLang="ja-JP" sz="1050" dirty="0" smtClean="0"/>
          </a:p>
        </p:txBody>
      </p:sp>
      <p:cxnSp>
        <p:nvCxnSpPr>
          <p:cNvPr id="16" name="直線コネクタ 32"/>
          <p:cNvCxnSpPr>
            <a:stCxn id="15" idx="2"/>
            <a:endCxn id="13" idx="6"/>
          </p:cNvCxnSpPr>
          <p:nvPr/>
        </p:nvCxnSpPr>
        <p:spPr>
          <a:xfrm rot="5400000">
            <a:off x="7547151" y="2159101"/>
            <a:ext cx="868925" cy="346322"/>
          </a:xfrm>
          <a:prstGeom prst="bent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82"/>
          <p:cNvCxnSpPr>
            <a:stCxn id="4" idx="1"/>
            <a:endCxn id="4" idx="7"/>
          </p:cNvCxnSpPr>
          <p:nvPr/>
        </p:nvCxnSpPr>
        <p:spPr>
          <a:xfrm rot="5400000" flipH="1" flipV="1">
            <a:off x="412942" y="2585217"/>
            <a:ext cx="1588" cy="550403"/>
          </a:xfrm>
          <a:prstGeom prst="curvedConnector3">
            <a:avLst>
              <a:gd name="adj1" fmla="val 215738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82"/>
          <p:cNvCxnSpPr>
            <a:stCxn id="4" idx="6"/>
            <a:endCxn id="5" idx="2"/>
          </p:cNvCxnSpPr>
          <p:nvPr/>
        </p:nvCxnSpPr>
        <p:spPr>
          <a:xfrm>
            <a:off x="802136" y="3135620"/>
            <a:ext cx="457621" cy="13756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82"/>
          <p:cNvCxnSpPr>
            <a:stCxn id="8" idx="1"/>
            <a:endCxn id="8" idx="7"/>
          </p:cNvCxnSpPr>
          <p:nvPr/>
        </p:nvCxnSpPr>
        <p:spPr>
          <a:xfrm rot="5400000" flipH="1" flipV="1">
            <a:off x="2681694" y="2331109"/>
            <a:ext cx="1588" cy="550403"/>
          </a:xfrm>
          <a:prstGeom prst="curvedConnector3">
            <a:avLst>
              <a:gd name="adj1" fmla="val 215738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82"/>
          <p:cNvCxnSpPr>
            <a:stCxn id="5" idx="6"/>
            <a:endCxn id="8" idx="2"/>
          </p:cNvCxnSpPr>
          <p:nvPr/>
        </p:nvCxnSpPr>
        <p:spPr>
          <a:xfrm flipV="1">
            <a:off x="2038144" y="2881512"/>
            <a:ext cx="254357" cy="16297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82"/>
          <p:cNvCxnSpPr>
            <a:stCxn id="8" idx="6"/>
            <a:endCxn id="9" idx="2"/>
          </p:cNvCxnSpPr>
          <p:nvPr/>
        </p:nvCxnSpPr>
        <p:spPr>
          <a:xfrm>
            <a:off x="3070888" y="2881512"/>
            <a:ext cx="460456" cy="148074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82"/>
          <p:cNvCxnSpPr>
            <a:stCxn id="9" idx="6"/>
            <a:endCxn id="12" idx="3"/>
          </p:cNvCxnSpPr>
          <p:nvPr/>
        </p:nvCxnSpPr>
        <p:spPr>
          <a:xfrm flipV="1">
            <a:off x="4309731" y="3041926"/>
            <a:ext cx="675325" cy="132032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82"/>
          <p:cNvCxnSpPr>
            <a:stCxn id="12" idx="1"/>
            <a:endCxn id="12" idx="7"/>
          </p:cNvCxnSpPr>
          <p:nvPr/>
        </p:nvCxnSpPr>
        <p:spPr>
          <a:xfrm rot="5400000" flipH="1" flipV="1">
            <a:off x="5260257" y="2216322"/>
            <a:ext cx="1588" cy="550403"/>
          </a:xfrm>
          <a:prstGeom prst="curvedConnector3">
            <a:avLst>
              <a:gd name="adj1" fmla="val 215738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82"/>
          <p:cNvCxnSpPr>
            <a:stCxn id="12" idx="6"/>
            <a:endCxn id="13" idx="2"/>
          </p:cNvCxnSpPr>
          <p:nvPr/>
        </p:nvCxnSpPr>
        <p:spPr>
          <a:xfrm>
            <a:off x="5649451" y="2766725"/>
            <a:ext cx="1380614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82"/>
          <p:cNvCxnSpPr>
            <a:stCxn id="13" idx="1"/>
            <a:endCxn id="13" idx="7"/>
          </p:cNvCxnSpPr>
          <p:nvPr/>
        </p:nvCxnSpPr>
        <p:spPr>
          <a:xfrm rot="5400000" flipH="1" flipV="1">
            <a:off x="7419258" y="2216322"/>
            <a:ext cx="1588" cy="550403"/>
          </a:xfrm>
          <a:prstGeom prst="curvedConnector3">
            <a:avLst>
              <a:gd name="adj1" fmla="val 215738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82"/>
          <p:cNvCxnSpPr>
            <a:stCxn id="13" idx="4"/>
            <a:endCxn id="95" idx="0"/>
          </p:cNvCxnSpPr>
          <p:nvPr/>
        </p:nvCxnSpPr>
        <p:spPr>
          <a:xfrm rot="16200000" flipH="1">
            <a:off x="6674977" y="3900199"/>
            <a:ext cx="2610828" cy="11222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円/楕円 47"/>
          <p:cNvSpPr/>
          <p:nvPr/>
        </p:nvSpPr>
        <p:spPr>
          <a:xfrm>
            <a:off x="68006" y="5766746"/>
            <a:ext cx="778387" cy="7783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INIT</a:t>
            </a:r>
            <a:endParaRPr kumimoji="1" lang="ja-JP" altLang="en-US" sz="1050" dirty="0"/>
          </a:p>
        </p:txBody>
      </p:sp>
      <p:cxnSp>
        <p:nvCxnSpPr>
          <p:cNvPr id="51" name="直線矢印コネクタ 82"/>
          <p:cNvCxnSpPr>
            <a:stCxn id="48" idx="0"/>
            <a:endCxn id="4" idx="4"/>
          </p:cNvCxnSpPr>
          <p:nvPr/>
        </p:nvCxnSpPr>
        <p:spPr>
          <a:xfrm rot="16200000" flipV="1">
            <a:off x="-685894" y="4623651"/>
            <a:ext cx="2241933" cy="442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04893" y="3832343"/>
            <a:ext cx="1179962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err="1" smtClean="0"/>
              <a:t>BPBdata_received</a:t>
            </a:r>
            <a:endParaRPr lang="en-US" altLang="ja-JP" sz="1050" dirty="0" smtClean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671771" y="5063613"/>
            <a:ext cx="1471029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smtClean="0"/>
              <a:t>BPB</a:t>
            </a:r>
            <a:r>
              <a:rPr lang="ja-JP" altLang="en-US" sz="1050" dirty="0" smtClean="0"/>
              <a:t>の構造は決まっているので、</a:t>
            </a:r>
            <a:r>
              <a:rPr lang="en-US" altLang="ja-JP" sz="1050" dirty="0" smtClean="0"/>
              <a:t>1clk</a:t>
            </a:r>
            <a:r>
              <a:rPr lang="ja-JP" altLang="en-US" sz="1050" dirty="0" smtClean="0"/>
              <a:t>でいける（</a:t>
            </a:r>
            <a:r>
              <a:rPr lang="en-US" altLang="ja-JP" sz="1050" dirty="0" smtClean="0"/>
              <a:t>FWFT</a:t>
            </a:r>
            <a:r>
              <a:rPr lang="ja-JP" altLang="en-US" sz="1050" dirty="0" smtClean="0"/>
              <a:t>に限る）。</a:t>
            </a:r>
            <a:endParaRPr lang="en-US" altLang="ja-JP" sz="1050" dirty="0" smtClean="0"/>
          </a:p>
          <a:p>
            <a:r>
              <a:rPr lang="en-US" altLang="ja-JP" sz="1050" dirty="0" smtClean="0"/>
              <a:t>FIFO</a:t>
            </a:r>
            <a:r>
              <a:rPr lang="ja-JP" altLang="en-US" sz="1050" dirty="0" smtClean="0"/>
              <a:t>の</a:t>
            </a:r>
            <a:r>
              <a:rPr lang="en-US" altLang="ja-JP" sz="1050" dirty="0" smtClean="0"/>
              <a:t>rd</a:t>
            </a:r>
            <a:r>
              <a:rPr lang="ja-JP" altLang="en-US" sz="1050" dirty="0" smtClean="0"/>
              <a:t>１回ではとれないので、やっぱ</a:t>
            </a:r>
            <a:r>
              <a:rPr lang="en-US" altLang="ja-JP" sz="1050" dirty="0" smtClean="0"/>
              <a:t>2clk</a:t>
            </a:r>
            <a:r>
              <a:rPr lang="ja-JP" altLang="en-US" sz="1050" dirty="0" smtClean="0"/>
              <a:t>必要</a:t>
            </a:r>
            <a:endParaRPr lang="en-US" altLang="ja-JP" sz="1050" dirty="0" smtClean="0"/>
          </a:p>
        </p:txBody>
      </p:sp>
      <p:cxnSp>
        <p:nvCxnSpPr>
          <p:cNvPr id="74" name="直線コネクタ 32"/>
          <p:cNvCxnSpPr>
            <a:stCxn id="73" idx="0"/>
            <a:endCxn id="5" idx="5"/>
          </p:cNvCxnSpPr>
          <p:nvPr/>
        </p:nvCxnSpPr>
        <p:spPr>
          <a:xfrm rot="16200000" flipV="1">
            <a:off x="2027160" y="4683487"/>
            <a:ext cx="277119" cy="483134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2"/>
          <p:cNvCxnSpPr>
            <a:stCxn id="48" idx="3"/>
            <a:endCxn id="48" idx="5"/>
          </p:cNvCxnSpPr>
          <p:nvPr/>
        </p:nvCxnSpPr>
        <p:spPr>
          <a:xfrm rot="16200000" flipH="1">
            <a:off x="457199" y="6155939"/>
            <a:ext cx="1588" cy="550403"/>
          </a:xfrm>
          <a:prstGeom prst="curvedConnector3">
            <a:avLst>
              <a:gd name="adj1" fmla="val 215738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円/楕円 94"/>
          <p:cNvSpPr/>
          <p:nvPr/>
        </p:nvSpPr>
        <p:spPr>
          <a:xfrm>
            <a:off x="8152330" y="5766746"/>
            <a:ext cx="778387" cy="7783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GET_</a:t>
            </a:r>
          </a:p>
          <a:p>
            <a:pPr algn="ctr"/>
            <a:r>
              <a:rPr lang="en-US" altLang="ja-JP" sz="1050" dirty="0" smtClean="0"/>
              <a:t>DATA</a:t>
            </a:r>
            <a:endParaRPr kumimoji="1" lang="ja-JP" altLang="en-US" sz="1050" dirty="0"/>
          </a:p>
        </p:txBody>
      </p:sp>
      <p:cxnSp>
        <p:nvCxnSpPr>
          <p:cNvPr id="96" name="直線矢印コネクタ 82"/>
          <p:cNvCxnSpPr>
            <a:stCxn id="95" idx="3"/>
            <a:endCxn id="95" idx="5"/>
          </p:cNvCxnSpPr>
          <p:nvPr/>
        </p:nvCxnSpPr>
        <p:spPr>
          <a:xfrm rot="16200000" flipH="1">
            <a:off x="8541523" y="6155939"/>
            <a:ext cx="1588" cy="550403"/>
          </a:xfrm>
          <a:prstGeom prst="curvedConnector3">
            <a:avLst>
              <a:gd name="adj1" fmla="val 215738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2811979" y="3290401"/>
            <a:ext cx="1108559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smtClean="0"/>
              <a:t>rootDir_received</a:t>
            </a:r>
          </a:p>
        </p:txBody>
      </p:sp>
      <p:cxnSp>
        <p:nvCxnSpPr>
          <p:cNvPr id="104" name="直線矢印コネクタ 82"/>
          <p:cNvCxnSpPr>
            <a:stCxn id="9" idx="1"/>
            <a:endCxn id="9" idx="7"/>
          </p:cNvCxnSpPr>
          <p:nvPr/>
        </p:nvCxnSpPr>
        <p:spPr>
          <a:xfrm rot="5400000" flipH="1" flipV="1">
            <a:off x="3920537" y="3811852"/>
            <a:ext cx="1588" cy="550403"/>
          </a:xfrm>
          <a:prstGeom prst="curvedConnector3">
            <a:avLst>
              <a:gd name="adj1" fmla="val 215738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3734354" y="5302224"/>
            <a:ext cx="1471029" cy="5770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smtClean="0"/>
              <a:t>rootDir</a:t>
            </a:r>
            <a:r>
              <a:rPr lang="ja-JP" altLang="en-US" sz="1050" dirty="0" smtClean="0"/>
              <a:t>エントリのどこにあるかわからないので、最悪１クラスタ分走査</a:t>
            </a:r>
            <a:endParaRPr lang="en-US" altLang="ja-JP" sz="1050" dirty="0" smtClean="0"/>
          </a:p>
        </p:txBody>
      </p:sp>
      <p:cxnSp>
        <p:nvCxnSpPr>
          <p:cNvPr id="109" name="直線コネクタ 32"/>
          <p:cNvCxnSpPr>
            <a:stCxn id="108" idx="0"/>
            <a:endCxn id="9" idx="4"/>
          </p:cNvCxnSpPr>
          <p:nvPr/>
        </p:nvCxnSpPr>
        <p:spPr>
          <a:xfrm rot="16200000" flipV="1">
            <a:off x="3919816" y="4752170"/>
            <a:ext cx="550776" cy="549331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4469870" y="3578427"/>
            <a:ext cx="1427306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err="1" smtClean="0"/>
              <a:t>DigFotoDir_configured</a:t>
            </a:r>
            <a:endParaRPr lang="en-US" altLang="ja-JP" sz="1050" dirty="0" smtClean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649451" y="2859624"/>
            <a:ext cx="1305869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err="1" smtClean="0"/>
              <a:t>DigFotoDir_received</a:t>
            </a:r>
            <a:endParaRPr lang="en-US" altLang="ja-JP" sz="1050" dirty="0" smtClean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7073319" y="3578427"/>
            <a:ext cx="1167338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smtClean="0"/>
              <a:t>fotoEntry_pushed</a:t>
            </a: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1828132" y="3578427"/>
            <a:ext cx="1056552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050" dirty="0" err="1" smtClean="0"/>
              <a:t>BPB_configured</a:t>
            </a:r>
            <a:endParaRPr lang="en-US" altLang="ja-JP" sz="105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FAT</a:t>
            </a:r>
            <a:r>
              <a:rPr lang="ja-JP" altLang="en-US" dirty="0" smtClean="0"/>
              <a:t>パラメタ</a:t>
            </a:r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57201" y="1229032"/>
          <a:ext cx="8414170" cy="3977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95213"/>
                <a:gridCol w="990613"/>
                <a:gridCol w="828240"/>
                <a:gridCol w="717808"/>
                <a:gridCol w="378229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BPB_RsvdSecCnt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6312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14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/>
                        <a:t>2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/>
                        <a:t>予約領域のセクタ数</a:t>
                      </a:r>
                      <a:endParaRPr kumimoji="1" lang="ja-JP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BPB_SecPerClus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sectors</a:t>
                      </a:r>
                      <a:r>
                        <a:rPr kumimoji="1" lang="en-US" altLang="ja-JP" baseline="0" dirty="0" smtClean="0"/>
                        <a:t> / cluster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BPB_FATSz32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sectors</a:t>
                      </a:r>
                      <a:r>
                        <a:rPr kumimoji="1" lang="en-US" altLang="ja-JP" baseline="0" dirty="0" smtClean="0"/>
                        <a:t> / FAT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FirstDataSector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8192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BPB_RsvdSecCnt</a:t>
                      </a:r>
                      <a:r>
                        <a:rPr kumimoji="1" lang="en-US" altLang="ja-JP" baseline="0" dirty="0" smtClean="0"/>
                        <a:t> + 2*BPB_FATSz32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セクタ５１２バイト、１６</a:t>
                      </a:r>
                      <a:r>
                        <a:rPr kumimoji="1" lang="en-US" altLang="ja-JP" dirty="0" smtClean="0"/>
                        <a:t>×</a:t>
                      </a:r>
                      <a:r>
                        <a:rPr kumimoji="1" lang="ja-JP" altLang="en-US" dirty="0" smtClean="0"/>
                        <a:t>３２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１クラスタあたり１０２４エントリ（（５１２</a:t>
                      </a:r>
                      <a:r>
                        <a:rPr kumimoji="1" lang="en-US" altLang="ja-JP" dirty="0" smtClean="0"/>
                        <a:t>÷</a:t>
                      </a:r>
                      <a:r>
                        <a:rPr kumimoji="1" lang="ja-JP" altLang="en-US" dirty="0" smtClean="0"/>
                        <a:t>３２）</a:t>
                      </a:r>
                      <a:r>
                        <a:rPr kumimoji="1" lang="en-US" altLang="ja-JP" dirty="0" smtClean="0"/>
                        <a:t>×</a:t>
                      </a:r>
                      <a:r>
                        <a:rPr kumimoji="1" lang="ja-JP" altLang="en-US" dirty="0" smtClean="0"/>
                        <a:t>６４）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57200" y="4937432"/>
            <a:ext cx="9052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１、ルートディレクトリ（</a:t>
            </a:r>
            <a:r>
              <a:rPr kumimoji="1" lang="en-US" altLang="ja-JP" dirty="0" smtClean="0"/>
              <a:t>FirstDataSector</a:t>
            </a:r>
            <a:r>
              <a:rPr kumimoji="1" lang="ja-JP" altLang="en-US" dirty="0" smtClean="0"/>
              <a:t>から１クラスタ分）にアクセス</a:t>
            </a:r>
            <a:endParaRPr kumimoji="1" lang="en-US" altLang="ja-JP" dirty="0" smtClean="0"/>
          </a:p>
          <a:p>
            <a:r>
              <a:rPr lang="ja-JP" altLang="en-US" dirty="0" smtClean="0"/>
              <a:t>２、ルートディレクトリの特定のフォルダを探し出し、そのエントリのアドレスを取得</a:t>
            </a:r>
            <a:endParaRPr lang="en-US" altLang="ja-JP" dirty="0" smtClean="0"/>
          </a:p>
          <a:p>
            <a:r>
              <a:rPr kumimoji="1" lang="ja-JP" altLang="en-US" dirty="0" smtClean="0"/>
              <a:t>３、特定のフォルダエントリにアクセス</a:t>
            </a:r>
            <a:r>
              <a:rPr lang="ja-JP" altLang="en-US" dirty="0" smtClean="0"/>
              <a:t>し、ファイルエントリのアドレスを取得</a:t>
            </a:r>
            <a:endParaRPr lang="en-US" altLang="ja-JP" dirty="0" smtClean="0"/>
          </a:p>
          <a:p>
            <a:r>
              <a:rPr kumimoji="1" lang="ja-JP" altLang="en-US" dirty="0" smtClean="0"/>
              <a:t>４、ファイルエントリからデータを取り出す</a:t>
            </a:r>
            <a:endParaRPr kumimoji="1" lang="en-US" altLang="ja-JP" dirty="0" smtClean="0"/>
          </a:p>
          <a:p>
            <a:r>
              <a:rPr lang="ja-JP" altLang="en-US" dirty="0" smtClean="0"/>
              <a:t>５、３から繰り返す</a:t>
            </a:r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３において、ファイルエントリがどこにあるかわからないので、全部読み込んでファイル名で</a:t>
            </a:r>
            <a:endParaRPr lang="en-US" altLang="ja-JP" dirty="0" smtClean="0"/>
          </a:p>
          <a:p>
            <a:r>
              <a:rPr lang="ja-JP" altLang="en-US" dirty="0" smtClean="0"/>
              <a:t>判別する。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仕様（妥協）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SD</a:t>
            </a:r>
            <a:r>
              <a:rPr lang="ja-JP" altLang="en-US" dirty="0" smtClean="0"/>
              <a:t>カードの特定のフォルダ内のデータのみ表示</a:t>
            </a:r>
            <a:endParaRPr lang="en-US" altLang="ja-JP" dirty="0" smtClean="0"/>
          </a:p>
          <a:p>
            <a:r>
              <a:rPr lang="ja-JP" altLang="en-US" dirty="0" smtClean="0"/>
              <a:t>動作速度の関係で、小さい画像しか無理そう</a:t>
            </a:r>
            <a:endParaRPr lang="en-US" altLang="ja-JP" dirty="0" smtClean="0"/>
          </a:p>
          <a:p>
            <a:r>
              <a:rPr lang="ja-JP" altLang="en-US" dirty="0" smtClean="0"/>
              <a:t>ある程度パラメタ固定（１セクタあたり５１２バイト等）</a:t>
            </a:r>
            <a:endParaRPr lang="en-US" altLang="ja-JP" dirty="0" smtClean="0"/>
          </a:p>
          <a:p>
            <a:r>
              <a:rPr lang="en-US" altLang="ja-JP" dirty="0" smtClean="0"/>
              <a:t>SD</a:t>
            </a:r>
            <a:r>
              <a:rPr lang="ja-JP" altLang="en-US" dirty="0" smtClean="0"/>
              <a:t>カードの取り外しには対応</a:t>
            </a:r>
            <a:endParaRPr lang="en-US" altLang="ja-JP" dirty="0" smtClean="0"/>
          </a:p>
          <a:p>
            <a:r>
              <a:rPr lang="ja-JP" altLang="en-US" dirty="0" smtClean="0"/>
              <a:t>長いファイル名は不可</a:t>
            </a:r>
            <a:r>
              <a:rPr lang="en-US" altLang="ja-JP" dirty="0" smtClean="0"/>
              <a:t>(11byte</a:t>
            </a:r>
            <a:r>
              <a:rPr lang="ja-JP" altLang="en-US" dirty="0" smtClean="0"/>
              <a:t>以内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ファイル名による識別</a:t>
            </a:r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11790</TotalTime>
  <Words>1080</Words>
  <Application>Microsoft Macintosh PowerPoint</Application>
  <PresentationFormat>画面に合わせる (4:3)</PresentationFormat>
  <Paragraphs>321</Paragraphs>
  <Slides>13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DigFoto</vt:lpstr>
      <vt:lpstr>Block fig</vt:lpstr>
      <vt:lpstr>SPI_ctrl</vt:lpstr>
      <vt:lpstr>SPIctrlステートマシン</vt:lpstr>
      <vt:lpstr>FAT32_ctrl</vt:lpstr>
      <vt:lpstr>ステートマシン</vt:lpstr>
      <vt:lpstr>FATパラメタ</vt:lpstr>
      <vt:lpstr>仕様（妥協）</vt:lpstr>
      <vt:lpstr>PowerPoint プレゼンテーション</vt:lpstr>
      <vt:lpstr>PowerPoint プレゼンテーション</vt:lpstr>
      <vt:lpstr>sdrd_reader</vt:lpstr>
      <vt:lpstr>sdrd_reader(bak)</vt:lpstr>
      <vt:lpstr>FAT32_ctrl</vt:lpstr>
    </vt:vector>
  </TitlesOfParts>
  <Company>University of Tsukuba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 card reader</dc:title>
  <dc:creator>fpga fpgacafe</dc:creator>
  <cp:lastModifiedBy>関 勝之</cp:lastModifiedBy>
  <cp:revision>33</cp:revision>
  <dcterms:created xsi:type="dcterms:W3CDTF">2011-07-20T13:21:05Z</dcterms:created>
  <dcterms:modified xsi:type="dcterms:W3CDTF">2011-09-16T01:07:28Z</dcterms:modified>
</cp:coreProperties>
</file>