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  <p:sldId id="268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M." initials="JM" lastIdx="1" clrIdx="0">
    <p:extLst>
      <p:ext uri="{19B8F6BF-5375-455C-9EA6-DF929625EA0E}">
        <p15:presenceInfo xmlns:p15="http://schemas.microsoft.com/office/powerpoint/2012/main" userId="8211f8aa65f01b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37CE28-DEB8-4BB7-B577-EF8613DF2D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2655D3-99E4-45D9-981B-4448D4C4D1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8C5E5C-F97A-4956-9DC2-99408593B5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FC74E0-749B-42FF-B177-061A0C51CD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C9CD9-EBC2-47E7-8E8F-E84CB70BFC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03440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5AD22-A604-4F45-BEC8-04B8763D53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255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70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139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63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14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38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399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512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1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949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477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1079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7169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109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33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766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32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560F4E-AA56-422C-8F94-BDD06C2D6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6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D4E9F-412F-4F83-9B15-C1FBADB3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518" y="3339989"/>
            <a:ext cx="10134198" cy="1857901"/>
          </a:xfrm>
        </p:spPr>
        <p:txBody>
          <a:bodyPr anchor="t">
            <a:normAutofit/>
          </a:bodyPr>
          <a:lstStyle/>
          <a:p>
            <a:r>
              <a:rPr lang="es-CO" sz="4000" b="1" dirty="0"/>
              <a:t>COMITÉ PARITARIO DE SEGURIDAD Y SALUD EN EL TRABAJO COPASST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4F006C-B812-48FA-889A-5B186985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67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92648-2498-49E3-BF4F-5996A99E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84" y="347822"/>
            <a:ext cx="10364451" cy="12872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000" dirty="0"/>
              <a:t>Funciones de </a:t>
            </a:r>
            <a:r>
              <a:rPr lang="es-MX" sz="4000" dirty="0"/>
              <a:t>del Presidente del Comité Paritario en Seguridad y Salud en el Trabajo</a:t>
            </a:r>
            <a:br>
              <a:rPr lang="es-MX" b="1" dirty="0"/>
            </a:br>
            <a:endParaRPr lang="es-CO" dirty="0"/>
          </a:p>
        </p:txBody>
      </p:sp>
      <p:pic>
        <p:nvPicPr>
          <p:cNvPr id="1026" name="Picture 2" descr="COPASST - USTA - ¿Qué es el COPASST?">
            <a:extLst>
              <a:ext uri="{FF2B5EF4-FFF2-40B4-BE49-F238E27FC236}">
                <a16:creationId xmlns:a16="http://schemas.microsoft.com/office/drawing/2014/main" id="{B9D4E946-5095-4E44-912E-0A975420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490" y="3074770"/>
            <a:ext cx="4187522" cy="329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28F23B5-962E-48D9-837E-063E7B2D6A39}"/>
              </a:ext>
            </a:extLst>
          </p:cNvPr>
          <p:cNvSpPr/>
          <p:nvPr/>
        </p:nvSpPr>
        <p:spPr>
          <a:xfrm>
            <a:off x="1696200" y="1984060"/>
            <a:ext cx="2175163" cy="1328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Presidir y orientar las reuniones en forma dinámica y eficaz.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E73DC9-5547-4900-85AA-E84B3553D49E}"/>
              </a:ext>
            </a:extLst>
          </p:cNvPr>
          <p:cNvSpPr/>
          <p:nvPr/>
        </p:nvSpPr>
        <p:spPr>
          <a:xfrm>
            <a:off x="4183846" y="1984060"/>
            <a:ext cx="2175163" cy="1328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Gestionar para determinar el lugar o sitio de las reuniones.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AC383F-95CC-4850-963A-69687DBCE9E6}"/>
              </a:ext>
            </a:extLst>
          </p:cNvPr>
          <p:cNvSpPr/>
          <p:nvPr/>
        </p:nvSpPr>
        <p:spPr>
          <a:xfrm>
            <a:off x="1742330" y="3513785"/>
            <a:ext cx="2175163" cy="1328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Notificar y convocar las reuniones por lo menos una vez al mes.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0ACADD-BD54-4479-B9FF-47E4500E99E4}"/>
              </a:ext>
            </a:extLst>
          </p:cNvPr>
          <p:cNvSpPr/>
          <p:nvPr/>
        </p:nvSpPr>
        <p:spPr>
          <a:xfrm>
            <a:off x="4183844" y="5043510"/>
            <a:ext cx="2175163" cy="1328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Coordinar la buena marcha del comité e informar a los trabajadores de la misma.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4F249D4-FFAD-40C5-A09C-5143E7F5F5D7}"/>
              </a:ext>
            </a:extLst>
          </p:cNvPr>
          <p:cNvSpPr/>
          <p:nvPr/>
        </p:nvSpPr>
        <p:spPr>
          <a:xfrm>
            <a:off x="4183845" y="3525982"/>
            <a:ext cx="2175163" cy="1328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/>
              <a:t>Preparar los temas que van a tratarse en cada reunión.</a:t>
            </a:r>
            <a:endParaRPr lang="es-MX" sz="16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51A1326-E9D0-4437-9445-F791584B0456}"/>
              </a:ext>
            </a:extLst>
          </p:cNvPr>
          <p:cNvSpPr/>
          <p:nvPr/>
        </p:nvSpPr>
        <p:spPr>
          <a:xfrm>
            <a:off x="1777821" y="5043510"/>
            <a:ext cx="2175163" cy="1328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Dar a conocer ante la administración las recomendaciones aprobadas en el COPASST.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F67023-663A-4DCC-8C04-AEF3BF06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82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92648-2498-49E3-BF4F-5996A99E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57" y="457201"/>
            <a:ext cx="10364451" cy="876959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400" dirty="0"/>
              <a:t>Funciones </a:t>
            </a:r>
            <a:r>
              <a:rPr lang="es-MX" sz="4400" dirty="0"/>
              <a:t>del secretario del Comité Paritario en Seguridad y Salud en el Trabajo?</a:t>
            </a:r>
            <a:br>
              <a:rPr lang="es-MX" b="1" dirty="0"/>
            </a:b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402A1C-F322-4133-AAB0-75A4C4FEF891}"/>
              </a:ext>
            </a:extLst>
          </p:cNvPr>
          <p:cNvSpPr/>
          <p:nvPr/>
        </p:nvSpPr>
        <p:spPr>
          <a:xfrm>
            <a:off x="1282241" y="2526037"/>
            <a:ext cx="2884178" cy="2392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Verificar la asistencia de los miembros del Comité a las reuniones programadas.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7E69F1-ABCE-4110-B590-3821BDBB1BD2}"/>
              </a:ext>
            </a:extLst>
          </p:cNvPr>
          <p:cNvSpPr/>
          <p:nvPr/>
        </p:nvSpPr>
        <p:spPr>
          <a:xfrm>
            <a:off x="4833793" y="2526038"/>
            <a:ext cx="2884177" cy="2392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Tomar nota de los temas tratados, elaborar el acta de cada reunión y someterla a la discusión y aprobación del Comité.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32F9851-915E-433D-A6D3-4186D738BBB2}"/>
              </a:ext>
            </a:extLst>
          </p:cNvPr>
          <p:cNvSpPr/>
          <p:nvPr/>
        </p:nvSpPr>
        <p:spPr>
          <a:xfrm>
            <a:off x="8385345" y="2526038"/>
            <a:ext cx="2884178" cy="2392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Llevar el archivo referente a las actividades desarrolladas por el Comité y suministrar toda la información que requieran el empleador y los trabajadores.</a:t>
            </a:r>
          </a:p>
        </p:txBody>
      </p:sp>
      <p:pic>
        <p:nvPicPr>
          <p:cNvPr id="3074" name="Picture 2" descr="Especialista en SST: Lección 2: POLÍTICA NACIONAL DE SEGURIDAD Y SALUD EN  EL TRABAJO en 2020 | Politica nacional, Política, Redes sociales">
            <a:extLst>
              <a:ext uri="{FF2B5EF4-FFF2-40B4-BE49-F238E27FC236}">
                <a16:creationId xmlns:a16="http://schemas.microsoft.com/office/drawing/2014/main" id="{116AEA59-07BF-4982-B511-2A1288D4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41" y="5111523"/>
            <a:ext cx="1558977" cy="1442536"/>
          </a:xfrm>
          <a:prstGeom prst="ellips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117626-BEA8-42A2-BF06-53FE6ABD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92" y="5111523"/>
            <a:ext cx="1558977" cy="1442536"/>
          </a:xfrm>
          <a:prstGeom prst="ellips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6" name="Picture 4" descr="Qué son los antecedentes en el proyecto de investigación? – ESU">
            <a:extLst>
              <a:ext uri="{FF2B5EF4-FFF2-40B4-BE49-F238E27FC236}">
                <a16:creationId xmlns:a16="http://schemas.microsoft.com/office/drawing/2014/main" id="{8DE60557-6815-431C-81AA-F9648E2B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800" y="5026034"/>
            <a:ext cx="1558977" cy="1528026"/>
          </a:xfrm>
          <a:prstGeom prst="ellips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41419-019A-4F84-9B43-32B842DF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93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10CCC0-46DC-4A59-B8E0-804ABF14E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21"/>
          <a:stretch/>
        </p:blipFill>
        <p:spPr>
          <a:xfrm>
            <a:off x="528810" y="160867"/>
            <a:ext cx="11219558" cy="65362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A345BD-0313-44EF-A1F2-A1C3B6CF15E3}"/>
              </a:ext>
            </a:extLst>
          </p:cNvPr>
          <p:cNvSpPr txBox="1"/>
          <p:nvPr/>
        </p:nvSpPr>
        <p:spPr>
          <a:xfrm>
            <a:off x="3223797" y="5708073"/>
            <a:ext cx="602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solidFill>
                  <a:schemeClr val="tx2"/>
                </a:solidFill>
                <a:latin typeface="+mj-lt"/>
              </a:rPr>
              <a:t>GRACIAS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AE88D8-236E-4A66-A827-F64DBE5B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87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D0A02-83A1-4A45-8334-796E1EFA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es el copasst?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CAD1F-BB21-44B3-960E-842F71E7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637" y="1580590"/>
            <a:ext cx="10178322" cy="250335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400" cap="none" dirty="0"/>
              <a:t>“Es un órgano bipartito y paritario constituido por representantes del empleador y de los trabajadores, con las facultades y obligaciones previstas por la legislación y la práctica nacionales, destinado a la consulta regular y periódica de las actuaciones de la empresa en materia de prevención de riesgos”. (Decisión 584 de 2004). “El periodo de los miembros del comité es de dos años” (</a:t>
            </a:r>
            <a:r>
              <a:rPr lang="es-CO" sz="2400" i="1" dirty="0"/>
              <a:t>D</a:t>
            </a:r>
            <a:r>
              <a:rPr lang="es-CO" sz="2400" i="1" cap="none" dirty="0"/>
              <a:t>ecreto 1295 de 1994, artículo 63).</a:t>
            </a:r>
            <a:endParaRPr lang="es-CO" sz="2400" cap="non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2B2724-D730-4152-835A-F5751A014AD7}"/>
              </a:ext>
            </a:extLst>
          </p:cNvPr>
          <p:cNvSpPr/>
          <p:nvPr/>
        </p:nvSpPr>
        <p:spPr>
          <a:xfrm>
            <a:off x="2143593" y="4804349"/>
            <a:ext cx="1933732" cy="7944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COPASST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FBA2E8DD-38AC-4454-A86E-80D17096158C}"/>
              </a:ext>
            </a:extLst>
          </p:cNvPr>
          <p:cNvSpPr/>
          <p:nvPr/>
        </p:nvSpPr>
        <p:spPr>
          <a:xfrm>
            <a:off x="4407108" y="4676932"/>
            <a:ext cx="479685" cy="1049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3149440-4E9F-4BFC-AF93-19F5AEA72C66}"/>
              </a:ext>
            </a:extLst>
          </p:cNvPr>
          <p:cNvSpPr/>
          <p:nvPr/>
        </p:nvSpPr>
        <p:spPr>
          <a:xfrm>
            <a:off x="5216576" y="4198119"/>
            <a:ext cx="1933732" cy="7944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Representantes del empleador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11A1DED-92C7-499E-9288-84D104AA9512}"/>
              </a:ext>
            </a:extLst>
          </p:cNvPr>
          <p:cNvSpPr/>
          <p:nvPr/>
        </p:nvSpPr>
        <p:spPr>
          <a:xfrm>
            <a:off x="5216576" y="5445005"/>
            <a:ext cx="1933732" cy="7944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Representantes de los trabajadores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E52EF262-7F59-4C33-AAB0-29678C0E45D7}"/>
              </a:ext>
            </a:extLst>
          </p:cNvPr>
          <p:cNvSpPr/>
          <p:nvPr/>
        </p:nvSpPr>
        <p:spPr>
          <a:xfrm>
            <a:off x="7300210" y="4595358"/>
            <a:ext cx="479685" cy="1258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EA7701-3BAE-4D14-B6D6-3D09F34905A3}"/>
              </a:ext>
            </a:extLst>
          </p:cNvPr>
          <p:cNvSpPr/>
          <p:nvPr/>
        </p:nvSpPr>
        <p:spPr>
          <a:xfrm>
            <a:off x="8137159" y="4804349"/>
            <a:ext cx="1933732" cy="7944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Igual numero y con los mismos derechos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907EFAC-3AE5-48E9-AA96-DA8ECE2C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13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D0A02-83A1-4A45-8334-796E1EF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IMPORTANCIA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8008A0D-E0CC-4FA3-BC89-7D966983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678" y="3670546"/>
            <a:ext cx="4213844" cy="22836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Al</a:t>
            </a:r>
            <a:r>
              <a:rPr lang="es-MX" cap="none" dirty="0">
                <a:solidFill>
                  <a:schemeClr val="tx1"/>
                </a:solidFill>
              </a:rPr>
              <a:t> ser un organismo de promoción y vigilancia de las normas y reglamentos de seguridad y salud en el trabajo dentro de la empresa, </a:t>
            </a:r>
            <a:r>
              <a:rPr lang="es-MX" dirty="0">
                <a:solidFill>
                  <a:schemeClr val="tx1"/>
                </a:solidFill>
              </a:rPr>
              <a:t>otorga presencia y participación real a los trabajadores dentro del sistema.</a:t>
            </a:r>
            <a:endParaRPr lang="es-CO" cap="none" dirty="0">
              <a:solidFill>
                <a:schemeClr val="tx1"/>
              </a:solidFill>
            </a:endParaRPr>
          </a:p>
        </p:txBody>
      </p:sp>
      <p:pic>
        <p:nvPicPr>
          <p:cNvPr id="1030" name="Picture 6" descr="POR FIN, CONVOCADO EL COMITÉ DE SEGURIDAD Y SALUD - SolidariAs">
            <a:extLst>
              <a:ext uri="{FF2B5EF4-FFF2-40B4-BE49-F238E27FC236}">
                <a16:creationId xmlns:a16="http://schemas.microsoft.com/office/drawing/2014/main" id="{E8FF0E73-41DD-4E8C-B1B2-B02A476F7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9880" y="763878"/>
            <a:ext cx="3877300" cy="24092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3EE375F-A23D-473E-B2C7-E7FE81AD0C66}"/>
              </a:ext>
            </a:extLst>
          </p:cNvPr>
          <p:cNvSpPr txBox="1"/>
          <p:nvPr/>
        </p:nvSpPr>
        <p:spPr>
          <a:xfrm>
            <a:off x="1521744" y="1779595"/>
            <a:ext cx="4706911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apoyo para la ejecución del sistema de gestión de Seguridad y Salud en el Trabajo, ya que desde su gestión puede impulsar actividades de promoción y prevención para apoyar la intervención en la reducción de los riesgos.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adquiere gran importancia en la medida que escuchen y tramiten solicitudes de los trabajadores en temas que puedan afectar su salud y seguridad en el trabajo. </a:t>
            </a:r>
            <a:endParaRPr lang="es-CO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21971B-8D7B-4E63-B8AC-31E5AE57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978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92648-2498-49E3-BF4F-5996A99E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62" y="465369"/>
            <a:ext cx="10364451" cy="700617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NORMATIVIDAD aplicable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32E6717-C977-43EF-9667-7B412F978694}"/>
              </a:ext>
            </a:extLst>
          </p:cNvPr>
          <p:cNvSpPr/>
          <p:nvPr/>
        </p:nvSpPr>
        <p:spPr>
          <a:xfrm>
            <a:off x="1045562" y="1611201"/>
            <a:ext cx="2158584" cy="8882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Resolución 2013 de 1986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B4B5AE-AAEC-4F1F-95F2-8CD515CAEA0D}"/>
              </a:ext>
            </a:extLst>
          </p:cNvPr>
          <p:cNvSpPr/>
          <p:nvPr/>
        </p:nvSpPr>
        <p:spPr>
          <a:xfrm>
            <a:off x="6428282" y="1619590"/>
            <a:ext cx="2158584" cy="8882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Decreto 1072 de 2015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4E619E-C13F-41BB-8826-362BC1AD7092}"/>
              </a:ext>
            </a:extLst>
          </p:cNvPr>
          <p:cNvSpPr/>
          <p:nvPr/>
        </p:nvSpPr>
        <p:spPr>
          <a:xfrm>
            <a:off x="3736922" y="1619590"/>
            <a:ext cx="2158584" cy="8882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Ley 1562 de 2012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F4AEC1-0E3D-4A99-BE9E-B9EA2F22FEB7}"/>
              </a:ext>
            </a:extLst>
          </p:cNvPr>
          <p:cNvSpPr/>
          <p:nvPr/>
        </p:nvSpPr>
        <p:spPr>
          <a:xfrm>
            <a:off x="9119642" y="1619590"/>
            <a:ext cx="2158584" cy="8882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Resolución 0312 de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658EC22-23EE-4DD5-8301-9C88F380C8A8}"/>
              </a:ext>
            </a:extLst>
          </p:cNvPr>
          <p:cNvSpPr/>
          <p:nvPr/>
        </p:nvSpPr>
        <p:spPr>
          <a:xfrm>
            <a:off x="1045562" y="3039553"/>
            <a:ext cx="2149216" cy="277935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 la cual se reglamenta la organización y funcionamiento de los Comités Paritarios de Seguridad y Salud en el Trabajo en los lugares de trabajo.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8172810-7B13-4D34-8499-AD91A02B581D}"/>
              </a:ext>
            </a:extLst>
          </p:cNvPr>
          <p:cNvSpPr/>
          <p:nvPr/>
        </p:nvSpPr>
        <p:spPr>
          <a:xfrm>
            <a:off x="3736922" y="5488048"/>
            <a:ext cx="2158584" cy="12786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Define si se requiere vigía  de Seguridad y Salud en el Trabajo o COPASST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54CD92E-618A-4E86-9D64-A263A31A939A}"/>
              </a:ext>
            </a:extLst>
          </p:cNvPr>
          <p:cNvSpPr/>
          <p:nvPr/>
        </p:nvSpPr>
        <p:spPr>
          <a:xfrm>
            <a:off x="3736923" y="3039553"/>
            <a:ext cx="2158582" cy="213616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 la cual se modifica el Sistema de Riesgos Laborales y se dictan otras disposiciones en materia de Salud Ocupacional.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E5B3D82-D820-423B-85D4-E17CE61E9829}"/>
              </a:ext>
            </a:extLst>
          </p:cNvPr>
          <p:cNvSpPr/>
          <p:nvPr/>
        </p:nvSpPr>
        <p:spPr>
          <a:xfrm>
            <a:off x="9119642" y="3039553"/>
            <a:ext cx="2158584" cy="177229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Conformar, capacitar y verificar el cumplimiento de las responsabilidades del COPASST.“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5EBD0A4-7166-47CC-82F3-2801655C494C}"/>
              </a:ext>
            </a:extLst>
          </p:cNvPr>
          <p:cNvSpPr/>
          <p:nvPr/>
        </p:nvSpPr>
        <p:spPr>
          <a:xfrm>
            <a:off x="6428282" y="3039553"/>
            <a:ext cx="2158584" cy="1205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 medio del cual se expide el Decreto Único Reglamentario del Sector Trabajo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4B04E8D-ABC7-4C80-9223-DC7275B42BA1}"/>
              </a:ext>
            </a:extLst>
          </p:cNvPr>
          <p:cNvCxnSpPr>
            <a:cxnSpLocks/>
          </p:cNvCxnSpPr>
          <p:nvPr/>
        </p:nvCxnSpPr>
        <p:spPr>
          <a:xfrm>
            <a:off x="2041161" y="2507860"/>
            <a:ext cx="0" cy="36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D4C4C90-2337-4C21-BE32-8B31C0C87504}"/>
              </a:ext>
            </a:extLst>
          </p:cNvPr>
          <p:cNvCxnSpPr>
            <a:cxnSpLocks/>
          </p:cNvCxnSpPr>
          <p:nvPr/>
        </p:nvCxnSpPr>
        <p:spPr>
          <a:xfrm>
            <a:off x="7590020" y="2507860"/>
            <a:ext cx="0" cy="36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DF12E8B-7669-4C6A-AA4F-745F04BE2389}"/>
              </a:ext>
            </a:extLst>
          </p:cNvPr>
          <p:cNvCxnSpPr>
            <a:cxnSpLocks/>
          </p:cNvCxnSpPr>
          <p:nvPr/>
        </p:nvCxnSpPr>
        <p:spPr>
          <a:xfrm>
            <a:off x="10275758" y="2507860"/>
            <a:ext cx="0" cy="36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C5E08BB-FB8D-433D-93A1-374E133ECC22}"/>
              </a:ext>
            </a:extLst>
          </p:cNvPr>
          <p:cNvCxnSpPr>
            <a:cxnSpLocks/>
          </p:cNvCxnSpPr>
          <p:nvPr/>
        </p:nvCxnSpPr>
        <p:spPr>
          <a:xfrm>
            <a:off x="4806846" y="2507860"/>
            <a:ext cx="0" cy="36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E8AFAB1-4565-43C9-A716-A2AF0B5A7053}"/>
              </a:ext>
            </a:extLst>
          </p:cNvPr>
          <p:cNvCxnSpPr>
            <a:cxnSpLocks/>
          </p:cNvCxnSpPr>
          <p:nvPr/>
        </p:nvCxnSpPr>
        <p:spPr>
          <a:xfrm>
            <a:off x="4806846" y="5175715"/>
            <a:ext cx="0" cy="16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94F7924-60E0-4964-9B6B-33A05E231496}"/>
              </a:ext>
            </a:extLst>
          </p:cNvPr>
          <p:cNvSpPr/>
          <p:nvPr/>
        </p:nvSpPr>
        <p:spPr>
          <a:xfrm>
            <a:off x="6428282" y="4689988"/>
            <a:ext cx="2158563" cy="150094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Funciones adicionales a las establecidas en la resolución 2013 de 1986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FEAD61E-A4CE-4BD1-81EA-C9C0A872168D}"/>
              </a:ext>
            </a:extLst>
          </p:cNvPr>
          <p:cNvCxnSpPr>
            <a:cxnSpLocks/>
          </p:cNvCxnSpPr>
          <p:nvPr/>
        </p:nvCxnSpPr>
        <p:spPr>
          <a:xfrm>
            <a:off x="7590020" y="4244773"/>
            <a:ext cx="0" cy="36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BD0847-857B-4EE4-81B4-AB0A03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08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92648-2498-49E3-BF4F-5996A99E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22565"/>
            <a:ext cx="10364451" cy="1213314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¿</a:t>
            </a:r>
            <a:r>
              <a:rPr lang="es-CO" dirty="0" err="1"/>
              <a:t>Copasst</a:t>
            </a:r>
            <a:r>
              <a:rPr lang="es-CO" dirty="0"/>
              <a:t> o vigía en seguridad y salud en el trabajo?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F4AEC1-0E3D-4A99-BE9E-B9EA2F22FEB7}"/>
              </a:ext>
            </a:extLst>
          </p:cNvPr>
          <p:cNvSpPr/>
          <p:nvPr/>
        </p:nvSpPr>
        <p:spPr>
          <a:xfrm>
            <a:off x="3260204" y="2338466"/>
            <a:ext cx="2158584" cy="8882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2">
                    <a:lumMod val="25000"/>
                  </a:schemeClr>
                </a:solidFill>
              </a:rPr>
              <a:t>Mas de 10 trabajadores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1A5D1E-5BE2-4108-9819-84716CAE7EB8}"/>
              </a:ext>
            </a:extLst>
          </p:cNvPr>
          <p:cNvSpPr/>
          <p:nvPr/>
        </p:nvSpPr>
        <p:spPr>
          <a:xfrm>
            <a:off x="6635963" y="2338466"/>
            <a:ext cx="2158584" cy="8882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2">
                    <a:lumMod val="25000"/>
                  </a:schemeClr>
                </a:solidFill>
              </a:rPr>
              <a:t>Menos de 10 trabajadores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CB3DC2-1DDE-4062-91EA-1FB9A93523E2}"/>
              </a:ext>
            </a:extLst>
          </p:cNvPr>
          <p:cNvSpPr/>
          <p:nvPr/>
        </p:nvSpPr>
        <p:spPr>
          <a:xfrm>
            <a:off x="3260204" y="3493396"/>
            <a:ext cx="2158584" cy="8882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2">
                    <a:lumMod val="25000"/>
                  </a:schemeClr>
                </a:solidFill>
              </a:rPr>
              <a:t>COPASST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28D4B77-E5AF-435E-BF99-BD1425C439CA}"/>
              </a:ext>
            </a:extLst>
          </p:cNvPr>
          <p:cNvSpPr/>
          <p:nvPr/>
        </p:nvSpPr>
        <p:spPr>
          <a:xfrm>
            <a:off x="6635963" y="3493396"/>
            <a:ext cx="2158584" cy="8882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2">
                    <a:lumMod val="25000"/>
                  </a:schemeClr>
                </a:solidFill>
              </a:rPr>
              <a:t>VIGIA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DA33A0-EE5E-4083-85F7-EF3D32CB5203}"/>
              </a:ext>
            </a:extLst>
          </p:cNvPr>
          <p:cNvSpPr/>
          <p:nvPr/>
        </p:nvSpPr>
        <p:spPr>
          <a:xfrm>
            <a:off x="6635963" y="4648326"/>
            <a:ext cx="2158584" cy="8882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2">
                    <a:lumMod val="25000"/>
                  </a:schemeClr>
                </a:solidFill>
              </a:rPr>
              <a:t>Designado por el empleador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3B0456-F825-4647-A2EA-D3D923D8A4CB}"/>
              </a:ext>
            </a:extLst>
          </p:cNvPr>
          <p:cNvSpPr/>
          <p:nvPr/>
        </p:nvSpPr>
        <p:spPr>
          <a:xfrm>
            <a:off x="3260204" y="4648326"/>
            <a:ext cx="2158584" cy="8882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2">
                    <a:lumMod val="25000"/>
                  </a:schemeClr>
                </a:solidFill>
              </a:rPr>
              <a:t>Elección por medio de convocatoria y votación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A36F93-D0E4-4934-8BD4-00EAEFE4402D}"/>
              </a:ext>
            </a:extLst>
          </p:cNvPr>
          <p:cNvSpPr/>
          <p:nvPr/>
        </p:nvSpPr>
        <p:spPr>
          <a:xfrm>
            <a:off x="3260204" y="5998128"/>
            <a:ext cx="5601640" cy="3597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2">
                    <a:lumMod val="25000"/>
                  </a:schemeClr>
                </a:solidFill>
              </a:rPr>
              <a:t>Deben ser personas con contrato laboral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C07E9C1-8969-45A6-8993-CE2BFE3F6783}"/>
              </a:ext>
            </a:extLst>
          </p:cNvPr>
          <p:cNvSpPr/>
          <p:nvPr/>
        </p:nvSpPr>
        <p:spPr>
          <a:xfrm>
            <a:off x="3260204" y="1720706"/>
            <a:ext cx="5601640" cy="3597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2">
                    <a:lumMod val="25000"/>
                  </a:schemeClr>
                </a:solidFill>
              </a:rPr>
              <a:t>De acuerdo con el numero de trabajadores de la empresa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CF831DB-8095-4A8F-94EB-95621435BB63}"/>
              </a:ext>
            </a:extLst>
          </p:cNvPr>
          <p:cNvCxnSpPr>
            <a:cxnSpLocks/>
          </p:cNvCxnSpPr>
          <p:nvPr/>
        </p:nvCxnSpPr>
        <p:spPr>
          <a:xfrm>
            <a:off x="4242217" y="3244172"/>
            <a:ext cx="0" cy="1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B07C8C3-720B-4740-9D6B-9509CDE53B08}"/>
              </a:ext>
            </a:extLst>
          </p:cNvPr>
          <p:cNvCxnSpPr>
            <a:cxnSpLocks/>
          </p:cNvCxnSpPr>
          <p:nvPr/>
        </p:nvCxnSpPr>
        <p:spPr>
          <a:xfrm>
            <a:off x="7752413" y="3226736"/>
            <a:ext cx="0" cy="1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E7C5259-3841-4347-AD84-36A90FC41376}"/>
              </a:ext>
            </a:extLst>
          </p:cNvPr>
          <p:cNvCxnSpPr>
            <a:cxnSpLocks/>
          </p:cNvCxnSpPr>
          <p:nvPr/>
        </p:nvCxnSpPr>
        <p:spPr>
          <a:xfrm>
            <a:off x="4242217" y="4381666"/>
            <a:ext cx="0" cy="1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6BBEF97-0582-4A02-B7C5-52D3F3FC3B32}"/>
              </a:ext>
            </a:extLst>
          </p:cNvPr>
          <p:cNvCxnSpPr>
            <a:cxnSpLocks/>
          </p:cNvCxnSpPr>
          <p:nvPr/>
        </p:nvCxnSpPr>
        <p:spPr>
          <a:xfrm>
            <a:off x="4279693" y="5536596"/>
            <a:ext cx="0" cy="1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7E8F481-A0D2-458C-8455-0DB72CA27BFA}"/>
              </a:ext>
            </a:extLst>
          </p:cNvPr>
          <p:cNvCxnSpPr>
            <a:cxnSpLocks/>
          </p:cNvCxnSpPr>
          <p:nvPr/>
        </p:nvCxnSpPr>
        <p:spPr>
          <a:xfrm>
            <a:off x="7752413" y="4381666"/>
            <a:ext cx="0" cy="1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F739533-54B0-4BAE-812B-D438152D5CFE}"/>
              </a:ext>
            </a:extLst>
          </p:cNvPr>
          <p:cNvCxnSpPr>
            <a:cxnSpLocks/>
          </p:cNvCxnSpPr>
          <p:nvPr/>
        </p:nvCxnSpPr>
        <p:spPr>
          <a:xfrm>
            <a:off x="7752413" y="5536596"/>
            <a:ext cx="0" cy="1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97D7E-83EE-4B74-A39A-DA1FA22B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80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92648-2498-49E3-BF4F-5996A99E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CO" dirty="0"/>
              <a:t>Funciones</a:t>
            </a:r>
            <a:r>
              <a:rPr lang="en-US" dirty="0"/>
              <a:t> según resolución 2013 de 1986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B16004-4381-4372-B98F-55BB01684A5E}"/>
              </a:ext>
            </a:extLst>
          </p:cNvPr>
          <p:cNvSpPr/>
          <p:nvPr/>
        </p:nvSpPr>
        <p:spPr>
          <a:xfrm>
            <a:off x="1251678" y="1981200"/>
            <a:ext cx="6015897" cy="449441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CO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Proponer la adopción de medidas y el desarrollo de actividades que procuren y mantengan la salud en los lugares y ambientes de trabajo.</a:t>
            </a:r>
          </a:p>
          <a:p>
            <a:pPr marL="285750"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Proponer y participar en actividades de capacitación en Seguridad y Salud en </a:t>
            </a:r>
            <a:r>
              <a:rPr lang="es-CO" sz="1400">
                <a:solidFill>
                  <a:schemeClr val="tx1">
                    <a:lumMod val="65000"/>
                    <a:lumOff val="35000"/>
                  </a:schemeClr>
                </a:solidFill>
              </a:rPr>
              <a:t>el trabajo </a:t>
            </a:r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dirigidas a trabajadores, supervisores y directivos de la empresa o establecimiento de trabajo.</a:t>
            </a:r>
          </a:p>
          <a:p>
            <a:pPr marL="285750"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Colaborar con los funcionarios de entidades gubernamentales y recibir por derecho propio los informes correspondientes.</a:t>
            </a:r>
          </a:p>
          <a:p>
            <a:pPr marL="285750"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Vigilar el desarrollo de las actividades  de seguridad y salud en el trabajo que debe realizar la empresa de acuerdo con el  reglamento y las normas vigentes, promover su divulgación y observancia.</a:t>
            </a:r>
          </a:p>
          <a:p>
            <a:pPr marL="285750"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Colaborar en el análisis de las causas de los accidentes de trabajo y enfermedades laborales y proponer las medidas correctivas a que haya lugar para evitar su ocurrencia. </a:t>
            </a:r>
          </a:p>
          <a:p>
            <a:pPr marL="285750"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Evaluar los programas que se hayan realizado.</a:t>
            </a:r>
          </a:p>
          <a:p>
            <a:pPr marL="285750"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10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46E856-7BC8-4DDB-AA33-AABC9C8A3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9"/>
          <a:stretch/>
        </p:blipFill>
        <p:spPr>
          <a:xfrm>
            <a:off x="7598400" y="2197353"/>
            <a:ext cx="3860171" cy="3855489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79EAAB-7E0D-420D-9E62-B5561226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46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B652CCF-CF0C-444F-BFCA-D14032326417}"/>
              </a:ext>
            </a:extLst>
          </p:cNvPr>
          <p:cNvSpPr/>
          <p:nvPr/>
        </p:nvSpPr>
        <p:spPr>
          <a:xfrm>
            <a:off x="1234019" y="487237"/>
            <a:ext cx="3144018" cy="24452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Inspeccionar periódicamente los ambientes de trabajo, máquinas, equipos, y operaciones e informar al empleador sobre la existencia de factores de riesgo y sugerir las medidas correctivas y de control.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BD609C-67F0-4E01-AFD3-50A93EABDC1A}"/>
              </a:ext>
            </a:extLst>
          </p:cNvPr>
          <p:cNvSpPr/>
          <p:nvPr/>
        </p:nvSpPr>
        <p:spPr>
          <a:xfrm>
            <a:off x="4717046" y="487236"/>
            <a:ext cx="2757908" cy="24452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Estudiar y considerar las sugerencias que presenten los trabajadores, en materia de Seguridad y Salud en el </a:t>
            </a:r>
            <a:r>
              <a:rPr lang="es-MX">
                <a:solidFill>
                  <a:schemeClr val="bg2">
                    <a:lumMod val="25000"/>
                  </a:schemeClr>
                </a:solidFill>
              </a:rPr>
              <a:t>Trabajo.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C6BD04-9157-46BF-A586-719C9C5FCD66}"/>
              </a:ext>
            </a:extLst>
          </p:cNvPr>
          <p:cNvSpPr/>
          <p:nvPr/>
        </p:nvSpPr>
        <p:spPr>
          <a:xfrm>
            <a:off x="8082081" y="487236"/>
            <a:ext cx="2757908" cy="24452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Tramitar los reclamos de los trabajadores relacionados con la salud </a:t>
            </a:r>
            <a:r>
              <a:rPr lang="es-MX">
                <a:solidFill>
                  <a:schemeClr val="bg2">
                    <a:lumMod val="25000"/>
                  </a:schemeClr>
                </a:solidFill>
              </a:rPr>
              <a:t>laboral.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C43821-F156-4F6D-B695-B02E70C03353}"/>
              </a:ext>
            </a:extLst>
          </p:cNvPr>
          <p:cNvSpPr/>
          <p:nvPr/>
        </p:nvSpPr>
        <p:spPr>
          <a:xfrm>
            <a:off x="8082081" y="3733914"/>
            <a:ext cx="2757908" cy="24452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Solicitar periódicamente a la empresa informes sobre accidentalidad y enfermedades laborales</a:t>
            </a:r>
            <a:r>
              <a:rPr lang="es-MX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BAAFB8-988A-46EA-A308-48F85B55F586}"/>
              </a:ext>
            </a:extLst>
          </p:cNvPr>
          <p:cNvSpPr/>
          <p:nvPr/>
        </p:nvSpPr>
        <p:spPr>
          <a:xfrm>
            <a:off x="4754577" y="3733914"/>
            <a:ext cx="2757908" cy="24452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Elegir el secretario del Comité.</a:t>
            </a: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1FC72BE-4460-4EF3-8D4D-6B4473298710}"/>
              </a:ext>
            </a:extLst>
          </p:cNvPr>
          <p:cNvSpPr/>
          <p:nvPr/>
        </p:nvSpPr>
        <p:spPr>
          <a:xfrm>
            <a:off x="1427074" y="3733914"/>
            <a:ext cx="2757908" cy="24452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Mantener un archivo de las actas de cada reunión y demás actividades que se desarrollen.</a:t>
            </a: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1679F2-CEAD-473E-8865-E297EA60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67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92648-2498-49E3-BF4F-5996A99E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1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Responsabilidades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Decreto</a:t>
            </a:r>
            <a:r>
              <a:rPr lang="en-US" dirty="0"/>
              <a:t> 1072 de 2015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13C9E6-65A7-4963-BEF1-2FC2737F118D}"/>
              </a:ext>
            </a:extLst>
          </p:cNvPr>
          <p:cNvSpPr/>
          <p:nvPr/>
        </p:nvSpPr>
        <p:spPr>
          <a:xfrm>
            <a:off x="1012585" y="1874517"/>
            <a:ext cx="2914323" cy="20867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Revisar el plan anual de capacitación propuesto por el administrador del SG-SST (artículo 2.2.4.6.11).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BE7802-1B27-4064-A733-5F4747A18CBC}"/>
              </a:ext>
            </a:extLst>
          </p:cNvPr>
          <p:cNvSpPr/>
          <p:nvPr/>
        </p:nvSpPr>
        <p:spPr>
          <a:xfrm>
            <a:off x="7910971" y="1922436"/>
            <a:ext cx="2914322" cy="20671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Formular recomendaciones para el mejoramiento del SG-SST (artículo 2.2.4.6.8).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E1F88AB-8724-487A-99EA-B13A26510DF4}"/>
              </a:ext>
            </a:extLst>
          </p:cNvPr>
          <p:cNvSpPr/>
          <p:nvPr/>
        </p:nvSpPr>
        <p:spPr>
          <a:xfrm>
            <a:off x="1005178" y="4467463"/>
            <a:ext cx="2914322" cy="1939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Emitir recomendaciones sobre los resultados de las evaluaciones de los ambientes de trabajo a que haya lugar (artículo 2.2.4.6.15).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06B2A13-6E88-461E-861D-2B98959C7B7D}"/>
              </a:ext>
            </a:extLst>
          </p:cNvPr>
          <p:cNvSpPr/>
          <p:nvPr/>
        </p:nvSpPr>
        <p:spPr>
          <a:xfrm>
            <a:off x="4516798" y="4467464"/>
            <a:ext cx="2914322" cy="1939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Participar en la identificación de peligros y la evaluación de riesgos que puedan derivarse de cambios en la empresa (artículo 2.2.4.6.26).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F09E749-0539-40E5-A4CB-BBA1D9CB9D1E}"/>
              </a:ext>
            </a:extLst>
          </p:cNvPr>
          <p:cNvSpPr/>
          <p:nvPr/>
        </p:nvSpPr>
        <p:spPr>
          <a:xfrm>
            <a:off x="7910971" y="4467464"/>
            <a:ext cx="2914322" cy="1939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Participar en la planificación de las auditorías al SG-SST (artículo 2.2.4.6.29)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B8616DC-B897-4D3E-95F3-91752ED32B43}"/>
              </a:ext>
            </a:extLst>
          </p:cNvPr>
          <p:cNvSpPr/>
          <p:nvPr/>
        </p:nvSpPr>
        <p:spPr>
          <a:xfrm>
            <a:off x="4509083" y="1894143"/>
            <a:ext cx="2914323" cy="20671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Revisar la política y los objetivos del Sistema de Gestión en Seguridad y Salud en el Trabajo (artículo 2.2.4.6.5).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04EEC9-7982-40FD-90CE-56BE5864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88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8F856D-6346-499D-93EF-284F7D1EBDB5}"/>
              </a:ext>
            </a:extLst>
          </p:cNvPr>
          <p:cNvSpPr/>
          <p:nvPr/>
        </p:nvSpPr>
        <p:spPr>
          <a:xfrm>
            <a:off x="4844287" y="650366"/>
            <a:ext cx="2757908" cy="19527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Apoyar la adopción de las medidas de prevención y control derivadas de la gestión del cambio.</a:t>
            </a:r>
            <a:endParaRPr lang="es-MX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DE13BF8-7BA9-46D5-8025-7CDF735053C8}"/>
              </a:ext>
            </a:extLst>
          </p:cNvPr>
          <p:cNvSpPr/>
          <p:nvPr/>
        </p:nvSpPr>
        <p:spPr>
          <a:xfrm>
            <a:off x="8648096" y="660812"/>
            <a:ext cx="2757908" cy="1942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Participar en la planificación de las auditorías.</a:t>
            </a:r>
            <a:endParaRPr lang="es-MX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9414B6-A86B-4A76-9D8C-A7CDB233223A}"/>
              </a:ext>
            </a:extLst>
          </p:cNvPr>
          <p:cNvSpPr/>
          <p:nvPr/>
        </p:nvSpPr>
        <p:spPr>
          <a:xfrm>
            <a:off x="6866173" y="4097795"/>
            <a:ext cx="2757908" cy="19422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Tener conocimiento de los resultados de la revisión de la alta dirección.</a:t>
            </a:r>
            <a:endParaRPr lang="es-MX" dirty="0"/>
          </a:p>
          <a:p>
            <a:pPr marL="285750" indent="-285750" algn="ctr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EB76AB-39F0-4090-A1C5-1B8B7C9323D3}"/>
              </a:ext>
            </a:extLst>
          </p:cNvPr>
          <p:cNvSpPr/>
          <p:nvPr/>
        </p:nvSpPr>
        <p:spPr>
          <a:xfrm>
            <a:off x="2812821" y="4097795"/>
            <a:ext cx="2757908" cy="1944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Formar parte del equipo investigador de incidentes, accidentes de trabajo y enfermedades laborales.</a:t>
            </a:r>
          </a:p>
          <a:p>
            <a:pPr marL="285750" indent="-285750" algn="ctr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5764A9E-6DCF-4939-B8B9-7B4DBDF8F8EE}"/>
              </a:ext>
            </a:extLst>
          </p:cNvPr>
          <p:cNvSpPr/>
          <p:nvPr/>
        </p:nvSpPr>
        <p:spPr>
          <a:xfrm>
            <a:off x="1185644" y="650366"/>
            <a:ext cx="2757908" cy="19527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Rendir cuentas de su desempeño como mínimo una vez al año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749EB1-A00C-4228-99B4-FAC60B23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12" y="2334944"/>
            <a:ext cx="1797245" cy="1637579"/>
          </a:xfrm>
          <a:prstGeom prst="ellips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ED1D8BB-12D4-41E8-B009-4FFA9461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12" y="2334944"/>
            <a:ext cx="1637578" cy="1637578"/>
          </a:xfrm>
          <a:prstGeom prst="ellips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0F1AF76-00FC-40F2-A45E-775A06E20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86" y="2334944"/>
            <a:ext cx="1597069" cy="1637578"/>
          </a:xfrm>
          <a:prstGeom prst="ellips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165A1A-A021-4424-88C1-C30FB0F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1076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959</Words>
  <Application>Microsoft Office PowerPoint</Application>
  <PresentationFormat>Panorámica</PresentationFormat>
  <Paragraphs>69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Faceta</vt:lpstr>
      <vt:lpstr>COMITÉ PARITARIO DE SEGURIDAD Y SALUD EN EL TRABAJO COPASST</vt:lpstr>
      <vt:lpstr>¿Qué es el copasst?</vt:lpstr>
      <vt:lpstr>IMPORTANCIA</vt:lpstr>
      <vt:lpstr>NORMATIVIDAD aplicable</vt:lpstr>
      <vt:lpstr>¿Copasst o vigía en seguridad y salud en el trabajo?</vt:lpstr>
      <vt:lpstr>Funciones según resolución 2013 de 1986</vt:lpstr>
      <vt:lpstr>Presentación de PowerPoint</vt:lpstr>
      <vt:lpstr>Responsabilidades según Decreto 1072 de 2015</vt:lpstr>
      <vt:lpstr>Presentación de PowerPoint</vt:lpstr>
      <vt:lpstr>Funciones de del Presidente del Comité Paritario en Seguridad y Salud en el Trabajo </vt:lpstr>
      <vt:lpstr>Funciones del secretario del Comité Paritario en Seguridad y Salud en el Trabajo?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PARITARIO DE SEGURIDAD Y SALUD EN EL TRABAJO COPASST</dc:title>
  <dc:creator>JuliaNa M.</dc:creator>
  <cp:lastModifiedBy>usuario</cp:lastModifiedBy>
  <cp:revision>10</cp:revision>
  <cp:lastPrinted>2021-10-22T16:53:54Z</cp:lastPrinted>
  <dcterms:created xsi:type="dcterms:W3CDTF">2020-12-10T01:42:52Z</dcterms:created>
  <dcterms:modified xsi:type="dcterms:W3CDTF">2022-05-19T22:22:44Z</dcterms:modified>
</cp:coreProperties>
</file>