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90" r:id="rId2"/>
  </p:sldMasterIdLst>
  <p:notesMasterIdLst>
    <p:notesMasterId r:id="rId14"/>
  </p:notesMasterIdLst>
  <p:handoutMasterIdLst>
    <p:handoutMasterId r:id="rId15"/>
  </p:handoutMasterIdLst>
  <p:sldIdLst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0" r:id="rId11"/>
    <p:sldId id="311" r:id="rId12"/>
    <p:sldId id="313" r:id="rId13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FF00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1728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fld id="{8CB08A6F-BC7B-4D53-A7F2-54B6C39D27E8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122941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2" tIns="47576" rIns="95152" bIns="4757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4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2" tIns="47576" rIns="95152" bIns="475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2" tIns="47576" rIns="95152" bIns="47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96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2" tIns="47576" rIns="95152" bIns="4757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4" y="9119496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2" tIns="47576" rIns="95152" bIns="4757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98C0777F-1549-4B71-9DD4-12808A53202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5692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4" indent="-29735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406" indent="-2378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5168" indent="-2378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40930" indent="-2378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16693" indent="-2378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92455" indent="-2378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68217" indent="-2378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43980" indent="-2378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DB0B24-FA32-4CD6-8915-B97F0CEEE284}" type="slidenum">
              <a:rPr lang="es-CO" altLang="es-CO">
                <a:latin typeface="Times New Roman" panose="02020603050405020304" pitchFamily="18" charset="0"/>
              </a:rPr>
              <a:pPr eaLnBrk="1" hangingPunct="1"/>
              <a:t>1</a:t>
            </a:fld>
            <a:endParaRPr lang="es-CO" altLang="es-CO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5B6A8-5639-4B11-B71F-46F3EC003D9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7998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13A1A-500A-4A2B-BA39-B1EF99804DE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0863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BD0CB-8C34-45D1-A858-2DF955F3A993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7837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D8840-1801-49CE-B30F-7A413334299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4618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6DCAD-E910-4E2E-8E45-436B87DD19F9}" type="slidenum">
              <a:rPr lang="es-ES_tradnl" altLang="es-CO"/>
              <a:pPr/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411043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7D5B6A8-5639-4B11-B71F-46F3EC003D98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8324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40515FD-4F2B-4FA5-934A-23DBA6CB1ADB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8385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EA37A7-DDFA-47B6-B651-91E5C9455CFA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16381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AD225A5-8D40-4E82-9344-153982563F53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2196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066CD8A-1DAD-447E-998F-6542A5A1A4C1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0489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035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515FD-4F2B-4FA5-934A-23DBA6CB1AD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7478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644C992F-D1AA-4621-9986-9400E81E9419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586469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C93A6E-ECDB-4401-9203-CD38AD344B5D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4140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A413A1A-500A-4A2B-BA39-B1EF99804DE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41047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93844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6471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29804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644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90654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85263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7DBD0CB-8C34-45D1-A858-2DF955F3A993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45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A37A7-DDFA-47B6-B651-91E5C9455CF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4730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ECD8840-1801-49CE-B30F-7A4133342992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366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225A5-8D40-4E82-9344-153982563F53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667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6CD8A-1DAD-447E-998F-6542A5A1A4C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3931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7B33B-5B5A-4D6F-BED0-2D7E8B1D5AE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0500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992F-D1AA-4621-9986-9400E81E941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928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67525" y="62150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3805F46-3B29-4DB0-A0A1-E044A84E13B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1298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93A6E-ECDB-4401-9203-CD38AD344B5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791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CO" altLang="es-CO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altLang="es-CO" smtClean="0"/>
              <a:t>Haga clic para modificar el estilo de texto del patrón</a:t>
            </a:r>
          </a:p>
          <a:p>
            <a:pPr lvl="1"/>
            <a:r>
              <a:rPr lang="es-CO" altLang="es-CO" smtClean="0"/>
              <a:t>Segundo nivel</a:t>
            </a:r>
          </a:p>
          <a:p>
            <a:pPr lvl="2"/>
            <a:r>
              <a:rPr lang="es-CO" altLang="es-CO" smtClean="0"/>
              <a:t>Tercer nivel</a:t>
            </a:r>
          </a:p>
          <a:p>
            <a:pPr lvl="3"/>
            <a:r>
              <a:rPr lang="es-CO" altLang="es-CO" smtClean="0"/>
              <a:t>Cuarto nivel</a:t>
            </a:r>
          </a:p>
          <a:p>
            <a:pPr lvl="4"/>
            <a:r>
              <a:rPr lang="es-CO" altLang="es-CO" smtClean="0"/>
              <a:t>Quinto nivel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DE728F-1BB9-4C24-B4BE-4390DA4DAAD6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13" r:id="rId8"/>
    <p:sldLayoutId id="2147483809" r:id="rId9"/>
    <p:sldLayoutId id="2147483810" r:id="rId10"/>
    <p:sldLayoutId id="2147483811" r:id="rId11"/>
    <p:sldLayoutId id="2147483812" r:id="rId12"/>
    <p:sldLayoutId id="214748381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CDE728F-1BB9-4C24-B4BE-4390DA4DAAD6}" type="slidenum">
              <a:rPr lang="es-CO" altLang="es-CO" smtClean="0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340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8"/>
          <p:cNvSpPr>
            <a:spLocks noGrp="1"/>
          </p:cNvSpPr>
          <p:nvPr>
            <p:ph type="ctrTitle" idx="4294967295"/>
          </p:nvPr>
        </p:nvSpPr>
        <p:spPr>
          <a:xfrm>
            <a:off x="827584" y="2924944"/>
            <a:ext cx="7772400" cy="147002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CO" altLang="es-CO" sz="4000" b="1" dirty="0" smtClean="0">
                <a:solidFill>
                  <a:schemeClr val="tx1"/>
                </a:solidFill>
              </a:rPr>
              <a:t>PREVENCIÓN DEL ACOSO </a:t>
            </a:r>
            <a:r>
              <a:rPr lang="es-CO" altLang="es-CO" sz="4000" b="1" dirty="0" smtClean="0">
                <a:solidFill>
                  <a:schemeClr val="tx1"/>
                </a:solidFill>
              </a:rPr>
              <a:t>LABORAL</a:t>
            </a:r>
            <a:r>
              <a:rPr lang="es-CO" altLang="es-CO" sz="4000" b="1" dirty="0" smtClean="0">
                <a:solidFill>
                  <a:schemeClr val="tx1"/>
                </a:solidFill>
              </a:rPr>
              <a:t/>
            </a:r>
            <a:br>
              <a:rPr lang="es-CO" altLang="es-CO" sz="4000" b="1" dirty="0" smtClean="0">
                <a:solidFill>
                  <a:schemeClr val="tx1"/>
                </a:solidFill>
              </a:rPr>
            </a:br>
            <a:r>
              <a:rPr lang="es-CO" altLang="es-CO" sz="4000" b="1" dirty="0" smtClean="0">
                <a:solidFill>
                  <a:schemeClr val="tx1"/>
                </a:solidFill>
              </a:rPr>
              <a:t/>
            </a:r>
            <a:br>
              <a:rPr lang="es-CO" altLang="es-CO" sz="4000" b="1" dirty="0" smtClean="0">
                <a:solidFill>
                  <a:schemeClr val="tx1"/>
                </a:solidFill>
              </a:rPr>
            </a:br>
            <a:r>
              <a:rPr lang="es-CO" altLang="es-CO" sz="4000" b="1" dirty="0" smtClean="0">
                <a:solidFill>
                  <a:schemeClr val="tx1"/>
                </a:solidFill>
              </a:rPr>
              <a:t>LEY 1010 DE 2006</a:t>
            </a:r>
            <a:endParaRPr lang="es-ES" altLang="es-CO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75792" y="764704"/>
            <a:ext cx="7046168" cy="1196975"/>
          </a:xfrm>
        </p:spPr>
        <p:txBody>
          <a:bodyPr anchor="t">
            <a:normAutofit/>
          </a:bodyPr>
          <a:lstStyle/>
          <a:p>
            <a:r>
              <a:rPr lang="en-US" altLang="es-CO" sz="2800" b="1" dirty="0" smtClean="0"/>
              <a:t>OBJETIVO DEL COMITÉ DE CONVIVENCIA LABORAL</a:t>
            </a:r>
            <a:r>
              <a:rPr lang="en-US" altLang="es-CO" b="1" dirty="0" smtClean="0"/>
              <a:t> </a:t>
            </a:r>
            <a:endParaRPr lang="es-ES" altLang="es-CO" b="1" dirty="0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115616" y="3068960"/>
            <a:ext cx="6906344" cy="1988865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altLang="es-CO" sz="2400" dirty="0"/>
              <a:t>Canalizar con  objetividad y transparencia  todo  tipo de quejas que tienen como origen una conducta de acoso laboral.</a:t>
            </a:r>
          </a:p>
          <a:p>
            <a:pPr algn="just"/>
            <a:endParaRPr lang="es-ES" altLang="es-CO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827584" y="836712"/>
            <a:ext cx="7344816" cy="1143000"/>
          </a:xfrm>
        </p:spPr>
        <p:txBody>
          <a:bodyPr anchor="t">
            <a:noAutofit/>
          </a:bodyPr>
          <a:lstStyle/>
          <a:p>
            <a:r>
              <a:rPr lang="es-ES" altLang="es-CO" sz="2400" b="1" dirty="0" smtClean="0"/>
              <a:t>LOS INTEGRANTES DEL </a:t>
            </a:r>
            <a:r>
              <a:rPr lang="es-ES" altLang="es-CO" sz="2400" b="1" dirty="0" smtClean="0"/>
              <a:t>COMITÉ CONVIVENCIA</a:t>
            </a:r>
            <a:br>
              <a:rPr lang="es-ES" altLang="es-CO" sz="2400" b="1" dirty="0" smtClean="0"/>
            </a:br>
            <a:r>
              <a:rPr lang="es-ES" altLang="es-CO" sz="2400" b="1" dirty="0" smtClean="0"/>
              <a:t>LABORAL </a:t>
            </a:r>
            <a:r>
              <a:rPr lang="es-ES" altLang="es-CO" sz="2400" b="1" dirty="0" smtClean="0"/>
              <a:t>DEBEN TENER FACILIDAD PARA:</a:t>
            </a:r>
            <a:br>
              <a:rPr lang="es-ES" altLang="es-CO" sz="2400" b="1" dirty="0" smtClean="0"/>
            </a:br>
            <a:endParaRPr lang="es-ES" altLang="es-CO" sz="2400" b="1" dirty="0" smtClean="0"/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971600" y="2492896"/>
            <a:ext cx="7258000" cy="3633267"/>
          </a:xfrm>
        </p:spPr>
        <p:txBody>
          <a:bodyPr>
            <a:normAutofit fontScale="92500" lnSpcReduction="20000"/>
          </a:bodyPr>
          <a:lstStyle/>
          <a:p>
            <a:r>
              <a:rPr lang="es-AR" altLang="es-CO" sz="1800" b="1" dirty="0" smtClean="0"/>
              <a:t>1</a:t>
            </a:r>
            <a:r>
              <a:rPr lang="es-AR" altLang="es-CO" sz="1800" dirty="0" smtClean="0"/>
              <a:t>.</a:t>
            </a:r>
            <a:r>
              <a:rPr lang="es-AR" altLang="es-CO" dirty="0" smtClean="0"/>
              <a:t>  </a:t>
            </a:r>
            <a:r>
              <a:rPr lang="es-AR" altLang="es-CO" sz="1800" b="1" dirty="0" smtClean="0"/>
              <a:t>Escuchar con empatía  sin juzgar a priori.</a:t>
            </a:r>
          </a:p>
          <a:p>
            <a:r>
              <a:rPr lang="es-AR" altLang="es-CO" sz="1800" b="1" dirty="0" smtClean="0"/>
              <a:t>2.  Investigar los hechos para comprender el problema.</a:t>
            </a:r>
          </a:p>
          <a:p>
            <a:r>
              <a:rPr lang="es-AR" altLang="es-CO" sz="1800" b="1" dirty="0" smtClean="0"/>
              <a:t>3.  Ser paciente, no acelerarse.</a:t>
            </a:r>
          </a:p>
          <a:p>
            <a:r>
              <a:rPr lang="es-AR" altLang="es-CO" sz="1800" b="1" dirty="0" smtClean="0"/>
              <a:t>4.  Generar confianza, guardar la confidencialidad.</a:t>
            </a:r>
          </a:p>
          <a:p>
            <a:r>
              <a:rPr lang="es-AR" altLang="es-CO" sz="1800" b="1" dirty="0" smtClean="0"/>
              <a:t>5.  Ser imparcial, sin ser indiferente.</a:t>
            </a:r>
          </a:p>
          <a:p>
            <a:r>
              <a:rPr lang="es-AR" altLang="es-CO" sz="1800" b="1" dirty="0" smtClean="0"/>
              <a:t>6.  Ser neutral y transparente según reglas establecidas.</a:t>
            </a:r>
          </a:p>
          <a:p>
            <a:r>
              <a:rPr lang="es-AR" altLang="es-CO" sz="1800" b="1" dirty="0" smtClean="0"/>
              <a:t>7.  Saber aliviar las tensiones.</a:t>
            </a:r>
          </a:p>
          <a:p>
            <a:r>
              <a:rPr lang="es-AR" altLang="es-CO" sz="1800" b="1" dirty="0" smtClean="0"/>
              <a:t>8.  Fomentar la creatividad en las soluciones.</a:t>
            </a:r>
          </a:p>
          <a:p>
            <a:r>
              <a:rPr lang="es-AR" altLang="es-CO" sz="1800" b="1" dirty="0" smtClean="0"/>
              <a:t>9.  Conocer  la cultura de la organización  y los temas de que trata el conflicto.</a:t>
            </a:r>
          </a:p>
          <a:p>
            <a:r>
              <a:rPr lang="es-AR" altLang="es-CO" sz="1800" b="1" dirty="0" smtClean="0"/>
              <a:t>10. Ser aceptado por todas las partes.</a:t>
            </a:r>
          </a:p>
          <a:p>
            <a:endParaRPr lang="es-ES" altLang="es-CO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/>
          </p:cNvSpPr>
          <p:nvPr>
            <p:ph type="title" idx="4294967295"/>
          </p:nvPr>
        </p:nvSpPr>
        <p:spPr>
          <a:xfrm>
            <a:off x="683568" y="836712"/>
            <a:ext cx="8229600" cy="1052512"/>
          </a:xfrm>
        </p:spPr>
        <p:txBody>
          <a:bodyPr anchor="t"/>
          <a:lstStyle/>
          <a:p>
            <a:r>
              <a:rPr lang="es-CO" altLang="es-CO" sz="3600" b="1" dirty="0" smtClean="0"/>
              <a:t>CONCEPTO DE</a:t>
            </a:r>
            <a:r>
              <a:rPr lang="es-CO" altLang="es-CO" sz="3600" dirty="0" smtClean="0"/>
              <a:t> </a:t>
            </a:r>
            <a:r>
              <a:rPr lang="es-CO" altLang="es-CO" sz="3600" b="1" dirty="0" smtClean="0"/>
              <a:t>ACOSO LABORAL</a:t>
            </a:r>
            <a:r>
              <a:rPr lang="es-CO" altLang="es-CO" sz="4800" b="1" dirty="0" smtClean="0"/>
              <a:t> </a:t>
            </a:r>
            <a:endParaRPr lang="es-ES" altLang="es-CO" sz="4800" b="1" dirty="0" smtClean="0"/>
          </a:p>
        </p:txBody>
      </p:sp>
      <p:sp>
        <p:nvSpPr>
          <p:cNvPr id="7171" name="Rectangle 1027"/>
          <p:cNvSpPr>
            <a:spLocks noGrp="1"/>
          </p:cNvSpPr>
          <p:nvPr>
            <p:ph type="body" idx="4294967295"/>
          </p:nvPr>
        </p:nvSpPr>
        <p:spPr>
          <a:xfrm>
            <a:off x="395536" y="2276872"/>
            <a:ext cx="7958087" cy="3671887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endParaRPr lang="es-CO" altLang="es-CO" sz="4400" b="1" dirty="0" smtClean="0"/>
          </a:p>
          <a:p>
            <a:pPr marL="442913" indent="0" algn="just">
              <a:buFontTx/>
              <a:buNone/>
            </a:pPr>
            <a:r>
              <a:rPr lang="es-CO" altLang="es-CO" sz="3000" dirty="0" smtClean="0"/>
              <a:t>Conducta  </a:t>
            </a:r>
            <a:r>
              <a:rPr lang="es-CO" altLang="es-CO" sz="3000" b="1" i="1" dirty="0" smtClean="0"/>
              <a:t>persistente  y demostrable,   </a:t>
            </a:r>
            <a:r>
              <a:rPr lang="es-CO" altLang="es-CO" sz="3000" dirty="0" smtClean="0"/>
              <a:t>ejercida  sobre un empleado por parte de un empleador,  jefe o superior jerárquico  inmediato o mediato, un compañero de trabajo o un subalterno, encaminada a infundir miedo, intimidación, terror  y angustia, a causar perjuicio laboral, generar desmotivación en el trabajo, o inducir  la renuncia del mismo.  (Ley 1010/06 - Art. 2)</a:t>
            </a:r>
            <a:endParaRPr lang="es-CO" altLang="es-CO" sz="3000" i="1" dirty="0" smtClean="0"/>
          </a:p>
          <a:p>
            <a:endParaRPr lang="es-ES" altLang="es-C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/>
          </p:cNvSpPr>
          <p:nvPr>
            <p:ph type="title" idx="4294967295"/>
          </p:nvPr>
        </p:nvSpPr>
        <p:spPr>
          <a:xfrm>
            <a:off x="880885" y="692696"/>
            <a:ext cx="8229600" cy="1196975"/>
          </a:xfrm>
        </p:spPr>
        <p:txBody>
          <a:bodyPr anchor="t"/>
          <a:lstStyle/>
          <a:p>
            <a:r>
              <a:rPr lang="es-CO" altLang="es-CO" sz="3600" b="1" dirty="0" smtClean="0"/>
              <a:t>MODALIDADES DEL ACOSO LABORAL </a:t>
            </a:r>
            <a:endParaRPr lang="es-ES" altLang="es-CO" sz="3600" b="1" dirty="0" smtClean="0"/>
          </a:p>
        </p:txBody>
      </p:sp>
      <p:sp>
        <p:nvSpPr>
          <p:cNvPr id="8195" name="Rectangle 1027"/>
          <p:cNvSpPr>
            <a:spLocks noGrp="1"/>
          </p:cNvSpPr>
          <p:nvPr>
            <p:ph type="body" idx="4294967295"/>
          </p:nvPr>
        </p:nvSpPr>
        <p:spPr>
          <a:xfrm>
            <a:off x="1115616" y="2636912"/>
            <a:ext cx="7128792" cy="3672408"/>
          </a:xfrm>
        </p:spPr>
        <p:txBody>
          <a:bodyPr>
            <a:normAutofit fontScale="92500" lnSpcReduction="10000"/>
          </a:bodyPr>
          <a:lstStyle/>
          <a:p>
            <a:r>
              <a:rPr lang="es-CO" altLang="es-CO" sz="3600" b="1" dirty="0" smtClean="0"/>
              <a:t>1. Maltrato laboral.</a:t>
            </a:r>
          </a:p>
          <a:p>
            <a:r>
              <a:rPr lang="es-CO" altLang="es-CO" sz="3600" b="1" dirty="0" smtClean="0"/>
              <a:t>2. Persecución Laboral.</a:t>
            </a:r>
          </a:p>
          <a:p>
            <a:r>
              <a:rPr lang="es-CO" altLang="es-CO" sz="3600" b="1" dirty="0" smtClean="0"/>
              <a:t>3.  Discriminación laboral.</a:t>
            </a:r>
          </a:p>
          <a:p>
            <a:r>
              <a:rPr lang="es-CO" altLang="es-CO" sz="3600" b="1" dirty="0" smtClean="0"/>
              <a:t>4.  Entorpecimiento laboral.</a:t>
            </a:r>
          </a:p>
          <a:p>
            <a:r>
              <a:rPr lang="es-CO" altLang="es-CO" sz="3600" b="1" dirty="0" smtClean="0"/>
              <a:t>5.  Inequidad laboral.</a:t>
            </a:r>
          </a:p>
          <a:p>
            <a:r>
              <a:rPr lang="es-CO" altLang="es-CO" sz="3600" b="1" dirty="0" smtClean="0"/>
              <a:t>6.  Desprotección laboral.</a:t>
            </a:r>
            <a:endParaRPr lang="es-ES" altLang="es-C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/>
          </p:cNvSpPr>
          <p:nvPr>
            <p:ph type="title" idx="4294967295"/>
          </p:nvPr>
        </p:nvSpPr>
        <p:spPr>
          <a:xfrm>
            <a:off x="689894" y="840687"/>
            <a:ext cx="8229600" cy="1143000"/>
          </a:xfrm>
        </p:spPr>
        <p:txBody>
          <a:bodyPr anchor="t"/>
          <a:lstStyle/>
          <a:p>
            <a:r>
              <a:rPr lang="es-CO" altLang="es-CO" sz="4000" b="1" dirty="0" smtClean="0"/>
              <a:t>1.</a:t>
            </a:r>
            <a:r>
              <a:rPr lang="es-CO" altLang="es-CO" sz="4000" dirty="0" smtClean="0"/>
              <a:t>  </a:t>
            </a:r>
            <a:r>
              <a:rPr lang="es-CO" altLang="es-CO" sz="4000" b="1" dirty="0" smtClean="0"/>
              <a:t>MALTRATO LABORAL</a:t>
            </a:r>
            <a:endParaRPr lang="es-ES" altLang="es-CO" sz="4000" b="1" dirty="0" smtClean="0"/>
          </a:p>
        </p:txBody>
      </p:sp>
      <p:sp>
        <p:nvSpPr>
          <p:cNvPr id="9221" name="Rectangle 1031"/>
          <p:cNvSpPr>
            <a:spLocks noChangeArrowheads="1"/>
          </p:cNvSpPr>
          <p:nvPr/>
        </p:nvSpPr>
        <p:spPr bwMode="auto">
          <a:xfrm>
            <a:off x="4191000" y="16002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O" altLang="es-CO" sz="2000">
              <a:ea typeface="MS PGothic" panose="020B0600070205080204" pitchFamily="34" charset="-128"/>
            </a:endParaRPr>
          </a:p>
        </p:txBody>
      </p:sp>
      <p:sp>
        <p:nvSpPr>
          <p:cNvPr id="9222" name="Rectangle 1032"/>
          <p:cNvSpPr>
            <a:spLocks noChangeArrowheads="1"/>
          </p:cNvSpPr>
          <p:nvPr/>
        </p:nvSpPr>
        <p:spPr bwMode="auto">
          <a:xfrm>
            <a:off x="4367213" y="47244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2000">
                <a:ea typeface="MS PGothic" panose="020B0600070205080204" pitchFamily="34" charset="-128"/>
              </a:rPr>
              <a:t>  </a:t>
            </a:r>
          </a:p>
        </p:txBody>
      </p:sp>
      <p:sp>
        <p:nvSpPr>
          <p:cNvPr id="9223" name="AutoShape 1033"/>
          <p:cNvSpPr>
            <a:spLocks noChangeArrowheads="1"/>
          </p:cNvSpPr>
          <p:nvPr/>
        </p:nvSpPr>
        <p:spPr bwMode="auto">
          <a:xfrm rot="20200394">
            <a:off x="1344828" y="2924418"/>
            <a:ext cx="3461528" cy="706146"/>
          </a:xfrm>
          <a:prstGeom prst="curvedDownArrow">
            <a:avLst>
              <a:gd name="adj1" fmla="val 30924"/>
              <a:gd name="adj2" fmla="val 6184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O" altLang="es-CO" sz="1600" b="1">
              <a:ea typeface="MS PGothic" panose="020B0600070205080204" pitchFamily="34" charset="-128"/>
            </a:endParaRPr>
          </a:p>
        </p:txBody>
      </p:sp>
      <p:sp>
        <p:nvSpPr>
          <p:cNvPr id="9224" name="AutoShape 1036"/>
          <p:cNvSpPr>
            <a:spLocks noChangeArrowheads="1"/>
          </p:cNvSpPr>
          <p:nvPr/>
        </p:nvSpPr>
        <p:spPr bwMode="auto">
          <a:xfrm rot="1251182">
            <a:off x="1361106" y="5414579"/>
            <a:ext cx="3088706" cy="797158"/>
          </a:xfrm>
          <a:prstGeom prst="curvedUpArrow">
            <a:avLst>
              <a:gd name="adj1" fmla="val 20253"/>
              <a:gd name="adj2" fmla="val 40506"/>
              <a:gd name="adj3" fmla="val 34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O" altLang="es-CO" sz="1600" b="1">
              <a:ea typeface="MS PGothic" panose="020B0600070205080204" pitchFamily="34" charset="-128"/>
            </a:endParaRPr>
          </a:p>
        </p:txBody>
      </p:sp>
      <p:sp>
        <p:nvSpPr>
          <p:cNvPr id="9226" name="Oval 1038"/>
          <p:cNvSpPr>
            <a:spLocks noChangeArrowheads="1"/>
          </p:cNvSpPr>
          <p:nvPr/>
        </p:nvSpPr>
        <p:spPr bwMode="auto">
          <a:xfrm>
            <a:off x="4270375" y="2662449"/>
            <a:ext cx="4413250" cy="1790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1.  Acto de violencia contra la integridad </a:t>
            </a:r>
          </a:p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física o moral,  la libertad física o sexual</a:t>
            </a:r>
          </a:p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 y los bienes de quien se desempeñe como</a:t>
            </a:r>
          </a:p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 empleado o trabajador</a:t>
            </a:r>
          </a:p>
        </p:txBody>
      </p:sp>
      <p:sp>
        <p:nvSpPr>
          <p:cNvPr id="9227" name="Oval 1041"/>
          <p:cNvSpPr>
            <a:spLocks noChangeArrowheads="1"/>
          </p:cNvSpPr>
          <p:nvPr/>
        </p:nvSpPr>
        <p:spPr bwMode="auto">
          <a:xfrm>
            <a:off x="4290639" y="5017189"/>
            <a:ext cx="4310062" cy="1296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2.  Toda expresión verbal</a:t>
            </a:r>
          </a:p>
          <a:p>
            <a:pPr algn="ctr" eaLnBrk="1" hangingPunct="1"/>
            <a:r>
              <a:rPr lang="es-ES" altLang="es-CO" sz="1600" dirty="0">
                <a:ea typeface="MS PGothic" panose="020B0600070205080204" pitchFamily="34" charset="-128"/>
              </a:rPr>
              <a:t> injuriosa o ultrajante</a:t>
            </a:r>
          </a:p>
          <a:p>
            <a:pPr algn="ctr" eaLnBrk="1" hangingPunct="1"/>
            <a:endParaRPr lang="es-ES" altLang="es-CO" sz="1600" b="1" dirty="0">
              <a:ea typeface="MS PGothic" panose="020B0600070205080204" pitchFamily="34" charset="-128"/>
            </a:endParaRPr>
          </a:p>
        </p:txBody>
      </p:sp>
      <p:sp>
        <p:nvSpPr>
          <p:cNvPr id="9220" name="Rectangle 1029"/>
          <p:cNvSpPr>
            <a:spLocks noChangeArrowheads="1"/>
          </p:cNvSpPr>
          <p:nvPr/>
        </p:nvSpPr>
        <p:spPr bwMode="auto">
          <a:xfrm>
            <a:off x="392960" y="3993081"/>
            <a:ext cx="309721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CO" altLang="es-CO" sz="2000" b="1" dirty="0">
                <a:ea typeface="MS PGothic" panose="020B0600070205080204" pitchFamily="34" charset="-128"/>
              </a:rPr>
              <a:t>MALTRATO LABORAL</a:t>
            </a:r>
            <a:endParaRPr lang="es-ES" altLang="es-CO" sz="20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/>
          </p:cNvSpPr>
          <p:nvPr>
            <p:ph type="title" idx="4294967295"/>
          </p:nvPr>
        </p:nvSpPr>
        <p:spPr>
          <a:xfrm>
            <a:off x="683568" y="836712"/>
            <a:ext cx="8229600" cy="1143000"/>
          </a:xfrm>
        </p:spPr>
        <p:txBody>
          <a:bodyPr anchor="t"/>
          <a:lstStyle/>
          <a:p>
            <a:r>
              <a:rPr lang="en-US" altLang="es-CO" sz="4000" b="1" dirty="0" smtClean="0"/>
              <a:t>2.  PERSECUCIÓN LABORAL</a:t>
            </a:r>
            <a:endParaRPr lang="es-ES" altLang="es-CO" sz="4000" b="1" dirty="0" smtClean="0"/>
          </a:p>
        </p:txBody>
      </p:sp>
      <p:sp>
        <p:nvSpPr>
          <p:cNvPr id="10243" name="Rectangle 1027"/>
          <p:cNvSpPr>
            <a:spLocks noGrp="1"/>
          </p:cNvSpPr>
          <p:nvPr>
            <p:ph type="body" idx="4294967295"/>
          </p:nvPr>
        </p:nvSpPr>
        <p:spPr>
          <a:xfrm>
            <a:off x="1043608" y="2780928"/>
            <a:ext cx="6906344" cy="2564904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es-ES" altLang="es-CO" dirty="0"/>
              <a:t>	</a:t>
            </a:r>
            <a:r>
              <a:rPr lang="es-ES" altLang="es-CO" sz="2600" dirty="0"/>
              <a:t>Conducta  reiterada o evidente arbitrariedad  con  el propósito de inducir la renuncia del empleado o trabajador, mediante la descalificación, la carga excesiva de trabajo y cambios permanentes de horario que puedan producir desmotivación laboral. </a:t>
            </a:r>
          </a:p>
          <a:p>
            <a:pPr>
              <a:buFontTx/>
              <a:buNone/>
            </a:pPr>
            <a:endParaRPr lang="es-ES" alt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/>
          </p:cNvSpPr>
          <p:nvPr>
            <p:ph type="title" idx="4294967295"/>
          </p:nvPr>
        </p:nvSpPr>
        <p:spPr>
          <a:xfrm>
            <a:off x="755576" y="980728"/>
            <a:ext cx="8229600" cy="1143000"/>
          </a:xfrm>
        </p:spPr>
        <p:txBody>
          <a:bodyPr anchor="t"/>
          <a:lstStyle/>
          <a:p>
            <a:r>
              <a:rPr lang="es-ES" altLang="es-CO" sz="4000" b="1" dirty="0" smtClean="0"/>
              <a:t>3.  DISCRIMINACIÓN LABORAL</a:t>
            </a:r>
          </a:p>
        </p:txBody>
      </p:sp>
      <p:sp>
        <p:nvSpPr>
          <p:cNvPr id="11267" name="Rectangle 1027"/>
          <p:cNvSpPr>
            <a:spLocks noGrp="1"/>
          </p:cNvSpPr>
          <p:nvPr>
            <p:ph type="body" idx="4294967295"/>
          </p:nvPr>
        </p:nvSpPr>
        <p:spPr>
          <a:xfrm>
            <a:off x="971600" y="2924944"/>
            <a:ext cx="7056784" cy="1728192"/>
          </a:xfrm>
        </p:spPr>
        <p:txBody>
          <a:bodyPr/>
          <a:lstStyle/>
          <a:p>
            <a:pPr marL="361950" indent="0" algn="just">
              <a:buFontTx/>
              <a:buNone/>
            </a:pPr>
            <a:r>
              <a:rPr lang="es-ES" altLang="es-CO" sz="2400" dirty="0"/>
              <a:t>Trato diferenciado por razones de raza</a:t>
            </a:r>
            <a:r>
              <a:rPr lang="es-ES" altLang="es-CO" sz="2400" dirty="0" smtClean="0"/>
              <a:t>, </a:t>
            </a:r>
            <a:r>
              <a:rPr lang="es-ES" altLang="es-CO" sz="2400" dirty="0"/>
              <a:t>género, origen familiar o nacional, </a:t>
            </a:r>
            <a:r>
              <a:rPr lang="es-ES" altLang="es-CO" sz="2400" dirty="0" smtClean="0"/>
              <a:t>credo </a:t>
            </a:r>
            <a:r>
              <a:rPr lang="es-ES" altLang="es-CO" sz="2400" dirty="0"/>
              <a:t>religioso, preferencia política o </a:t>
            </a:r>
            <a:r>
              <a:rPr lang="es-ES" altLang="es-CO" sz="2400" dirty="0" smtClean="0"/>
              <a:t>situación </a:t>
            </a:r>
            <a:r>
              <a:rPr lang="es-ES" altLang="es-CO" sz="2400" dirty="0"/>
              <a:t>social. </a:t>
            </a:r>
          </a:p>
          <a:p>
            <a:pPr algn="just">
              <a:buFontTx/>
              <a:buNone/>
            </a:pPr>
            <a:endParaRPr lang="es-ES" altLang="es-CO" b="1" dirty="0" smtClean="0"/>
          </a:p>
          <a:p>
            <a:pPr algn="just"/>
            <a:endParaRPr lang="es-ES" altLang="es-CO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/>
          </p:cNvSpPr>
          <p:nvPr>
            <p:ph type="title" idx="4294967295"/>
          </p:nvPr>
        </p:nvSpPr>
        <p:spPr>
          <a:xfrm>
            <a:off x="683568" y="836712"/>
            <a:ext cx="8229600" cy="1143000"/>
          </a:xfrm>
        </p:spPr>
        <p:txBody>
          <a:bodyPr anchor="t"/>
          <a:lstStyle/>
          <a:p>
            <a:r>
              <a:rPr lang="es-ES" altLang="es-CO" sz="4000" b="1" dirty="0" smtClean="0"/>
              <a:t>4. </a:t>
            </a:r>
            <a:r>
              <a:rPr lang="es-ES" altLang="es-CO" sz="3600" b="1" dirty="0" smtClean="0"/>
              <a:t>ENTORPECIMIENTO LABORAL</a:t>
            </a:r>
          </a:p>
        </p:txBody>
      </p:sp>
      <p:sp>
        <p:nvSpPr>
          <p:cNvPr id="12291" name="Rectangle 1027"/>
          <p:cNvSpPr>
            <a:spLocks noGrp="1"/>
          </p:cNvSpPr>
          <p:nvPr>
            <p:ph type="body" idx="4294967295"/>
          </p:nvPr>
        </p:nvSpPr>
        <p:spPr>
          <a:xfrm>
            <a:off x="683568" y="2564904"/>
            <a:ext cx="7560840" cy="378837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altLang="es-CO" sz="2400" dirty="0"/>
              <a:t>Toda acción tendiente a obstaculizar el cumplimiento de la labor o hacerla más gravosa o retardarla con perjuicio para el trabajador o empleado. </a:t>
            </a:r>
          </a:p>
          <a:p>
            <a:pPr algn="just">
              <a:buFontTx/>
              <a:buNone/>
            </a:pPr>
            <a:r>
              <a:rPr lang="es-ES" altLang="es-CO" sz="2400" dirty="0"/>
              <a:t>Ejemplos:  La privación, ocultación o inutilización de los insumos, documentos o instrumentos para la labor, la destrucción o pérdida de información, el ocultamiento de correspondencia o mensajes electrónicos </a:t>
            </a:r>
          </a:p>
          <a:p>
            <a:pPr algn="just"/>
            <a:endParaRPr lang="es-ES" altLang="es-CO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/>
          </p:cNvSpPr>
          <p:nvPr>
            <p:ph type="title" idx="4294967295"/>
          </p:nvPr>
        </p:nvSpPr>
        <p:spPr>
          <a:xfrm>
            <a:off x="838200" y="836712"/>
            <a:ext cx="8229600" cy="1143000"/>
          </a:xfrm>
        </p:spPr>
        <p:txBody>
          <a:bodyPr anchor="t"/>
          <a:lstStyle/>
          <a:p>
            <a:r>
              <a:rPr lang="es-ES" altLang="es-CO" sz="4000" b="1" dirty="0" smtClean="0"/>
              <a:t>5. INEQUIDAD LABORAL</a:t>
            </a:r>
          </a:p>
        </p:txBody>
      </p:sp>
      <p:sp>
        <p:nvSpPr>
          <p:cNvPr id="13315" name="Rectangle 1027"/>
          <p:cNvSpPr>
            <a:spLocks noGrp="1"/>
          </p:cNvSpPr>
          <p:nvPr>
            <p:ph type="body" idx="4294967295"/>
          </p:nvPr>
        </p:nvSpPr>
        <p:spPr>
          <a:xfrm>
            <a:off x="1115616" y="2564904"/>
            <a:ext cx="6546304" cy="2419623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 altLang="es-CO" sz="4000" b="1" dirty="0" smtClean="0"/>
              <a:t>  </a:t>
            </a:r>
            <a:r>
              <a:rPr lang="es-ES" altLang="es-CO" sz="2400" dirty="0"/>
              <a:t>Asignación de funciones a menosprecio del trabajador.</a:t>
            </a:r>
          </a:p>
          <a:p>
            <a:pPr>
              <a:buFontTx/>
              <a:buNone/>
            </a:pPr>
            <a:endParaRPr lang="en-US" altLang="es-CO" sz="40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es-CO" sz="40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es-CO" sz="11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s-ES" altLang="es-CO" dirty="0" smtClean="0"/>
          </a:p>
        </p:txBody>
      </p:sp>
      <p:pic>
        <p:nvPicPr>
          <p:cNvPr id="1026" name="Picture 2" descr="La equidad laboral: una deuda eterna con las mujeres chilenas | BOLETÍN  INFORMATI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1048"/>
            <a:ext cx="3709863" cy="247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836712"/>
            <a:ext cx="8229600" cy="1403350"/>
          </a:xfrm>
        </p:spPr>
        <p:txBody>
          <a:bodyPr anchor="t"/>
          <a:lstStyle/>
          <a:p>
            <a:r>
              <a:rPr lang="es-CO" altLang="es-CO" sz="4000" b="1" smtClean="0"/>
              <a:t>6. Desprotección laboral</a:t>
            </a:r>
            <a:endParaRPr lang="es-ES" altLang="es-CO" sz="4000" b="1" smtClean="0"/>
          </a:p>
        </p:txBody>
      </p:sp>
      <p:sp>
        <p:nvSpPr>
          <p:cNvPr id="14339" name="3 Rectángulo"/>
          <p:cNvSpPr>
            <a:spLocks noChangeArrowheads="1"/>
          </p:cNvSpPr>
          <p:nvPr/>
        </p:nvSpPr>
        <p:spPr bwMode="auto">
          <a:xfrm>
            <a:off x="3563888" y="2708920"/>
            <a:ext cx="48952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Toda conducta tendiente a poner en riesgo la integridad y la seguridad del trabajador mediante órdenes o asignación de funciones sin el cumplimiento de los requisitos mínimos de protección y seguridad para el trabajador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6237"/>
            <a:ext cx="2276475" cy="310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RP DIAPOSITIVA FINAL">
  <a:themeElements>
    <a:clrScheme name="Presentación2 a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2 a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ción2 a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2 a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2 a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2 a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2 a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2 a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2 a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 arp</Template>
  <TotalTime>3392</TotalTime>
  <Words>428</Words>
  <Application>Microsoft Office PowerPoint</Application>
  <PresentationFormat>Presentación en pantalla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Century Gothic</vt:lpstr>
      <vt:lpstr>Times New Roman</vt:lpstr>
      <vt:lpstr>Wingdings 3</vt:lpstr>
      <vt:lpstr>ARP DIAPOSITIVA FINAL</vt:lpstr>
      <vt:lpstr>Sala de reuniones Ion</vt:lpstr>
      <vt:lpstr>PREVENCIÓN DEL ACOSO LABORAL  LEY 1010 DE 2006</vt:lpstr>
      <vt:lpstr>CONCEPTO DE ACOSO LABORAL </vt:lpstr>
      <vt:lpstr>MODALIDADES DEL ACOSO LABORAL </vt:lpstr>
      <vt:lpstr>1.  MALTRATO LABORAL</vt:lpstr>
      <vt:lpstr>2.  PERSECUCIÓN LABORAL</vt:lpstr>
      <vt:lpstr>3.  DISCRIMINACIÓN LABORAL</vt:lpstr>
      <vt:lpstr>4. ENTORPECIMIENTO LABORAL</vt:lpstr>
      <vt:lpstr>5. INEQUIDAD LABORAL</vt:lpstr>
      <vt:lpstr>6. Desprotección laboral</vt:lpstr>
      <vt:lpstr>OBJETIVO DEL COMITÉ DE CONVIVENCIA LABORAL </vt:lpstr>
      <vt:lpstr>LOS INTEGRANTES DEL COMITÉ CONVIVENCIA LABORAL DEBEN TENER FACILIDAD PARA: </vt:lpstr>
    </vt:vector>
  </TitlesOfParts>
  <Company>Suramericana de Seguros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Suramericana de Seguros S.A</dc:creator>
  <cp:lastModifiedBy>User</cp:lastModifiedBy>
  <cp:revision>176</cp:revision>
  <dcterms:created xsi:type="dcterms:W3CDTF">2008-02-26T13:51:17Z</dcterms:created>
  <dcterms:modified xsi:type="dcterms:W3CDTF">2021-09-09T03:18:04Z</dcterms:modified>
</cp:coreProperties>
</file>