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686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Triángulo rectángulo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grpSp>
        <p:nvGrpSpPr>
          <p:cNvPr id="2" name="1 Grupo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6 Forma libre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7 Forma libre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10 Forma libre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11 Conector recto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9E54FB2-C899-4541-9CB1-DBA4B5597719}" type="datetimeFigureOut">
              <a:rPr lang="es-CO" smtClean="0"/>
              <a:t>8/09/2021</a:t>
            </a:fld>
            <a:endParaRPr lang="es-CO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s-CO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B8BF984-4BBC-4B2E-9F66-897477DB4818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54FB2-C899-4541-9CB1-DBA4B5597719}" type="datetimeFigureOut">
              <a:rPr lang="es-CO" smtClean="0"/>
              <a:t>8/09/2021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BF984-4BBC-4B2E-9F66-897477DB4818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54FB2-C899-4541-9CB1-DBA4B5597719}" type="datetimeFigureOut">
              <a:rPr lang="es-CO" smtClean="0"/>
              <a:t>8/09/2021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BF984-4BBC-4B2E-9F66-897477DB4818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54FB2-C899-4541-9CB1-DBA4B5597719}" type="datetimeFigureOut">
              <a:rPr lang="es-CO" smtClean="0"/>
              <a:t>8/09/2021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BF984-4BBC-4B2E-9F66-897477DB4818}" type="slidenum">
              <a:rPr lang="es-CO" smtClean="0"/>
              <a:t>‹Nº›</a:t>
            </a:fld>
            <a:endParaRPr lang="es-CO"/>
          </a:p>
        </p:txBody>
      </p:sp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54FB2-C899-4541-9CB1-DBA4B5597719}" type="datetimeFigureOut">
              <a:rPr lang="es-CO" smtClean="0"/>
              <a:t>8/09/2021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BF984-4BBC-4B2E-9F66-897477DB4818}" type="slidenum">
              <a:rPr lang="es-CO" smtClean="0"/>
              <a:t>‹Nº›</a:t>
            </a:fld>
            <a:endParaRPr lang="es-CO"/>
          </a:p>
        </p:txBody>
      </p:sp>
      <p:sp>
        <p:nvSpPr>
          <p:cNvPr id="7" name="6 Cheurón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7 Cheurón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54FB2-C899-4541-9CB1-DBA4B5597719}" type="datetimeFigureOut">
              <a:rPr lang="es-CO" smtClean="0"/>
              <a:t>8/09/2021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BF984-4BBC-4B2E-9F66-897477DB4818}" type="slidenum">
              <a:rPr lang="es-CO" smtClean="0"/>
              <a:t>‹Nº›</a:t>
            </a:fld>
            <a:endParaRPr lang="es-CO"/>
          </a:p>
        </p:txBody>
      </p:sp>
      <p:sp>
        <p:nvSpPr>
          <p:cNvPr id="8" name="7 Título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54FB2-C899-4541-9CB1-DBA4B5597719}" type="datetimeFigureOut">
              <a:rPr lang="es-CO" smtClean="0"/>
              <a:t>8/09/2021</a:t>
            </a:fld>
            <a:endParaRPr lang="es-CO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BF984-4BBC-4B2E-9F66-897477DB4818}" type="slidenum">
              <a:rPr lang="es-CO" smtClean="0"/>
              <a:t>‹Nº›</a:t>
            </a:fld>
            <a:endParaRPr lang="es-CO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54FB2-C899-4541-9CB1-DBA4B5597719}" type="datetimeFigureOut">
              <a:rPr lang="es-CO" smtClean="0"/>
              <a:t>8/09/2021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BF984-4BBC-4B2E-9F66-897477DB4818}" type="slidenum">
              <a:rPr lang="es-CO" smtClean="0"/>
              <a:t>‹Nº›</a:t>
            </a:fld>
            <a:endParaRPr lang="es-CO"/>
          </a:p>
        </p:txBody>
      </p:sp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54FB2-C899-4541-9CB1-DBA4B5597719}" type="datetimeFigureOut">
              <a:rPr lang="es-CO" smtClean="0"/>
              <a:t>8/09/2021</a:t>
            </a:fld>
            <a:endParaRPr lang="es-CO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BF984-4BBC-4B2E-9F66-897477DB4818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D9E54FB2-C899-4541-9CB1-DBA4B5597719}" type="datetimeFigureOut">
              <a:rPr lang="es-CO" smtClean="0"/>
              <a:t>8/09/2021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BF984-4BBC-4B2E-9F66-897477DB4818}" type="slidenum">
              <a:rPr lang="es-CO" smtClean="0"/>
              <a:t>‹Nº›</a:t>
            </a:fld>
            <a:endParaRPr lang="es-CO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9E54FB2-C899-4541-9CB1-DBA4B5597719}" type="datetimeFigureOut">
              <a:rPr lang="es-CO" smtClean="0"/>
              <a:t>8/09/2021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B8BF984-4BBC-4B2E-9F66-897477DB4818}" type="slidenum">
              <a:rPr lang="es-CO" smtClean="0"/>
              <a:t>‹Nº›</a:t>
            </a:fld>
            <a:endParaRPr lang="es-CO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Forma libre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9 Triángulo rectángulo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10 Conector recto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11 Cheurón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12 Cheurón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Forma libre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Forma libre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13 Triángulo rectángulo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14 Conector recto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D9E54FB2-C899-4541-9CB1-DBA4B5597719}" type="datetimeFigureOut">
              <a:rPr lang="es-CO" smtClean="0"/>
              <a:t>8/09/2021</a:t>
            </a:fld>
            <a:endParaRPr lang="es-CO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s-CO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FB8BF984-4BBC-4B2E-9F66-897477DB4818}" type="slidenum">
              <a:rPr lang="es-CO" smtClean="0"/>
              <a:t>‹Nº›</a:t>
            </a:fld>
            <a:endParaRPr lang="es-C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CO" dirty="0"/>
              <a:t>Reglamentación que rige el COMITÉ DE CONVIVENCIA (Resolución 652 de 2012</a:t>
            </a:r>
            <a:r>
              <a:rPr lang="es-CO" dirty="0" smtClean="0"/>
              <a:t>)</a:t>
            </a:r>
            <a:endParaRPr lang="es-CO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201773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endParaRPr lang="es-CO" dirty="0" smtClean="0"/>
          </a:p>
          <a:p>
            <a:pPr algn="just"/>
            <a:r>
              <a:rPr lang="es-CO" dirty="0" smtClean="0"/>
              <a:t>Es </a:t>
            </a:r>
            <a:r>
              <a:rPr lang="es-CO" dirty="0"/>
              <a:t>un grupo de vigilancia de </a:t>
            </a:r>
            <a:r>
              <a:rPr lang="es-CO" dirty="0" smtClean="0"/>
              <a:t>conformación obligatoria </a:t>
            </a:r>
            <a:r>
              <a:rPr lang="es-CO" dirty="0"/>
              <a:t>por parte de los empleadores </a:t>
            </a:r>
            <a:r>
              <a:rPr lang="es-CO" dirty="0" smtClean="0"/>
              <a:t>públicos y </a:t>
            </a:r>
            <a:r>
              <a:rPr lang="es-CO" dirty="0"/>
              <a:t>privados, cuya finalidad es contribuir a proteger </a:t>
            </a:r>
            <a:r>
              <a:rPr lang="es-CO" dirty="0" smtClean="0"/>
              <a:t>a los </a:t>
            </a:r>
            <a:r>
              <a:rPr lang="es-CO" dirty="0"/>
              <a:t>trabajadores contra los riesgos </a:t>
            </a:r>
            <a:r>
              <a:rPr lang="es-CO" dirty="0" smtClean="0"/>
              <a:t>psicosociales que </a:t>
            </a:r>
            <a:r>
              <a:rPr lang="es-CO" dirty="0"/>
              <a:t>puedan afectar su salud, como es el </a:t>
            </a:r>
            <a:r>
              <a:rPr lang="es-CO" dirty="0" smtClean="0"/>
              <a:t>caso del </a:t>
            </a:r>
            <a:r>
              <a:rPr lang="es-CO" dirty="0"/>
              <a:t>estrés </a:t>
            </a:r>
            <a:r>
              <a:rPr lang="es-CO" dirty="0" smtClean="0"/>
              <a:t>laboral y </a:t>
            </a:r>
            <a:r>
              <a:rPr lang="es-CO" dirty="0"/>
              <a:t>el acoso </a:t>
            </a:r>
            <a:r>
              <a:rPr lang="es-CO" dirty="0" smtClean="0"/>
              <a:t>laboral</a:t>
            </a:r>
            <a:r>
              <a:rPr lang="es-CO" dirty="0"/>
              <a:t>.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O" dirty="0" smtClean="0"/>
              <a:t>¿Qué es el Comité de Convivencia Laboral?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744905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 dirty="0" smtClean="0"/>
          </a:p>
          <a:p>
            <a:r>
              <a:rPr lang="es-CO" dirty="0" smtClean="0"/>
              <a:t>Promover </a:t>
            </a:r>
            <a:r>
              <a:rPr lang="es-CO" dirty="0"/>
              <a:t>un excelente ambiente de convivencia laboral.</a:t>
            </a:r>
          </a:p>
          <a:p>
            <a:r>
              <a:rPr lang="es-CO" dirty="0"/>
              <a:t>Fomentar relaciones positivas entre los trabajadores de </a:t>
            </a:r>
            <a:r>
              <a:rPr lang="es-CO" dirty="0" smtClean="0"/>
              <a:t>la empresa</a:t>
            </a:r>
            <a:r>
              <a:rPr lang="es-CO" dirty="0"/>
              <a:t>.</a:t>
            </a:r>
          </a:p>
          <a:p>
            <a:r>
              <a:rPr lang="es-CO" dirty="0"/>
              <a:t>Respaldar la dignidad e integridad de las personas en </a:t>
            </a:r>
            <a:r>
              <a:rPr lang="es-CO" dirty="0" smtClean="0"/>
              <a:t>el trabajo</a:t>
            </a:r>
            <a:r>
              <a:rPr lang="es-CO" dirty="0"/>
              <a:t>.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Cual es el objetivo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253316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 dirty="0" smtClean="0"/>
          </a:p>
          <a:p>
            <a:r>
              <a:rPr lang="es-CO" dirty="0" smtClean="0"/>
              <a:t>No </a:t>
            </a:r>
            <a:r>
              <a:rPr lang="es-CO" dirty="0"/>
              <a:t>podrán ser elegidos aquellos a quienes </a:t>
            </a:r>
            <a:r>
              <a:rPr lang="es-CO" dirty="0" smtClean="0"/>
              <a:t>se les </a:t>
            </a:r>
            <a:r>
              <a:rPr lang="es-CO" dirty="0"/>
              <a:t>haya formulado una queja de acoso </a:t>
            </a:r>
            <a:r>
              <a:rPr lang="es-CO" dirty="0" smtClean="0"/>
              <a:t>laboral, o </a:t>
            </a:r>
            <a:r>
              <a:rPr lang="es-CO" dirty="0"/>
              <a:t>hayan sido víctimas del mismo en los </a:t>
            </a:r>
            <a:r>
              <a:rPr lang="es-CO" dirty="0" smtClean="0"/>
              <a:t>últimos 6 </a:t>
            </a:r>
            <a:r>
              <a:rPr lang="es-CO" dirty="0"/>
              <a:t>meses anteriores a la conformación </a:t>
            </a:r>
            <a:r>
              <a:rPr lang="es-CO" dirty="0" smtClean="0"/>
              <a:t>del Comité</a:t>
            </a:r>
            <a:r>
              <a:rPr lang="es-CO" dirty="0"/>
              <a:t>.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O" dirty="0"/>
              <a:t>¿Quiénes no pueden </a:t>
            </a:r>
            <a:r>
              <a:rPr lang="es-CO" dirty="0" smtClean="0"/>
              <a:t>hacer parte </a:t>
            </a:r>
            <a:r>
              <a:rPr lang="es-CO" dirty="0"/>
              <a:t>del Comité?</a:t>
            </a:r>
          </a:p>
        </p:txBody>
      </p:sp>
    </p:spTree>
    <p:extLst>
      <p:ext uri="{BB962C8B-B14F-4D97-AF65-F5344CB8AC3E}">
        <p14:creationId xmlns:p14="http://schemas.microsoft.com/office/powerpoint/2010/main" val="29389166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 dirty="0" smtClean="0"/>
          </a:p>
          <a:p>
            <a:pPr algn="just"/>
            <a:r>
              <a:rPr lang="es-CO" dirty="0" smtClean="0"/>
              <a:t>El </a:t>
            </a:r>
            <a:r>
              <a:rPr lang="es-CO" dirty="0"/>
              <a:t>período de los miembros del Comité </a:t>
            </a:r>
            <a:r>
              <a:rPr lang="es-CO" dirty="0" smtClean="0"/>
              <a:t>será de </a:t>
            </a:r>
            <a:r>
              <a:rPr lang="es-CO" dirty="0"/>
              <a:t>dos años, a partir de la conformación </a:t>
            </a:r>
            <a:r>
              <a:rPr lang="es-CO" dirty="0" smtClean="0"/>
              <a:t>del mismo</a:t>
            </a:r>
            <a:r>
              <a:rPr lang="es-CO" dirty="0"/>
              <a:t>, los cuales se contarán desde la </a:t>
            </a:r>
            <a:r>
              <a:rPr lang="es-CO" dirty="0" smtClean="0"/>
              <a:t>fecha de </a:t>
            </a:r>
            <a:r>
              <a:rPr lang="es-CO" dirty="0"/>
              <a:t>comunicación de la elección </a:t>
            </a:r>
            <a:r>
              <a:rPr lang="es-CO" dirty="0" smtClean="0"/>
              <a:t>y/o designación de </a:t>
            </a:r>
            <a:r>
              <a:rPr lang="es-CO" dirty="0"/>
              <a:t>los representantes.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O" b="0" dirty="0"/>
              <a:t>¿Por cuánto tiempo </a:t>
            </a:r>
            <a:r>
              <a:rPr lang="es-CO" b="0" dirty="0" smtClean="0"/>
              <a:t>estarán en </a:t>
            </a:r>
            <a:r>
              <a:rPr lang="es-CO" b="0" dirty="0"/>
              <a:t>su cargo los representantes?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650429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s-CO" dirty="0"/>
              <a:t>Recibir, analizar y dar trámite a las quejas que se presenten, en </a:t>
            </a:r>
            <a:r>
              <a:rPr lang="es-CO" dirty="0" smtClean="0"/>
              <a:t>las que </a:t>
            </a:r>
            <a:r>
              <a:rPr lang="es-CO" dirty="0"/>
              <a:t>se describan situaciones que puedan constituir acoso laboral.</a:t>
            </a:r>
          </a:p>
          <a:p>
            <a:r>
              <a:rPr lang="es-CO" dirty="0"/>
              <a:t>Escuchar a las partes involucradas de manera individual.</a:t>
            </a:r>
          </a:p>
          <a:p>
            <a:r>
              <a:rPr lang="es-CO" dirty="0"/>
              <a:t>Promover espacios de diálogo para llegar a una solución efectiva </a:t>
            </a:r>
            <a:r>
              <a:rPr lang="es-CO" dirty="0" smtClean="0"/>
              <a:t>de las </a:t>
            </a:r>
            <a:r>
              <a:rPr lang="es-CO" dirty="0"/>
              <a:t>controversias.</a:t>
            </a:r>
          </a:p>
          <a:p>
            <a:r>
              <a:rPr lang="es-CO" dirty="0"/>
              <a:t>Formular planes de mejora.</a:t>
            </a:r>
          </a:p>
          <a:p>
            <a:r>
              <a:rPr lang="es-CO" dirty="0"/>
              <a:t>Sugerir a la alta dirección medidas preventivas y correctivas.</a:t>
            </a:r>
          </a:p>
          <a:p>
            <a:r>
              <a:rPr lang="es-CO" dirty="0"/>
              <a:t>Realizar seguimiento a las recomendaciones dadas.</a:t>
            </a:r>
          </a:p>
          <a:p>
            <a:r>
              <a:rPr lang="es-CO" dirty="0"/>
              <a:t>Comunicar a la alta dirección aquellos casos en los que no se </a:t>
            </a:r>
            <a:r>
              <a:rPr lang="es-CO" dirty="0" smtClean="0"/>
              <a:t>logre un </a:t>
            </a:r>
            <a:r>
              <a:rPr lang="es-CO" dirty="0"/>
              <a:t>acuerdo o no se cumplan las recomendaciones.</a:t>
            </a:r>
          </a:p>
          <a:p>
            <a:r>
              <a:rPr lang="es-CO" dirty="0"/>
              <a:t>Realizar informes trimestrales y anuales con los resultados </a:t>
            </a:r>
            <a:r>
              <a:rPr lang="es-CO" dirty="0" smtClean="0"/>
              <a:t>de su </a:t>
            </a:r>
            <a:r>
              <a:rPr lang="es-CO" dirty="0"/>
              <a:t>gestión, elaborar estadísticas de quejas y reclamos y </a:t>
            </a:r>
            <a:r>
              <a:rPr lang="es-CO" dirty="0" smtClean="0"/>
              <a:t>brindar información </a:t>
            </a:r>
            <a:r>
              <a:rPr lang="es-CO" dirty="0"/>
              <a:t>a los organismos de control.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0" dirty="0"/>
              <a:t>¿Cuáles son sus funciones?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8045146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endParaRPr lang="es-CO" dirty="0" smtClean="0"/>
          </a:p>
          <a:p>
            <a:pPr algn="just"/>
            <a:r>
              <a:rPr lang="es-CO" dirty="0" smtClean="0"/>
              <a:t>Para </a:t>
            </a:r>
            <a:r>
              <a:rPr lang="es-CO" dirty="0"/>
              <a:t>su funcionamiento deberá garantizarse </a:t>
            </a:r>
            <a:r>
              <a:rPr lang="es-CO" dirty="0" smtClean="0"/>
              <a:t>un espacio </a:t>
            </a:r>
            <a:r>
              <a:rPr lang="es-CO" dirty="0"/>
              <a:t>físico que será utilizado para las </a:t>
            </a:r>
            <a:r>
              <a:rPr lang="es-CO" dirty="0" smtClean="0"/>
              <a:t>reuniones y </a:t>
            </a:r>
            <a:r>
              <a:rPr lang="es-CO" dirty="0"/>
              <a:t>demás actividades, así como para el </a:t>
            </a:r>
            <a:r>
              <a:rPr lang="es-CO" dirty="0" smtClean="0"/>
              <a:t>manejo reservado </a:t>
            </a:r>
            <a:r>
              <a:rPr lang="es-CO" dirty="0"/>
              <a:t>de la documentación. Además, </a:t>
            </a:r>
            <a:r>
              <a:rPr lang="es-CO" dirty="0" smtClean="0"/>
              <a:t>deberán realizarse </a:t>
            </a:r>
            <a:r>
              <a:rPr lang="es-CO" dirty="0"/>
              <a:t>a sus miembros capacitaciones </a:t>
            </a:r>
            <a:r>
              <a:rPr lang="es-CO" dirty="0" smtClean="0"/>
              <a:t>sobre resolución </a:t>
            </a:r>
            <a:r>
              <a:rPr lang="es-CO" dirty="0"/>
              <a:t>de conflictos, comunicación asertiva </a:t>
            </a:r>
            <a:r>
              <a:rPr lang="es-CO" dirty="0" smtClean="0"/>
              <a:t>y otros </a:t>
            </a:r>
            <a:r>
              <a:rPr lang="es-CO" dirty="0"/>
              <a:t>temas considerados prioritarios.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O" b="0" dirty="0"/>
              <a:t>¿De qué recursos </a:t>
            </a:r>
            <a:r>
              <a:rPr lang="es-CO" b="0" dirty="0" smtClean="0"/>
              <a:t>debe disponer </a:t>
            </a:r>
            <a:r>
              <a:rPr lang="es-CO" b="0" dirty="0"/>
              <a:t>el Comité?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5680805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457200" y="2348880"/>
            <a:ext cx="8229600" cy="3658411"/>
          </a:xfrm>
        </p:spPr>
        <p:txBody>
          <a:bodyPr>
            <a:normAutofit/>
          </a:bodyPr>
          <a:lstStyle/>
          <a:p>
            <a:pPr algn="just"/>
            <a:r>
              <a:rPr lang="es-CO" dirty="0"/>
              <a:t>Las entidades públicas y las empresas privadas que posean dos o </a:t>
            </a:r>
            <a:r>
              <a:rPr lang="es-CO" dirty="0" smtClean="0"/>
              <a:t>más centros </a:t>
            </a:r>
            <a:r>
              <a:rPr lang="es-CO" dirty="0"/>
              <a:t>de trabajo, únicamente requieren de un Comité (</a:t>
            </a:r>
            <a:r>
              <a:rPr lang="es-CO" dirty="0" smtClean="0"/>
              <a:t>Resolución 1356</a:t>
            </a:r>
            <a:r>
              <a:rPr lang="es-CO" dirty="0"/>
              <a:t>), dejando a voluntad de la compañía la conformación </a:t>
            </a:r>
            <a:r>
              <a:rPr lang="es-CO" dirty="0" smtClean="0"/>
              <a:t>de otros </a:t>
            </a:r>
            <a:r>
              <a:rPr lang="es-CO" dirty="0"/>
              <a:t>adicionales de acuerdo a su organización interna por </a:t>
            </a:r>
            <a:r>
              <a:rPr lang="es-CO" dirty="0" smtClean="0"/>
              <a:t>regiones geográficas</a:t>
            </a:r>
            <a:r>
              <a:rPr lang="es-CO" dirty="0"/>
              <a:t>, departamentos o municipios del país.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457200" y="70182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s-CO" b="0" dirty="0"/>
              <a:t>¿Qué deben hacer las </a:t>
            </a:r>
            <a:r>
              <a:rPr lang="es-CO" b="0" dirty="0" smtClean="0"/>
              <a:t>empresas que </a:t>
            </a:r>
            <a:r>
              <a:rPr lang="es-CO" b="0" dirty="0"/>
              <a:t>tienen varios centros </a:t>
            </a:r>
            <a:r>
              <a:rPr lang="es-CO" b="0" dirty="0" smtClean="0"/>
              <a:t>de trabajo</a:t>
            </a:r>
            <a:r>
              <a:rPr lang="es-CO" b="0" dirty="0"/>
              <a:t>?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0149020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7" y="908720"/>
            <a:ext cx="7798325" cy="4680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784192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rencia">
  <a:themeElements>
    <a:clrScheme name="Concurrencia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rencia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urrenc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57</TotalTime>
  <Words>445</Words>
  <Application>Microsoft Office PowerPoint</Application>
  <PresentationFormat>Presentación en pantalla (4:3)</PresentationFormat>
  <Paragraphs>29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4" baseType="lpstr">
      <vt:lpstr>Lucida Sans Unicode</vt:lpstr>
      <vt:lpstr>Verdana</vt:lpstr>
      <vt:lpstr>Wingdings 2</vt:lpstr>
      <vt:lpstr>Wingdings 3</vt:lpstr>
      <vt:lpstr>Concurrencia</vt:lpstr>
      <vt:lpstr>Reglamentación que rige el COMITÉ DE CONVIVENCIA (Resolución 652 de 2012)</vt:lpstr>
      <vt:lpstr>¿Qué es el Comité de Convivencia Laboral?</vt:lpstr>
      <vt:lpstr>Cual es el objetivo</vt:lpstr>
      <vt:lpstr>¿Quiénes no pueden hacer parte del Comité?</vt:lpstr>
      <vt:lpstr>¿Por cuánto tiempo estarán en su cargo los representantes?</vt:lpstr>
      <vt:lpstr>¿Cuáles son sus funciones?</vt:lpstr>
      <vt:lpstr>¿De qué recursos debe disponer el Comité?</vt:lpstr>
      <vt:lpstr>¿Qué deben hacer las empresas que tienen varios centros de trabajo?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Reglamentación que rige el COMITÉ DE CONVIVENCIA (Resolución 652 de 2012)</dc:title>
  <dc:creator>Seguridad y Salud LER</dc:creator>
  <cp:lastModifiedBy>User</cp:lastModifiedBy>
  <cp:revision>5</cp:revision>
  <dcterms:created xsi:type="dcterms:W3CDTF">2019-04-10T18:51:40Z</dcterms:created>
  <dcterms:modified xsi:type="dcterms:W3CDTF">2021-09-09T02:51:02Z</dcterms:modified>
</cp:coreProperties>
</file>