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6858000" cy="9144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56" autoAdjust="0"/>
    <p:restoredTop sz="94660"/>
  </p:normalViewPr>
  <p:slideViewPr>
    <p:cSldViewPr>
      <p:cViewPr varScale="1">
        <p:scale>
          <a:sx n="88" d="100"/>
          <a:sy n="88" d="100"/>
        </p:scale>
        <p:origin x="3318" y="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DBB6-A16A-44A6-A675-75E8C7E1EB31}" type="datetimeFigureOut">
              <a:rPr lang="es-CO" smtClean="0"/>
              <a:t>16/07/2022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2029-BC71-4FBB-8BF2-D12F4CAC0FA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104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DBB6-A16A-44A6-A675-75E8C7E1EB31}" type="datetimeFigureOut">
              <a:rPr lang="es-CO" smtClean="0"/>
              <a:t>16/07/2022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2029-BC71-4FBB-8BF2-D12F4CAC0FA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7502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DBB6-A16A-44A6-A675-75E8C7E1EB31}" type="datetimeFigureOut">
              <a:rPr lang="es-CO" smtClean="0"/>
              <a:t>16/07/2022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2029-BC71-4FBB-8BF2-D12F4CAC0FA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150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DBB6-A16A-44A6-A675-75E8C7E1EB31}" type="datetimeFigureOut">
              <a:rPr lang="es-CO" smtClean="0"/>
              <a:t>16/07/2022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2029-BC71-4FBB-8BF2-D12F4CAC0FA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055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DBB6-A16A-44A6-A675-75E8C7E1EB31}" type="datetimeFigureOut">
              <a:rPr lang="es-CO" smtClean="0"/>
              <a:t>16/07/2022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2029-BC71-4FBB-8BF2-D12F4CAC0FA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586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DBB6-A16A-44A6-A675-75E8C7E1EB31}" type="datetimeFigureOut">
              <a:rPr lang="es-CO" smtClean="0"/>
              <a:t>16/07/2022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2029-BC71-4FBB-8BF2-D12F4CAC0FA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847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DBB6-A16A-44A6-A675-75E8C7E1EB31}" type="datetimeFigureOut">
              <a:rPr lang="es-CO" smtClean="0"/>
              <a:t>16/07/2022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2029-BC71-4FBB-8BF2-D12F4CAC0FA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114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DBB6-A16A-44A6-A675-75E8C7E1EB31}" type="datetimeFigureOut">
              <a:rPr lang="es-CO" smtClean="0"/>
              <a:t>16/07/2022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2029-BC71-4FBB-8BF2-D12F4CAC0FA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318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DBB6-A16A-44A6-A675-75E8C7E1EB31}" type="datetimeFigureOut">
              <a:rPr lang="es-CO" smtClean="0"/>
              <a:t>16/07/2022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2029-BC71-4FBB-8BF2-D12F4CAC0FA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968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DBB6-A16A-44A6-A675-75E8C7E1EB31}" type="datetimeFigureOut">
              <a:rPr lang="es-CO" smtClean="0"/>
              <a:t>16/07/2022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2029-BC71-4FBB-8BF2-D12F4CAC0FA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981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DBB6-A16A-44A6-A675-75E8C7E1EB31}" type="datetimeFigureOut">
              <a:rPr lang="es-CO" smtClean="0"/>
              <a:t>16/07/2022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2029-BC71-4FBB-8BF2-D12F4CAC0FA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263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ADBB6-A16A-44A6-A675-75E8C7E1EB31}" type="datetimeFigureOut">
              <a:rPr lang="es-CO" smtClean="0"/>
              <a:t>16/07/2022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E2029-BC71-4FBB-8BF2-D12F4CAC0FA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58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49 Grupo"/>
          <p:cNvGrpSpPr/>
          <p:nvPr/>
        </p:nvGrpSpPr>
        <p:grpSpPr>
          <a:xfrm>
            <a:off x="404664" y="1907704"/>
            <a:ext cx="5976664" cy="6965905"/>
            <a:chOff x="470590" y="977900"/>
            <a:chExt cx="5438085" cy="7391653"/>
          </a:xfrm>
        </p:grpSpPr>
        <p:sp>
          <p:nvSpPr>
            <p:cNvPr id="4" name="1 Rectángulo redondeado"/>
            <p:cNvSpPr/>
            <p:nvPr/>
          </p:nvSpPr>
          <p:spPr>
            <a:xfrm>
              <a:off x="978535" y="1126490"/>
              <a:ext cx="1456055" cy="574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s-CO" sz="1100" b="1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CONATO DE INCENDIO</a:t>
              </a:r>
              <a:endParaRPr lang="es-CO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5" name="2 Rectángulo"/>
            <p:cNvSpPr/>
            <p:nvPr/>
          </p:nvSpPr>
          <p:spPr>
            <a:xfrm>
              <a:off x="3527425" y="977900"/>
              <a:ext cx="2381250" cy="8610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s-CO" sz="12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Quien lo detecte intente extinguirlo. De lo contrario, llame a Brigadista control de incendio</a:t>
              </a:r>
              <a:endParaRPr lang="es-CO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6" name="3 Flecha derecha"/>
            <p:cNvSpPr/>
            <p:nvPr/>
          </p:nvSpPr>
          <p:spPr>
            <a:xfrm>
              <a:off x="2572385" y="1233170"/>
              <a:ext cx="903605" cy="339725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CO"/>
            </a:p>
          </p:txBody>
        </p:sp>
        <p:sp>
          <p:nvSpPr>
            <p:cNvPr id="7" name="5 Rectángulo"/>
            <p:cNvSpPr/>
            <p:nvPr/>
          </p:nvSpPr>
          <p:spPr>
            <a:xfrm>
              <a:off x="2009140" y="2392045"/>
              <a:ext cx="2147570" cy="5207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s-CO" sz="12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Verifica veracidad del reporte</a:t>
              </a:r>
              <a:endParaRPr lang="es-CO" sz="110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11" name="10 Conector angular"/>
            <p:cNvCxnSpPr>
              <a:stCxn id="5" idx="2"/>
              <a:endCxn id="7" idx="0"/>
            </p:cNvCxnSpPr>
            <p:nvPr/>
          </p:nvCxnSpPr>
          <p:spPr>
            <a:xfrm rot="5400000">
              <a:off x="3623946" y="1297940"/>
              <a:ext cx="553085" cy="1635125"/>
            </a:xfrm>
            <a:prstGeom prst="bentConnector3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5 Rectángulo"/>
            <p:cNvSpPr/>
            <p:nvPr/>
          </p:nvSpPr>
          <p:spPr>
            <a:xfrm>
              <a:off x="2009141" y="3275856"/>
              <a:ext cx="2147570" cy="6480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s-CO" sz="1200" dirty="0" smtClean="0">
                  <a:solidFill>
                    <a:srgbClr val="000000"/>
                  </a:solidFill>
                  <a:ea typeface="Calibri"/>
                  <a:cs typeface="Times New Roman"/>
                </a:rPr>
                <a:t>Confirman veracidad del reporte, sitio y magnitud del incendio</a:t>
              </a:r>
              <a:endParaRPr lang="es-CO" sz="11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14" name="13 Conector recto de flecha"/>
            <p:cNvCxnSpPr>
              <a:stCxn id="7" idx="2"/>
              <a:endCxn id="12" idx="0"/>
            </p:cNvCxnSpPr>
            <p:nvPr/>
          </p:nvCxnSpPr>
          <p:spPr>
            <a:xfrm>
              <a:off x="3082925" y="2912745"/>
              <a:ext cx="1" cy="3631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14 Rombo"/>
            <p:cNvSpPr/>
            <p:nvPr/>
          </p:nvSpPr>
          <p:spPr>
            <a:xfrm>
              <a:off x="2200802" y="4404964"/>
              <a:ext cx="1764248" cy="959124"/>
            </a:xfrm>
            <a:prstGeom prst="diamon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¿Incendio declarado?</a:t>
              </a:r>
              <a:endParaRPr lang="es-CO" sz="1200" dirty="0"/>
            </a:p>
          </p:txBody>
        </p:sp>
        <p:cxnSp>
          <p:nvCxnSpPr>
            <p:cNvPr id="17" name="16 Conector recto de flecha"/>
            <p:cNvCxnSpPr>
              <a:stCxn id="12" idx="2"/>
              <a:endCxn id="15" idx="0"/>
            </p:cNvCxnSpPr>
            <p:nvPr/>
          </p:nvCxnSpPr>
          <p:spPr>
            <a:xfrm>
              <a:off x="3082926" y="3923928"/>
              <a:ext cx="0" cy="4810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5 Rectángulo"/>
            <p:cNvSpPr/>
            <p:nvPr/>
          </p:nvSpPr>
          <p:spPr>
            <a:xfrm>
              <a:off x="470591" y="5768202"/>
              <a:ext cx="2147570" cy="5207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s-CO" sz="1200" dirty="0" smtClean="0">
                  <a:solidFill>
                    <a:srgbClr val="000000"/>
                  </a:solidFill>
                  <a:ea typeface="Calibri"/>
                  <a:cs typeface="Times New Roman"/>
                </a:rPr>
                <a:t>Llamado a los </a:t>
              </a:r>
              <a:r>
                <a:rPr lang="es-CO" sz="1200" dirty="0" smtClean="0">
                  <a:solidFill>
                    <a:srgbClr val="000000"/>
                  </a:solidFill>
                  <a:ea typeface="Calibri"/>
                  <a:cs typeface="Times New Roman"/>
                </a:rPr>
                <a:t>bomberos a línea 119</a:t>
              </a:r>
              <a:endParaRPr lang="es-CO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9" name="5 Rectángulo"/>
            <p:cNvSpPr/>
            <p:nvPr/>
          </p:nvSpPr>
          <p:spPr>
            <a:xfrm>
              <a:off x="3527425" y="5768202"/>
              <a:ext cx="2147570" cy="5207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s-CO" sz="1200" dirty="0" smtClean="0">
                  <a:solidFill>
                    <a:srgbClr val="000000"/>
                  </a:solidFill>
                  <a:ea typeface="Calibri"/>
                  <a:cs typeface="Times New Roman"/>
                </a:rPr>
                <a:t>Control de la emergencia</a:t>
              </a:r>
              <a:endParaRPr lang="es-CO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20" name="5 Rectángulo"/>
            <p:cNvSpPr/>
            <p:nvPr/>
          </p:nvSpPr>
          <p:spPr>
            <a:xfrm>
              <a:off x="470590" y="6852525"/>
              <a:ext cx="2147570" cy="68944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s-CO" sz="1200" dirty="0" smtClean="0">
                  <a:solidFill>
                    <a:srgbClr val="000000"/>
                  </a:solidFill>
                  <a:ea typeface="Calibri"/>
                  <a:cs typeface="Times New Roman"/>
                </a:rPr>
                <a:t>Se activa el </a:t>
              </a:r>
              <a:r>
                <a:rPr lang="es-CO" sz="1200" dirty="0" err="1" smtClean="0">
                  <a:solidFill>
                    <a:srgbClr val="000000"/>
                  </a:solidFill>
                  <a:ea typeface="Calibri"/>
                  <a:cs typeface="Times New Roman"/>
                </a:rPr>
                <a:t>PONs</a:t>
              </a:r>
              <a:r>
                <a:rPr lang="es-CO" sz="1200" dirty="0" smtClean="0">
                  <a:solidFill>
                    <a:srgbClr val="000000"/>
                  </a:solidFill>
                  <a:ea typeface="Calibri"/>
                  <a:cs typeface="Times New Roman"/>
                </a:rPr>
                <a:t> evacuación y  Primeros auxilios (Atención de lesionados</a:t>
              </a:r>
              <a:r>
                <a:rPr lang="es-CO" sz="1200" dirty="0" smtClean="0">
                  <a:solidFill>
                    <a:srgbClr val="000000"/>
                  </a:solidFill>
                  <a:ea typeface="Calibri"/>
                  <a:cs typeface="Times New Roman"/>
                </a:rPr>
                <a:t>)</a:t>
              </a:r>
              <a:endParaRPr lang="es-CO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21" name="20 Elipse"/>
            <p:cNvSpPr/>
            <p:nvPr/>
          </p:nvSpPr>
          <p:spPr>
            <a:xfrm>
              <a:off x="3284984" y="7541969"/>
              <a:ext cx="871727" cy="82758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FIN</a:t>
              </a:r>
              <a:endPara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1362369" y="4746026"/>
              <a:ext cx="364013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200" dirty="0" smtClean="0"/>
                <a:t>SI</a:t>
              </a:r>
              <a:endParaRPr lang="es-CO" sz="1200" dirty="0"/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4308655" y="4746026"/>
              <a:ext cx="5840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200" dirty="0" smtClean="0"/>
                <a:t>No</a:t>
              </a:r>
              <a:endParaRPr lang="es-CO" sz="1200" dirty="0"/>
            </a:p>
          </p:txBody>
        </p:sp>
        <p:cxnSp>
          <p:nvCxnSpPr>
            <p:cNvPr id="27" name="26 Conector recto"/>
            <p:cNvCxnSpPr>
              <a:stCxn id="22" idx="3"/>
              <a:endCxn id="15" idx="1"/>
            </p:cNvCxnSpPr>
            <p:nvPr/>
          </p:nvCxnSpPr>
          <p:spPr>
            <a:xfrm>
              <a:off x="1726382" y="4884525"/>
              <a:ext cx="47442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"/>
            <p:cNvCxnSpPr>
              <a:stCxn id="15" idx="3"/>
              <a:endCxn id="23" idx="1"/>
            </p:cNvCxnSpPr>
            <p:nvPr/>
          </p:nvCxnSpPr>
          <p:spPr>
            <a:xfrm>
              <a:off x="3965050" y="4884526"/>
              <a:ext cx="3436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30 Conector recto de flecha"/>
            <p:cNvCxnSpPr>
              <a:stCxn id="22" idx="2"/>
              <a:endCxn id="18" idx="0"/>
            </p:cNvCxnSpPr>
            <p:nvPr/>
          </p:nvCxnSpPr>
          <p:spPr>
            <a:xfrm>
              <a:off x="1544376" y="5023024"/>
              <a:ext cx="0" cy="74517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 de flecha"/>
            <p:cNvCxnSpPr>
              <a:stCxn id="23" idx="2"/>
              <a:endCxn id="19" idx="0"/>
            </p:cNvCxnSpPr>
            <p:nvPr/>
          </p:nvCxnSpPr>
          <p:spPr>
            <a:xfrm>
              <a:off x="4600661" y="5023025"/>
              <a:ext cx="549" cy="7451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 de flecha"/>
            <p:cNvCxnSpPr>
              <a:stCxn id="18" idx="2"/>
              <a:endCxn id="20" idx="0"/>
            </p:cNvCxnSpPr>
            <p:nvPr/>
          </p:nvCxnSpPr>
          <p:spPr>
            <a:xfrm flipH="1">
              <a:off x="1544375" y="6288902"/>
              <a:ext cx="1" cy="5636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angular"/>
            <p:cNvCxnSpPr>
              <a:stCxn id="19" idx="2"/>
              <a:endCxn id="21" idx="6"/>
            </p:cNvCxnSpPr>
            <p:nvPr/>
          </p:nvCxnSpPr>
          <p:spPr>
            <a:xfrm rot="5400000">
              <a:off x="3545532" y="6900082"/>
              <a:ext cx="1666859" cy="444499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44 Conector angular"/>
            <p:cNvCxnSpPr>
              <a:stCxn id="20" idx="2"/>
              <a:endCxn id="21" idx="2"/>
            </p:cNvCxnSpPr>
            <p:nvPr/>
          </p:nvCxnSpPr>
          <p:spPr>
            <a:xfrm rot="16200000" flipH="1">
              <a:off x="2207783" y="6878560"/>
              <a:ext cx="413792" cy="1740609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5" name="Imagen 10" descr="Logo CM2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26" y="378676"/>
            <a:ext cx="1407793" cy="102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708951"/>
              </p:ext>
            </p:extLst>
          </p:nvPr>
        </p:nvGraphicFramePr>
        <p:xfrm>
          <a:off x="509458" y="332079"/>
          <a:ext cx="5976666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3"/>
                <a:gridCol w="2664296"/>
                <a:gridCol w="1584177"/>
              </a:tblGrid>
              <a:tr h="370840">
                <a:tc rowSpan="3">
                  <a:txBody>
                    <a:bodyPr/>
                    <a:lstStyle/>
                    <a:p>
                      <a:endParaRPr lang="es-CO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tx1"/>
                          </a:solidFill>
                        </a:rPr>
                        <a:t>SISTEMA DE GESTIÓN DE LA SEGURIDAD Y SALUD EN EL TRABAJO</a:t>
                      </a:r>
                      <a:endParaRPr lang="es-CO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b="1" dirty="0" smtClean="0">
                          <a:solidFill>
                            <a:schemeClr val="tx1"/>
                          </a:solidFill>
                        </a:rPr>
                        <a:t>Fecha: 29/08/2021</a:t>
                      </a:r>
                      <a:endParaRPr lang="es-CO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CO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CO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b="1" dirty="0" smtClean="0">
                          <a:solidFill>
                            <a:schemeClr val="tx1"/>
                          </a:solidFill>
                        </a:rPr>
                        <a:t>Versión: 001</a:t>
                      </a:r>
                      <a:endParaRPr lang="es-CO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CO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 dirty="0" smtClean="0">
                          <a:solidFill>
                            <a:schemeClr val="tx1"/>
                          </a:solidFill>
                        </a:rPr>
                        <a:t>PROCEDIMIENTOS OPERATIVOS NORMALIZADOS - PONS</a:t>
                      </a:r>
                      <a:endParaRPr lang="es-CO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b="1" dirty="0" smtClean="0">
                          <a:solidFill>
                            <a:schemeClr val="tx1"/>
                          </a:solidFill>
                        </a:rPr>
                        <a:t>Página 1 de 4</a:t>
                      </a:r>
                      <a:endParaRPr lang="es-CO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39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72 Grupo"/>
          <p:cNvGrpSpPr/>
          <p:nvPr/>
        </p:nvGrpSpPr>
        <p:grpSpPr>
          <a:xfrm>
            <a:off x="476672" y="1763688"/>
            <a:ext cx="5976663" cy="6768752"/>
            <a:chOff x="604783" y="977899"/>
            <a:chExt cx="5704536" cy="7391654"/>
          </a:xfrm>
        </p:grpSpPr>
        <p:sp>
          <p:nvSpPr>
            <p:cNvPr id="4" name="1 Rectángulo redondeado"/>
            <p:cNvSpPr/>
            <p:nvPr/>
          </p:nvSpPr>
          <p:spPr>
            <a:xfrm>
              <a:off x="978535" y="1126490"/>
              <a:ext cx="1456055" cy="574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s-CO" sz="1100" b="1" dirty="0" smtClean="0">
                  <a:solidFill>
                    <a:srgbClr val="000000"/>
                  </a:solidFill>
                  <a:ea typeface="Calibri"/>
                  <a:cs typeface="Times New Roman"/>
                </a:rPr>
                <a:t>ACTIVACIÓN PARA EVACUACIÓN</a:t>
              </a:r>
              <a:endParaRPr lang="es-CO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5" name="2 Rectángulo"/>
            <p:cNvSpPr/>
            <p:nvPr/>
          </p:nvSpPr>
          <p:spPr>
            <a:xfrm>
              <a:off x="3527424" y="977899"/>
              <a:ext cx="2781895" cy="193484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s-CO" sz="12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Todo el personal se prepara para EVACUAR</a:t>
              </a:r>
            </a:p>
            <a:p>
              <a:pPr algn="just">
                <a:lnSpc>
                  <a:spcPct val="115000"/>
                </a:lnSpc>
                <a:spcAft>
                  <a:spcPts val="0"/>
                </a:spcAft>
              </a:pPr>
              <a:endParaRPr lang="es-CO" sz="1200" dirty="0">
                <a:solidFill>
                  <a:srgbClr val="000000"/>
                </a:solidFill>
                <a:ea typeface="Calibri"/>
                <a:cs typeface="Times New Roman"/>
              </a:endParaRPr>
            </a:p>
            <a:p>
              <a:pPr marL="228600" indent="-228600" algn="just">
                <a:lnSpc>
                  <a:spcPct val="115000"/>
                </a:lnSpc>
                <a:spcAft>
                  <a:spcPts val="0"/>
                </a:spcAft>
                <a:buAutoNum type="arabicPeriod"/>
              </a:pPr>
              <a:r>
                <a:rPr lang="es-CO" sz="12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Deje los equipos en condición segura. </a:t>
              </a:r>
            </a:p>
            <a:p>
              <a:pPr marL="228600" indent="-228600" algn="just">
                <a:lnSpc>
                  <a:spcPct val="115000"/>
                </a:lnSpc>
                <a:spcAft>
                  <a:spcPts val="0"/>
                </a:spcAft>
                <a:buAutoNum type="arabicPeriod"/>
              </a:pPr>
              <a:r>
                <a:rPr lang="es-CO" sz="1200" dirty="0" smtClean="0">
                  <a:solidFill>
                    <a:srgbClr val="000000"/>
                  </a:solidFill>
                  <a:ea typeface="Calibri"/>
                  <a:cs typeface="Times New Roman"/>
                </a:rPr>
                <a:t>Recoja sus elementos personales. </a:t>
              </a:r>
            </a:p>
            <a:p>
              <a:pPr marL="228600" indent="-228600" algn="just">
                <a:lnSpc>
                  <a:spcPct val="115000"/>
                </a:lnSpc>
                <a:spcAft>
                  <a:spcPts val="0"/>
                </a:spcAft>
                <a:buAutoNum type="arabicPeriod"/>
              </a:pPr>
              <a:r>
                <a:rPr lang="es-CO" sz="12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Procede a salir.</a:t>
              </a:r>
            </a:p>
            <a:p>
              <a:pPr marL="228600" indent="-228600" algn="just">
                <a:lnSpc>
                  <a:spcPct val="115000"/>
                </a:lnSpc>
                <a:spcAft>
                  <a:spcPts val="0"/>
                </a:spcAft>
                <a:buAutoNum type="arabicPeriod"/>
              </a:pPr>
              <a:r>
                <a:rPr lang="es-CO" sz="1200" dirty="0" smtClean="0">
                  <a:solidFill>
                    <a:srgbClr val="000000"/>
                  </a:solidFill>
                  <a:ea typeface="Calibri"/>
                  <a:cs typeface="Times New Roman"/>
                </a:rPr>
                <a:t>Ubique al brigadista de evacuación.</a:t>
              </a:r>
              <a:endParaRPr lang="es-CO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6" name="3 Flecha derecha"/>
            <p:cNvSpPr/>
            <p:nvPr/>
          </p:nvSpPr>
          <p:spPr>
            <a:xfrm>
              <a:off x="2572385" y="1233170"/>
              <a:ext cx="903605" cy="339725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CO" dirty="0"/>
            </a:p>
          </p:txBody>
        </p:sp>
        <p:sp>
          <p:nvSpPr>
            <p:cNvPr id="7" name="5 Rectángulo"/>
            <p:cNvSpPr/>
            <p:nvPr/>
          </p:nvSpPr>
          <p:spPr>
            <a:xfrm>
              <a:off x="3844586" y="3384867"/>
              <a:ext cx="2147570" cy="67436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100" dirty="0" smtClean="0"/>
                <a:t>Evacúe por </a:t>
              </a:r>
              <a:r>
                <a:rPr lang="es-CO" sz="1100" dirty="0"/>
                <a:t>rutas y salidas previamente definidas hacia Punto de Encuentro</a:t>
              </a:r>
            </a:p>
          </p:txBody>
        </p:sp>
        <p:cxnSp>
          <p:nvCxnSpPr>
            <p:cNvPr id="11" name="10 Conector angular"/>
            <p:cNvCxnSpPr>
              <a:stCxn id="5" idx="2"/>
              <a:endCxn id="7" idx="0"/>
            </p:cNvCxnSpPr>
            <p:nvPr/>
          </p:nvCxnSpPr>
          <p:spPr>
            <a:xfrm rot="5400000">
              <a:off x="4682311" y="3148805"/>
              <a:ext cx="472123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5 Rectángulo"/>
            <p:cNvSpPr/>
            <p:nvPr/>
          </p:nvSpPr>
          <p:spPr>
            <a:xfrm>
              <a:off x="604783" y="3395489"/>
              <a:ext cx="2147570" cy="6480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s-CO" sz="1100" dirty="0"/>
                <a:t>Facilita la salida de todo el personal, verificando apertura de todas las </a:t>
              </a:r>
              <a:r>
                <a:rPr lang="es-CO" sz="1100" dirty="0" smtClean="0"/>
                <a:t>puertas</a:t>
              </a:r>
              <a:endParaRPr lang="es-CO" sz="1100" dirty="0"/>
            </a:p>
          </p:txBody>
        </p:sp>
        <p:sp>
          <p:nvSpPr>
            <p:cNvPr id="18" name="5 Rectángulo"/>
            <p:cNvSpPr/>
            <p:nvPr/>
          </p:nvSpPr>
          <p:spPr>
            <a:xfrm>
              <a:off x="2355215" y="4572000"/>
              <a:ext cx="2147570" cy="93610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s-CO" sz="1100" dirty="0" smtClean="0">
                  <a:solidFill>
                    <a:srgbClr val="000000"/>
                  </a:solidFill>
                  <a:ea typeface="Calibri"/>
                  <a:cs typeface="Times New Roman"/>
                </a:rPr>
                <a:t>En el punto de encuentro se debe organizar al personal evacuado y conteo por áreas de trabajo</a:t>
              </a:r>
              <a:endParaRPr lang="es-CO" sz="105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20" name="5 Rectángulo"/>
            <p:cNvSpPr/>
            <p:nvPr/>
          </p:nvSpPr>
          <p:spPr>
            <a:xfrm>
              <a:off x="604783" y="5826772"/>
              <a:ext cx="2147570" cy="68944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s-CO" sz="1100" dirty="0" smtClean="0">
                  <a:solidFill>
                    <a:srgbClr val="000000"/>
                  </a:solidFill>
                  <a:ea typeface="Calibri"/>
                  <a:cs typeface="Times New Roman"/>
                </a:rPr>
                <a:t>Verificar áreas de trabajo seguras para retornar</a:t>
              </a:r>
              <a:endParaRPr lang="es-CO" sz="105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21" name="20 Elipse"/>
            <p:cNvSpPr/>
            <p:nvPr/>
          </p:nvSpPr>
          <p:spPr>
            <a:xfrm>
              <a:off x="2996952" y="7541969"/>
              <a:ext cx="871727" cy="82758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FIN</a:t>
              </a:r>
              <a:endPara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8" name="37 Conector recto de flecha"/>
            <p:cNvCxnSpPr>
              <a:stCxn id="12" idx="2"/>
              <a:endCxn id="20" idx="0"/>
            </p:cNvCxnSpPr>
            <p:nvPr/>
          </p:nvCxnSpPr>
          <p:spPr>
            <a:xfrm>
              <a:off x="1678568" y="4043561"/>
              <a:ext cx="0" cy="17832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44 Conector angular"/>
            <p:cNvCxnSpPr>
              <a:stCxn id="20" idx="2"/>
              <a:endCxn id="21" idx="2"/>
            </p:cNvCxnSpPr>
            <p:nvPr/>
          </p:nvCxnSpPr>
          <p:spPr>
            <a:xfrm rot="16200000" flipH="1">
              <a:off x="1617988" y="6576796"/>
              <a:ext cx="1439545" cy="1318384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angular"/>
            <p:cNvCxnSpPr>
              <a:stCxn id="50" idx="2"/>
              <a:endCxn id="12" idx="0"/>
            </p:cNvCxnSpPr>
            <p:nvPr/>
          </p:nvCxnSpPr>
          <p:spPr>
            <a:xfrm rot="5400000">
              <a:off x="1439346" y="3151967"/>
              <a:ext cx="482745" cy="4299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3 Flecha derecha"/>
            <p:cNvSpPr/>
            <p:nvPr/>
          </p:nvSpPr>
          <p:spPr>
            <a:xfrm rot="5400000">
              <a:off x="1456965" y="1891735"/>
              <a:ext cx="451803" cy="339725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CO" dirty="0"/>
            </a:p>
          </p:txBody>
        </p:sp>
        <p:sp>
          <p:nvSpPr>
            <p:cNvPr id="50" name="5 Rectángulo"/>
            <p:cNvSpPr/>
            <p:nvPr/>
          </p:nvSpPr>
          <p:spPr>
            <a:xfrm>
              <a:off x="792143" y="2439502"/>
              <a:ext cx="1781448" cy="4732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s-CO" sz="1100" dirty="0" smtClean="0"/>
                <a:t>Brigadistas de evacuación</a:t>
              </a:r>
              <a:endParaRPr lang="es-CO" sz="1100" dirty="0"/>
            </a:p>
          </p:txBody>
        </p:sp>
        <p:cxnSp>
          <p:nvCxnSpPr>
            <p:cNvPr id="55" name="54 Conector recto de flecha"/>
            <p:cNvCxnSpPr>
              <a:stCxn id="12" idx="3"/>
              <a:endCxn id="7" idx="1"/>
            </p:cNvCxnSpPr>
            <p:nvPr/>
          </p:nvCxnSpPr>
          <p:spPr>
            <a:xfrm>
              <a:off x="2752353" y="3719525"/>
              <a:ext cx="1092233" cy="25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57 Conector angular"/>
            <p:cNvCxnSpPr>
              <a:stCxn id="12" idx="2"/>
              <a:endCxn id="18" idx="0"/>
            </p:cNvCxnSpPr>
            <p:nvPr/>
          </p:nvCxnSpPr>
          <p:spPr>
            <a:xfrm rot="16200000" flipH="1">
              <a:off x="2289565" y="3432564"/>
              <a:ext cx="528439" cy="1750432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60 Conector angular"/>
            <p:cNvCxnSpPr>
              <a:stCxn id="7" idx="2"/>
              <a:endCxn id="18" idx="0"/>
            </p:cNvCxnSpPr>
            <p:nvPr/>
          </p:nvCxnSpPr>
          <p:spPr>
            <a:xfrm rot="5400000">
              <a:off x="3917300" y="3570929"/>
              <a:ext cx="512772" cy="1489371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68 Conector recto de flecha"/>
            <p:cNvCxnSpPr>
              <a:stCxn id="18" idx="2"/>
              <a:endCxn id="21" idx="0"/>
            </p:cNvCxnSpPr>
            <p:nvPr/>
          </p:nvCxnSpPr>
          <p:spPr>
            <a:xfrm>
              <a:off x="3429000" y="5508104"/>
              <a:ext cx="3816" cy="20338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803261"/>
              </p:ext>
            </p:extLst>
          </p:nvPr>
        </p:nvGraphicFramePr>
        <p:xfrm>
          <a:off x="476671" y="323528"/>
          <a:ext cx="5976666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3"/>
                <a:gridCol w="2664296"/>
                <a:gridCol w="1584177"/>
              </a:tblGrid>
              <a:tr h="370840">
                <a:tc rowSpan="3">
                  <a:txBody>
                    <a:bodyPr/>
                    <a:lstStyle/>
                    <a:p>
                      <a:endParaRPr lang="es-CO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tx1"/>
                          </a:solidFill>
                        </a:rPr>
                        <a:t>SISTEMA DE GESTIÓN DE LA SEGURIDAD Y SALUD EN EL TRABAJO</a:t>
                      </a:r>
                      <a:endParaRPr lang="es-CO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b="1" dirty="0" smtClean="0">
                          <a:solidFill>
                            <a:schemeClr val="tx1"/>
                          </a:solidFill>
                        </a:rPr>
                        <a:t>Fecha: 29/08/2021</a:t>
                      </a:r>
                      <a:endParaRPr lang="es-CO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CO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CO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b="1" dirty="0" smtClean="0">
                          <a:solidFill>
                            <a:schemeClr val="tx1"/>
                          </a:solidFill>
                        </a:rPr>
                        <a:t>Versión: 001</a:t>
                      </a:r>
                      <a:endParaRPr lang="es-CO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CO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 dirty="0" smtClean="0">
                          <a:solidFill>
                            <a:schemeClr val="tx1"/>
                          </a:solidFill>
                        </a:rPr>
                        <a:t>PROCEDIMIENTOS OPERATIVOS NORMALIZADOS - PONS</a:t>
                      </a:r>
                      <a:endParaRPr lang="es-CO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b="1" dirty="0" smtClean="0">
                          <a:solidFill>
                            <a:schemeClr val="tx1"/>
                          </a:solidFill>
                        </a:rPr>
                        <a:t>Página 1 de 4</a:t>
                      </a:r>
                      <a:endParaRPr lang="es-CO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4" name="Imagen 10" descr="Logo CM2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41" y="364285"/>
            <a:ext cx="1407793" cy="102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92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46 Grupo"/>
          <p:cNvGrpSpPr/>
          <p:nvPr/>
        </p:nvGrpSpPr>
        <p:grpSpPr>
          <a:xfrm>
            <a:off x="332656" y="1907704"/>
            <a:ext cx="6257635" cy="7056784"/>
            <a:chOff x="267709" y="323528"/>
            <a:chExt cx="6469792" cy="8640960"/>
          </a:xfrm>
        </p:grpSpPr>
        <p:sp>
          <p:nvSpPr>
            <p:cNvPr id="4" name="1 Rectángulo redondeado"/>
            <p:cNvSpPr/>
            <p:nvPr/>
          </p:nvSpPr>
          <p:spPr>
            <a:xfrm>
              <a:off x="2434590" y="323528"/>
              <a:ext cx="1456055" cy="574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s-CO" sz="1100" b="1" dirty="0" smtClean="0">
                  <a:solidFill>
                    <a:srgbClr val="000000"/>
                  </a:solidFill>
                  <a:ea typeface="Calibri"/>
                  <a:cs typeface="Times New Roman"/>
                </a:rPr>
                <a:t>PRIMEROS AUXILIOS</a:t>
              </a:r>
              <a:endParaRPr lang="es-CO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5" name="2 Rectángulo"/>
            <p:cNvSpPr/>
            <p:nvPr/>
          </p:nvSpPr>
          <p:spPr>
            <a:xfrm>
              <a:off x="1659461" y="1389399"/>
              <a:ext cx="3006304" cy="70920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s-CO" sz="12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Quien detecte al lesionado informe de inmediato al </a:t>
              </a:r>
              <a:r>
                <a:rPr lang="es-CO" sz="12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gerente y/o Director de Obra.</a:t>
              </a:r>
              <a:endParaRPr lang="es-CO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6" name="3 Flecha derecha"/>
            <p:cNvSpPr/>
            <p:nvPr/>
          </p:nvSpPr>
          <p:spPr>
            <a:xfrm rot="5400000">
              <a:off x="2972411" y="971573"/>
              <a:ext cx="380410" cy="339725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CO" dirty="0"/>
            </a:p>
          </p:txBody>
        </p:sp>
        <p:sp>
          <p:nvSpPr>
            <p:cNvPr id="7" name="5 Rectángulo"/>
            <p:cNvSpPr/>
            <p:nvPr/>
          </p:nvSpPr>
          <p:spPr>
            <a:xfrm>
              <a:off x="2146847" y="2339752"/>
              <a:ext cx="2031537" cy="67436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 smtClean="0"/>
                <a:t>Informe a la brigada de primeros auxilios.</a:t>
              </a:r>
              <a:endParaRPr lang="es-CO" sz="1200" dirty="0"/>
            </a:p>
          </p:txBody>
        </p:sp>
        <p:cxnSp>
          <p:nvCxnSpPr>
            <p:cNvPr id="11" name="10 Conector angular"/>
            <p:cNvCxnSpPr>
              <a:stCxn id="5" idx="2"/>
              <a:endCxn id="7" idx="0"/>
            </p:cNvCxnSpPr>
            <p:nvPr/>
          </p:nvCxnSpPr>
          <p:spPr>
            <a:xfrm rot="16200000" flipH="1">
              <a:off x="3042041" y="2219177"/>
              <a:ext cx="241147" cy="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5 Rectángulo"/>
            <p:cNvSpPr/>
            <p:nvPr/>
          </p:nvSpPr>
          <p:spPr>
            <a:xfrm>
              <a:off x="2146846" y="3321575"/>
              <a:ext cx="2031537" cy="67436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 smtClean="0"/>
                <a:t>Inspeccione el lugar, evaluando posibles riesgos</a:t>
              </a:r>
              <a:endParaRPr lang="es-CO" sz="1200" dirty="0"/>
            </a:p>
          </p:txBody>
        </p:sp>
        <p:cxnSp>
          <p:nvCxnSpPr>
            <p:cNvPr id="25" name="24 Conector recto de flecha"/>
            <p:cNvCxnSpPr>
              <a:stCxn id="7" idx="2"/>
              <a:endCxn id="34" idx="0"/>
            </p:cNvCxnSpPr>
            <p:nvPr/>
          </p:nvCxnSpPr>
          <p:spPr>
            <a:xfrm flipH="1">
              <a:off x="3162615" y="3014113"/>
              <a:ext cx="1" cy="3074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5 Rectángulo"/>
            <p:cNvSpPr/>
            <p:nvPr/>
          </p:nvSpPr>
          <p:spPr>
            <a:xfrm>
              <a:off x="267709" y="4427986"/>
              <a:ext cx="2031537" cy="67436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 smtClean="0"/>
                <a:t>Conserve la tranquilidad y actúe con serenidad</a:t>
              </a:r>
              <a:endParaRPr lang="es-CO" sz="1200" dirty="0"/>
            </a:p>
          </p:txBody>
        </p:sp>
        <p:sp>
          <p:nvSpPr>
            <p:cNvPr id="39" name="5 Rectángulo"/>
            <p:cNvSpPr/>
            <p:nvPr/>
          </p:nvSpPr>
          <p:spPr>
            <a:xfrm>
              <a:off x="2522027" y="4427985"/>
              <a:ext cx="2031537" cy="67436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 smtClean="0"/>
                <a:t>Evalúe la condición de la victima para determinar tipo de acción</a:t>
              </a:r>
              <a:endParaRPr lang="es-CO" sz="1200" dirty="0"/>
            </a:p>
          </p:txBody>
        </p:sp>
        <p:sp>
          <p:nvSpPr>
            <p:cNvPr id="41" name="5 Rectángulo"/>
            <p:cNvSpPr/>
            <p:nvPr/>
          </p:nvSpPr>
          <p:spPr>
            <a:xfrm>
              <a:off x="4705964" y="4427984"/>
              <a:ext cx="2031537" cy="67436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 smtClean="0"/>
                <a:t>No mueva la victima, a menos que sea indispensable</a:t>
              </a:r>
              <a:endParaRPr lang="es-CO" sz="1200" dirty="0"/>
            </a:p>
          </p:txBody>
        </p:sp>
        <p:cxnSp>
          <p:nvCxnSpPr>
            <p:cNvPr id="3" name="2 Conector angular"/>
            <p:cNvCxnSpPr>
              <a:stCxn id="34" idx="2"/>
              <a:endCxn id="37" idx="0"/>
            </p:cNvCxnSpPr>
            <p:nvPr/>
          </p:nvCxnSpPr>
          <p:spPr>
            <a:xfrm rot="5400000">
              <a:off x="2007022" y="3272393"/>
              <a:ext cx="432050" cy="1879137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8 Conector angular"/>
            <p:cNvCxnSpPr>
              <a:stCxn id="34" idx="2"/>
              <a:endCxn id="41" idx="0"/>
            </p:cNvCxnSpPr>
            <p:nvPr/>
          </p:nvCxnSpPr>
          <p:spPr>
            <a:xfrm rot="16200000" flipH="1">
              <a:off x="4226150" y="2932401"/>
              <a:ext cx="432048" cy="2559118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11 Conector angular"/>
            <p:cNvCxnSpPr>
              <a:stCxn id="34" idx="2"/>
              <a:endCxn id="39" idx="0"/>
            </p:cNvCxnSpPr>
            <p:nvPr/>
          </p:nvCxnSpPr>
          <p:spPr>
            <a:xfrm rot="16200000" flipH="1">
              <a:off x="3134181" y="4024369"/>
              <a:ext cx="432049" cy="375181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12 Rombo"/>
            <p:cNvSpPr/>
            <p:nvPr/>
          </p:nvSpPr>
          <p:spPr>
            <a:xfrm>
              <a:off x="2675367" y="5436096"/>
              <a:ext cx="1737995" cy="1126422"/>
            </a:xfrm>
            <a:prstGeom prst="diamon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/>
                <a:t>¿Requiere Atención Médica?</a:t>
              </a:r>
              <a:endParaRPr lang="es-CO" sz="1200" dirty="0"/>
            </a:p>
          </p:txBody>
        </p:sp>
        <p:cxnSp>
          <p:nvCxnSpPr>
            <p:cNvPr id="15" name="14 Conector recto de flecha"/>
            <p:cNvCxnSpPr>
              <a:stCxn id="39" idx="2"/>
              <a:endCxn id="13" idx="0"/>
            </p:cNvCxnSpPr>
            <p:nvPr/>
          </p:nvCxnSpPr>
          <p:spPr>
            <a:xfrm>
              <a:off x="3537796" y="5102346"/>
              <a:ext cx="6569" cy="3337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20 CuadroTexto"/>
            <p:cNvSpPr txBox="1"/>
            <p:nvPr/>
          </p:nvSpPr>
          <p:spPr>
            <a:xfrm>
              <a:off x="4777972" y="5860808"/>
              <a:ext cx="379220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200" dirty="0" smtClean="0"/>
                <a:t>No</a:t>
              </a:r>
              <a:endParaRPr lang="es-CO" sz="1200" dirty="0"/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1979097" y="5860806"/>
              <a:ext cx="320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200" dirty="0" smtClean="0"/>
                <a:t>Si</a:t>
              </a:r>
              <a:endParaRPr lang="es-CO" sz="1200" dirty="0"/>
            </a:p>
          </p:txBody>
        </p:sp>
        <p:cxnSp>
          <p:nvCxnSpPr>
            <p:cNvPr id="17" name="16 Conector recto"/>
            <p:cNvCxnSpPr>
              <a:stCxn id="13" idx="3"/>
              <a:endCxn id="21" idx="1"/>
            </p:cNvCxnSpPr>
            <p:nvPr/>
          </p:nvCxnSpPr>
          <p:spPr>
            <a:xfrm>
              <a:off x="4413362" y="5999307"/>
              <a:ext cx="3646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>
              <a:stCxn id="13" idx="1"/>
              <a:endCxn id="22" idx="3"/>
            </p:cNvCxnSpPr>
            <p:nvPr/>
          </p:nvCxnSpPr>
          <p:spPr>
            <a:xfrm flipH="1" flipV="1">
              <a:off x="2299246" y="5999306"/>
              <a:ext cx="376121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19 Rectángulo"/>
            <p:cNvSpPr/>
            <p:nvPr/>
          </p:nvSpPr>
          <p:spPr>
            <a:xfrm>
              <a:off x="1136142" y="6457738"/>
              <a:ext cx="2006059" cy="81779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100" dirty="0" smtClean="0"/>
                <a:t>Llame a la ambulancia y a la ARL para reportar el evento.  Realice el acompañamiento hasta que </a:t>
              </a:r>
              <a:r>
                <a:rPr lang="es-CO" sz="1100" dirty="0" smtClean="0"/>
                <a:t>llegue.</a:t>
              </a:r>
              <a:endParaRPr lang="es-CO" sz="1100" dirty="0"/>
            </a:p>
          </p:txBody>
        </p:sp>
        <p:sp>
          <p:nvSpPr>
            <p:cNvPr id="28" name="27 Rectángulo"/>
            <p:cNvSpPr/>
            <p:nvPr/>
          </p:nvSpPr>
          <p:spPr>
            <a:xfrm>
              <a:off x="4213765" y="6444208"/>
              <a:ext cx="1507969" cy="6480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100" dirty="0" smtClean="0"/>
                <a:t>Llame a la ARL para reportar el evento</a:t>
              </a:r>
              <a:endParaRPr lang="es-CO" sz="1100" dirty="0"/>
            </a:p>
          </p:txBody>
        </p:sp>
        <p:cxnSp>
          <p:nvCxnSpPr>
            <p:cNvPr id="24" name="23 Conector recto de flecha"/>
            <p:cNvCxnSpPr>
              <a:stCxn id="22" idx="2"/>
              <a:endCxn id="20" idx="0"/>
            </p:cNvCxnSpPr>
            <p:nvPr/>
          </p:nvCxnSpPr>
          <p:spPr>
            <a:xfrm flipH="1">
              <a:off x="2139171" y="6137805"/>
              <a:ext cx="1" cy="3199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26 Conector recto de flecha"/>
            <p:cNvCxnSpPr>
              <a:stCxn id="21" idx="2"/>
              <a:endCxn id="28" idx="0"/>
            </p:cNvCxnSpPr>
            <p:nvPr/>
          </p:nvCxnSpPr>
          <p:spPr>
            <a:xfrm>
              <a:off x="4967582" y="6137806"/>
              <a:ext cx="168" cy="3064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39 Rectángulo"/>
            <p:cNvSpPr/>
            <p:nvPr/>
          </p:nvSpPr>
          <p:spPr>
            <a:xfrm>
              <a:off x="2742141" y="7478026"/>
              <a:ext cx="1866204" cy="6480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100" dirty="0" smtClean="0"/>
                <a:t>Traslado del paciente al Institución Prestadora de Servicio definida por la ARL</a:t>
              </a:r>
              <a:endParaRPr lang="es-CO" sz="1100" dirty="0"/>
            </a:p>
          </p:txBody>
        </p:sp>
        <p:cxnSp>
          <p:nvCxnSpPr>
            <p:cNvPr id="38" name="37 Conector angular"/>
            <p:cNvCxnSpPr>
              <a:stCxn id="28" idx="2"/>
              <a:endCxn id="40" idx="3"/>
            </p:cNvCxnSpPr>
            <p:nvPr/>
          </p:nvCxnSpPr>
          <p:spPr>
            <a:xfrm rot="5400000">
              <a:off x="4433157" y="7267469"/>
              <a:ext cx="709782" cy="35940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42 Conector angular"/>
            <p:cNvCxnSpPr>
              <a:stCxn id="20" idx="2"/>
              <a:endCxn id="40" idx="1"/>
            </p:cNvCxnSpPr>
            <p:nvPr/>
          </p:nvCxnSpPr>
          <p:spPr>
            <a:xfrm rot="16200000" flipH="1">
              <a:off x="2177391" y="7237312"/>
              <a:ext cx="526531" cy="60297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43 Elipse"/>
            <p:cNvSpPr/>
            <p:nvPr/>
          </p:nvSpPr>
          <p:spPr>
            <a:xfrm>
              <a:off x="3356992" y="8316391"/>
              <a:ext cx="651266" cy="64809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b="1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s-CO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6" name="45 Conector recto de flecha"/>
            <p:cNvCxnSpPr>
              <a:stCxn id="40" idx="2"/>
              <a:endCxn id="44" idx="0"/>
            </p:cNvCxnSpPr>
            <p:nvPr/>
          </p:nvCxnSpPr>
          <p:spPr>
            <a:xfrm>
              <a:off x="3675243" y="8126098"/>
              <a:ext cx="7382" cy="1902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1" name="Tab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027334"/>
              </p:ext>
            </p:extLst>
          </p:nvPr>
        </p:nvGraphicFramePr>
        <p:xfrm>
          <a:off x="476671" y="323528"/>
          <a:ext cx="5976666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3"/>
                <a:gridCol w="2664296"/>
                <a:gridCol w="1584177"/>
              </a:tblGrid>
              <a:tr h="370840">
                <a:tc rowSpan="3">
                  <a:txBody>
                    <a:bodyPr/>
                    <a:lstStyle/>
                    <a:p>
                      <a:endParaRPr lang="es-CO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tx1"/>
                          </a:solidFill>
                        </a:rPr>
                        <a:t>SISTEMA DE GESTIÓN DE LA SEGURIDAD Y SALUD EN EL TRABAJO</a:t>
                      </a:r>
                      <a:endParaRPr lang="es-CO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b="1" dirty="0" smtClean="0">
                          <a:solidFill>
                            <a:schemeClr val="tx1"/>
                          </a:solidFill>
                        </a:rPr>
                        <a:t>Fecha: 29/08/2021</a:t>
                      </a:r>
                      <a:endParaRPr lang="es-CO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CO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CO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b="1" dirty="0" smtClean="0">
                          <a:solidFill>
                            <a:schemeClr val="tx1"/>
                          </a:solidFill>
                        </a:rPr>
                        <a:t>Versión: 001</a:t>
                      </a:r>
                      <a:endParaRPr lang="es-CO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CO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 dirty="0" smtClean="0">
                          <a:solidFill>
                            <a:schemeClr val="tx1"/>
                          </a:solidFill>
                        </a:rPr>
                        <a:t>PROCEDIMIENTOS OPERATIVOS NORMALIZADOS - PONS</a:t>
                      </a:r>
                      <a:endParaRPr lang="es-CO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b="1" dirty="0" smtClean="0">
                          <a:solidFill>
                            <a:schemeClr val="tx1"/>
                          </a:solidFill>
                        </a:rPr>
                        <a:t>Página 1 de 4</a:t>
                      </a:r>
                      <a:endParaRPr lang="es-CO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3" name="Imagen 10" descr="Logo CM2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63" y="395536"/>
            <a:ext cx="1407793" cy="102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21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27 Grupo"/>
          <p:cNvGrpSpPr/>
          <p:nvPr/>
        </p:nvGrpSpPr>
        <p:grpSpPr>
          <a:xfrm>
            <a:off x="2204864" y="2123728"/>
            <a:ext cx="2448272" cy="6444208"/>
            <a:chOff x="2062631" y="395536"/>
            <a:chExt cx="2448272" cy="6444208"/>
          </a:xfrm>
        </p:grpSpPr>
        <p:sp>
          <p:nvSpPr>
            <p:cNvPr id="4" name="3 Elipse"/>
            <p:cNvSpPr/>
            <p:nvPr/>
          </p:nvSpPr>
          <p:spPr>
            <a:xfrm>
              <a:off x="2961134" y="395536"/>
              <a:ext cx="651266" cy="64809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b="1" dirty="0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s-CO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4 Rectángulo"/>
            <p:cNvSpPr/>
            <p:nvPr/>
          </p:nvSpPr>
          <p:spPr>
            <a:xfrm>
              <a:off x="2062631" y="1511660"/>
              <a:ext cx="2448272" cy="7920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Acompañamiento del accidentado a la IPS.</a:t>
              </a:r>
              <a:endParaRPr lang="es-CO" dirty="0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2062631" y="2789802"/>
              <a:ext cx="2448272" cy="11521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Informar al comité de emergencia sobre sitio, estado  y atención del lesionado.</a:t>
              </a:r>
              <a:endParaRPr lang="es-CO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2062631" y="4536799"/>
              <a:ext cx="2448272" cy="8992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Seguimiento de la atención y recuperación </a:t>
              </a:r>
              <a:endParaRPr lang="es-CO" dirty="0"/>
            </a:p>
          </p:txBody>
        </p:sp>
        <p:sp>
          <p:nvSpPr>
            <p:cNvPr id="8" name="7 Elipse"/>
            <p:cNvSpPr/>
            <p:nvPr/>
          </p:nvSpPr>
          <p:spPr>
            <a:xfrm>
              <a:off x="2850902" y="6012160"/>
              <a:ext cx="871727" cy="82758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FIN</a:t>
              </a:r>
              <a:endPara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0" name="9 Conector recto de flecha"/>
            <p:cNvCxnSpPr>
              <a:stCxn id="4" idx="4"/>
              <a:endCxn id="5" idx="0"/>
            </p:cNvCxnSpPr>
            <p:nvPr/>
          </p:nvCxnSpPr>
          <p:spPr>
            <a:xfrm>
              <a:off x="3286767" y="1043633"/>
              <a:ext cx="0" cy="4680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13 Conector recto de flecha"/>
            <p:cNvCxnSpPr>
              <a:stCxn id="5" idx="2"/>
              <a:endCxn id="6" idx="0"/>
            </p:cNvCxnSpPr>
            <p:nvPr/>
          </p:nvCxnSpPr>
          <p:spPr>
            <a:xfrm>
              <a:off x="3286767" y="2303748"/>
              <a:ext cx="0" cy="4860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17 Conector recto de flecha"/>
            <p:cNvCxnSpPr>
              <a:stCxn id="6" idx="2"/>
              <a:endCxn id="7" idx="0"/>
            </p:cNvCxnSpPr>
            <p:nvPr/>
          </p:nvCxnSpPr>
          <p:spPr>
            <a:xfrm>
              <a:off x="3286767" y="3941930"/>
              <a:ext cx="0" cy="5948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24 Conector recto de flecha"/>
            <p:cNvCxnSpPr>
              <a:stCxn id="7" idx="2"/>
              <a:endCxn id="8" idx="0"/>
            </p:cNvCxnSpPr>
            <p:nvPr/>
          </p:nvCxnSpPr>
          <p:spPr>
            <a:xfrm flipH="1">
              <a:off x="3286766" y="5436096"/>
              <a:ext cx="1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251965"/>
              </p:ext>
            </p:extLst>
          </p:nvPr>
        </p:nvGraphicFramePr>
        <p:xfrm>
          <a:off x="476671" y="323528"/>
          <a:ext cx="5976666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3"/>
                <a:gridCol w="2664296"/>
                <a:gridCol w="1584177"/>
              </a:tblGrid>
              <a:tr h="370840">
                <a:tc rowSpan="3">
                  <a:txBody>
                    <a:bodyPr/>
                    <a:lstStyle/>
                    <a:p>
                      <a:endParaRPr lang="es-CO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tx1"/>
                          </a:solidFill>
                        </a:rPr>
                        <a:t>SISTEMA DE GESTIÓN DE LA SEGURIDAD Y SALUD EN EL TRABAJO</a:t>
                      </a:r>
                      <a:endParaRPr lang="es-CO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b="1" dirty="0" smtClean="0">
                          <a:solidFill>
                            <a:schemeClr val="tx1"/>
                          </a:solidFill>
                        </a:rPr>
                        <a:t>Fecha: 29/08/2021</a:t>
                      </a:r>
                      <a:endParaRPr lang="es-CO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CO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CO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b="1" dirty="0" smtClean="0">
                          <a:solidFill>
                            <a:schemeClr val="tx1"/>
                          </a:solidFill>
                        </a:rPr>
                        <a:t>Versión: 001</a:t>
                      </a:r>
                      <a:endParaRPr lang="es-CO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CO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 dirty="0" smtClean="0">
                          <a:solidFill>
                            <a:schemeClr val="tx1"/>
                          </a:solidFill>
                        </a:rPr>
                        <a:t>PROCEDIMIENTOS OPERATIVOS NORMALIZADOS - PONS</a:t>
                      </a:r>
                      <a:endParaRPr lang="es-CO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b="1" dirty="0" smtClean="0">
                          <a:solidFill>
                            <a:schemeClr val="tx1"/>
                          </a:solidFill>
                        </a:rPr>
                        <a:t>Página 1 de 4</a:t>
                      </a:r>
                      <a:endParaRPr lang="es-CO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3" name="Imagen 10" descr="Logo CM2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74" y="395536"/>
            <a:ext cx="1407793" cy="102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5119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389</Words>
  <Application>Microsoft Office PowerPoint</Application>
  <PresentationFormat>Presentación en pantalla (4:3)</PresentationFormat>
  <Paragraphs>63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Seguridad y Salud LER</dc:creator>
  <cp:lastModifiedBy>excavaciones correa mejia</cp:lastModifiedBy>
  <cp:revision>20</cp:revision>
  <dcterms:created xsi:type="dcterms:W3CDTF">2019-09-27T19:00:04Z</dcterms:created>
  <dcterms:modified xsi:type="dcterms:W3CDTF">2022-07-16T20:56:25Z</dcterms:modified>
</cp:coreProperties>
</file>