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85" r:id="rId4"/>
    <p:sldId id="286" r:id="rId5"/>
    <p:sldId id="258" r:id="rId6"/>
    <p:sldId id="290" r:id="rId7"/>
    <p:sldId id="263" r:id="rId8"/>
    <p:sldId id="264" r:id="rId9"/>
    <p:sldId id="265" r:id="rId10"/>
    <p:sldId id="267" r:id="rId11"/>
    <p:sldId id="266" r:id="rId12"/>
  </p:sldIdLst>
  <p:sldSz cx="9144000" cy="5143500" type="screen16x9"/>
  <p:notesSz cx="6858000" cy="9144000"/>
  <p:embeddedFontLst>
    <p:embeddedFont>
      <p:font typeface="ABeeZee" panose="020B0604020202020204" charset="0"/>
      <p:regular r:id="rId14"/>
      <p:italic r:id="rId15"/>
    </p:embeddedFont>
    <p:embeddedFont>
      <p:font typeface="Snigle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62FE81-78B5-40B9-9E98-EA298AA37EB7}">
  <a:tblStyle styleId="{0962FE81-78B5-40B9-9E98-EA298AA37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4655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65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5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7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25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93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34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0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17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59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82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5"/>
            <a:ext cx="59691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300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725502" y="1527625"/>
            <a:ext cx="2897100" cy="300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53625" y="1545725"/>
            <a:ext cx="1923900" cy="2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676150" y="1545725"/>
            <a:ext cx="1923900" cy="2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98675" y="1545725"/>
            <a:ext cx="1923900" cy="2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5"/>
            <a:ext cx="5969100" cy="3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●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○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■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596900" y="1699750"/>
            <a:ext cx="5345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sz="4800" dirty="0"/>
              <a:t>PROCEDIMIENTO DE INVESTIGACION DE ACCIDENTE DE TRABAJO  E INCIDENTES</a:t>
            </a:r>
          </a:p>
        </p:txBody>
      </p:sp>
      <p:grpSp>
        <p:nvGrpSpPr>
          <p:cNvPr id="54" name="Shape 54"/>
          <p:cNvGrpSpPr/>
          <p:nvPr/>
        </p:nvGrpSpPr>
        <p:grpSpPr>
          <a:xfrm flipH="1">
            <a:off x="6297048" y="2765569"/>
            <a:ext cx="2611543" cy="2377924"/>
            <a:chOff x="5930700" y="247325"/>
            <a:chExt cx="1451825" cy="1321950"/>
          </a:xfrm>
        </p:grpSpPr>
        <p:sp>
          <p:nvSpPr>
            <p:cNvPr id="55" name="Shape 5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Shape 433"/>
          <p:cNvGrpSpPr/>
          <p:nvPr/>
        </p:nvGrpSpPr>
        <p:grpSpPr>
          <a:xfrm flipH="1">
            <a:off x="7488534" y="3637864"/>
            <a:ext cx="1655476" cy="1505645"/>
            <a:chOff x="4163225" y="296325"/>
            <a:chExt cx="1399625" cy="1272950"/>
          </a:xfrm>
        </p:grpSpPr>
        <p:sp>
          <p:nvSpPr>
            <p:cNvPr id="434" name="Shape 434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5825" y="409175"/>
            <a:ext cx="5969100" cy="744900"/>
          </a:xfrm>
        </p:spPr>
        <p:txBody>
          <a:bodyPr/>
          <a:lstStyle/>
          <a:p>
            <a:r>
              <a:rPr lang="es-CO" dirty="0"/>
              <a:t>PIRAMIDE DE HEINRICH </a:t>
            </a:r>
          </a:p>
        </p:txBody>
      </p:sp>
      <p:pic>
        <p:nvPicPr>
          <p:cNvPr id="7170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6" y="1154075"/>
            <a:ext cx="5337382" cy="352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 idx="4294967295"/>
          </p:nvPr>
        </p:nvSpPr>
        <p:spPr>
          <a:xfrm>
            <a:off x="3913632" y="3251575"/>
            <a:ext cx="4060118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dirty="0">
                <a:solidFill>
                  <a:srgbClr val="FFFFFF"/>
                </a:solidFill>
              </a:rPr>
              <a:t>GRACIAS POR SU ATENCIÓN</a:t>
            </a:r>
            <a:endParaRPr sz="2400" dirty="0">
              <a:solidFill>
                <a:srgbClr val="FFFFFF"/>
              </a:solidFill>
            </a:endParaRPr>
          </a:p>
        </p:txBody>
      </p:sp>
      <p:grpSp>
        <p:nvGrpSpPr>
          <p:cNvPr id="399" name="Shape 399"/>
          <p:cNvGrpSpPr/>
          <p:nvPr/>
        </p:nvGrpSpPr>
        <p:grpSpPr>
          <a:xfrm flipH="1">
            <a:off x="7494560" y="3754514"/>
            <a:ext cx="1649444" cy="1388992"/>
            <a:chOff x="2062875" y="1879850"/>
            <a:chExt cx="1394525" cy="1174325"/>
          </a:xfrm>
        </p:grpSpPr>
        <p:sp>
          <p:nvSpPr>
            <p:cNvPr id="400" name="Shape 400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60909" y="1805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</a:t>
            </a:r>
            <a:endParaRPr dirty="0"/>
          </a:p>
        </p:txBody>
      </p:sp>
      <p:grpSp>
        <p:nvGrpSpPr>
          <p:cNvPr id="89" name="Shape 89"/>
          <p:cNvGrpSpPr/>
          <p:nvPr/>
        </p:nvGrpSpPr>
        <p:grpSpPr>
          <a:xfrm flipH="1">
            <a:off x="7488547" y="3753778"/>
            <a:ext cx="1655447" cy="1389731"/>
            <a:chOff x="238125" y="394325"/>
            <a:chExt cx="1399600" cy="1174950"/>
          </a:xfrm>
        </p:grpSpPr>
        <p:sp>
          <p:nvSpPr>
            <p:cNvPr id="90" name="Shape 90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texto 1"/>
          <p:cNvSpPr>
            <a:spLocks noGrp="1"/>
          </p:cNvSpPr>
          <p:nvPr>
            <p:ph type="body" idx="2"/>
          </p:nvPr>
        </p:nvSpPr>
        <p:spPr>
          <a:xfrm>
            <a:off x="549135" y="1653595"/>
            <a:ext cx="2897100" cy="3008100"/>
          </a:xfrm>
        </p:spPr>
        <p:txBody>
          <a:bodyPr/>
          <a:lstStyle/>
          <a:p>
            <a:r>
              <a:rPr lang="es-CO" dirty="0"/>
              <a:t>ACCIDENTE DE TRABAJO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148391" y="1037126"/>
            <a:ext cx="4565340" cy="3008100"/>
          </a:xfrm>
        </p:spPr>
        <p:txBody>
          <a:bodyPr/>
          <a:lstStyle/>
          <a:p>
            <a:pPr marL="114300" lvl="0" indent="0">
              <a:buNone/>
            </a:pPr>
            <a:r>
              <a:rPr lang="es-ES_tradnl" sz="1600" dirty="0"/>
              <a:t>Suceso </a:t>
            </a:r>
            <a:r>
              <a:rPr lang="es-ES_tradnl" sz="2000" b="1" u="sng" dirty="0"/>
              <a:t>repentino</a:t>
            </a:r>
            <a:r>
              <a:rPr lang="es-ES_tradnl" sz="2000" dirty="0"/>
              <a:t> </a:t>
            </a:r>
            <a:r>
              <a:rPr lang="es-ES_tradnl" sz="1600" dirty="0"/>
              <a:t>que sobrevenga por </a:t>
            </a:r>
            <a:r>
              <a:rPr lang="es-ES_tradnl" sz="2000" b="1" u="sng" dirty="0"/>
              <a:t>causa o con ocasión </a:t>
            </a:r>
            <a:r>
              <a:rPr lang="es-ES_tradnl" sz="1600" dirty="0"/>
              <a:t>del trabajo, y que produzca en el trabajador una </a:t>
            </a:r>
            <a:r>
              <a:rPr lang="es-ES_tradnl" sz="2000" b="1" u="sng" dirty="0"/>
              <a:t>lesión orgánica, perturbación funcional, invalidez o muerte</a:t>
            </a:r>
            <a:r>
              <a:rPr lang="es-ES_tradnl" sz="2000" u="sng" dirty="0"/>
              <a:t>.</a:t>
            </a:r>
            <a:r>
              <a:rPr lang="es-ES_tradnl" sz="2000" dirty="0"/>
              <a:t> </a:t>
            </a:r>
            <a:endParaRPr lang="es-CO" sz="1600" dirty="0"/>
          </a:p>
        </p:txBody>
      </p:sp>
      <p:pic>
        <p:nvPicPr>
          <p:cNvPr id="1026" name="Picture 2" descr="Resultado de imagen para accidentes labor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07" y="3088728"/>
            <a:ext cx="4013642" cy="191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60909" y="1805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</a:t>
            </a:r>
            <a:endParaRPr dirty="0"/>
          </a:p>
        </p:txBody>
      </p:sp>
      <p:grpSp>
        <p:nvGrpSpPr>
          <p:cNvPr id="89" name="Shape 89"/>
          <p:cNvGrpSpPr/>
          <p:nvPr/>
        </p:nvGrpSpPr>
        <p:grpSpPr>
          <a:xfrm flipH="1">
            <a:off x="7488547" y="3753778"/>
            <a:ext cx="1655447" cy="1389731"/>
            <a:chOff x="238125" y="394325"/>
            <a:chExt cx="1399600" cy="1174950"/>
          </a:xfrm>
        </p:grpSpPr>
        <p:sp>
          <p:nvSpPr>
            <p:cNvPr id="90" name="Shape 90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texto 1"/>
          <p:cNvSpPr>
            <a:spLocks noGrp="1"/>
          </p:cNvSpPr>
          <p:nvPr>
            <p:ph type="body" idx="2"/>
          </p:nvPr>
        </p:nvSpPr>
        <p:spPr>
          <a:xfrm>
            <a:off x="548359" y="1573816"/>
            <a:ext cx="2897100" cy="3008100"/>
          </a:xfrm>
        </p:spPr>
        <p:txBody>
          <a:bodyPr/>
          <a:lstStyle/>
          <a:p>
            <a:r>
              <a:rPr lang="es-CO" sz="2000" b="1" u="sng" dirty="0"/>
              <a:t>INCIDENTE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148391" y="1037126"/>
            <a:ext cx="4565340" cy="3008100"/>
          </a:xfrm>
        </p:spPr>
        <p:txBody>
          <a:bodyPr/>
          <a:lstStyle/>
          <a:p>
            <a:pPr marL="114300" lvl="0" indent="0">
              <a:buNone/>
            </a:pPr>
            <a:r>
              <a:rPr lang="es-ES_tradnl" sz="1600" dirty="0"/>
              <a:t>Suceso </a:t>
            </a:r>
            <a:r>
              <a:rPr lang="es-ES_tradnl" sz="2000" b="1" u="sng" dirty="0"/>
              <a:t>repentino</a:t>
            </a:r>
            <a:r>
              <a:rPr lang="es-ES_tradnl" sz="2000" dirty="0"/>
              <a:t> </a:t>
            </a:r>
            <a:r>
              <a:rPr lang="es-CO" sz="1600" dirty="0"/>
              <a:t>acaecido en el curso del trabajo o en relación con este, </a:t>
            </a:r>
            <a:r>
              <a:rPr lang="es-CO" sz="2000" i="1" dirty="0"/>
              <a:t>que tuvo el potencial de ser un accidente</a:t>
            </a:r>
            <a:r>
              <a:rPr lang="es-CO" sz="1600" dirty="0"/>
              <a:t>, en el que hubo personas involucradas sin que sufrieran lesiones o se presentaran </a:t>
            </a:r>
            <a:r>
              <a:rPr lang="es-CO" sz="2000" b="1" u="sng" dirty="0"/>
              <a:t>daños a la propiedad </a:t>
            </a:r>
            <a:r>
              <a:rPr lang="es-CO" sz="1600" dirty="0"/>
              <a:t>y/o </a:t>
            </a:r>
            <a:r>
              <a:rPr lang="es-CO" sz="2000" b="1" u="sng" dirty="0"/>
              <a:t>pérdida en los procesos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2" y="2200546"/>
            <a:ext cx="2121751" cy="27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2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60909" y="1805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CONCEPTOS</a:t>
            </a:r>
            <a:endParaRPr dirty="0"/>
          </a:p>
        </p:txBody>
      </p:sp>
      <p:grpSp>
        <p:nvGrpSpPr>
          <p:cNvPr id="89" name="Shape 89"/>
          <p:cNvGrpSpPr/>
          <p:nvPr/>
        </p:nvGrpSpPr>
        <p:grpSpPr>
          <a:xfrm flipH="1">
            <a:off x="7488547" y="3753778"/>
            <a:ext cx="1655447" cy="1389731"/>
            <a:chOff x="238125" y="394325"/>
            <a:chExt cx="1399600" cy="1174950"/>
          </a:xfrm>
        </p:grpSpPr>
        <p:sp>
          <p:nvSpPr>
            <p:cNvPr id="90" name="Shape 90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texto 1"/>
          <p:cNvSpPr>
            <a:spLocks noGrp="1"/>
          </p:cNvSpPr>
          <p:nvPr>
            <p:ph type="body" idx="2"/>
          </p:nvPr>
        </p:nvSpPr>
        <p:spPr>
          <a:xfrm>
            <a:off x="250811" y="1056991"/>
            <a:ext cx="3198357" cy="3008100"/>
          </a:xfrm>
        </p:spPr>
        <p:txBody>
          <a:bodyPr/>
          <a:lstStyle/>
          <a:p>
            <a:r>
              <a:rPr lang="es-CO" sz="2000" b="1" u="sng" dirty="0"/>
              <a:t>PELIGRO</a:t>
            </a:r>
          </a:p>
          <a:p>
            <a:pPr marL="114300" indent="0">
              <a:buNone/>
            </a:pPr>
            <a:endParaRPr lang="es-CO" sz="2000" b="1" u="sng" dirty="0"/>
          </a:p>
          <a:p>
            <a:pPr marL="114300" lvl="0" indent="0">
              <a:buNone/>
            </a:pPr>
            <a:r>
              <a:rPr lang="es-ES_tradnl" sz="2000" dirty="0"/>
              <a:t>Situación con</a:t>
            </a:r>
            <a:r>
              <a:rPr lang="es-ES_tradnl" sz="2000" b="1" dirty="0"/>
              <a:t> </a:t>
            </a:r>
            <a:r>
              <a:rPr lang="es-ES_tradnl" sz="2000" dirty="0"/>
              <a:t>potencial para ocasionar lesiones o daños (equipos, herramientas, métodos, prácticas laborales, entre otras). Todo peligro tiene un grado de riesgo.</a:t>
            </a:r>
            <a:endParaRPr lang="es-CO" sz="2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2"/>
          </p:nvPr>
        </p:nvSpPr>
        <p:spPr>
          <a:xfrm>
            <a:off x="3757821" y="1056991"/>
            <a:ext cx="3861691" cy="3008100"/>
          </a:xfrm>
        </p:spPr>
        <p:txBody>
          <a:bodyPr/>
          <a:lstStyle/>
          <a:p>
            <a:r>
              <a:rPr lang="es-CO" sz="2000" b="1" u="sng" dirty="0"/>
              <a:t>RIESGO</a:t>
            </a:r>
          </a:p>
          <a:p>
            <a:pPr marL="114300" indent="0">
              <a:buNone/>
            </a:pPr>
            <a:endParaRPr lang="es-CO" sz="2000" b="1" u="sng" dirty="0"/>
          </a:p>
          <a:p>
            <a:pPr marL="114300" lvl="0" indent="0">
              <a:buNone/>
            </a:pPr>
            <a:r>
              <a:rPr lang="es-ES_tradnl" sz="2000" dirty="0"/>
              <a:t>Combinación de la </a:t>
            </a:r>
            <a:r>
              <a:rPr lang="es-ES_tradnl" sz="2000" b="1" dirty="0"/>
              <a:t>probabilidad</a:t>
            </a:r>
            <a:r>
              <a:rPr lang="es-ES_tradnl" sz="2000" dirty="0"/>
              <a:t> de que ocurra un evento o exposición peligrosa, y la </a:t>
            </a:r>
            <a:r>
              <a:rPr lang="es-ES_tradnl" sz="2000" b="1" dirty="0"/>
              <a:t>severidad (consecuencia)</a:t>
            </a:r>
            <a:r>
              <a:rPr lang="es-ES_tradnl" sz="2000" dirty="0"/>
              <a:t> de la lesión o enfermedad que puede ser causada por el evento o exposición.</a:t>
            </a:r>
            <a:endParaRPr lang="es-CO" sz="2000" dirty="0"/>
          </a:p>
          <a:p>
            <a:pPr marL="114300" indent="0">
              <a:buNone/>
            </a:pPr>
            <a:endParaRPr lang="es-CO" sz="2000" b="1" u="sng" dirty="0"/>
          </a:p>
        </p:txBody>
      </p:sp>
    </p:spTree>
    <p:extLst>
      <p:ext uri="{BB962C8B-B14F-4D97-AF65-F5344CB8AC3E}">
        <p14:creationId xmlns:p14="http://schemas.microsoft.com/office/powerpoint/2010/main" val="96262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825500" y="1716175"/>
            <a:ext cx="5937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_tradnl" dirty="0"/>
              <a:t>Todo personal que labora en Excavaciones Correa Mejía, deberá reportar cualquier  incidente o accidente de trabajo al jefe inmediatamente ocurre el evento.</a:t>
            </a:r>
            <a:endParaRPr b="1" dirty="0"/>
          </a:p>
        </p:txBody>
      </p:sp>
      <p:grpSp>
        <p:nvGrpSpPr>
          <p:cNvPr id="121" name="Shape 121"/>
          <p:cNvGrpSpPr/>
          <p:nvPr/>
        </p:nvGrpSpPr>
        <p:grpSpPr>
          <a:xfrm flipH="1">
            <a:off x="7494560" y="3754514"/>
            <a:ext cx="1649444" cy="1388992"/>
            <a:chOff x="2062875" y="1879850"/>
            <a:chExt cx="1394525" cy="1174325"/>
          </a:xfrm>
        </p:grpSpPr>
        <p:sp>
          <p:nvSpPr>
            <p:cNvPr id="122" name="Shape 122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REPORTE DE ACCIDENTE DE TRABAJO E INCIDENTES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PLAZOS!!		</a:t>
            </a:r>
            <a:endParaRPr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53625" y="1526915"/>
            <a:ext cx="59691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dirty="0"/>
              <a:t>El informe de la  investigación de  incidente, accidente de trabajo mortal o grave, debe ser remitido dentro de los (15) días siguientes a la ocurrencia del evento  a la </a:t>
            </a:r>
            <a:r>
              <a:rPr lang="es-CO" b="1" dirty="0">
                <a:solidFill>
                  <a:schemeClr val="accent6"/>
                </a:solidFill>
              </a:rPr>
              <a:t>Administradora de Riesgos Laborales </a:t>
            </a:r>
            <a:r>
              <a:rPr lang="es-CO" dirty="0"/>
              <a:t>a la que se encuentre vinculada </a:t>
            </a:r>
            <a:endParaRPr dirty="0"/>
          </a:p>
        </p:txBody>
      </p:sp>
      <p:grpSp>
        <p:nvGrpSpPr>
          <p:cNvPr id="219" name="Shape 219"/>
          <p:cNvGrpSpPr/>
          <p:nvPr/>
        </p:nvGrpSpPr>
        <p:grpSpPr>
          <a:xfrm flipH="1">
            <a:off x="7488547" y="3754514"/>
            <a:ext cx="1655447" cy="1388992"/>
            <a:chOff x="238125" y="1879850"/>
            <a:chExt cx="1399600" cy="1174325"/>
          </a:xfrm>
        </p:grpSpPr>
        <p:sp>
          <p:nvSpPr>
            <p:cNvPr id="220" name="Shape 220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256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1695" y="911346"/>
            <a:ext cx="7133063" cy="30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b="1" dirty="0"/>
              <a:t>método de las cuatro P</a:t>
            </a:r>
            <a:endParaRPr lang="es-CO" dirty="0"/>
          </a:p>
        </p:txBody>
      </p:sp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53624" y="18999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RECOLECCIÓN DE DATOS</a:t>
            </a:r>
            <a:endParaRPr dirty="0"/>
          </a:p>
        </p:txBody>
      </p:sp>
      <p:grpSp>
        <p:nvGrpSpPr>
          <p:cNvPr id="300" name="Shape 300"/>
          <p:cNvGrpSpPr/>
          <p:nvPr/>
        </p:nvGrpSpPr>
        <p:grpSpPr>
          <a:xfrm flipH="1">
            <a:off x="7488534" y="3754514"/>
            <a:ext cx="1655476" cy="1388992"/>
            <a:chOff x="4163225" y="1879850"/>
            <a:chExt cx="1399625" cy="1174325"/>
          </a:xfrm>
        </p:grpSpPr>
        <p:sp>
          <p:nvSpPr>
            <p:cNvPr id="301" name="Shape 301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97242"/>
              </p:ext>
            </p:extLst>
          </p:nvPr>
        </p:nvGraphicFramePr>
        <p:xfrm>
          <a:off x="628262" y="1615522"/>
          <a:ext cx="6788538" cy="2108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62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u="none" strike="noStrike" cap="none" dirty="0">
                          <a:solidFill>
                            <a:schemeClr val="tx1"/>
                          </a:solidFill>
                          <a:sym typeface="ABeeZee"/>
                        </a:rPr>
                        <a:t>POSICIÓN</a:t>
                      </a:r>
                      <a:endParaRPr lang="es-CO" sz="1800" b="1" i="0" u="none" strike="noStrike" cap="none" dirty="0">
                        <a:solidFill>
                          <a:schemeClr val="tx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u="none" strike="noStrike" cap="none" dirty="0">
                          <a:solidFill>
                            <a:schemeClr val="tx1"/>
                          </a:solidFill>
                          <a:sym typeface="ABeeZee"/>
                        </a:rPr>
                        <a:t>PERSONAS</a:t>
                      </a:r>
                      <a:endParaRPr lang="es-CO" sz="1800" b="1" i="0" u="none" strike="noStrike" cap="none" dirty="0">
                        <a:solidFill>
                          <a:schemeClr val="tx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u="none" strike="noStrike" cap="none" dirty="0">
                          <a:solidFill>
                            <a:schemeClr val="tx1"/>
                          </a:solidFill>
                          <a:sym typeface="ABeeZee"/>
                        </a:rPr>
                        <a:t>PARTES</a:t>
                      </a:r>
                      <a:endParaRPr lang="es-CO" sz="1800" b="1" i="0" u="none" strike="noStrike" cap="none" dirty="0">
                        <a:solidFill>
                          <a:schemeClr val="tx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u="none" strike="noStrike" cap="none" dirty="0">
                          <a:solidFill>
                            <a:schemeClr val="tx1"/>
                          </a:solidFill>
                          <a:sym typeface="ABeeZee"/>
                        </a:rPr>
                        <a:t>PAPELES</a:t>
                      </a:r>
                      <a:endParaRPr lang="es-CO" sz="1800" b="1" i="0" u="none" strike="noStrike" cap="none" dirty="0">
                        <a:solidFill>
                          <a:schemeClr val="tx1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u="none" strike="noStrike" cap="none" dirty="0">
                          <a:sym typeface="ABeeZee"/>
                        </a:rPr>
                        <a:t>Lugar de Ocurrencia</a:t>
                      </a:r>
                      <a:endParaRPr lang="es-CO" sz="1800" b="0" i="0" u="none" strike="noStrike" cap="none" dirty="0">
                        <a:solidFill>
                          <a:srgbClr val="474F67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u="none" strike="noStrike" cap="none" dirty="0">
                          <a:sym typeface="ABeeZee"/>
                        </a:rPr>
                        <a:t>Entrevistas (Trabajador, testigos, jefe de áreas)</a:t>
                      </a:r>
                      <a:endParaRPr lang="es-CO" sz="1800" b="0" i="0" u="none" strike="noStrike" cap="none" dirty="0">
                        <a:solidFill>
                          <a:srgbClr val="474F67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u="none" strike="noStrike" cap="none" dirty="0">
                          <a:sym typeface="ABeeZee"/>
                        </a:rPr>
                        <a:t>Revisión de herramientas, equipos en el área de trabajo.</a:t>
                      </a:r>
                      <a:endParaRPr lang="es-CO" sz="1800" b="0" i="0" u="none" strike="noStrike" cap="none" dirty="0">
                        <a:solidFill>
                          <a:srgbClr val="474F67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u="none" strike="noStrike" cap="none" dirty="0">
                          <a:sym typeface="ABeeZee"/>
                        </a:rPr>
                        <a:t>Documentos (Procedimientos, registros, normas de seguridad, entre otros).</a:t>
                      </a:r>
                      <a:endParaRPr lang="es-CO" sz="1800" b="0" i="0" u="none" strike="noStrike" cap="none" dirty="0">
                        <a:solidFill>
                          <a:srgbClr val="474F67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24127" y="57724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Partes de la investigación</a:t>
            </a:r>
            <a:endParaRPr dirty="0"/>
          </a:p>
        </p:txBody>
      </p:sp>
      <p:grpSp>
        <p:nvGrpSpPr>
          <p:cNvPr id="334" name="Shape 334"/>
          <p:cNvGrpSpPr/>
          <p:nvPr/>
        </p:nvGrpSpPr>
        <p:grpSpPr>
          <a:xfrm flipH="1">
            <a:off x="7483640" y="3579907"/>
            <a:ext cx="1717219" cy="1563602"/>
            <a:chOff x="5930700" y="247325"/>
            <a:chExt cx="1451825" cy="1321950"/>
          </a:xfrm>
        </p:grpSpPr>
        <p:sp>
          <p:nvSpPr>
            <p:cNvPr id="335" name="Shape 33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16000" y="21912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47496"/>
              </p:ext>
            </p:extLst>
          </p:nvPr>
        </p:nvGraphicFramePr>
        <p:xfrm>
          <a:off x="524217" y="859985"/>
          <a:ext cx="6509249" cy="412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Imagen de mapa de bits" r:id="rId4" imgW="7262489" imgH="4602879" progId="Paint.Picture">
                  <p:embed/>
                </p:oleObj>
              </mc:Choice>
              <mc:Fallback>
                <p:oleObj name="Imagen de mapa de bits" r:id="rId4" imgW="7262489" imgH="460287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17" y="859985"/>
                        <a:ext cx="6509249" cy="4123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3244425" y="396475"/>
            <a:ext cx="33615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RECORDEMOS!!!</a:t>
            </a:r>
            <a:endParaRPr dirty="0"/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3254699" y="1305541"/>
            <a:ext cx="3958800" cy="25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Es nuestra responsabilidad reportar todos los accidentes de trabajo e incidentes.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Además de los comportamientos inseguros!!!</a:t>
            </a:r>
            <a:endParaRPr dirty="0"/>
          </a:p>
        </p:txBody>
      </p:sp>
      <p:grpSp>
        <p:nvGrpSpPr>
          <p:cNvPr id="367" name="Shape 367"/>
          <p:cNvGrpSpPr/>
          <p:nvPr/>
        </p:nvGrpSpPr>
        <p:grpSpPr>
          <a:xfrm flipH="1">
            <a:off x="7488547" y="3753778"/>
            <a:ext cx="1655447" cy="1389731"/>
            <a:chOff x="238125" y="394325"/>
            <a:chExt cx="1399600" cy="1174950"/>
          </a:xfrm>
        </p:grpSpPr>
        <p:sp>
          <p:nvSpPr>
            <p:cNvPr id="368" name="Shape 368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3" name="Shape 393" descr="photo-1429216967620-ece20ff3a5f9.jpg"/>
          <p:cNvPicPr preferRelativeResize="0"/>
          <p:nvPr/>
        </p:nvPicPr>
        <p:blipFill rotWithShape="1">
          <a:blip r:embed="rId3">
            <a:alphaModFix/>
          </a:blip>
          <a:srcRect l="47451" r="9101"/>
          <a:stretch/>
        </p:blipFill>
        <p:spPr>
          <a:xfrm>
            <a:off x="0" y="0"/>
            <a:ext cx="29796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313</Words>
  <Application>Microsoft Office PowerPoint</Application>
  <PresentationFormat>Presentación en pantalla (16:9)</PresentationFormat>
  <Paragraphs>34</Paragraphs>
  <Slides>11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ABeeZee</vt:lpstr>
      <vt:lpstr>Sniglet</vt:lpstr>
      <vt:lpstr>Lucius template</vt:lpstr>
      <vt:lpstr>Imagen de mapa de bits</vt:lpstr>
      <vt:lpstr>PROCEDIMIENTO DE INVESTIGACION DE ACCIDENTE DE TRABAJO  E INCIDENTES</vt:lpstr>
      <vt:lpstr>CONCEPTOS</vt:lpstr>
      <vt:lpstr>CONCEPTOS</vt:lpstr>
      <vt:lpstr>CONCEPTOS</vt:lpstr>
      <vt:lpstr>REPORTE DE ACCIDENTE DE TRABAJO E INCIDENTES</vt:lpstr>
      <vt:lpstr>PLAZOS!!  </vt:lpstr>
      <vt:lpstr>RECOLECCIÓN DE DATOS</vt:lpstr>
      <vt:lpstr>Partes de la investigación</vt:lpstr>
      <vt:lpstr>RECORDEMOS!!!</vt:lpstr>
      <vt:lpstr>PIRAMIDE DE HEINRICH 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PROCEDIMIENTO DE INVESTIGACION DE ACCIDENTE DE TRABAJO  E INCIDENTES</dc:title>
  <dc:creator>Usuario</dc:creator>
  <cp:lastModifiedBy>usuario</cp:lastModifiedBy>
  <cp:revision>8</cp:revision>
  <dcterms:modified xsi:type="dcterms:W3CDTF">2022-04-26T02:22:11Z</dcterms:modified>
</cp:coreProperties>
</file>