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  <p:sldId id="269" r:id="rId10"/>
    <p:sldId id="267" r:id="rId11"/>
    <p:sldId id="268" r:id="rId12"/>
    <p:sldId id="271" r:id="rId13"/>
    <p:sldId id="260" r:id="rId14"/>
    <p:sldId id="263" r:id="rId15"/>
    <p:sldId id="266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97D4B-99DB-429C-A583-2A81260563DC}" v="788" dt="2021-05-25T04:05:07.189"/>
    <p1510:client id="{2F234466-0EA5-4141-AB3D-8306B4AEEB59}" v="4486" dt="2021-05-25T04:05:39.537"/>
    <p1510:client id="{7201895C-2C66-485E-BF81-9368638D947C}" v="2757" dt="2021-05-25T03:19:35.723"/>
    <p1510:client id="{9160F897-A11D-4823-A027-06873852510E}" v="3034" dt="2021-05-25T04:03:31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0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30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2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252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8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16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09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66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8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08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EFDE-0BA8-497A-977B-BF887F3ED7C2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3449-8F40-4DA1-97BA-8E3CF4DF8A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70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boysen/mri-and-alzheimers?select=oasislongitudinal.csv" TargetMode="External"/><Relationship Id="rId7" Type="http://schemas.openxmlformats.org/officeDocument/2006/relationships/image" Target="../media/image22.svg"/><Relationship Id="rId2" Type="http://schemas.openxmlformats.org/officeDocument/2006/relationships/hyperlink" Target="https://www.mayoclinic.org/es-es/diseases-conditions/alzheimers-disease/symptoms-causes/syc-203504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www.hipocampo.org/hughes.asp" TargetMode="External"/><Relationship Id="rId4" Type="http://schemas.openxmlformats.org/officeDocument/2006/relationships/hyperlink" Target="https://www.cochrane.org/es/CD011145/DEMENTIAmini-mental-state-examination-mmse-para-la-deteccion-de-la-demencia-en-las-personas-de-65-anos-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n el alzhéimer, dos peor que uno">
            <a:extLst>
              <a:ext uri="{FF2B5EF4-FFF2-40B4-BE49-F238E27FC236}">
                <a16:creationId xmlns:a16="http://schemas.microsoft.com/office/drawing/2014/main" id="{586BF595-8DFD-45C6-B469-E3D0EEF5B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" r="29284" b="-1"/>
          <a:stretch/>
        </p:blipFill>
        <p:spPr bwMode="auto">
          <a:xfrm>
            <a:off x="3626778" y="0"/>
            <a:ext cx="856522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1C5425-056A-49F1-B5CA-E0570AE3D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916687"/>
            <a:ext cx="4098164" cy="1369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Avenir Next LT Pro Light" panose="020B0304020202020204" pitchFamily="34" charset="0"/>
              </a:rPr>
              <a:t>DIAGNÓSTICO DEL ALZHEIMER </a:t>
            </a:r>
          </a:p>
        </p:txBody>
      </p:sp>
      <p:sp>
        <p:nvSpPr>
          <p:cNvPr id="1058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1BA30-42FA-4A7E-B548-5E39755D8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14" y="2727197"/>
            <a:ext cx="4044443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/>
              </a:rPr>
              <a:t>Integrantes: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/>
              </a:rPr>
              <a:t>Dayana Gonzalez Vargas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/>
              </a:rPr>
              <a:t>María Fernanda Rodríguez Conde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/>
              </a:rPr>
              <a:t>Nelson Santiago Guayazán Palacios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5F2AE16-CE52-4E68-B664-BBF077DB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6" y="693978"/>
            <a:ext cx="981075" cy="46672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8B27CBC-FB73-4AB1-9F75-F3DC20F86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6" y="6143038"/>
            <a:ext cx="4964190" cy="68659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99987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8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EA2DCC-98CC-4AA3-925D-8691F30C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2271"/>
            <a:ext cx="5291665" cy="13626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BC5BB79-854C-4A04-B0FE-3EB08BFF0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87"/>
          <a:stretch/>
        </p:blipFill>
        <p:spPr>
          <a:xfrm>
            <a:off x="6256866" y="1746313"/>
            <a:ext cx="5291665" cy="1074519"/>
          </a:xfrm>
          <a:prstGeom prst="rect">
            <a:avLst/>
          </a:prstGeom>
        </p:spPr>
      </p:pic>
      <p:sp>
        <p:nvSpPr>
          <p:cNvPr id="76" name="Rectangle 50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76799D-CC26-4C18-981A-C6E75A5D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s-CO" sz="3400">
                <a:solidFill>
                  <a:schemeClr val="bg1"/>
                </a:solidFill>
                <a:latin typeface="Avenir Next LT Pro Light" panose="020B0304020202020204" pitchFamily="34" charset="0"/>
              </a:rPr>
              <a:t>Análisis de componentes principales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B5318-6E56-46CE-A1B8-7529BAC6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052" y="4535423"/>
            <a:ext cx="5649494" cy="1586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O" sz="2400">
                <a:solidFill>
                  <a:schemeClr val="bg1"/>
                </a:solidFill>
                <a:latin typeface="Avenir Next LT Pro Light"/>
              </a:rPr>
              <a:t>Mediante los componentes principales veremos </a:t>
            </a:r>
            <a:r>
              <a:rPr lang="es-CO" sz="2400" err="1">
                <a:solidFill>
                  <a:schemeClr val="bg1"/>
                </a:solidFill>
                <a:latin typeface="Avenir Next LT Pro Light"/>
              </a:rPr>
              <a:t>como</a:t>
            </a:r>
            <a:r>
              <a:rPr lang="es-CO" sz="2400">
                <a:solidFill>
                  <a:schemeClr val="bg1"/>
                </a:solidFill>
                <a:latin typeface="Avenir Next LT Pro Light"/>
              </a:rPr>
              <a:t> se puede hacer una reducción de estas variables cuantitativas, utilizando su matriz de correlación y ver la forma que tienen cada variable.</a:t>
            </a:r>
          </a:p>
        </p:txBody>
      </p:sp>
      <p:grpSp>
        <p:nvGrpSpPr>
          <p:cNvPr id="77" name="Group 52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47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DEBC20-300A-4DE4-A71C-B98DF4CE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>
            <a:normAutofit fontScale="90000"/>
          </a:bodyPr>
          <a:lstStyle/>
          <a:p>
            <a:r>
              <a:rPr lang="es-CO" dirty="0">
                <a:latin typeface="Avenir Next LT Pro Light" panose="020B0304020202020204" pitchFamily="34" charset="0"/>
              </a:rPr>
              <a:t>Análisis de factores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72888-9B21-4F7A-8E4B-0A27972B0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2233781"/>
            <a:ext cx="3770673" cy="3639312"/>
          </a:xfrm>
        </p:spPr>
        <p:txBody>
          <a:bodyPr anchor="ctr">
            <a:normAutofit/>
          </a:bodyPr>
          <a:lstStyle/>
          <a:p>
            <a:r>
              <a:rPr lang="es-CO" sz="2400">
                <a:solidFill>
                  <a:srgbClr val="FFFFFF"/>
                </a:solidFill>
                <a:latin typeface="Avenir Next LT Pro Light"/>
              </a:rPr>
              <a:t>Mediante el análisis de factores reduciremos las variables, utilizando su matriz de correlación y la estimación por máxima verosimilitud.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FE6B71-8FF0-41A5-A3F8-5CDCE313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62364"/>
            <a:ext cx="4422199" cy="259804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725B58-538E-4CBD-97BC-790BFAFC6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984" y="1083512"/>
            <a:ext cx="4526712" cy="243310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156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721ECE-A6E3-43E5-A377-87969961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latin typeface="Avenir Next LT Pro Light" panose="020B0304020202020204" pitchFamily="34" charset="0"/>
              </a:rPr>
              <a:t>Rotación de los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69A05-AC93-4AD3-B9BC-7874B5E3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venir Next LT Pro Light" panose="020B0304020202020204" pitchFamily="34" charset="0"/>
              </a:rPr>
              <a:t>Se </a:t>
            </a:r>
            <a:r>
              <a:rPr lang="en-US" sz="2400" dirty="0" err="1">
                <a:latin typeface="Avenir Next LT Pro Light" panose="020B0304020202020204" pitchFamily="34" charset="0"/>
              </a:rPr>
              <a:t>realiza</a:t>
            </a:r>
            <a:r>
              <a:rPr lang="en-US" sz="2400" dirty="0">
                <a:latin typeface="Avenir Next LT Pro Light" panose="020B0304020202020204" pitchFamily="34" charset="0"/>
              </a:rPr>
              <a:t> una </a:t>
            </a:r>
            <a:r>
              <a:rPr lang="en-US" sz="2400" dirty="0" err="1">
                <a:latin typeface="Avenir Next LT Pro Light" panose="020B0304020202020204" pitchFamily="34" charset="0"/>
              </a:rPr>
              <a:t>rotación</a:t>
            </a:r>
            <a:r>
              <a:rPr lang="en-US" sz="2400" dirty="0">
                <a:latin typeface="Avenir Next LT Pro Light" panose="020B0304020202020204" pitchFamily="34" charset="0"/>
              </a:rPr>
              <a:t> para </a:t>
            </a:r>
            <a:r>
              <a:rPr lang="en-US" sz="2400" dirty="0" err="1">
                <a:latin typeface="Avenir Next LT Pro Light" panose="020B0304020202020204" pitchFamily="34" charset="0"/>
              </a:rPr>
              <a:t>entender</a:t>
            </a:r>
            <a:r>
              <a:rPr lang="en-US" sz="2400" dirty="0">
                <a:latin typeface="Avenir Next LT Pro Light" panose="020B0304020202020204" pitchFamily="34" charset="0"/>
              </a:rPr>
              <a:t> </a:t>
            </a:r>
            <a:r>
              <a:rPr lang="en-US" sz="2400" dirty="0" err="1">
                <a:latin typeface="Avenir Next LT Pro Light" panose="020B0304020202020204" pitchFamily="34" charset="0"/>
              </a:rPr>
              <a:t>mejor</a:t>
            </a:r>
            <a:r>
              <a:rPr lang="en-US" sz="2400" dirty="0">
                <a:latin typeface="Avenir Next LT Pro Light" panose="020B0304020202020204" pitchFamily="34" charset="0"/>
              </a:rPr>
              <a:t> los factores </a:t>
            </a:r>
            <a:r>
              <a:rPr lang="en-US" sz="2400" dirty="0" err="1">
                <a:latin typeface="Avenir Next LT Pro Light" panose="020B0304020202020204" pitchFamily="34" charset="0"/>
              </a:rPr>
              <a:t>anteriores</a:t>
            </a:r>
            <a:r>
              <a:rPr lang="en-US" sz="2400" dirty="0">
                <a:latin typeface="Avenir Next LT Pro Light" panose="020B0304020202020204" pitchFamily="34" charset="0"/>
              </a:rPr>
              <a:t>.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852AC-934F-49E0-8703-A1F474F9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36634"/>
            <a:ext cx="5614416" cy="30177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53265F-89A5-4156-A6E3-E7E13C53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048922"/>
            <a:ext cx="5614416" cy="27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89372-7C0A-4307-B4AE-9B16940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venir Next LT Pro Light" panose="020B0304020202020204" pitchFamily="34" charset="0"/>
                <a:cs typeface="Calibri Light"/>
              </a:rPr>
              <a:t>Clustering</a:t>
            </a:r>
            <a:endParaRPr lang="es-ES" dirty="0" err="1">
              <a:latin typeface="Avenir Next LT Pro Light" panose="020B03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27313-AC2B-488E-9633-C18C5836B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877"/>
            <a:ext cx="5226422" cy="49347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dirty="0" err="1">
                <a:latin typeface="Avenir Next LT Pro Light" panose="020B0304020202020204" pitchFamily="34" charset="0"/>
                <a:cs typeface="Calibri"/>
              </a:rPr>
              <a:t>Clustering</a:t>
            </a:r>
            <a:r>
              <a:rPr lang="es-ES" dirty="0">
                <a:latin typeface="Avenir Next LT Pro Light" panose="020B0304020202020204" pitchFamily="34" charset="0"/>
                <a:cs typeface="Calibri"/>
              </a:rPr>
              <a:t> jerárquico</a:t>
            </a: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r>
              <a:rPr lang="es-ES" dirty="0">
                <a:latin typeface="Avenir Next LT Pro Light" panose="020B0304020202020204" pitchFamily="34" charset="0"/>
                <a:cs typeface="Calibri"/>
              </a:rPr>
              <a:t>Con este método determinamos el número de </a:t>
            </a:r>
            <a:r>
              <a:rPr lang="es-ES" dirty="0" err="1">
                <a:latin typeface="Avenir Next LT Pro Light" panose="020B0304020202020204" pitchFamily="34" charset="0"/>
                <a:cs typeface="Calibri"/>
              </a:rPr>
              <a:t>clusters</a:t>
            </a:r>
            <a:r>
              <a:rPr lang="es-ES" dirty="0">
                <a:latin typeface="Avenir Next LT Pro Light" panose="020B0304020202020204" pitchFamily="34" charset="0"/>
                <a:cs typeface="Calibri"/>
              </a:rPr>
              <a:t> factibles con los que podemos representar todos los datos.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11032B-9786-49A1-9A78-5A4C1C30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190" y="1262530"/>
            <a:ext cx="5565264" cy="52303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dirty="0">
                <a:latin typeface="Avenir Next LT Pro Light" panose="020B0304020202020204" pitchFamily="34" charset="0"/>
                <a:cs typeface="Calibri"/>
              </a:rPr>
              <a:t>K-</a:t>
            </a:r>
            <a:r>
              <a:rPr lang="es-ES" dirty="0" err="1">
                <a:latin typeface="Avenir Next LT Pro Light" panose="020B0304020202020204" pitchFamily="34" charset="0"/>
                <a:cs typeface="Calibri"/>
              </a:rPr>
              <a:t>means</a:t>
            </a:r>
            <a:endParaRPr lang="es-ES" dirty="0" err="1">
              <a:latin typeface="Avenir Next LT Pro Light" panose="020B0304020202020204" pitchFamily="34" charset="0"/>
            </a:endParaRPr>
          </a:p>
          <a:p>
            <a:endParaRPr lang="es-ES" dirty="0"/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r>
              <a:rPr lang="es-ES" dirty="0">
                <a:latin typeface="Avenir Next LT Pro Light" panose="020B0304020202020204" pitchFamily="34" charset="0"/>
                <a:cs typeface="Calibri"/>
              </a:rPr>
              <a:t>Con el método de K-</a:t>
            </a:r>
            <a:r>
              <a:rPr lang="es-ES" dirty="0" err="1">
                <a:latin typeface="Avenir Next LT Pro Light" panose="020B0304020202020204" pitchFamily="34" charset="0"/>
                <a:cs typeface="Calibri"/>
              </a:rPr>
              <a:t>means</a:t>
            </a:r>
            <a:r>
              <a:rPr lang="es-ES" dirty="0">
                <a:latin typeface="Avenir Next LT Pro Light" panose="020B0304020202020204" pitchFamily="34" charset="0"/>
                <a:cs typeface="Calibri"/>
              </a:rPr>
              <a:t> agrupamos los datos que tienen mayor similitud entre variables para que sea más sencillo obtener alguna conclusión de este.</a:t>
            </a:r>
            <a:endParaRPr lang="es-ES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99DDD4F1-C3CC-4531-A10A-D4712563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91" y="2105148"/>
            <a:ext cx="4365811" cy="2462768"/>
          </a:xfrm>
          <a:prstGeom prst="rect">
            <a:avLst/>
          </a:prstGeom>
        </p:spPr>
      </p:pic>
      <p:pic>
        <p:nvPicPr>
          <p:cNvPr id="6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9D1B904-E04A-4441-A3AF-84A6164F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80" y="1796767"/>
            <a:ext cx="4554070" cy="2462924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EC89D8F-D2D7-44C9-9D96-05469CE918C0}"/>
              </a:ext>
            </a:extLst>
          </p:cNvPr>
          <p:cNvSpPr/>
          <p:nvPr/>
        </p:nvSpPr>
        <p:spPr>
          <a:xfrm>
            <a:off x="657546" y="595901"/>
            <a:ext cx="3246634" cy="86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Avenir Next LT Pro Light" panose="020B0304020202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77100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663B1-768F-4E28-99BF-CA1D5F58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Avenir Next LT Pro Light" panose="020B0304020202020204" pitchFamily="34" charset="0"/>
              </a:rPr>
              <a:t>Edad</a:t>
            </a:r>
            <a:r>
              <a:rPr lang="en-US" dirty="0">
                <a:latin typeface="Avenir Next LT Pro Light" panose="020B0304020202020204" pitchFamily="34" charset="0"/>
              </a:rPr>
              <a:t> vs MMSE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A7B575-BA90-4406-94F3-B8C1365D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Con 3 cluster Podemos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determinar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en que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grupo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 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observamos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los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examenes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de MMSE con una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menor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puntuación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F949054-12CD-4F93-9670-C4BEE228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87109"/>
            <a:ext cx="6019331" cy="32805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35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C250-0F21-4729-BBBE-0D7AA608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 sz="3700" dirty="0">
                <a:cs typeface="Calibri Light"/>
              </a:rPr>
              <a:t>MMSE vs Estrato </a:t>
            </a:r>
            <a:r>
              <a:rPr lang="es-ES" sz="3700">
                <a:cs typeface="Calibri Light"/>
              </a:rPr>
              <a:t>socio-económico</a:t>
            </a:r>
            <a:endParaRPr lang="es-ES" sz="37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2930CF-B61B-47D3-85D8-535DC5D0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Hacemos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uso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de un gran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numero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de clusters para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ver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si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hay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algun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caso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en el que uno de los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grupos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muestre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un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tipo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de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tendencia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a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cierto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valor,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pero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vemos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que no hay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ningun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cluster que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excluya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alguno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de los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otros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estratos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.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1D52255-790F-41C5-B377-44E86D49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66723"/>
            <a:ext cx="6019331" cy="35213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462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E4B453-4394-49A6-99F7-A8DE29E2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s-ES" sz="4000">
                <a:latin typeface="Avenir Next LT Pro Light" panose="020B0304020202020204" pitchFamily="34" charset="0"/>
                <a:cs typeface="Calibri Light"/>
              </a:rPr>
              <a:t>MMSE vs CDR</a:t>
            </a:r>
            <a:endParaRPr lang="es-ES" sz="4000">
              <a:latin typeface="Avenir Next LT Pro Light" panose="020B03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0C020AE-D9E0-488F-B911-DBE0E298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A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partir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de 4 clusters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nos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damos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cuenta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que los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puntajes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de CDR mas altos (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nivel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de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demencia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 mas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evidente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) </a:t>
            </a:r>
            <a:r>
              <a:rPr lang="en-US" sz="2000" dirty="0" err="1">
                <a:latin typeface="Avenir Next LT Pro Light" panose="020B0304020202020204" pitchFamily="34" charset="0"/>
                <a:cs typeface="Calibri"/>
              </a:rPr>
              <a:t>el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 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puntaje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de MMSE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tiende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a ser mas bajo con lo que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vemos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una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buena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relacion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 entre ambos </a:t>
            </a:r>
            <a:r>
              <a:rPr lang="en-US" sz="2000">
                <a:latin typeface="Avenir Next LT Pro Light" panose="020B0304020202020204" pitchFamily="34" charset="0"/>
                <a:cs typeface="Calibri"/>
              </a:rPr>
              <a:t>examenes</a:t>
            </a:r>
            <a:r>
              <a:rPr lang="en-US" sz="2000" dirty="0">
                <a:latin typeface="Avenir Next LT Pro Light" panose="020B0304020202020204" pitchFamily="34" charset="0"/>
                <a:cs typeface="Calibri"/>
              </a:rPr>
              <a:t>.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6864D4E-7800-46B7-9160-20147C53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52" y="1924290"/>
            <a:ext cx="5974070" cy="33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70CB-98C7-458F-980B-FFDA5137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Conclusión</a:t>
            </a: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EEBF-8AC7-43C0-8269-503DEE04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venir Next LT Pro Light"/>
                <a:ea typeface="+mn-lt"/>
                <a:cs typeface="+mn-lt"/>
              </a:rPr>
              <a:t>A lo largo del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estudio</a:t>
            </a:r>
            <a:r>
              <a:rPr lang="en-US" dirty="0">
                <a:latin typeface="Avenir Next LT Pro Light"/>
                <a:ea typeface="+mn-lt"/>
                <a:cs typeface="+mn-lt"/>
              </a:rPr>
              <a:t>,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logramos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encontrar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diversas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variables de la base de datos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queno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influían</a:t>
            </a:r>
            <a:r>
              <a:rPr lang="en-US" dirty="0">
                <a:latin typeface="Avenir Next LT Pro Light"/>
                <a:ea typeface="+mn-lt"/>
                <a:cs typeface="+mn-lt"/>
              </a:rPr>
              <a:t> en la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clasificación</a:t>
            </a:r>
            <a:r>
              <a:rPr lang="en-US" dirty="0">
                <a:latin typeface="Avenir Next LT Pro Light"/>
                <a:ea typeface="+mn-lt"/>
                <a:cs typeface="+mn-lt"/>
              </a:rPr>
              <a:t> de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demencia</a:t>
            </a:r>
            <a:r>
              <a:rPr lang="en-US" dirty="0">
                <a:latin typeface="Avenir Next LT Pro Light"/>
                <a:ea typeface="+mn-lt"/>
                <a:cs typeface="+mn-lt"/>
              </a:rPr>
              <a:t> de la persona,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pero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fueron</a:t>
            </a:r>
            <a:r>
              <a:rPr lang="en-US" dirty="0">
                <a:latin typeface="Avenir Next LT Pro Light"/>
                <a:ea typeface="+mn-lt"/>
                <a:cs typeface="+mn-lt"/>
              </a:rPr>
              <a:t> de gran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ayuda</a:t>
            </a:r>
            <a:r>
              <a:rPr lang="en-US" dirty="0">
                <a:latin typeface="Avenir Next LT Pro Light"/>
                <a:ea typeface="+mn-lt"/>
                <a:cs typeface="+mn-lt"/>
              </a:rPr>
              <a:t> para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aclarar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nuestras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dudas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sobre</a:t>
            </a:r>
            <a:r>
              <a:rPr lang="en-US" dirty="0">
                <a:latin typeface="Avenir Next LT Pro Light"/>
                <a:ea typeface="+mn-lt"/>
                <a:cs typeface="+mn-lt"/>
              </a:rPr>
              <a:t> que tan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influyentes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pueden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llegar</a:t>
            </a:r>
            <a:r>
              <a:rPr lang="en-US" dirty="0">
                <a:latin typeface="Avenir Next LT Pro Light"/>
                <a:ea typeface="+mn-lt"/>
                <a:cs typeface="+mn-lt"/>
              </a:rPr>
              <a:t> a ser y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cuales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son a las que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debemos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prestar</a:t>
            </a:r>
            <a:r>
              <a:rPr lang="en-US" dirty="0">
                <a:latin typeface="Avenir Next LT Pro Light"/>
                <a:ea typeface="+mn-lt"/>
                <a:cs typeface="+mn-lt"/>
              </a:rPr>
              <a:t> mas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atención</a:t>
            </a:r>
            <a:r>
              <a:rPr lang="en-US" dirty="0">
                <a:latin typeface="Avenir Next LT Pro Light"/>
                <a:ea typeface="+mn-lt"/>
                <a:cs typeface="+mn-lt"/>
              </a:rPr>
              <a:t>. Por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otra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parte</a:t>
            </a:r>
            <a:r>
              <a:rPr lang="en-US" dirty="0">
                <a:latin typeface="Avenir Next LT Pro Light"/>
                <a:ea typeface="+mn-lt"/>
                <a:cs typeface="+mn-lt"/>
              </a:rPr>
              <a:t>,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encontramos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variables que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serán</a:t>
            </a:r>
            <a:r>
              <a:rPr lang="en-US" dirty="0">
                <a:latin typeface="Avenir Next LT Pro Light"/>
                <a:ea typeface="+mn-lt"/>
                <a:cs typeface="+mn-lt"/>
              </a:rPr>
              <a:t> de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muchaayuda</a:t>
            </a:r>
            <a:r>
              <a:rPr lang="en-US" dirty="0">
                <a:latin typeface="Avenir Next LT Pro Light"/>
                <a:ea typeface="+mn-lt"/>
                <a:cs typeface="+mn-lt"/>
              </a:rPr>
              <a:t>, como los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exámenes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CDR y MMSE, que a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pesar</a:t>
            </a:r>
            <a:r>
              <a:rPr lang="en-US" dirty="0">
                <a:latin typeface="Avenir Next LT Pro Light"/>
                <a:ea typeface="+mn-lt"/>
                <a:cs typeface="+mn-lt"/>
              </a:rPr>
              <a:t> de no ser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precisos</a:t>
            </a:r>
            <a:r>
              <a:rPr lang="en-US" dirty="0">
                <a:latin typeface="Avenir Next LT Pro Light"/>
                <a:ea typeface="+mn-lt"/>
                <a:cs typeface="+mn-lt"/>
              </a:rPr>
              <a:t>,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nos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pueden</a:t>
            </a:r>
            <a:r>
              <a:rPr lang="en-US" dirty="0">
                <a:latin typeface="Avenir Next LT Pro Light"/>
                <a:ea typeface="+mn-lt"/>
                <a:cs typeface="+mn-lt"/>
              </a:rPr>
              <a:t>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ayudar</a:t>
            </a:r>
            <a:r>
              <a:rPr lang="en-US" dirty="0">
                <a:latin typeface="Avenir Next LT Pro Light"/>
                <a:ea typeface="+mn-lt"/>
                <a:cs typeface="+mn-lt"/>
              </a:rPr>
              <a:t> a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clasificar</a:t>
            </a:r>
            <a:r>
              <a:rPr lang="en-US" dirty="0">
                <a:latin typeface="Avenir Next LT Pro Light"/>
                <a:ea typeface="+mn-lt"/>
                <a:cs typeface="+mn-lt"/>
              </a:rPr>
              <a:t> el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nivel</a:t>
            </a:r>
            <a:r>
              <a:rPr lang="en-US" dirty="0">
                <a:latin typeface="Avenir Next LT Pro Light"/>
                <a:ea typeface="+mn-lt"/>
                <a:cs typeface="+mn-lt"/>
              </a:rPr>
              <a:t> de </a:t>
            </a:r>
            <a:r>
              <a:rPr lang="en-US" dirty="0" err="1">
                <a:latin typeface="Avenir Next LT Pro Light"/>
                <a:ea typeface="+mn-lt"/>
                <a:cs typeface="+mn-lt"/>
              </a:rPr>
              <a:t>demencia</a:t>
            </a:r>
            <a:r>
              <a:rPr lang="en-US" dirty="0">
                <a:latin typeface="Avenir Next LT Pro Light"/>
                <a:ea typeface="+mn-lt"/>
                <a:cs typeface="+mn-lt"/>
              </a:rPr>
              <a:t> de la persona.</a:t>
            </a:r>
            <a:endParaRPr lang="en-US" dirty="0">
              <a:latin typeface="Avenir Next LT Pro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631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C7092-7C99-4F1A-9039-CBFE695D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Referencias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260E-ECEB-46DB-AB32-6582EEAE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[1] Mayo Clinic (2020). </a:t>
            </a:r>
            <a:r>
              <a:rPr lang="en-US" sz="1700" dirty="0" err="1">
                <a:ea typeface="+mn-lt"/>
                <a:cs typeface="+mn-lt"/>
              </a:rPr>
              <a:t>Enfermedad</a:t>
            </a:r>
            <a:r>
              <a:rPr lang="en-US" sz="1700" dirty="0">
                <a:ea typeface="+mn-lt"/>
                <a:cs typeface="+mn-lt"/>
              </a:rPr>
              <a:t> del Alzheimer </a:t>
            </a:r>
            <a:r>
              <a:rPr lang="en-US" sz="1700" dirty="0">
                <a:ea typeface="+mn-lt"/>
                <a:cs typeface="+mn-lt"/>
                <a:hlinkClick r:id="rId2"/>
              </a:rPr>
              <a:t>https://www.mayoclinic.org/es-es/diseases-conditions/alzheimers-disease/symptoms-causes/syc-20350447</a:t>
            </a:r>
            <a:r>
              <a:rPr lang="en-US" sz="1700" dirty="0">
                <a:ea typeface="+mn-lt"/>
                <a:cs typeface="+mn-lt"/>
              </a:rPr>
              <a:t> (Visitado:29 </a:t>
            </a:r>
            <a:r>
              <a:rPr lang="en-US" sz="1700" dirty="0" err="1">
                <a:ea typeface="+mn-lt"/>
                <a:cs typeface="+mn-lt"/>
              </a:rPr>
              <a:t>dic</a:t>
            </a:r>
            <a:r>
              <a:rPr lang="en-US" sz="1700" dirty="0">
                <a:ea typeface="+mn-lt"/>
                <a:cs typeface="+mn-lt"/>
              </a:rPr>
              <a:t>. 2020)</a:t>
            </a:r>
          </a:p>
          <a:p>
            <a:r>
              <a:rPr lang="en-US" sz="1700" dirty="0">
                <a:ea typeface="+mn-lt"/>
                <a:cs typeface="+mn-lt"/>
              </a:rPr>
              <a:t>[2] </a:t>
            </a:r>
            <a:r>
              <a:rPr lang="en-US" sz="1700" dirty="0">
                <a:ea typeface="+mn-lt"/>
                <a:cs typeface="+mn-lt"/>
                <a:hlinkClick r:id="rId3"/>
              </a:rPr>
              <a:t>https://www.kaggle.com/jboysen/mri-and-alzheimers?select=oasislongitudinal.csv</a:t>
            </a:r>
            <a:endParaRPr lang="en-US" sz="1700" dirty="0">
              <a:ea typeface="+mn-lt"/>
              <a:cs typeface="+mn-lt"/>
            </a:endParaRPr>
          </a:p>
          <a:p>
            <a:r>
              <a:rPr lang="en-US" sz="1700" dirty="0">
                <a:ea typeface="+mn-lt"/>
                <a:cs typeface="+mn-lt"/>
              </a:rPr>
              <a:t>[3] Cochrane (2016).Mini-Mental State Examination (MMSE) para la </a:t>
            </a:r>
            <a:r>
              <a:rPr lang="en-US" sz="1700" dirty="0" err="1">
                <a:ea typeface="+mn-lt"/>
                <a:cs typeface="+mn-lt"/>
              </a:rPr>
              <a:t>detección</a:t>
            </a:r>
            <a:r>
              <a:rPr lang="en-US" sz="1700" dirty="0">
                <a:ea typeface="+mn-lt"/>
                <a:cs typeface="+mn-lt"/>
              </a:rPr>
              <a:t> de la </a:t>
            </a:r>
            <a:r>
              <a:rPr lang="en-US" sz="1700" dirty="0" err="1">
                <a:ea typeface="+mn-lt"/>
                <a:cs typeface="+mn-lt"/>
              </a:rPr>
              <a:t>demencia</a:t>
            </a:r>
            <a:r>
              <a:rPr lang="en-US" sz="1700" dirty="0">
                <a:ea typeface="+mn-lt"/>
                <a:cs typeface="+mn-lt"/>
              </a:rPr>
              <a:t> en las personas de 65 </a:t>
            </a:r>
            <a:r>
              <a:rPr lang="en-US" sz="1700" dirty="0" err="1">
                <a:ea typeface="+mn-lt"/>
                <a:cs typeface="+mn-lt"/>
              </a:rPr>
              <a:t>años</a:t>
            </a:r>
            <a:r>
              <a:rPr lang="en-US" sz="1700" dirty="0">
                <a:ea typeface="+mn-lt"/>
                <a:cs typeface="+mn-lt"/>
              </a:rPr>
              <a:t> o </a:t>
            </a:r>
            <a:r>
              <a:rPr lang="en-US" sz="1700" dirty="0" err="1">
                <a:ea typeface="+mn-lt"/>
                <a:cs typeface="+mn-lt"/>
              </a:rPr>
              <a:t>mayores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https://www.cochrane.org/es/CD011145/DEMENTIAmini-mental-state-examination-mmse-para-la-deteccion-de-la-demencia-en-las-personas-de-65-anos-o</a:t>
            </a:r>
            <a:r>
              <a:rPr lang="en-US" sz="1700" dirty="0">
                <a:ea typeface="+mn-lt"/>
                <a:cs typeface="+mn-lt"/>
              </a:rPr>
              <a:t> (13 </a:t>
            </a:r>
            <a:r>
              <a:rPr lang="en-US" sz="1700" dirty="0" err="1">
                <a:ea typeface="+mn-lt"/>
                <a:cs typeface="+mn-lt"/>
              </a:rPr>
              <a:t>enero</a:t>
            </a:r>
            <a:r>
              <a:rPr lang="en-US" sz="1700" dirty="0">
                <a:ea typeface="+mn-lt"/>
                <a:cs typeface="+mn-lt"/>
              </a:rPr>
              <a:t> 2016)</a:t>
            </a:r>
          </a:p>
          <a:p>
            <a:r>
              <a:rPr lang="en-US" sz="1700" dirty="0">
                <a:ea typeface="+mn-lt"/>
                <a:cs typeface="+mn-lt"/>
              </a:rPr>
              <a:t>[4] </a:t>
            </a:r>
            <a:r>
              <a:rPr lang="en-US" sz="1700" dirty="0" err="1">
                <a:ea typeface="+mn-lt"/>
                <a:cs typeface="+mn-lt"/>
              </a:rPr>
              <a:t>Hipocampo</a:t>
            </a:r>
            <a:r>
              <a:rPr lang="en-US" sz="1700" dirty="0">
                <a:ea typeface="+mn-lt"/>
                <a:cs typeface="+mn-lt"/>
              </a:rPr>
              <a:t> (2007).Clinical Dementia Rating (CDR) de Hughes </a:t>
            </a:r>
            <a:r>
              <a:rPr lang="en-US" sz="1700" dirty="0">
                <a:ea typeface="+mn-lt"/>
                <a:cs typeface="+mn-lt"/>
                <a:hlinkClick r:id="rId5"/>
              </a:rPr>
              <a:t>https://www.hipocampo.org/hughes.asp</a:t>
            </a:r>
            <a:r>
              <a:rPr lang="en-US" sz="1700" dirty="0">
                <a:ea typeface="+mn-lt"/>
                <a:cs typeface="+mn-lt"/>
              </a:rPr>
              <a:t> (28 </a:t>
            </a:r>
            <a:r>
              <a:rPr lang="en-US" sz="1700" dirty="0" err="1">
                <a:ea typeface="+mn-lt"/>
                <a:cs typeface="+mn-lt"/>
              </a:rPr>
              <a:t>nov.</a:t>
            </a:r>
            <a:r>
              <a:rPr lang="en-US" sz="1700" dirty="0">
                <a:ea typeface="+mn-lt"/>
                <a:cs typeface="+mn-lt"/>
              </a:rPr>
              <a:t> 2007)</a:t>
            </a:r>
          </a:p>
          <a:p>
            <a:r>
              <a:rPr lang="en-US" sz="1700" dirty="0">
                <a:ea typeface="+mn-lt"/>
                <a:cs typeface="+mn-lt"/>
              </a:rPr>
              <a:t>[5] https://rpubs.com/mjimcua/clustering-jerarquico-en-r</a:t>
            </a:r>
          </a:p>
        </p:txBody>
      </p:sp>
      <p:pic>
        <p:nvPicPr>
          <p:cNvPr id="4" name="Graphic 4" descr="Books with solid fill">
            <a:extLst>
              <a:ext uri="{FF2B5EF4-FFF2-40B4-BE49-F238E27FC236}">
                <a16:creationId xmlns:a16="http://schemas.microsoft.com/office/drawing/2014/main" id="{8D368A93-68F7-44B6-A112-109F579E0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1554" y="5775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7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58E52-29EA-4316-8094-48D09AEC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76AFEAA-36AE-4ED6-AE44-AA522F06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6663378B-11E3-4142-95B6-96FDC45522BF}"/>
              </a:ext>
            </a:extLst>
          </p:cNvPr>
          <p:cNvSpPr/>
          <p:nvPr/>
        </p:nvSpPr>
        <p:spPr>
          <a:xfrm>
            <a:off x="555710" y="390418"/>
            <a:ext cx="4083433" cy="1201460"/>
          </a:xfrm>
          <a:prstGeom prst="round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D81881-C680-4F33-AB8E-6E7D48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32"/>
            <a:ext cx="3686355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Avenir Next LT Pro Light"/>
                <a:cs typeface="Calibri Light"/>
              </a:rPr>
              <a:t>Introducción</a:t>
            </a:r>
            <a:r>
              <a:rPr lang="es-ES" dirty="0">
                <a:latin typeface="Avenir Next LT Pro Light"/>
                <a:cs typeface="Calibri Light"/>
              </a:rPr>
              <a:t> </a:t>
            </a:r>
            <a:endParaRPr lang="es-ES" dirty="0">
              <a:latin typeface="Avenir Next LT Pro Light" panose="020B0304020202020204" pitchFamily="34" charset="0"/>
              <a:cs typeface="Calibri Light"/>
            </a:endParaRPr>
          </a:p>
        </p:txBody>
      </p:sp>
      <p:sp>
        <p:nvSpPr>
          <p:cNvPr id="44" name="Arc 4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976B52BA-8F62-4AB1-87B5-8301F1C7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843" y="1982296"/>
            <a:ext cx="8496728" cy="3646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latin typeface="Avenir Next LT Pro Light"/>
              </a:rPr>
              <a:t>Nuestro proyecto busca determinar los factores más relevantes para la detección del Alzheimer, basándonos en la información proporcionada por la base de datos del proyecto </a:t>
            </a:r>
            <a:r>
              <a:rPr lang="en-US" dirty="0">
                <a:latin typeface="Avenir Next LT Pro Light"/>
                <a:cs typeface="arial"/>
              </a:rPr>
              <a:t>the Open Accessible Summaries In Language Studies (OASIS), utilizando los conceptos vistos en la asignatura de análisis estadístico de datos  como Anova, Manova, Two-way manova, análisis de componentes principales, análisis de factores y clustering.</a:t>
            </a:r>
            <a:endParaRPr lang="en-US" dirty="0">
              <a:latin typeface="Avenir Next LT Pro Light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3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D4104D-EC4D-4E77-967E-E1F23A18E552}"/>
              </a:ext>
            </a:extLst>
          </p:cNvPr>
          <p:cNvSpPr/>
          <p:nvPr/>
        </p:nvSpPr>
        <p:spPr>
          <a:xfrm>
            <a:off x="-4583501" y="-737558"/>
            <a:ext cx="8755809" cy="832448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0B281-CAB7-4E38-AC6B-6DE02F37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  <a:latin typeface="Avenir Next LT Pro Light"/>
              </a:rPr>
              <a:t>Descripción de la base de datos.</a:t>
            </a:r>
            <a:endParaRPr lang="es-CO" sz="4000" dirty="0">
              <a:solidFill>
                <a:srgbClr val="FFFFFF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3992D7-D6D4-460B-B658-101BAE772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7925" y="965313"/>
                <a:ext cx="6654108" cy="5570907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s-CO" sz="1800" dirty="0">
                    <a:latin typeface="Avenir Next LT Pro Light" panose="020B0304020202020204" pitchFamily="34" charset="0"/>
                  </a:rPr>
                  <a:t>Grupo: Clasificación dada a las personas como dementes, no dementes y convertidos.</a:t>
                </a:r>
              </a:p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s-CO" sz="1800" dirty="0">
                    <a:latin typeface="Avenir Next LT Pro Light" panose="020B0304020202020204" pitchFamily="34" charset="0"/>
                  </a:rPr>
                  <a:t>Genero: representado por M/F.</a:t>
                </a:r>
              </a:p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s-CO" sz="1800" dirty="0">
                    <a:latin typeface="Avenir Next LT Pro Light" panose="020B0304020202020204" pitchFamily="34" charset="0"/>
                  </a:rPr>
                  <a:t>Edad: El rango de edad que se toma en la muestra es desde los 60 a 90 años.</a:t>
                </a:r>
              </a:p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s-CO" sz="1800" dirty="0">
                    <a:latin typeface="Avenir Next LT Pro Light" panose="020B0304020202020204" pitchFamily="34" charset="0"/>
                  </a:rPr>
                  <a:t>Años de educación: La muestra tienen un rango de 6 a 23 años.</a:t>
                </a:r>
              </a:p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s-CO" sz="1800" dirty="0">
                    <a:latin typeface="Avenir Next LT Pro Light" panose="020B0304020202020204" pitchFamily="34" charset="0"/>
                  </a:rPr>
                  <a:t>Estrato socio-económico: Se toman en cuenta los estratos del 1 al 4.</a:t>
                </a:r>
              </a:p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s-CO" sz="1800" dirty="0">
                    <a:latin typeface="Avenir Next LT Pro Light" panose="020B0304020202020204" pitchFamily="34" charset="0"/>
                  </a:rPr>
                  <a:t>Examen de estado mínimo mental (MMSE): El examen es utilizado para evaluar las habilidades cognitivas de una persona y definir si tiene alguna deficiencia, el cual tiene una puntuación máxima de 30  y se considera  aceptable o con habilidades cognitivas normales a partir de los 24 puntos.</a:t>
                </a:r>
              </a:p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s-CO" sz="1800" dirty="0">
                    <a:latin typeface="Avenir Next LT Pro Light" panose="020B0304020202020204" pitchFamily="34" charset="0"/>
                  </a:rPr>
                  <a:t>Clasificación clínica de demencia (CDR): Determina el nivel de demencia que tiene una persona y lo clasifica entre: Sano (CDR-0), Demencia cuestionable (CDR-0.5), Demencia leve (CDR-1), Demencia moderada (CDR-2)  y Demencia grave (CDR-3).</a:t>
                </a:r>
              </a:p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s-CO" sz="1800" dirty="0">
                    <a:latin typeface="Avenir Next LT Pro Light" panose="020B0304020202020204" pitchFamily="34" charset="0"/>
                  </a:rPr>
                  <a:t>Estimación del volumen intracraneal (ETIV): De 1132 a 2010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s-CO" sz="1800" dirty="0"/>
                </a:br>
                <a:endParaRPr lang="es-CO" sz="1800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s-CO" sz="1800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s-CO" sz="1800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s-CO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3992D7-D6D4-460B-B658-101BAE772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7925" y="965313"/>
                <a:ext cx="6654108" cy="5570907"/>
              </a:xfrm>
              <a:blipFill>
                <a:blip r:embed="rId2"/>
                <a:stretch>
                  <a:fillRect l="-550" t="-6127" r="-5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12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4B604-15B2-4AF6-A062-62C0F508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Avenir Next LT Pro Light"/>
                <a:cs typeface="Calibri Light"/>
              </a:rPr>
              <a:t>ANOVA</a:t>
            </a:r>
            <a:endParaRPr lang="en-US" sz="2600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506CE10-FF36-454D-8DA8-5F67D1B0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91" y="2086141"/>
            <a:ext cx="7188199" cy="1545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DDDB-0184-4FB6-B9A3-F09EBF9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090" y="327251"/>
            <a:ext cx="7188199" cy="60222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Avenir Next LT Pro Light"/>
                <a:cs typeface="Calibri"/>
              </a:rPr>
              <a:t>Observamos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si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el</a:t>
            </a:r>
            <a:r>
              <a:rPr lang="en-US" sz="2400">
                <a:latin typeface="Avenir Next LT Pro Light"/>
                <a:cs typeface="Calibri"/>
              </a:rPr>
              <a:t> examen </a:t>
            </a:r>
            <a:r>
              <a:rPr lang="en-US" sz="2400" err="1">
                <a:latin typeface="Avenir Next LT Pro Light"/>
                <a:cs typeface="Calibri"/>
              </a:rPr>
              <a:t>mínimo</a:t>
            </a:r>
            <a:r>
              <a:rPr lang="en-US" sz="2400">
                <a:latin typeface="Avenir Next LT Pro Light"/>
                <a:cs typeface="Calibri"/>
              </a:rPr>
              <a:t> mental (MMSE) </a:t>
            </a:r>
            <a:r>
              <a:rPr lang="en-US" sz="2400" err="1">
                <a:latin typeface="Avenir Next LT Pro Light"/>
                <a:cs typeface="Calibri"/>
              </a:rPr>
              <a:t>presenta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dependencia</a:t>
            </a:r>
            <a:r>
              <a:rPr lang="en-US" sz="2400">
                <a:latin typeface="Avenir Next LT Pro Light"/>
                <a:cs typeface="Calibri"/>
              </a:rPr>
              <a:t> de variables como el ranting de </a:t>
            </a:r>
            <a:r>
              <a:rPr lang="en-US" sz="2400" err="1">
                <a:latin typeface="Avenir Next LT Pro Light"/>
                <a:cs typeface="Calibri"/>
              </a:rPr>
              <a:t>demencia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clínica</a:t>
            </a:r>
            <a:r>
              <a:rPr lang="en-US" sz="2400">
                <a:latin typeface="Avenir Next LT Pro Light"/>
                <a:cs typeface="Calibri"/>
              </a:rPr>
              <a:t> (CDR) y </a:t>
            </a:r>
            <a:r>
              <a:rPr lang="en-US" sz="2400" err="1">
                <a:latin typeface="Avenir Next LT Pro Light"/>
                <a:cs typeface="Calibri"/>
              </a:rPr>
              <a:t>el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grupo</a:t>
            </a:r>
            <a:r>
              <a:rPr lang="en-US" sz="2400">
                <a:latin typeface="Avenir Next LT Pro Light"/>
                <a:cs typeface="Calibri"/>
              </a:rPr>
              <a:t>.</a:t>
            </a:r>
          </a:p>
          <a:p>
            <a:pPr marL="0" indent="0">
              <a:buNone/>
            </a:pPr>
            <a:endParaRPr lang="en-US">
              <a:latin typeface="Avenir Next LT Pro Light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Avenir Next LT Pro Light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Avenir Next LT Pro Light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Avenir Next LT Pro Light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Avenir Next LT Pro Light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Avenir Next LT Pro Light"/>
              <a:ea typeface="+mn-lt"/>
              <a:cs typeface="+mn-lt"/>
            </a:endParaRPr>
          </a:p>
          <a:p>
            <a:pPr algn="just">
              <a:buNone/>
            </a:pPr>
            <a:r>
              <a:rPr lang="en-US" sz="2400">
                <a:latin typeface="Avenir Next LT Pro Light"/>
                <a:ea typeface="+mn-lt"/>
                <a:cs typeface="+mn-lt"/>
              </a:rPr>
              <a:t>Gracias a los 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resultados</a:t>
            </a:r>
            <a:r>
              <a:rPr lang="en-US" sz="2400">
                <a:latin typeface="Avenir Next LT Pro Light"/>
                <a:ea typeface="+mn-lt"/>
                <a:cs typeface="+mn-lt"/>
              </a:rPr>
              <a:t>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concluimos</a:t>
            </a:r>
            <a:r>
              <a:rPr lang="en-US" sz="2400">
                <a:latin typeface="Avenir Next LT Pro Light"/>
                <a:ea typeface="+mn-lt"/>
                <a:cs typeface="+mn-lt"/>
              </a:rPr>
              <a:t> que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el</a:t>
            </a:r>
            <a:r>
              <a:rPr lang="en-US" sz="2400">
                <a:latin typeface="Avenir Next LT Pro Light"/>
                <a:ea typeface="+mn-lt"/>
                <a:cs typeface="+mn-lt"/>
              </a:rPr>
              <a:t> CDR y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su</a:t>
            </a:r>
            <a:r>
              <a:rPr lang="en-US" sz="2400">
                <a:latin typeface="Avenir Next LT Pro Light"/>
                <a:ea typeface="+mn-lt"/>
                <a:cs typeface="+mn-lt"/>
              </a:rPr>
              <a:t>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interacción</a:t>
            </a:r>
            <a:r>
              <a:rPr lang="en-US" sz="2400">
                <a:latin typeface="Avenir Next LT Pro Light"/>
                <a:ea typeface="+mn-lt"/>
                <a:cs typeface="+mn-lt"/>
              </a:rPr>
              <a:t> con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el</a:t>
            </a:r>
            <a:r>
              <a:rPr lang="en-US" sz="2400">
                <a:latin typeface="Avenir Next LT Pro Light"/>
                <a:ea typeface="+mn-lt"/>
                <a:cs typeface="+mn-lt"/>
              </a:rPr>
              <a:t>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grupo</a:t>
            </a:r>
            <a:r>
              <a:rPr lang="en-US" sz="2400">
                <a:latin typeface="Avenir Next LT Pro Light"/>
                <a:ea typeface="+mn-lt"/>
                <a:cs typeface="+mn-lt"/>
              </a:rPr>
              <a:t>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traen</a:t>
            </a:r>
            <a:r>
              <a:rPr lang="en-US" sz="2400">
                <a:latin typeface="Avenir Next LT Pro Light"/>
                <a:ea typeface="+mn-lt"/>
                <a:cs typeface="+mn-lt"/>
              </a:rPr>
              <a:t>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efectos</a:t>
            </a:r>
            <a:r>
              <a:rPr lang="en-US" sz="2400">
                <a:latin typeface="Avenir Next LT Pro Light"/>
                <a:ea typeface="+mn-lt"/>
                <a:cs typeface="+mn-lt"/>
              </a:rPr>
              <a:t>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significativos</a:t>
            </a:r>
            <a:r>
              <a:rPr lang="en-US" sz="2400">
                <a:latin typeface="Avenir Next LT Pro Light"/>
                <a:ea typeface="+mn-lt"/>
                <a:cs typeface="+mn-lt"/>
              </a:rPr>
              <a:t> a los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resultados</a:t>
            </a:r>
            <a:r>
              <a:rPr lang="en-US" sz="2400">
                <a:latin typeface="Avenir Next LT Pro Light"/>
                <a:ea typeface="+mn-lt"/>
                <a:cs typeface="+mn-lt"/>
              </a:rPr>
              <a:t> del MMSE,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mientras</a:t>
            </a:r>
            <a:r>
              <a:rPr lang="en-US" sz="2400">
                <a:latin typeface="Avenir Next LT Pro Light"/>
                <a:ea typeface="+mn-lt"/>
                <a:cs typeface="+mn-lt"/>
              </a:rPr>
              <a:t> que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el</a:t>
            </a:r>
            <a:r>
              <a:rPr lang="en-US" sz="2400">
                <a:latin typeface="Avenir Next LT Pro Light"/>
                <a:ea typeface="+mn-lt"/>
                <a:cs typeface="+mn-lt"/>
              </a:rPr>
              <a:t>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grupo</a:t>
            </a:r>
            <a:r>
              <a:rPr lang="en-US" sz="2400">
                <a:latin typeface="Avenir Next LT Pro Light"/>
                <a:ea typeface="+mn-lt"/>
                <a:cs typeface="+mn-lt"/>
              </a:rPr>
              <a:t> por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si</a:t>
            </a:r>
            <a:r>
              <a:rPr lang="en-US" sz="2400">
                <a:latin typeface="Avenir Next LT Pro Light"/>
                <a:ea typeface="+mn-lt"/>
                <a:cs typeface="+mn-lt"/>
              </a:rPr>
              <a:t> solo no le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afecta</a:t>
            </a:r>
            <a:r>
              <a:rPr lang="en-US" sz="2400">
                <a:latin typeface="Avenir Next LT Pro Light"/>
                <a:ea typeface="+mn-lt"/>
                <a:cs typeface="+mn-lt"/>
              </a:rPr>
              <a:t>.</a:t>
            </a:r>
            <a:endParaRPr lang="en-US" sz="2400">
              <a:latin typeface="Avenir Next LT Pro Light"/>
              <a:cs typeface="Calibri"/>
            </a:endParaRPr>
          </a:p>
          <a:p>
            <a:pPr marL="0" indent="0" algn="just">
              <a:buNone/>
            </a:pPr>
            <a:endParaRPr lang="en-US">
              <a:latin typeface="Avenir Next LT Pro Light"/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524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7D995C-E03E-4331-9398-246C93F1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s-CO" dirty="0">
                <a:latin typeface="Avenir Next LT Pro Light" panose="020B0304020202020204" pitchFamily="34" charset="0"/>
              </a:rPr>
              <a:t>ANOVA</a:t>
            </a:r>
          </a:p>
        </p:txBody>
      </p:sp>
      <p:sp>
        <p:nvSpPr>
          <p:cNvPr id="20" name="Arc 1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C07A60C-E446-417C-89FE-CD79D3E60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957120"/>
            <a:ext cx="10872172" cy="2452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D2184-CDEA-40E3-BF46-34A2B156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4529981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400">
                <a:latin typeface="Avenir Next LT Pro Light"/>
              </a:rPr>
              <a:t>Se analizara si las variables independientes, edad y años de educación tienen algún efecto en el volumen estimado del volumen intracraneal.</a:t>
            </a:r>
          </a:p>
        </p:txBody>
      </p:sp>
    </p:spTree>
    <p:extLst>
      <p:ext uri="{BB962C8B-B14F-4D97-AF65-F5344CB8AC3E}">
        <p14:creationId xmlns:p14="http://schemas.microsoft.com/office/powerpoint/2010/main" val="118104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0D309A-9F88-4369-8592-A2995633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0" y="4005230"/>
            <a:ext cx="4424430" cy="2015774"/>
          </a:xfrm>
        </p:spPr>
        <p:txBody>
          <a:bodyPr>
            <a:normAutofit/>
          </a:bodyPr>
          <a:lstStyle/>
          <a:p>
            <a:r>
              <a:rPr lang="es-CO" sz="4000" dirty="0">
                <a:latin typeface="Avenir Next LT Pro Light" panose="020B0304020202020204" pitchFamily="34" charset="0"/>
              </a:rPr>
              <a:t>MANOVA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DEFCB9A7-D975-4783-9F9C-6B1338F6B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90"/>
          <a:stretch/>
        </p:blipFill>
        <p:spPr>
          <a:xfrm>
            <a:off x="1784523" y="1479479"/>
            <a:ext cx="9085536" cy="1688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E8534-024C-467F-B20A-FDBFDDED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961" y="3841356"/>
            <a:ext cx="5160457" cy="2036742"/>
          </a:xfrm>
        </p:spPr>
        <p:txBody>
          <a:bodyPr anchor="ctr">
            <a:normAutofit/>
          </a:bodyPr>
          <a:lstStyle/>
          <a:p>
            <a:r>
              <a:rPr lang="es-CO" sz="1700" dirty="0">
                <a:latin typeface="Avenir Next LT Pro Light" panose="020B0304020202020204" pitchFamily="34" charset="0"/>
              </a:rPr>
              <a:t>Con la finalidad de analizar  los efectos que tienen las variables independientes, las cuales son: el examen mínimo mental (MMSE), la edad, los años de educación y la estimación del volumen intracraneal con respecto a una variable dependiente, la cual es el grupo que determina si una personas es demente, no demente y convertidos. </a:t>
            </a:r>
          </a:p>
        </p:txBody>
      </p:sp>
    </p:spTree>
    <p:extLst>
      <p:ext uri="{BB962C8B-B14F-4D97-AF65-F5344CB8AC3E}">
        <p14:creationId xmlns:p14="http://schemas.microsoft.com/office/powerpoint/2010/main" val="16264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4B604-15B2-4AF6-A062-62C0F508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latin typeface="Avenir Next LT Pro Light" panose="020B0304020202020204" pitchFamily="34" charset="0"/>
                <a:cs typeface="Calibri Light"/>
              </a:rPr>
              <a:t>Two-way MANOVA</a:t>
            </a:r>
            <a:endParaRPr lang="en-US" sz="2600" dirty="0">
              <a:solidFill>
                <a:srgbClr val="FFFFFF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DDDB-0184-4FB6-B9A3-F09EBF9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090" y="327251"/>
            <a:ext cx="7001293" cy="2039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Avenir Next LT Pro Light"/>
                <a:cs typeface="Calibri" panose="020F0502020204030204"/>
              </a:rPr>
              <a:t>Veremos</a:t>
            </a:r>
            <a:r>
              <a:rPr lang="en-US" sz="2400">
                <a:latin typeface="Avenir Next LT Pro Light"/>
                <a:cs typeface="Calibri" panose="020F0502020204030204"/>
              </a:rPr>
              <a:t> </a:t>
            </a:r>
            <a:r>
              <a:rPr lang="en-US" sz="2400" err="1">
                <a:latin typeface="Avenir Next LT Pro Light"/>
                <a:cs typeface="Calibri" panose="020F0502020204030204"/>
              </a:rPr>
              <a:t>si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 panose="020F0502020204030204"/>
              </a:rPr>
              <a:t>existe</a:t>
            </a:r>
            <a:r>
              <a:rPr lang="en-US" sz="2400">
                <a:latin typeface="Avenir Next LT Pro Light"/>
                <a:cs typeface="Calibri" panose="020F0502020204030204"/>
              </a:rPr>
              <a:t> una </a:t>
            </a:r>
            <a:r>
              <a:rPr lang="en-US" sz="2400" err="1">
                <a:latin typeface="Avenir Next LT Pro Light"/>
                <a:cs typeface="Calibri" panose="020F0502020204030204"/>
              </a:rPr>
              <a:t>interacción</a:t>
            </a:r>
            <a:r>
              <a:rPr lang="en-US" sz="2400">
                <a:latin typeface="Avenir Next LT Pro Light"/>
                <a:cs typeface="Calibri" panose="020F0502020204030204"/>
              </a:rPr>
              <a:t> entre </a:t>
            </a:r>
            <a:r>
              <a:rPr lang="en-US" sz="2400" err="1">
                <a:latin typeface="Avenir Next LT Pro Light"/>
                <a:cs typeface="Calibri" panose="020F0502020204030204"/>
              </a:rPr>
              <a:t>sexo</a:t>
            </a:r>
            <a:r>
              <a:rPr lang="en-US" sz="2400">
                <a:latin typeface="Avenir Next LT Pro Light"/>
                <a:cs typeface="Calibri" panose="020F0502020204030204"/>
              </a:rPr>
              <a:t> y </a:t>
            </a:r>
            <a:r>
              <a:rPr lang="en-US" sz="2400" err="1">
                <a:latin typeface="Avenir Next LT Pro Light"/>
                <a:cs typeface="Calibri" panose="020F0502020204030204"/>
              </a:rPr>
              <a:t>estrato</a:t>
            </a:r>
            <a:r>
              <a:rPr lang="en-US" sz="2400">
                <a:latin typeface="Avenir Next LT Pro Light"/>
                <a:cs typeface="Calibri" panose="020F0502020204030204"/>
              </a:rPr>
              <a:t> socio-</a:t>
            </a:r>
            <a:r>
              <a:rPr lang="en-US" sz="2400" err="1">
                <a:latin typeface="Avenir Next LT Pro Light"/>
                <a:cs typeface="Calibri" panose="020F0502020204030204"/>
              </a:rPr>
              <a:t>económico</a:t>
            </a:r>
            <a:r>
              <a:rPr lang="en-US" sz="2400">
                <a:latin typeface="Avenir Next LT Pro Light"/>
                <a:cs typeface="Calibri" panose="020F0502020204030204"/>
              </a:rPr>
              <a:t>, </a:t>
            </a:r>
            <a:r>
              <a:rPr lang="en-US" sz="2400" err="1">
                <a:latin typeface="Avenir Next LT Pro Light"/>
                <a:cs typeface="Calibri" panose="020F0502020204030204"/>
              </a:rPr>
              <a:t>respecto</a:t>
            </a:r>
            <a:r>
              <a:rPr lang="en-US" sz="2400">
                <a:latin typeface="Avenir Next LT Pro Light"/>
                <a:cs typeface="Calibri" panose="020F0502020204030204"/>
              </a:rPr>
              <a:t> a variables </a:t>
            </a:r>
            <a:r>
              <a:rPr lang="en-US" sz="2400" err="1">
                <a:latin typeface="Avenir Next LT Pro Light"/>
                <a:cs typeface="Calibri" panose="020F0502020204030204"/>
              </a:rPr>
              <a:t>independientes</a:t>
            </a:r>
            <a:r>
              <a:rPr lang="en-US" sz="2400">
                <a:latin typeface="Avenir Next LT Pro Light"/>
                <a:cs typeface="Calibri" panose="020F0502020204030204"/>
              </a:rPr>
              <a:t> </a:t>
            </a:r>
            <a:r>
              <a:rPr lang="en-US" sz="2400" err="1">
                <a:latin typeface="Avenir Next LT Pro Light"/>
                <a:cs typeface="Calibri" panose="020F0502020204030204"/>
              </a:rPr>
              <a:t>como</a:t>
            </a:r>
            <a:r>
              <a:rPr lang="en-US" sz="2400">
                <a:latin typeface="Avenir Next LT Pro Light"/>
                <a:cs typeface="Calibri" panose="020F0502020204030204"/>
              </a:rPr>
              <a:t> la </a:t>
            </a:r>
            <a:r>
              <a:rPr lang="en-US" sz="2400" err="1">
                <a:latin typeface="Avenir Next LT Pro Light"/>
                <a:cs typeface="Calibri" panose="020F0502020204030204"/>
              </a:rPr>
              <a:t>edad</a:t>
            </a:r>
            <a:r>
              <a:rPr lang="en-US" sz="2400">
                <a:latin typeface="Avenir Next LT Pro Light"/>
                <a:cs typeface="Calibri" panose="020F0502020204030204"/>
              </a:rPr>
              <a:t>, 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años</a:t>
            </a:r>
            <a:r>
              <a:rPr lang="en-US" sz="2400">
                <a:latin typeface="Avenir Next LT Pro Light"/>
                <a:ea typeface="+mn-lt"/>
                <a:cs typeface="+mn-lt"/>
              </a:rPr>
              <a:t> de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educación</a:t>
            </a:r>
            <a:r>
              <a:rPr lang="en-US" sz="2400">
                <a:latin typeface="Avenir Next LT Pro Light"/>
                <a:ea typeface="+mn-lt"/>
                <a:cs typeface="+mn-lt"/>
              </a:rPr>
              <a:t>, MMSE y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volumen</a:t>
            </a:r>
            <a:r>
              <a:rPr lang="en-US" sz="2400">
                <a:latin typeface="Avenir Next LT Pro Light"/>
                <a:ea typeface="+mn-lt"/>
                <a:cs typeface="+mn-lt"/>
              </a:rPr>
              <a:t>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estimado</a:t>
            </a:r>
            <a:r>
              <a:rPr lang="en-US" sz="2400">
                <a:latin typeface="Avenir Next LT Pro Light"/>
                <a:ea typeface="+mn-lt"/>
                <a:cs typeface="+mn-lt"/>
              </a:rPr>
              <a:t> del </a:t>
            </a:r>
            <a:r>
              <a:rPr lang="en-US" sz="2400" err="1">
                <a:latin typeface="Avenir Next LT Pro Light"/>
                <a:ea typeface="+mn-lt"/>
                <a:cs typeface="+mn-lt"/>
              </a:rPr>
              <a:t>cerebro</a:t>
            </a:r>
            <a:r>
              <a:rPr lang="en-US" sz="2400">
                <a:latin typeface="Avenir Next LT Pro Light"/>
                <a:ea typeface="+mn-lt"/>
                <a:cs typeface="+mn-lt"/>
              </a:rPr>
              <a:t>.</a:t>
            </a:r>
            <a:endParaRPr lang="en-US" sz="2400">
              <a:latin typeface="Avenir Next LT Pro Light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CA2EA-8ACA-4F62-9AF5-C477EE5BBF59}"/>
              </a:ext>
            </a:extLst>
          </p:cNvPr>
          <p:cNvSpPr txBox="1"/>
          <p:nvPr/>
        </p:nvSpPr>
        <p:spPr>
          <a:xfrm>
            <a:off x="3976777" y="4192438"/>
            <a:ext cx="701327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​</a:t>
            </a:r>
          </a:p>
          <a:p>
            <a:r>
              <a:rPr lang="en-US" sz="2400" err="1">
                <a:latin typeface="Avenir Next LT Pro Light"/>
                <a:cs typeface="Segoe UI"/>
              </a:rPr>
              <a:t>Observando</a:t>
            </a:r>
            <a:r>
              <a:rPr lang="en-US" sz="2400">
                <a:latin typeface="Avenir Next LT Pro Light"/>
                <a:cs typeface="Segoe UI"/>
              </a:rPr>
              <a:t> los </a:t>
            </a:r>
            <a:r>
              <a:rPr lang="en-US" sz="2400" err="1">
                <a:latin typeface="Avenir Next LT Pro Light"/>
                <a:cs typeface="Segoe UI"/>
              </a:rPr>
              <a:t>resultados</a:t>
            </a:r>
            <a:r>
              <a:rPr lang="en-US" sz="2400">
                <a:latin typeface="Avenir Next LT Pro Light"/>
                <a:cs typeface="Segoe UI"/>
              </a:rPr>
              <a:t>, </a:t>
            </a:r>
            <a:r>
              <a:rPr lang="en-US" sz="2400" err="1">
                <a:latin typeface="Avenir Next LT Pro Light"/>
                <a:cs typeface="Segoe UI"/>
              </a:rPr>
              <a:t>logramos</a:t>
            </a:r>
            <a:r>
              <a:rPr lang="en-US" sz="2400">
                <a:latin typeface="Avenir Next LT Pro Light"/>
                <a:cs typeface="Segoe UI"/>
              </a:rPr>
              <a:t> </a:t>
            </a:r>
            <a:r>
              <a:rPr lang="en-US" sz="2400" err="1">
                <a:latin typeface="Avenir Next LT Pro Light"/>
                <a:cs typeface="Segoe UI"/>
              </a:rPr>
              <a:t>concluir</a:t>
            </a:r>
            <a:r>
              <a:rPr lang="en-US" sz="2400">
                <a:latin typeface="Avenir Next LT Pro Light"/>
                <a:cs typeface="Segoe UI"/>
              </a:rPr>
              <a:t> que </a:t>
            </a:r>
            <a:r>
              <a:rPr lang="en-US" sz="2400" err="1">
                <a:latin typeface="Avenir Next LT Pro Light"/>
                <a:cs typeface="Segoe UI"/>
              </a:rPr>
              <a:t>el</a:t>
            </a:r>
            <a:r>
              <a:rPr lang="en-US" sz="2400">
                <a:latin typeface="Avenir Next LT Pro Light"/>
                <a:cs typeface="Segoe UI"/>
              </a:rPr>
              <a:t> </a:t>
            </a:r>
            <a:r>
              <a:rPr lang="en-US" sz="2400" err="1">
                <a:latin typeface="Avenir Next LT Pro Light"/>
                <a:cs typeface="Segoe UI"/>
              </a:rPr>
              <a:t>sexo</a:t>
            </a:r>
            <a:r>
              <a:rPr lang="en-US" sz="2400">
                <a:latin typeface="Avenir Next LT Pro Light"/>
                <a:cs typeface="Segoe UI"/>
              </a:rPr>
              <a:t> y </a:t>
            </a:r>
            <a:r>
              <a:rPr lang="en-US" sz="2400" err="1">
                <a:latin typeface="Avenir Next LT Pro Light"/>
                <a:cs typeface="Segoe UI"/>
              </a:rPr>
              <a:t>el</a:t>
            </a:r>
            <a:r>
              <a:rPr lang="en-US" sz="2400">
                <a:latin typeface="Avenir Next LT Pro Light"/>
                <a:cs typeface="Segoe UI"/>
              </a:rPr>
              <a:t> </a:t>
            </a:r>
            <a:r>
              <a:rPr lang="en-US" sz="2400" err="1">
                <a:latin typeface="Avenir Next LT Pro Light"/>
                <a:cs typeface="Segoe UI"/>
              </a:rPr>
              <a:t>estrato</a:t>
            </a:r>
            <a:r>
              <a:rPr lang="en-US" sz="2400">
                <a:latin typeface="Avenir Next LT Pro Light"/>
                <a:cs typeface="Segoe UI"/>
              </a:rPr>
              <a:t> socio-</a:t>
            </a:r>
            <a:r>
              <a:rPr lang="en-US" sz="2400" err="1">
                <a:latin typeface="Avenir Next LT Pro Light"/>
                <a:cs typeface="Segoe UI"/>
              </a:rPr>
              <a:t>económico</a:t>
            </a:r>
            <a:r>
              <a:rPr lang="en-US" sz="2400">
                <a:latin typeface="Avenir Next LT Pro Light"/>
                <a:cs typeface="Segoe UI"/>
              </a:rPr>
              <a:t> no </a:t>
            </a:r>
            <a:r>
              <a:rPr lang="en-US" sz="2400" err="1">
                <a:latin typeface="Avenir Next LT Pro Light"/>
                <a:cs typeface="Segoe UI"/>
              </a:rPr>
              <a:t>interactuan</a:t>
            </a:r>
            <a:r>
              <a:rPr lang="en-US" sz="2400">
                <a:latin typeface="Avenir Next LT Pro Light"/>
                <a:cs typeface="Segoe UI"/>
              </a:rPr>
              <a:t> entre </a:t>
            </a:r>
            <a:r>
              <a:rPr lang="en-US" sz="2400" err="1">
                <a:latin typeface="Avenir Next LT Pro Light"/>
                <a:cs typeface="Segoe UI"/>
              </a:rPr>
              <a:t>si</a:t>
            </a:r>
            <a:r>
              <a:rPr lang="en-US" sz="2400">
                <a:latin typeface="Avenir Next LT Pro Light"/>
                <a:cs typeface="Segoe UI"/>
              </a:rPr>
              <a:t>, </a:t>
            </a:r>
            <a:r>
              <a:rPr lang="en-US" sz="2400" err="1">
                <a:latin typeface="Avenir Next LT Pro Light"/>
                <a:cs typeface="Segoe UI"/>
              </a:rPr>
              <a:t>pero</a:t>
            </a:r>
            <a:r>
              <a:rPr lang="en-US" sz="2400">
                <a:latin typeface="Avenir Next LT Pro Light"/>
                <a:cs typeface="Segoe UI"/>
              </a:rPr>
              <a:t> </a:t>
            </a:r>
            <a:r>
              <a:rPr lang="en-US" sz="2400" err="1">
                <a:latin typeface="Avenir Next LT Pro Light"/>
                <a:cs typeface="Segoe UI"/>
              </a:rPr>
              <a:t>individualmente</a:t>
            </a:r>
            <a:r>
              <a:rPr lang="en-US" sz="2400">
                <a:latin typeface="Avenir Next LT Pro Light"/>
                <a:cs typeface="Segoe UI"/>
              </a:rPr>
              <a:t> </a:t>
            </a:r>
            <a:r>
              <a:rPr lang="en-US" sz="2400" err="1">
                <a:latin typeface="Avenir Next LT Pro Light"/>
                <a:cs typeface="Segoe UI"/>
              </a:rPr>
              <a:t>logran</a:t>
            </a:r>
            <a:r>
              <a:rPr lang="en-US" sz="2400">
                <a:latin typeface="Avenir Next LT Pro Light"/>
                <a:cs typeface="Segoe UI"/>
              </a:rPr>
              <a:t> </a:t>
            </a:r>
            <a:r>
              <a:rPr lang="en-US" sz="2400" err="1">
                <a:latin typeface="Avenir Next LT Pro Light"/>
                <a:cs typeface="Segoe UI"/>
              </a:rPr>
              <a:t>causar</a:t>
            </a:r>
            <a:r>
              <a:rPr lang="en-US" sz="2400">
                <a:latin typeface="Avenir Next LT Pro Light"/>
                <a:cs typeface="Segoe UI"/>
              </a:rPr>
              <a:t> </a:t>
            </a:r>
            <a:r>
              <a:rPr lang="en-US" sz="2400" err="1">
                <a:latin typeface="Avenir Next LT Pro Light"/>
                <a:cs typeface="Segoe UI"/>
              </a:rPr>
              <a:t>efectos</a:t>
            </a:r>
            <a:r>
              <a:rPr lang="en-US" sz="2400">
                <a:latin typeface="Avenir Next LT Pro Light"/>
                <a:cs typeface="Segoe UI"/>
              </a:rPr>
              <a:t> </a:t>
            </a:r>
            <a:r>
              <a:rPr lang="en-US" sz="2400" err="1">
                <a:latin typeface="Avenir Next LT Pro Light"/>
                <a:cs typeface="Segoe UI"/>
              </a:rPr>
              <a:t>en</a:t>
            </a:r>
            <a:r>
              <a:rPr lang="en-US" sz="2400">
                <a:latin typeface="Avenir Next LT Pro Light"/>
                <a:cs typeface="Segoe UI"/>
              </a:rPr>
              <a:t> las variables </a:t>
            </a:r>
            <a:r>
              <a:rPr lang="en-US" sz="2400" err="1">
                <a:latin typeface="Avenir Next LT Pro Light"/>
                <a:cs typeface="Segoe UI"/>
              </a:rPr>
              <a:t>independientes</a:t>
            </a:r>
            <a:r>
              <a:rPr lang="en-US" sz="2400">
                <a:latin typeface="Avenir Next LT Pro Light"/>
                <a:cs typeface="Segoe UI"/>
              </a:rPr>
              <a:t> dadas.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B5A363B-3DE5-421B-8390-85B199F4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777" y="2599377"/>
            <a:ext cx="7013275" cy="1371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790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72FE4B-8CF4-48CC-8F13-8A59C507E7C4}"/>
              </a:ext>
            </a:extLst>
          </p:cNvPr>
          <p:cNvSpPr/>
          <p:nvPr/>
        </p:nvSpPr>
        <p:spPr>
          <a:xfrm>
            <a:off x="648958" y="368598"/>
            <a:ext cx="5750942" cy="1351471"/>
          </a:xfrm>
          <a:custGeom>
            <a:avLst/>
            <a:gdLst>
              <a:gd name="connsiteX0" fmla="*/ 225250 w 5750942"/>
              <a:gd name="connsiteY0" fmla="*/ 0 h 1351471"/>
              <a:gd name="connsiteX1" fmla="*/ 915962 w 5750942"/>
              <a:gd name="connsiteY1" fmla="*/ 0 h 1351471"/>
              <a:gd name="connsiteX2" fmla="*/ 1496159 w 5750942"/>
              <a:gd name="connsiteY2" fmla="*/ 0 h 1351471"/>
              <a:gd name="connsiteX3" fmla="*/ 2297385 w 5750942"/>
              <a:gd name="connsiteY3" fmla="*/ 0 h 1351471"/>
              <a:gd name="connsiteX4" fmla="*/ 2822325 w 5750942"/>
              <a:gd name="connsiteY4" fmla="*/ 0 h 1351471"/>
              <a:gd name="connsiteX5" fmla="*/ 3347266 w 5750942"/>
              <a:gd name="connsiteY5" fmla="*/ 0 h 1351471"/>
              <a:gd name="connsiteX6" fmla="*/ 4093234 w 5750942"/>
              <a:gd name="connsiteY6" fmla="*/ 0 h 1351471"/>
              <a:gd name="connsiteX7" fmla="*/ 4618175 w 5750942"/>
              <a:gd name="connsiteY7" fmla="*/ 0 h 1351471"/>
              <a:gd name="connsiteX8" fmla="*/ 5750942 w 5750942"/>
              <a:gd name="connsiteY8" fmla="*/ 0 h 1351471"/>
              <a:gd name="connsiteX9" fmla="*/ 5750942 w 5750942"/>
              <a:gd name="connsiteY9" fmla="*/ 0 h 1351471"/>
              <a:gd name="connsiteX10" fmla="*/ 5750942 w 5750942"/>
              <a:gd name="connsiteY10" fmla="*/ 529324 h 1351471"/>
              <a:gd name="connsiteX11" fmla="*/ 5750942 w 5750942"/>
              <a:gd name="connsiteY11" fmla="*/ 1126221 h 1351471"/>
              <a:gd name="connsiteX12" fmla="*/ 5525692 w 5750942"/>
              <a:gd name="connsiteY12" fmla="*/ 1351471 h 1351471"/>
              <a:gd name="connsiteX13" fmla="*/ 4724467 w 5750942"/>
              <a:gd name="connsiteY13" fmla="*/ 1351471 h 1351471"/>
              <a:gd name="connsiteX14" fmla="*/ 4033755 w 5750942"/>
              <a:gd name="connsiteY14" fmla="*/ 1351471 h 1351471"/>
              <a:gd name="connsiteX15" fmla="*/ 3232530 w 5750942"/>
              <a:gd name="connsiteY15" fmla="*/ 1351471 h 1351471"/>
              <a:gd name="connsiteX16" fmla="*/ 2486561 w 5750942"/>
              <a:gd name="connsiteY16" fmla="*/ 1351471 h 1351471"/>
              <a:gd name="connsiteX17" fmla="*/ 1851107 w 5750942"/>
              <a:gd name="connsiteY17" fmla="*/ 1351471 h 1351471"/>
              <a:gd name="connsiteX18" fmla="*/ 1215652 w 5750942"/>
              <a:gd name="connsiteY18" fmla="*/ 1351471 h 1351471"/>
              <a:gd name="connsiteX19" fmla="*/ 635455 w 5750942"/>
              <a:gd name="connsiteY19" fmla="*/ 1351471 h 1351471"/>
              <a:gd name="connsiteX20" fmla="*/ 0 w 5750942"/>
              <a:gd name="connsiteY20" fmla="*/ 1351471 h 1351471"/>
              <a:gd name="connsiteX21" fmla="*/ 0 w 5750942"/>
              <a:gd name="connsiteY21" fmla="*/ 1351471 h 1351471"/>
              <a:gd name="connsiteX22" fmla="*/ 0 w 5750942"/>
              <a:gd name="connsiteY22" fmla="*/ 822147 h 1351471"/>
              <a:gd name="connsiteX23" fmla="*/ 0 w 5750942"/>
              <a:gd name="connsiteY23" fmla="*/ 225250 h 1351471"/>
              <a:gd name="connsiteX24" fmla="*/ 225250 w 5750942"/>
              <a:gd name="connsiteY24" fmla="*/ 0 h 135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50942" h="1351471" fill="none" extrusionOk="0">
                <a:moveTo>
                  <a:pt x="225250" y="0"/>
                </a:moveTo>
                <a:cubicBezTo>
                  <a:pt x="489342" y="26250"/>
                  <a:pt x="648032" y="-8571"/>
                  <a:pt x="915962" y="0"/>
                </a:cubicBezTo>
                <a:cubicBezTo>
                  <a:pt x="1183892" y="8571"/>
                  <a:pt x="1238095" y="-10022"/>
                  <a:pt x="1496159" y="0"/>
                </a:cubicBezTo>
                <a:cubicBezTo>
                  <a:pt x="1754223" y="10022"/>
                  <a:pt x="2011501" y="-39632"/>
                  <a:pt x="2297385" y="0"/>
                </a:cubicBezTo>
                <a:cubicBezTo>
                  <a:pt x="2583269" y="39632"/>
                  <a:pt x="2674425" y="-13447"/>
                  <a:pt x="2822325" y="0"/>
                </a:cubicBezTo>
                <a:cubicBezTo>
                  <a:pt x="2970225" y="13447"/>
                  <a:pt x="3125621" y="-7711"/>
                  <a:pt x="3347266" y="0"/>
                </a:cubicBezTo>
                <a:cubicBezTo>
                  <a:pt x="3568911" y="7711"/>
                  <a:pt x="3883626" y="25682"/>
                  <a:pt x="4093234" y="0"/>
                </a:cubicBezTo>
                <a:cubicBezTo>
                  <a:pt x="4302842" y="-25682"/>
                  <a:pt x="4496946" y="-1210"/>
                  <a:pt x="4618175" y="0"/>
                </a:cubicBezTo>
                <a:cubicBezTo>
                  <a:pt x="4739404" y="1210"/>
                  <a:pt x="5439162" y="51139"/>
                  <a:pt x="5750942" y="0"/>
                </a:cubicBezTo>
                <a:lnTo>
                  <a:pt x="5750942" y="0"/>
                </a:lnTo>
                <a:cubicBezTo>
                  <a:pt x="5777226" y="119869"/>
                  <a:pt x="5769730" y="340035"/>
                  <a:pt x="5750942" y="529324"/>
                </a:cubicBezTo>
                <a:cubicBezTo>
                  <a:pt x="5732154" y="718613"/>
                  <a:pt x="5725363" y="985201"/>
                  <a:pt x="5750942" y="1126221"/>
                </a:cubicBezTo>
                <a:cubicBezTo>
                  <a:pt x="5730206" y="1272407"/>
                  <a:pt x="5676080" y="1362884"/>
                  <a:pt x="5525692" y="1351471"/>
                </a:cubicBezTo>
                <a:cubicBezTo>
                  <a:pt x="5160039" y="1336292"/>
                  <a:pt x="4902847" y="1386737"/>
                  <a:pt x="4724467" y="1351471"/>
                </a:cubicBezTo>
                <a:cubicBezTo>
                  <a:pt x="4546088" y="1316205"/>
                  <a:pt x="4374955" y="1373211"/>
                  <a:pt x="4033755" y="1351471"/>
                </a:cubicBezTo>
                <a:cubicBezTo>
                  <a:pt x="3692555" y="1329731"/>
                  <a:pt x="3587637" y="1333906"/>
                  <a:pt x="3232530" y="1351471"/>
                </a:cubicBezTo>
                <a:cubicBezTo>
                  <a:pt x="2877423" y="1369036"/>
                  <a:pt x="2759739" y="1352477"/>
                  <a:pt x="2486561" y="1351471"/>
                </a:cubicBezTo>
                <a:cubicBezTo>
                  <a:pt x="2213383" y="1350465"/>
                  <a:pt x="2011807" y="1380773"/>
                  <a:pt x="1851107" y="1351471"/>
                </a:cubicBezTo>
                <a:cubicBezTo>
                  <a:pt x="1690407" y="1322169"/>
                  <a:pt x="1381376" y="1348565"/>
                  <a:pt x="1215652" y="1351471"/>
                </a:cubicBezTo>
                <a:cubicBezTo>
                  <a:pt x="1049928" y="1354377"/>
                  <a:pt x="890864" y="1375536"/>
                  <a:pt x="635455" y="1351471"/>
                </a:cubicBezTo>
                <a:cubicBezTo>
                  <a:pt x="380046" y="1327406"/>
                  <a:pt x="263234" y="1324406"/>
                  <a:pt x="0" y="1351471"/>
                </a:cubicBezTo>
                <a:lnTo>
                  <a:pt x="0" y="1351471"/>
                </a:lnTo>
                <a:cubicBezTo>
                  <a:pt x="381" y="1122067"/>
                  <a:pt x="16997" y="936987"/>
                  <a:pt x="0" y="822147"/>
                </a:cubicBezTo>
                <a:cubicBezTo>
                  <a:pt x="-16997" y="707307"/>
                  <a:pt x="-15370" y="513129"/>
                  <a:pt x="0" y="225250"/>
                </a:cubicBezTo>
                <a:cubicBezTo>
                  <a:pt x="-7771" y="114162"/>
                  <a:pt x="98433" y="-6159"/>
                  <a:pt x="225250" y="0"/>
                </a:cubicBezTo>
                <a:close/>
              </a:path>
              <a:path w="5750942" h="1351471" stroke="0" extrusionOk="0">
                <a:moveTo>
                  <a:pt x="225250" y="0"/>
                </a:moveTo>
                <a:cubicBezTo>
                  <a:pt x="358312" y="30763"/>
                  <a:pt x="569054" y="-26317"/>
                  <a:pt x="860705" y="0"/>
                </a:cubicBezTo>
                <a:cubicBezTo>
                  <a:pt x="1152357" y="26317"/>
                  <a:pt x="1183484" y="24281"/>
                  <a:pt x="1440902" y="0"/>
                </a:cubicBezTo>
                <a:cubicBezTo>
                  <a:pt x="1698320" y="-24281"/>
                  <a:pt x="1897907" y="28640"/>
                  <a:pt x="2021100" y="0"/>
                </a:cubicBezTo>
                <a:cubicBezTo>
                  <a:pt x="2144293" y="-28640"/>
                  <a:pt x="2329323" y="-8484"/>
                  <a:pt x="2546041" y="0"/>
                </a:cubicBezTo>
                <a:cubicBezTo>
                  <a:pt x="2762759" y="8484"/>
                  <a:pt x="2845820" y="-3836"/>
                  <a:pt x="3070981" y="0"/>
                </a:cubicBezTo>
                <a:cubicBezTo>
                  <a:pt x="3296142" y="3836"/>
                  <a:pt x="3416624" y="10674"/>
                  <a:pt x="3595922" y="0"/>
                </a:cubicBezTo>
                <a:cubicBezTo>
                  <a:pt x="3775220" y="-10674"/>
                  <a:pt x="3991080" y="2017"/>
                  <a:pt x="4341891" y="0"/>
                </a:cubicBezTo>
                <a:cubicBezTo>
                  <a:pt x="4692702" y="-2017"/>
                  <a:pt x="4751614" y="20727"/>
                  <a:pt x="4866831" y="0"/>
                </a:cubicBezTo>
                <a:cubicBezTo>
                  <a:pt x="4982048" y="-20727"/>
                  <a:pt x="5535202" y="10701"/>
                  <a:pt x="5750942" y="0"/>
                </a:cubicBezTo>
                <a:lnTo>
                  <a:pt x="5750942" y="0"/>
                </a:lnTo>
                <a:cubicBezTo>
                  <a:pt x="5732709" y="154398"/>
                  <a:pt x="5736836" y="364137"/>
                  <a:pt x="5750942" y="540586"/>
                </a:cubicBezTo>
                <a:cubicBezTo>
                  <a:pt x="5765048" y="717035"/>
                  <a:pt x="5761036" y="957832"/>
                  <a:pt x="5750942" y="1126221"/>
                </a:cubicBezTo>
                <a:cubicBezTo>
                  <a:pt x="5737556" y="1242686"/>
                  <a:pt x="5651015" y="1355685"/>
                  <a:pt x="5525692" y="1351471"/>
                </a:cubicBezTo>
                <a:cubicBezTo>
                  <a:pt x="5365357" y="1341244"/>
                  <a:pt x="4921278" y="1384271"/>
                  <a:pt x="4724467" y="1351471"/>
                </a:cubicBezTo>
                <a:cubicBezTo>
                  <a:pt x="4527656" y="1318671"/>
                  <a:pt x="4196182" y="1328722"/>
                  <a:pt x="3978498" y="1351471"/>
                </a:cubicBezTo>
                <a:cubicBezTo>
                  <a:pt x="3760814" y="1374220"/>
                  <a:pt x="3567252" y="1369413"/>
                  <a:pt x="3232530" y="1351471"/>
                </a:cubicBezTo>
                <a:cubicBezTo>
                  <a:pt x="2897808" y="1333529"/>
                  <a:pt x="2956315" y="1329106"/>
                  <a:pt x="2707589" y="1351471"/>
                </a:cubicBezTo>
                <a:cubicBezTo>
                  <a:pt x="2458863" y="1373836"/>
                  <a:pt x="2170095" y="1320020"/>
                  <a:pt x="1906364" y="1351471"/>
                </a:cubicBezTo>
                <a:cubicBezTo>
                  <a:pt x="1642634" y="1382922"/>
                  <a:pt x="1418613" y="1355292"/>
                  <a:pt x="1270909" y="1351471"/>
                </a:cubicBezTo>
                <a:cubicBezTo>
                  <a:pt x="1123206" y="1347650"/>
                  <a:pt x="903162" y="1371339"/>
                  <a:pt x="690712" y="1351471"/>
                </a:cubicBezTo>
                <a:cubicBezTo>
                  <a:pt x="478262" y="1331603"/>
                  <a:pt x="184194" y="1317085"/>
                  <a:pt x="0" y="1351471"/>
                </a:cubicBezTo>
                <a:lnTo>
                  <a:pt x="0" y="1351471"/>
                </a:lnTo>
                <a:cubicBezTo>
                  <a:pt x="4994" y="1227809"/>
                  <a:pt x="-904" y="1073051"/>
                  <a:pt x="0" y="822147"/>
                </a:cubicBezTo>
                <a:cubicBezTo>
                  <a:pt x="904" y="571243"/>
                  <a:pt x="14616" y="470149"/>
                  <a:pt x="0" y="225250"/>
                </a:cubicBezTo>
                <a:cubicBezTo>
                  <a:pt x="-9321" y="75828"/>
                  <a:pt x="122326" y="-14289"/>
                  <a:pt x="22525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5D5E-09E6-41D7-9D7A-A1A81370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95" y="2013625"/>
            <a:ext cx="5615941" cy="41633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Observaremos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si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se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clasificó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correctamente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el CDR de los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sujetos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de la base de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datos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, para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esto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tomamos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como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referencia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la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edad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,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años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de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educación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y MMSE.</a:t>
            </a:r>
          </a:p>
          <a:p>
            <a:pPr marL="514350" indent="-514350"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El 51% de las personas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tienen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CDR de 0,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el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33%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corresponde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a un CDR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igual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a 1.</a:t>
            </a:r>
          </a:p>
          <a:p>
            <a:pPr marL="514350" indent="-514350"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Las personas con CDR de 0 a 1 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tienen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entre 75 a 78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años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.</a:t>
            </a:r>
          </a:p>
          <a:p>
            <a:pPr marL="514350" indent="-514350"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Los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años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de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educación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no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fueron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muy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relevantes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 en los </a:t>
            </a:r>
            <a:r>
              <a:rPr lang="en-US" sz="2400" dirty="0" err="1">
                <a:latin typeface="Avenir Next LT Pro Light" panose="020B0304020202020204" pitchFamily="34" charset="0"/>
                <a:cs typeface="Calibri"/>
              </a:rPr>
              <a:t>resultados</a:t>
            </a:r>
            <a:r>
              <a:rPr lang="en-US" sz="2400" dirty="0">
                <a:latin typeface="Avenir Next LT Pro Light" panose="020B0304020202020204" pitchFamily="34" charset="0"/>
                <a:cs typeface="Calibri"/>
              </a:rPr>
              <a:t>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514350" indent="-514350">
              <a:buAutoNum type="arabicParenR"/>
            </a:pPr>
            <a:endParaRPr lang="en-US" sz="20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1379B-1E8E-4B17-9B76-EDC8BD9A8B18}"/>
              </a:ext>
            </a:extLst>
          </p:cNvPr>
          <p:cNvSpPr txBox="1"/>
          <p:nvPr/>
        </p:nvSpPr>
        <p:spPr>
          <a:xfrm>
            <a:off x="7384212" y="2912853"/>
            <a:ext cx="33614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latin typeface="Avenir Next LT Pro Light"/>
              </a:rPr>
              <a:t>La </a:t>
            </a:r>
            <a:r>
              <a:rPr lang="en-US" sz="2400" err="1">
                <a:solidFill>
                  <a:srgbClr val="FFFFFF"/>
                </a:solidFill>
                <a:latin typeface="Avenir Next LT Pro Light"/>
              </a:rPr>
              <a:t>predicción</a:t>
            </a:r>
            <a:r>
              <a:rPr lang="en-US" sz="2400">
                <a:solidFill>
                  <a:srgbClr val="FFFFFF"/>
                </a:solidFill>
                <a:latin typeface="Avenir Next LT Pro Light"/>
              </a:rPr>
              <a:t> total </a:t>
            </a:r>
            <a:r>
              <a:rPr lang="en-US" sz="2400" err="1">
                <a:solidFill>
                  <a:srgbClr val="FFFFFF"/>
                </a:solidFill>
                <a:latin typeface="Avenir Next LT Pro Light"/>
              </a:rPr>
              <a:t>fue</a:t>
            </a:r>
            <a:r>
              <a:rPr lang="en-US" sz="2400">
                <a:solidFill>
                  <a:srgbClr val="FFFFFF"/>
                </a:solidFill>
                <a:latin typeface="Avenir Next LT Pro Light"/>
              </a:rPr>
              <a:t>:</a:t>
            </a:r>
            <a:endParaRPr lang="en-US" sz="2400">
              <a:latin typeface="Avenir Next LT Pro Ligh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3483AB-0386-42E7-8EA4-9B8EF8D2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5" y="365125"/>
            <a:ext cx="5742316" cy="1339940"/>
          </a:xfrm>
        </p:spPr>
        <p:txBody>
          <a:bodyPr/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cs typeface="Calibri Light"/>
              </a:rPr>
              <a:t>Clasificación</a:t>
            </a:r>
            <a:r>
              <a:rPr lang="en-US" dirty="0">
                <a:latin typeface="Avenir Next LT Pro Light" panose="020B0304020202020204" pitchFamily="34" charset="0"/>
                <a:cs typeface="Calibri Light"/>
              </a:rPr>
              <a:t> por CDR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57313FF2-0417-4F5B-9074-C73D9756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01" y="3481209"/>
            <a:ext cx="2585767" cy="18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9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72FE4B-8CF4-48CC-8F13-8A59C507E7C4}"/>
              </a:ext>
            </a:extLst>
          </p:cNvPr>
          <p:cNvSpPr/>
          <p:nvPr/>
        </p:nvSpPr>
        <p:spPr>
          <a:xfrm>
            <a:off x="404543" y="224825"/>
            <a:ext cx="6268527" cy="1351471"/>
          </a:xfrm>
          <a:custGeom>
            <a:avLst/>
            <a:gdLst>
              <a:gd name="connsiteX0" fmla="*/ 225250 w 6268527"/>
              <a:gd name="connsiteY0" fmla="*/ 0 h 1351471"/>
              <a:gd name="connsiteX1" fmla="*/ 775860 w 6268527"/>
              <a:gd name="connsiteY1" fmla="*/ 0 h 1351471"/>
              <a:gd name="connsiteX2" fmla="*/ 1266037 w 6268527"/>
              <a:gd name="connsiteY2" fmla="*/ 0 h 1351471"/>
              <a:gd name="connsiteX3" fmla="*/ 1997945 w 6268527"/>
              <a:gd name="connsiteY3" fmla="*/ 0 h 1351471"/>
              <a:gd name="connsiteX4" fmla="*/ 2488121 w 6268527"/>
              <a:gd name="connsiteY4" fmla="*/ 0 h 1351471"/>
              <a:gd name="connsiteX5" fmla="*/ 3099164 w 6268527"/>
              <a:gd name="connsiteY5" fmla="*/ 0 h 1351471"/>
              <a:gd name="connsiteX6" fmla="*/ 3589341 w 6268527"/>
              <a:gd name="connsiteY6" fmla="*/ 0 h 1351471"/>
              <a:gd name="connsiteX7" fmla="*/ 4079518 w 6268527"/>
              <a:gd name="connsiteY7" fmla="*/ 0 h 1351471"/>
              <a:gd name="connsiteX8" fmla="*/ 4811426 w 6268527"/>
              <a:gd name="connsiteY8" fmla="*/ 0 h 1351471"/>
              <a:gd name="connsiteX9" fmla="*/ 5543334 w 6268527"/>
              <a:gd name="connsiteY9" fmla="*/ 0 h 1351471"/>
              <a:gd name="connsiteX10" fmla="*/ 6268527 w 6268527"/>
              <a:gd name="connsiteY10" fmla="*/ 0 h 1351471"/>
              <a:gd name="connsiteX11" fmla="*/ 6268527 w 6268527"/>
              <a:gd name="connsiteY11" fmla="*/ 0 h 1351471"/>
              <a:gd name="connsiteX12" fmla="*/ 6268527 w 6268527"/>
              <a:gd name="connsiteY12" fmla="*/ 563111 h 1351471"/>
              <a:gd name="connsiteX13" fmla="*/ 6268527 w 6268527"/>
              <a:gd name="connsiteY13" fmla="*/ 1126221 h 1351471"/>
              <a:gd name="connsiteX14" fmla="*/ 6043277 w 6268527"/>
              <a:gd name="connsiteY14" fmla="*/ 1351471 h 1351471"/>
              <a:gd name="connsiteX15" fmla="*/ 5311369 w 6268527"/>
              <a:gd name="connsiteY15" fmla="*/ 1351471 h 1351471"/>
              <a:gd name="connsiteX16" fmla="*/ 4760759 w 6268527"/>
              <a:gd name="connsiteY16" fmla="*/ 1351471 h 1351471"/>
              <a:gd name="connsiteX17" fmla="*/ 4149717 w 6268527"/>
              <a:gd name="connsiteY17" fmla="*/ 1351471 h 1351471"/>
              <a:gd name="connsiteX18" fmla="*/ 3659540 w 6268527"/>
              <a:gd name="connsiteY18" fmla="*/ 1351471 h 1351471"/>
              <a:gd name="connsiteX19" fmla="*/ 2867199 w 6268527"/>
              <a:gd name="connsiteY19" fmla="*/ 1351471 h 1351471"/>
              <a:gd name="connsiteX20" fmla="*/ 2316590 w 6268527"/>
              <a:gd name="connsiteY20" fmla="*/ 1351471 h 1351471"/>
              <a:gd name="connsiteX21" fmla="*/ 1705547 w 6268527"/>
              <a:gd name="connsiteY21" fmla="*/ 1351471 h 1351471"/>
              <a:gd name="connsiteX22" fmla="*/ 1215370 w 6268527"/>
              <a:gd name="connsiteY22" fmla="*/ 1351471 h 1351471"/>
              <a:gd name="connsiteX23" fmla="*/ 0 w 6268527"/>
              <a:gd name="connsiteY23" fmla="*/ 1351471 h 1351471"/>
              <a:gd name="connsiteX24" fmla="*/ 0 w 6268527"/>
              <a:gd name="connsiteY24" fmla="*/ 1351471 h 1351471"/>
              <a:gd name="connsiteX25" fmla="*/ 0 w 6268527"/>
              <a:gd name="connsiteY25" fmla="*/ 777098 h 1351471"/>
              <a:gd name="connsiteX26" fmla="*/ 0 w 6268527"/>
              <a:gd name="connsiteY26" fmla="*/ 225250 h 1351471"/>
              <a:gd name="connsiteX27" fmla="*/ 225250 w 6268527"/>
              <a:gd name="connsiteY27" fmla="*/ 0 h 135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68527" h="1351471" fill="none" extrusionOk="0">
                <a:moveTo>
                  <a:pt x="225250" y="0"/>
                </a:moveTo>
                <a:cubicBezTo>
                  <a:pt x="495903" y="-22307"/>
                  <a:pt x="518448" y="-22677"/>
                  <a:pt x="775860" y="0"/>
                </a:cubicBezTo>
                <a:cubicBezTo>
                  <a:pt x="1033272" y="22677"/>
                  <a:pt x="1166324" y="24145"/>
                  <a:pt x="1266037" y="0"/>
                </a:cubicBezTo>
                <a:cubicBezTo>
                  <a:pt x="1365750" y="-24145"/>
                  <a:pt x="1734869" y="27994"/>
                  <a:pt x="1997945" y="0"/>
                </a:cubicBezTo>
                <a:cubicBezTo>
                  <a:pt x="2261021" y="-27994"/>
                  <a:pt x="2381693" y="20378"/>
                  <a:pt x="2488121" y="0"/>
                </a:cubicBezTo>
                <a:cubicBezTo>
                  <a:pt x="2594549" y="-20378"/>
                  <a:pt x="2956976" y="-3506"/>
                  <a:pt x="3099164" y="0"/>
                </a:cubicBezTo>
                <a:cubicBezTo>
                  <a:pt x="3241352" y="3506"/>
                  <a:pt x="3428219" y="-10101"/>
                  <a:pt x="3589341" y="0"/>
                </a:cubicBezTo>
                <a:cubicBezTo>
                  <a:pt x="3750463" y="10101"/>
                  <a:pt x="3883587" y="18458"/>
                  <a:pt x="4079518" y="0"/>
                </a:cubicBezTo>
                <a:cubicBezTo>
                  <a:pt x="4275449" y="-18458"/>
                  <a:pt x="4621838" y="-15755"/>
                  <a:pt x="4811426" y="0"/>
                </a:cubicBezTo>
                <a:cubicBezTo>
                  <a:pt x="5001014" y="15755"/>
                  <a:pt x="5259526" y="-1112"/>
                  <a:pt x="5543334" y="0"/>
                </a:cubicBezTo>
                <a:cubicBezTo>
                  <a:pt x="5827142" y="1112"/>
                  <a:pt x="6060846" y="-34234"/>
                  <a:pt x="6268527" y="0"/>
                </a:cubicBezTo>
                <a:lnTo>
                  <a:pt x="6268527" y="0"/>
                </a:lnTo>
                <a:cubicBezTo>
                  <a:pt x="6293987" y="266823"/>
                  <a:pt x="6293582" y="394416"/>
                  <a:pt x="6268527" y="563111"/>
                </a:cubicBezTo>
                <a:cubicBezTo>
                  <a:pt x="6243472" y="731806"/>
                  <a:pt x="6256174" y="902620"/>
                  <a:pt x="6268527" y="1126221"/>
                </a:cubicBezTo>
                <a:cubicBezTo>
                  <a:pt x="6274732" y="1270562"/>
                  <a:pt x="6162629" y="1336493"/>
                  <a:pt x="6043277" y="1351471"/>
                </a:cubicBezTo>
                <a:cubicBezTo>
                  <a:pt x="5766043" y="1370934"/>
                  <a:pt x="5571522" y="1325597"/>
                  <a:pt x="5311369" y="1351471"/>
                </a:cubicBezTo>
                <a:cubicBezTo>
                  <a:pt x="5051216" y="1377345"/>
                  <a:pt x="4938790" y="1374121"/>
                  <a:pt x="4760759" y="1351471"/>
                </a:cubicBezTo>
                <a:cubicBezTo>
                  <a:pt x="4582728" y="1328822"/>
                  <a:pt x="4389883" y="1379638"/>
                  <a:pt x="4149717" y="1351471"/>
                </a:cubicBezTo>
                <a:cubicBezTo>
                  <a:pt x="3909551" y="1323304"/>
                  <a:pt x="3870028" y="1374178"/>
                  <a:pt x="3659540" y="1351471"/>
                </a:cubicBezTo>
                <a:cubicBezTo>
                  <a:pt x="3449052" y="1328764"/>
                  <a:pt x="3128029" y="1322959"/>
                  <a:pt x="2867199" y="1351471"/>
                </a:cubicBezTo>
                <a:cubicBezTo>
                  <a:pt x="2606369" y="1379983"/>
                  <a:pt x="2468006" y="1358225"/>
                  <a:pt x="2316590" y="1351471"/>
                </a:cubicBezTo>
                <a:cubicBezTo>
                  <a:pt x="2165174" y="1344717"/>
                  <a:pt x="1975065" y="1381200"/>
                  <a:pt x="1705547" y="1351471"/>
                </a:cubicBezTo>
                <a:cubicBezTo>
                  <a:pt x="1436029" y="1321742"/>
                  <a:pt x="1438191" y="1370357"/>
                  <a:pt x="1215370" y="1351471"/>
                </a:cubicBezTo>
                <a:cubicBezTo>
                  <a:pt x="992549" y="1332585"/>
                  <a:pt x="307806" y="1344189"/>
                  <a:pt x="0" y="1351471"/>
                </a:cubicBezTo>
                <a:lnTo>
                  <a:pt x="0" y="1351471"/>
                </a:lnTo>
                <a:cubicBezTo>
                  <a:pt x="-3522" y="1117254"/>
                  <a:pt x="7293" y="919278"/>
                  <a:pt x="0" y="777098"/>
                </a:cubicBezTo>
                <a:cubicBezTo>
                  <a:pt x="-7293" y="634918"/>
                  <a:pt x="-19437" y="401456"/>
                  <a:pt x="0" y="225250"/>
                </a:cubicBezTo>
                <a:cubicBezTo>
                  <a:pt x="-11773" y="93258"/>
                  <a:pt x="94940" y="-4342"/>
                  <a:pt x="225250" y="0"/>
                </a:cubicBezTo>
                <a:close/>
              </a:path>
              <a:path w="6268527" h="1351471" stroke="0" extrusionOk="0">
                <a:moveTo>
                  <a:pt x="225250" y="0"/>
                </a:moveTo>
                <a:cubicBezTo>
                  <a:pt x="483300" y="1134"/>
                  <a:pt x="539906" y="7935"/>
                  <a:pt x="836292" y="0"/>
                </a:cubicBezTo>
                <a:cubicBezTo>
                  <a:pt x="1132678" y="-7935"/>
                  <a:pt x="1187493" y="22157"/>
                  <a:pt x="1386902" y="0"/>
                </a:cubicBezTo>
                <a:cubicBezTo>
                  <a:pt x="1586311" y="-22157"/>
                  <a:pt x="1821261" y="2803"/>
                  <a:pt x="1937512" y="0"/>
                </a:cubicBezTo>
                <a:cubicBezTo>
                  <a:pt x="2053763" y="-2803"/>
                  <a:pt x="2223765" y="20697"/>
                  <a:pt x="2427689" y="0"/>
                </a:cubicBezTo>
                <a:cubicBezTo>
                  <a:pt x="2631613" y="-20697"/>
                  <a:pt x="2715650" y="15643"/>
                  <a:pt x="2917866" y="0"/>
                </a:cubicBezTo>
                <a:cubicBezTo>
                  <a:pt x="3120082" y="-15643"/>
                  <a:pt x="3242440" y="10141"/>
                  <a:pt x="3408043" y="0"/>
                </a:cubicBezTo>
                <a:cubicBezTo>
                  <a:pt x="3573646" y="-10141"/>
                  <a:pt x="3845505" y="-33583"/>
                  <a:pt x="4139951" y="0"/>
                </a:cubicBezTo>
                <a:cubicBezTo>
                  <a:pt x="4434397" y="33583"/>
                  <a:pt x="4476325" y="-13891"/>
                  <a:pt x="4630127" y="0"/>
                </a:cubicBezTo>
                <a:cubicBezTo>
                  <a:pt x="4783929" y="13891"/>
                  <a:pt x="5002097" y="-16823"/>
                  <a:pt x="5180737" y="0"/>
                </a:cubicBezTo>
                <a:cubicBezTo>
                  <a:pt x="5359377" y="16823"/>
                  <a:pt x="5780619" y="-32397"/>
                  <a:pt x="6268527" y="0"/>
                </a:cubicBezTo>
                <a:lnTo>
                  <a:pt x="6268527" y="0"/>
                </a:lnTo>
                <a:cubicBezTo>
                  <a:pt x="6292707" y="190015"/>
                  <a:pt x="6278621" y="417246"/>
                  <a:pt x="6268527" y="585635"/>
                </a:cubicBezTo>
                <a:cubicBezTo>
                  <a:pt x="6258433" y="754025"/>
                  <a:pt x="6282164" y="957974"/>
                  <a:pt x="6268527" y="1126221"/>
                </a:cubicBezTo>
                <a:cubicBezTo>
                  <a:pt x="6270048" y="1278726"/>
                  <a:pt x="6164406" y="1354501"/>
                  <a:pt x="6043277" y="1351471"/>
                </a:cubicBezTo>
                <a:cubicBezTo>
                  <a:pt x="5919423" y="1332791"/>
                  <a:pt x="5680376" y="1338607"/>
                  <a:pt x="5492667" y="1351471"/>
                </a:cubicBezTo>
                <a:cubicBezTo>
                  <a:pt x="5304958" y="1364336"/>
                  <a:pt x="4946740" y="1370226"/>
                  <a:pt x="4760759" y="1351471"/>
                </a:cubicBezTo>
                <a:cubicBezTo>
                  <a:pt x="4574778" y="1332716"/>
                  <a:pt x="4400748" y="1344115"/>
                  <a:pt x="4270582" y="1351471"/>
                </a:cubicBezTo>
                <a:cubicBezTo>
                  <a:pt x="4140416" y="1358827"/>
                  <a:pt x="3788317" y="1378731"/>
                  <a:pt x="3478242" y="1351471"/>
                </a:cubicBezTo>
                <a:cubicBezTo>
                  <a:pt x="3168167" y="1324211"/>
                  <a:pt x="3012702" y="1346976"/>
                  <a:pt x="2867199" y="1351471"/>
                </a:cubicBezTo>
                <a:cubicBezTo>
                  <a:pt x="2721696" y="1355966"/>
                  <a:pt x="2504296" y="1376287"/>
                  <a:pt x="2316590" y="1351471"/>
                </a:cubicBezTo>
                <a:cubicBezTo>
                  <a:pt x="2128884" y="1326655"/>
                  <a:pt x="1993789" y="1366877"/>
                  <a:pt x="1765980" y="1351471"/>
                </a:cubicBezTo>
                <a:cubicBezTo>
                  <a:pt x="1538171" y="1336066"/>
                  <a:pt x="1474643" y="1331806"/>
                  <a:pt x="1275803" y="1351471"/>
                </a:cubicBezTo>
                <a:cubicBezTo>
                  <a:pt x="1076963" y="1371136"/>
                  <a:pt x="944323" y="1348284"/>
                  <a:pt x="664760" y="1351471"/>
                </a:cubicBezTo>
                <a:cubicBezTo>
                  <a:pt x="385197" y="1354658"/>
                  <a:pt x="254346" y="1380958"/>
                  <a:pt x="0" y="1351471"/>
                </a:cubicBezTo>
                <a:lnTo>
                  <a:pt x="0" y="1351471"/>
                </a:lnTo>
                <a:cubicBezTo>
                  <a:pt x="-550" y="1202108"/>
                  <a:pt x="-4957" y="1025357"/>
                  <a:pt x="0" y="788361"/>
                </a:cubicBezTo>
                <a:cubicBezTo>
                  <a:pt x="4957" y="551365"/>
                  <a:pt x="12758" y="450436"/>
                  <a:pt x="0" y="225250"/>
                </a:cubicBezTo>
                <a:cubicBezTo>
                  <a:pt x="-13708" y="112683"/>
                  <a:pt x="104706" y="25076"/>
                  <a:pt x="22525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5D5E-09E6-41D7-9D7A-A1A81370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0" y="1582305"/>
            <a:ext cx="6410863" cy="41633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Avenir Next LT Pro Light"/>
                <a:cs typeface="Calibri"/>
              </a:rPr>
              <a:t>Observaremos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si</a:t>
            </a:r>
            <a:r>
              <a:rPr lang="en-US" sz="2400">
                <a:latin typeface="Avenir Next LT Pro Light"/>
                <a:cs typeface="Calibri"/>
              </a:rPr>
              <a:t> las personas </a:t>
            </a:r>
            <a:r>
              <a:rPr lang="en-US" sz="2400" err="1">
                <a:latin typeface="Avenir Next LT Pro Light"/>
                <a:cs typeface="Calibri"/>
              </a:rPr>
              <a:t>fueron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correctamente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clasificadas</a:t>
            </a:r>
            <a:r>
              <a:rPr lang="en-US" sz="2400">
                <a:latin typeface="Avenir Next LT Pro Light"/>
                <a:cs typeface="Calibri"/>
              </a:rPr>
              <a:t> entre las </a:t>
            </a:r>
            <a:r>
              <a:rPr lang="en-US" sz="2400" err="1">
                <a:latin typeface="Avenir Next LT Pro Light"/>
                <a:cs typeface="Calibri"/>
              </a:rPr>
              <a:t>categorías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demente</a:t>
            </a:r>
            <a:r>
              <a:rPr lang="en-US" sz="2400">
                <a:latin typeface="Avenir Next LT Pro Light"/>
                <a:cs typeface="Calibri"/>
              </a:rPr>
              <a:t>, no </a:t>
            </a:r>
            <a:r>
              <a:rPr lang="en-US" sz="2400" err="1">
                <a:latin typeface="Avenir Next LT Pro Light"/>
                <a:cs typeface="Calibri"/>
              </a:rPr>
              <a:t>demente</a:t>
            </a:r>
            <a:r>
              <a:rPr lang="en-US" sz="2400">
                <a:latin typeface="Avenir Next LT Pro Light"/>
                <a:cs typeface="Calibri"/>
              </a:rPr>
              <a:t> y </a:t>
            </a:r>
            <a:r>
              <a:rPr lang="en-US" sz="2400" err="1">
                <a:latin typeface="Avenir Next LT Pro Light"/>
                <a:cs typeface="Calibri"/>
              </a:rPr>
              <a:t>convertido</a:t>
            </a:r>
            <a:r>
              <a:rPr lang="en-US" sz="2400">
                <a:latin typeface="Avenir Next LT Pro Light"/>
                <a:cs typeface="Calibri"/>
              </a:rPr>
              <a:t>, </a:t>
            </a:r>
            <a:r>
              <a:rPr lang="en-US" sz="2400" err="1">
                <a:latin typeface="Avenir Next LT Pro Light"/>
                <a:cs typeface="Calibri"/>
              </a:rPr>
              <a:t>tomando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como</a:t>
            </a:r>
            <a:r>
              <a:rPr lang="en-US" sz="2400">
                <a:latin typeface="Avenir Next LT Pro Light"/>
                <a:cs typeface="Calibri"/>
              </a:rPr>
              <a:t> variables la </a:t>
            </a:r>
            <a:r>
              <a:rPr lang="en-US" sz="2400" err="1">
                <a:latin typeface="Avenir Next LT Pro Light"/>
                <a:cs typeface="Calibri"/>
              </a:rPr>
              <a:t>edad</a:t>
            </a:r>
            <a:r>
              <a:rPr lang="en-US" sz="2400">
                <a:latin typeface="Avenir Next LT Pro Light"/>
                <a:cs typeface="Calibri"/>
              </a:rPr>
              <a:t>, MMSE y </a:t>
            </a:r>
            <a:r>
              <a:rPr lang="en-US" sz="2400" err="1">
                <a:latin typeface="Avenir Next LT Pro Light"/>
                <a:cs typeface="Calibri"/>
              </a:rPr>
              <a:t>el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volumen</a:t>
            </a:r>
            <a:r>
              <a:rPr lang="en-US" sz="2400">
                <a:latin typeface="Avenir Next LT Pro Light"/>
                <a:cs typeface="Calibri"/>
              </a:rPr>
              <a:t> intracranial.</a:t>
            </a:r>
          </a:p>
          <a:p>
            <a:pPr marL="514350" indent="-514350">
              <a:buAutoNum type="arabicParenR"/>
            </a:pPr>
            <a:r>
              <a:rPr lang="en-US" sz="2400">
                <a:latin typeface="Avenir Next LT Pro Light"/>
                <a:cs typeface="Calibri"/>
              </a:rPr>
              <a:t>El 51% de las personas son no </a:t>
            </a:r>
            <a:r>
              <a:rPr lang="en-US" sz="2400" err="1">
                <a:latin typeface="Avenir Next LT Pro Light"/>
                <a:cs typeface="Calibri"/>
              </a:rPr>
              <a:t>dementes</a:t>
            </a:r>
            <a:r>
              <a:rPr lang="en-US" sz="2400">
                <a:latin typeface="Avenir Next LT Pro Light"/>
                <a:cs typeface="Calibri"/>
              </a:rPr>
              <a:t>, 38% </a:t>
            </a:r>
            <a:r>
              <a:rPr lang="en-US" sz="2400" err="1">
                <a:latin typeface="Avenir Next LT Pro Light"/>
                <a:cs typeface="Calibri"/>
              </a:rPr>
              <a:t>dementes</a:t>
            </a:r>
            <a:r>
              <a:rPr lang="en-US" sz="2400">
                <a:latin typeface="Avenir Next LT Pro Light"/>
                <a:cs typeface="Calibri"/>
              </a:rPr>
              <a:t> y </a:t>
            </a:r>
            <a:r>
              <a:rPr lang="en-US" sz="2400" err="1">
                <a:latin typeface="Avenir Next LT Pro Light"/>
                <a:cs typeface="Calibri"/>
              </a:rPr>
              <a:t>apenas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el</a:t>
            </a:r>
            <a:r>
              <a:rPr lang="en-US" sz="2400">
                <a:latin typeface="Avenir Next LT Pro Light"/>
                <a:cs typeface="Calibri"/>
              </a:rPr>
              <a:t> 1% son </a:t>
            </a:r>
            <a:r>
              <a:rPr lang="en-US" sz="2400" err="1">
                <a:latin typeface="Avenir Next LT Pro Light"/>
                <a:cs typeface="Calibri"/>
              </a:rPr>
              <a:t>convertidos</a:t>
            </a:r>
            <a:r>
              <a:rPr lang="en-US" sz="2400">
                <a:latin typeface="Avenir Next LT Pro Light"/>
                <a:cs typeface="Calibri"/>
              </a:rPr>
              <a:t>.</a:t>
            </a:r>
          </a:p>
          <a:p>
            <a:pPr marL="514350" indent="-514350">
              <a:buAutoNum type="arabicParenR"/>
            </a:pPr>
            <a:r>
              <a:rPr lang="en-US" sz="2400" err="1">
                <a:latin typeface="Avenir Next LT Pro Light"/>
                <a:cs typeface="Calibri"/>
              </a:rPr>
              <a:t>Dementes</a:t>
            </a:r>
            <a:r>
              <a:rPr lang="en-US" sz="2400">
                <a:latin typeface="Avenir Next LT Pro Light"/>
                <a:cs typeface="Calibri"/>
              </a:rPr>
              <a:t> y no </a:t>
            </a:r>
            <a:r>
              <a:rPr lang="en-US" sz="2400" err="1">
                <a:latin typeface="Avenir Next LT Pro Light"/>
                <a:cs typeface="Calibri"/>
              </a:rPr>
              <a:t>dementes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tienen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edades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promedio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similares</a:t>
            </a:r>
            <a:r>
              <a:rPr lang="en-US" sz="2400">
                <a:latin typeface="Avenir Next LT Pro Light"/>
                <a:cs typeface="Calibri"/>
              </a:rPr>
              <a:t> (77, 78)</a:t>
            </a:r>
          </a:p>
          <a:p>
            <a:pPr marL="514350" indent="-514350">
              <a:buAutoNum type="arabicParenR"/>
            </a:pPr>
            <a:r>
              <a:rPr lang="en-US" sz="2400">
                <a:latin typeface="Avenir Next LT Pro Light"/>
                <a:cs typeface="Calibri"/>
              </a:rPr>
              <a:t>MMSE </a:t>
            </a:r>
            <a:r>
              <a:rPr lang="en-US" sz="2400" err="1">
                <a:latin typeface="Avenir Next LT Pro Light"/>
                <a:cs typeface="Calibri"/>
              </a:rPr>
              <a:t>notablemente</a:t>
            </a:r>
            <a:r>
              <a:rPr lang="en-US" sz="2400">
                <a:latin typeface="Avenir Next LT Pro Light"/>
                <a:cs typeface="Calibri"/>
              </a:rPr>
              <a:t> bajo </a:t>
            </a:r>
            <a:r>
              <a:rPr lang="en-US" sz="2400" err="1">
                <a:latin typeface="Avenir Next LT Pro Light"/>
                <a:cs typeface="Calibri"/>
              </a:rPr>
              <a:t>en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dementes</a:t>
            </a:r>
            <a:r>
              <a:rPr lang="en-US" sz="2400">
                <a:latin typeface="Avenir Next LT Pro Light"/>
                <a:cs typeface="Calibri"/>
              </a:rPr>
              <a:t>.</a:t>
            </a:r>
          </a:p>
          <a:p>
            <a:pPr marL="514350" indent="-514350">
              <a:buAutoNum type="arabicParenR"/>
            </a:pPr>
            <a:r>
              <a:rPr lang="en-US" sz="2400">
                <a:latin typeface="Avenir Next LT Pro Light"/>
                <a:cs typeface="Calibri"/>
              </a:rPr>
              <a:t>Volumen intracranial </a:t>
            </a:r>
            <a:r>
              <a:rPr lang="en-US" sz="2400" err="1">
                <a:latin typeface="Avenir Next LT Pro Light"/>
                <a:cs typeface="Calibri"/>
              </a:rPr>
              <a:t>promedio</a:t>
            </a:r>
            <a:r>
              <a:rPr lang="en-US" sz="2400">
                <a:latin typeface="Avenir Next LT Pro Light"/>
                <a:cs typeface="Calibri"/>
              </a:rPr>
              <a:t> es mayor </a:t>
            </a:r>
            <a:r>
              <a:rPr lang="en-US" sz="2400" err="1">
                <a:latin typeface="Avenir Next LT Pro Light"/>
                <a:cs typeface="Calibri"/>
              </a:rPr>
              <a:t>en</a:t>
            </a:r>
            <a:r>
              <a:rPr lang="en-US" sz="2400">
                <a:latin typeface="Avenir Next LT Pro Light"/>
                <a:cs typeface="Calibri"/>
              </a:rPr>
              <a:t> </a:t>
            </a:r>
            <a:r>
              <a:rPr lang="en-US" sz="2400" err="1">
                <a:latin typeface="Avenir Next LT Pro Light"/>
                <a:cs typeface="Calibri"/>
              </a:rPr>
              <a:t>dementes</a:t>
            </a:r>
            <a:r>
              <a:rPr lang="en-US" sz="2400">
                <a:latin typeface="Avenir Next LT Pro Light"/>
                <a:cs typeface="Calibri"/>
              </a:rPr>
              <a:t>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514350" indent="-514350">
              <a:buAutoNum type="arabicParenR"/>
            </a:pPr>
            <a:endParaRPr lang="en-US" sz="20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1379B-1E8E-4B17-9B76-EDC8BD9A8B18}"/>
              </a:ext>
            </a:extLst>
          </p:cNvPr>
          <p:cNvSpPr txBox="1"/>
          <p:nvPr/>
        </p:nvSpPr>
        <p:spPr>
          <a:xfrm>
            <a:off x="7486986" y="3036911"/>
            <a:ext cx="34333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latin typeface="Avenir Next LT Pro Light"/>
              </a:rPr>
              <a:t>La </a:t>
            </a:r>
            <a:r>
              <a:rPr lang="en-US" sz="2400" err="1">
                <a:solidFill>
                  <a:srgbClr val="FFFFFF"/>
                </a:solidFill>
                <a:latin typeface="Avenir Next LT Pro Light"/>
              </a:rPr>
              <a:t>predicción</a:t>
            </a:r>
            <a:r>
              <a:rPr lang="en-US" sz="2400">
                <a:solidFill>
                  <a:srgbClr val="FFFFFF"/>
                </a:solidFill>
                <a:latin typeface="Avenir Next LT Pro Light"/>
              </a:rPr>
              <a:t> total </a:t>
            </a:r>
            <a:r>
              <a:rPr lang="en-US" sz="2400" err="1">
                <a:solidFill>
                  <a:srgbClr val="FFFFFF"/>
                </a:solidFill>
                <a:latin typeface="Avenir Next LT Pro Light"/>
              </a:rPr>
              <a:t>fue</a:t>
            </a:r>
            <a:r>
              <a:rPr lang="en-US" sz="2400">
                <a:solidFill>
                  <a:srgbClr val="FFFFFF"/>
                </a:solidFill>
                <a:latin typeface="Avenir Next LT Pro Light"/>
              </a:rPr>
              <a:t>:</a:t>
            </a:r>
            <a:endParaRPr lang="en-US" sz="2400">
              <a:latin typeface="Avenir Next LT Pro Ligh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3483AB-0386-42E7-8EA4-9B8EF8D2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0" y="235729"/>
            <a:ext cx="6259901" cy="1339940"/>
          </a:xfrm>
        </p:spPr>
        <p:txBody>
          <a:bodyPr/>
          <a:lstStyle/>
          <a:p>
            <a:pPr algn="ctr"/>
            <a:r>
              <a:rPr lang="en-US" dirty="0" err="1">
                <a:latin typeface="Avenir Next LT Pro Light" panose="020B0304020202020204" pitchFamily="34" charset="0"/>
                <a:cs typeface="Calibri Light"/>
              </a:rPr>
              <a:t>Clasificación</a:t>
            </a:r>
            <a:r>
              <a:rPr lang="en-US" dirty="0">
                <a:latin typeface="Avenir Next LT Pro Light" panose="020B0304020202020204" pitchFamily="34" charset="0"/>
                <a:cs typeface="Calibri Light"/>
              </a:rPr>
              <a:t> por </a:t>
            </a:r>
            <a:r>
              <a:rPr lang="en-US" dirty="0" err="1">
                <a:latin typeface="Avenir Next LT Pro Light" panose="020B0304020202020204" pitchFamily="34" charset="0"/>
                <a:cs typeface="Calibri Light" panose="020F0302020204030204"/>
              </a:rPr>
              <a:t>grupo</a:t>
            </a:r>
            <a:endParaRPr lang="en-US" dirty="0">
              <a:latin typeface="Avenir Next LT Pro Light" panose="020B0304020202020204" pitchFamily="34" charset="0"/>
              <a:cs typeface="Calibri Light" panose="020F0302020204030204"/>
            </a:endParaRPr>
          </a:p>
        </p:txBody>
      </p:sp>
      <p:pic>
        <p:nvPicPr>
          <p:cNvPr id="2" name="Picture 3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A24F538D-7A30-4870-9E46-4D5D12BB7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01" y="3821089"/>
            <a:ext cx="4065916" cy="9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1135</Words>
  <Application>Microsoft Office PowerPoint</Application>
  <PresentationFormat>Panorámica</PresentationFormat>
  <Paragraphs>97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Avenir Next LT Pro Light</vt:lpstr>
      <vt:lpstr>Calibri</vt:lpstr>
      <vt:lpstr>Calibri Light</vt:lpstr>
      <vt:lpstr>Cambria Math</vt:lpstr>
      <vt:lpstr>Courier New</vt:lpstr>
      <vt:lpstr>Office Theme</vt:lpstr>
      <vt:lpstr>DIAGNÓSTICO DEL ALZHEIMER </vt:lpstr>
      <vt:lpstr>Introducción </vt:lpstr>
      <vt:lpstr>Descripción de la base de datos.</vt:lpstr>
      <vt:lpstr>ANOVA</vt:lpstr>
      <vt:lpstr>ANOVA</vt:lpstr>
      <vt:lpstr>MANOVA</vt:lpstr>
      <vt:lpstr>Two-way MANOVA</vt:lpstr>
      <vt:lpstr>Clasificación por CDR</vt:lpstr>
      <vt:lpstr>Clasificación por grupo</vt:lpstr>
      <vt:lpstr>Análisis de componentes principales </vt:lpstr>
      <vt:lpstr>Análisis de factores</vt:lpstr>
      <vt:lpstr>Rotación de los factores</vt:lpstr>
      <vt:lpstr>Clustering</vt:lpstr>
      <vt:lpstr>Edad vs MMSE</vt:lpstr>
      <vt:lpstr>MMSE vs Estrato socio-económico</vt:lpstr>
      <vt:lpstr>MMSE vs CDR</vt:lpstr>
      <vt:lpstr>Conclusión</vt:lpstr>
      <vt:lpstr>Referencias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dayana gonzalez vargas</dc:creator>
  <cp:lastModifiedBy>dayana gonzalez vargas</cp:lastModifiedBy>
  <cp:revision>2</cp:revision>
  <dcterms:created xsi:type="dcterms:W3CDTF">2021-05-23T04:17:42Z</dcterms:created>
  <dcterms:modified xsi:type="dcterms:W3CDTF">2021-05-25T04:05:39Z</dcterms:modified>
</cp:coreProperties>
</file>