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71" r:id="rId5"/>
    <p:sldId id="272" r:id="rId6"/>
    <p:sldId id="274" r:id="rId7"/>
    <p:sldId id="260" r:id="rId8"/>
    <p:sldId id="265" r:id="rId9"/>
    <p:sldId id="275" r:id="rId10"/>
    <p:sldId id="262" r:id="rId11"/>
    <p:sldId id="277" r:id="rId12"/>
    <p:sldId id="278" r:id="rId13"/>
    <p:sldId id="279" r:id="rId14"/>
    <p:sldId id="280" r:id="rId15"/>
    <p:sldId id="281" r:id="rId16"/>
    <p:sldId id="282" r:id="rId17"/>
    <p:sldId id="263" r:id="rId18"/>
    <p:sldId id="264" r:id="rId19"/>
    <p:sldId id="266" r:id="rId20"/>
    <p:sldId id="267" r:id="rId21"/>
    <p:sldId id="268" r:id="rId22"/>
    <p:sldId id="276" r:id="rId23"/>
    <p:sldId id="269" r:id="rId24"/>
    <p:sldId id="25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F877609-2357-4A2D-8F3E-99757FE8FEE4}">
          <p14:sldIdLst>
            <p14:sldId id="256"/>
            <p14:sldId id="273"/>
            <p14:sldId id="257"/>
            <p14:sldId id="271"/>
            <p14:sldId id="272"/>
            <p14:sldId id="274"/>
            <p14:sldId id="260"/>
            <p14:sldId id="265"/>
            <p14:sldId id="275"/>
            <p14:sldId id="262"/>
            <p14:sldId id="277"/>
            <p14:sldId id="278"/>
            <p14:sldId id="279"/>
            <p14:sldId id="280"/>
            <p14:sldId id="281"/>
            <p14:sldId id="282"/>
            <p14:sldId id="263"/>
            <p14:sldId id="264"/>
            <p14:sldId id="266"/>
            <p14:sldId id="267"/>
            <p14:sldId id="268"/>
            <p14:sldId id="276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znrwUIOlWzJJfZiGY2IHxpm9T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7" autoAdjust="0"/>
  </p:normalViewPr>
  <p:slideViewPr>
    <p:cSldViewPr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90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3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6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080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26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1" y="361800"/>
            <a:ext cx="2599050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3">
            <a:alphaModFix/>
          </a:blip>
          <a:srcRect t="30450" b="5274"/>
          <a:stretch/>
        </p:blipFill>
        <p:spPr>
          <a:xfrm>
            <a:off x="6892155" y="2088292"/>
            <a:ext cx="5299845" cy="440790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97742" y="5831756"/>
            <a:ext cx="2384633" cy="100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/>
          <p:cNvPicPr preferRelativeResize="0"/>
          <p:nvPr/>
        </p:nvPicPr>
        <p:blipFill rotWithShape="1">
          <a:blip r:embed="rId12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lKLozboUdx1f8pA4IXUGXjYGTZBOMFL?usp=drive_link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973338" y="2115199"/>
            <a:ext cx="5977880" cy="84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ES" sz="5400" dirty="0"/>
              <a:t>REACT</a:t>
            </a:r>
            <a:endParaRPr sz="5400" dirty="0"/>
          </a:p>
        </p:txBody>
      </p:sp>
      <p:pic>
        <p:nvPicPr>
          <p:cNvPr id="1026" name="Picture 2" descr="React (software) - Wikipedia">
            <a:extLst>
              <a:ext uri="{FF2B5EF4-FFF2-40B4-BE49-F238E27FC236}">
                <a16:creationId xmlns:a16="http://schemas.microsoft.com/office/drawing/2014/main" id="{5D575D2E-D99A-408F-9355-124C5CBF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8" y="4318535"/>
            <a:ext cx="1793269" cy="15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- Wikipedia, la enciclopedia libre">
            <a:extLst>
              <a:ext uri="{FF2B5EF4-FFF2-40B4-BE49-F238E27FC236}">
                <a16:creationId xmlns:a16="http://schemas.microsoft.com/office/drawing/2014/main" id="{8158C2A9-BC91-4D79-B78D-1B325FFC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35" y="4318535"/>
            <a:ext cx="1692087" cy="16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te | Next Generation Frontend Tooling">
            <a:extLst>
              <a:ext uri="{FF2B5EF4-FFF2-40B4-BE49-F238E27FC236}">
                <a16:creationId xmlns:a16="http://schemas.microsoft.com/office/drawing/2014/main" id="{1DD68BBC-1838-45F9-9D70-978F4473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318534"/>
            <a:ext cx="1692087" cy="16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peScript - Wikipedia, la enciclopedia libre">
            <a:extLst>
              <a:ext uri="{FF2B5EF4-FFF2-40B4-BE49-F238E27FC236}">
                <a16:creationId xmlns:a16="http://schemas.microsoft.com/office/drawing/2014/main" id="{081C5FFD-7101-4D76-A745-7D874739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95" y="438182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8;p1">
            <a:extLst>
              <a:ext uri="{FF2B5EF4-FFF2-40B4-BE49-F238E27FC236}">
                <a16:creationId xmlns:a16="http://schemas.microsoft.com/office/drawing/2014/main" id="{BA70EFC3-D143-4ACD-AB1D-88D0B503A6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1847" y="2961553"/>
            <a:ext cx="4799798" cy="6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sz="3200" b="1" dirty="0"/>
              <a:t>Introducción al curso</a:t>
            </a:r>
            <a:endParaRPr lang="es-ES" sz="3200" b="1" dirty="0"/>
          </a:p>
        </p:txBody>
      </p:sp>
      <p:sp>
        <p:nvSpPr>
          <p:cNvPr id="12" name="Google Shape;68;p1">
            <a:extLst>
              <a:ext uri="{FF2B5EF4-FFF2-40B4-BE49-F238E27FC236}">
                <a16:creationId xmlns:a16="http://schemas.microsoft.com/office/drawing/2014/main" id="{F72AA6D2-A013-4460-88AA-2CF4B282B6A2}"/>
              </a:ext>
            </a:extLst>
          </p:cNvPr>
          <p:cNvSpPr txBox="1">
            <a:spLocks/>
          </p:cNvSpPr>
          <p:nvPr/>
        </p:nvSpPr>
        <p:spPr>
          <a:xfrm>
            <a:off x="973338" y="3532875"/>
            <a:ext cx="4799798" cy="6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s-PE" sz="3200" b="1" dirty="0"/>
              <a:t>Sesión 1</a:t>
            </a:r>
          </a:p>
          <a:p>
            <a:pPr marL="0" indent="0">
              <a:spcBef>
                <a:spcPts val="0"/>
              </a:spcBef>
            </a:pPr>
            <a:endParaRPr lang="es-E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nuestro primero proyecto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67408" y="1340768"/>
            <a:ext cx="10946432" cy="5112568"/>
          </a:xfrm>
        </p:spPr>
        <p:txBody>
          <a:bodyPr>
            <a:normAutofit/>
          </a:bodyPr>
          <a:lstStyle/>
          <a:p>
            <a:pPr algn="l"/>
            <a:r>
              <a:rPr lang="es-PE" b="1" i="0" dirty="0">
                <a:solidFill>
                  <a:schemeClr val="tx1"/>
                </a:solidFill>
                <a:effectLst/>
                <a:latin typeface="Söhne"/>
              </a:rPr>
              <a:t>Requisitos Previos</a:t>
            </a:r>
            <a:endParaRPr lang="es-PE" i="0" dirty="0">
              <a:solidFill>
                <a:schemeClr val="tx1"/>
              </a:solidFill>
              <a:effectLst/>
              <a:latin typeface="Söhne"/>
            </a:endParaRPr>
          </a:p>
          <a:p>
            <a:pPr marL="114300" indent="0" algn="l">
              <a:buNone/>
            </a:pPr>
            <a:r>
              <a:rPr lang="es-PE" b="0" i="0" dirty="0">
                <a:solidFill>
                  <a:schemeClr val="tx1"/>
                </a:solidFill>
                <a:effectLst/>
                <a:latin typeface="Söhne"/>
              </a:rPr>
              <a:t>Node.js.</a:t>
            </a:r>
            <a:endParaRPr lang="es-MX" dirty="0"/>
          </a:p>
          <a:p>
            <a:r>
              <a:rPr lang="es-MX" b="1" dirty="0">
                <a:solidFill>
                  <a:schemeClr val="tx1"/>
                </a:solidFill>
              </a:rPr>
              <a:t>F</a:t>
            </a:r>
            <a:r>
              <a:rPr lang="es-PE" b="1" dirty="0" err="1">
                <a:solidFill>
                  <a:schemeClr val="tx1"/>
                </a:solidFill>
              </a:rPr>
              <a:t>orma</a:t>
            </a:r>
            <a:r>
              <a:rPr lang="es-PE" b="1" dirty="0">
                <a:solidFill>
                  <a:schemeClr val="tx1"/>
                </a:solidFill>
              </a:rPr>
              <a:t> Antigua </a:t>
            </a:r>
          </a:p>
          <a:p>
            <a:pPr marL="114300" indent="0">
              <a:buNone/>
            </a:pPr>
            <a:r>
              <a:rPr lang="es-PE" b="0" i="0" dirty="0" err="1">
                <a:solidFill>
                  <a:schemeClr val="tx1"/>
                </a:solidFill>
                <a:effectLst/>
                <a:latin typeface="Söhne Mono"/>
              </a:rPr>
              <a:t>npx</a:t>
            </a:r>
            <a:r>
              <a:rPr lang="es-PE" b="0" i="0" dirty="0"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lang="es-PE" b="0" i="0" dirty="0" err="1">
                <a:solidFill>
                  <a:schemeClr val="tx1"/>
                </a:solidFill>
                <a:effectLst/>
                <a:latin typeface="Söhne Mono"/>
              </a:rPr>
              <a:t>create</a:t>
            </a:r>
            <a:r>
              <a:rPr lang="es-PE" b="0" i="0" dirty="0">
                <a:solidFill>
                  <a:schemeClr val="tx1"/>
                </a:solidFill>
                <a:effectLst/>
                <a:latin typeface="Söhne Mono"/>
              </a:rPr>
              <a:t>-</a:t>
            </a:r>
            <a:r>
              <a:rPr lang="es-PE" b="0" i="0" dirty="0" err="1">
                <a:solidFill>
                  <a:schemeClr val="tx1"/>
                </a:solidFill>
                <a:effectLst/>
                <a:latin typeface="Söhne Mono"/>
              </a:rPr>
              <a:t>react</a:t>
            </a:r>
            <a:r>
              <a:rPr lang="es-PE" b="0" i="0" dirty="0">
                <a:solidFill>
                  <a:schemeClr val="tx1"/>
                </a:solidFill>
                <a:effectLst/>
                <a:latin typeface="Söhne Mono"/>
              </a:rPr>
              <a:t>-app nombre-del-proyecto</a:t>
            </a:r>
          </a:p>
          <a:p>
            <a:r>
              <a:rPr lang="es-MX" b="1" dirty="0">
                <a:solidFill>
                  <a:schemeClr val="tx1"/>
                </a:solidFill>
              </a:rPr>
              <a:t>F</a:t>
            </a:r>
            <a:r>
              <a:rPr lang="es-PE" b="1" dirty="0" err="1">
                <a:solidFill>
                  <a:schemeClr val="tx1"/>
                </a:solidFill>
              </a:rPr>
              <a:t>orma</a:t>
            </a:r>
            <a:r>
              <a:rPr lang="es-PE" b="1" dirty="0">
                <a:solidFill>
                  <a:schemeClr val="tx1"/>
                </a:solidFill>
              </a:rPr>
              <a:t> Actual </a:t>
            </a:r>
          </a:p>
          <a:p>
            <a:pPr marL="114300" indent="0">
              <a:buNone/>
            </a:pPr>
            <a:r>
              <a:rPr lang="es-PE" b="0" i="0" dirty="0" err="1">
                <a:solidFill>
                  <a:schemeClr val="tx1"/>
                </a:solidFill>
                <a:effectLst/>
                <a:latin typeface="ui-monospace"/>
              </a:rPr>
              <a:t>npm</a:t>
            </a:r>
            <a:r>
              <a:rPr lang="es-PE" b="0" i="0" dirty="0">
                <a:solidFill>
                  <a:schemeClr val="tx1"/>
                </a:solidFill>
                <a:effectLst/>
                <a:latin typeface="ui-monospace"/>
              </a:rPr>
              <a:t> </a:t>
            </a:r>
            <a:r>
              <a:rPr lang="es-PE" b="0" i="0" dirty="0" err="1">
                <a:solidFill>
                  <a:schemeClr val="tx1"/>
                </a:solidFill>
                <a:effectLst/>
                <a:latin typeface="ui-monospace"/>
              </a:rPr>
              <a:t>create</a:t>
            </a:r>
            <a:r>
              <a:rPr lang="es-PE" b="0" i="0" dirty="0">
                <a:solidFill>
                  <a:schemeClr val="tx1"/>
                </a:solidFill>
                <a:effectLst/>
                <a:latin typeface="ui-monospace"/>
              </a:rPr>
              <a:t> </a:t>
            </a:r>
            <a:r>
              <a:rPr lang="es-PE" b="0" i="0" dirty="0" err="1">
                <a:solidFill>
                  <a:schemeClr val="tx1"/>
                </a:solidFill>
                <a:effectLst/>
                <a:latin typeface="ui-monospace"/>
              </a:rPr>
              <a:t>vite@latest</a:t>
            </a:r>
            <a:endParaRPr lang="es-PE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114300" indent="0">
              <a:buNone/>
            </a:pPr>
            <a:r>
              <a:rPr lang="es-PE" b="0" i="0" dirty="0" err="1">
                <a:solidFill>
                  <a:schemeClr val="tx1"/>
                </a:solidFill>
                <a:effectLst/>
                <a:latin typeface="ui-monospace"/>
              </a:rPr>
              <a:t>npm</a:t>
            </a:r>
            <a:r>
              <a:rPr lang="es-PE" b="0" i="0" dirty="0">
                <a:solidFill>
                  <a:schemeClr val="tx1"/>
                </a:solidFill>
                <a:effectLst/>
                <a:latin typeface="ui-monospace"/>
              </a:rPr>
              <a:t> </a:t>
            </a:r>
            <a:r>
              <a:rPr lang="es-PE" b="0" i="0" dirty="0" err="1">
                <a:solidFill>
                  <a:schemeClr val="tx1"/>
                </a:solidFill>
                <a:effectLst/>
                <a:latin typeface="ui-monospace"/>
              </a:rPr>
              <a:t>install</a:t>
            </a:r>
            <a:endParaRPr lang="es-PE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114300" indent="0">
              <a:buNone/>
            </a:pPr>
            <a:r>
              <a:rPr lang="es-PE" dirty="0" err="1">
                <a:solidFill>
                  <a:schemeClr val="tx1"/>
                </a:solidFill>
                <a:latin typeface="ui-monospace"/>
              </a:rPr>
              <a:t>n</a:t>
            </a:r>
            <a:r>
              <a:rPr lang="es-PE" b="0" i="0" dirty="0" err="1">
                <a:solidFill>
                  <a:schemeClr val="tx1"/>
                </a:solidFill>
                <a:effectLst/>
                <a:latin typeface="ui-monospace"/>
              </a:rPr>
              <a:t>pm</a:t>
            </a:r>
            <a:r>
              <a:rPr lang="es-PE" b="0" i="0" dirty="0">
                <a:solidFill>
                  <a:schemeClr val="tx1"/>
                </a:solidFill>
                <a:effectLst/>
                <a:latin typeface="ui-monospace"/>
              </a:rPr>
              <a:t> run </a:t>
            </a:r>
            <a:r>
              <a:rPr lang="es-PE" b="0" i="0" dirty="0" err="1">
                <a:solidFill>
                  <a:schemeClr val="tx1"/>
                </a:solidFill>
                <a:effectLst/>
                <a:latin typeface="ui-monospace"/>
              </a:rPr>
              <a:t>dev</a:t>
            </a:r>
            <a:endParaRPr lang="es-PE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114300" indent="0">
              <a:buNone/>
            </a:pPr>
            <a:endParaRPr lang="es-PE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 Mono"/>
            </a:endParaRPr>
          </a:p>
          <a:p>
            <a:pPr marL="114300" indent="0">
              <a:buNone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  <a:latin typeface="Söhne Mono"/>
            </a:endParaRPr>
          </a:p>
          <a:p>
            <a:pPr marL="114300" indent="0">
              <a:buNone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1AC2C2A-7D79-4D9A-94A4-27A65C7E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240868"/>
            <a:ext cx="241091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2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D7573-76BD-468A-81E7-AFE3483D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nuestro primero proyecto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35E39-58B6-47CC-8F88-D7D19CBD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052736"/>
            <a:ext cx="11449272" cy="5544616"/>
          </a:xfrm>
        </p:spPr>
        <p:txBody>
          <a:bodyPr/>
          <a:lstStyle/>
          <a:p>
            <a:r>
              <a:rPr lang="es-MX" dirty="0"/>
              <a:t>Creamos una carpeta en cualquier lugar de la computadora donde va iniciar su proyecto </a:t>
            </a:r>
            <a:r>
              <a:rPr lang="es-MX" dirty="0" err="1"/>
              <a:t>react</a:t>
            </a:r>
            <a:r>
              <a:rPr lang="es-MX" dirty="0"/>
              <a:t>.</a:t>
            </a:r>
          </a:p>
          <a:p>
            <a:r>
              <a:rPr lang="es-MX" dirty="0"/>
              <a:t>Una vez creada la carpeta abrimos el </a:t>
            </a:r>
            <a:r>
              <a:rPr lang="es-MX" dirty="0" err="1"/>
              <a:t>cmd</a:t>
            </a:r>
            <a:r>
              <a:rPr lang="es-MX" dirty="0"/>
              <a:t> y ejecutamos el siguiente comando.</a:t>
            </a:r>
          </a:p>
          <a:p>
            <a:endParaRPr lang="es-MX" dirty="0"/>
          </a:p>
          <a:p>
            <a:endParaRPr lang="es-MX" dirty="0"/>
          </a:p>
          <a:p>
            <a:pPr marL="114300" indent="0">
              <a:buNone/>
            </a:pPr>
            <a:endParaRPr lang="es-MX" dirty="0"/>
          </a:p>
          <a:p>
            <a:r>
              <a:rPr lang="es-MX" dirty="0"/>
              <a:t>Luego ponemos un nombre al proyecto (minúscula sin espacios)</a:t>
            </a:r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D1252C-C4F2-4EDB-BA55-8291547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62" y="2924944"/>
            <a:ext cx="6286500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CA3D37-70B5-4E8A-82F0-41E594AD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5157192"/>
            <a:ext cx="6392167" cy="11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6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B54A-F19B-4B56-8602-C92EAAA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nuestro primero proyecto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61F48D2-E393-43DB-8681-363D42F7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052736"/>
            <a:ext cx="11449272" cy="5544616"/>
          </a:xfrm>
        </p:spPr>
        <p:txBody>
          <a:bodyPr/>
          <a:lstStyle/>
          <a:p>
            <a:r>
              <a:rPr lang="es-MX" dirty="0"/>
              <a:t>Seleccionamos el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React</a:t>
            </a:r>
            <a:r>
              <a:rPr lang="es-MX" dirty="0"/>
              <a:t> con las flechas del Teclado y damos </a:t>
            </a:r>
            <a:r>
              <a:rPr lang="es-MX" dirty="0" err="1"/>
              <a:t>enter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r>
              <a:rPr lang="es-MX" dirty="0"/>
              <a:t>Por ultimo seleccionamos JavaScript + SWC</a:t>
            </a:r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0DE5DD-7C10-43E4-9D3D-24B9BFB1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628800"/>
            <a:ext cx="6268325" cy="2734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29166A-1365-4DB1-9E4A-38CE593B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0" y="5207362"/>
            <a:ext cx="513469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2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2587D-3A75-4EAC-91EB-27071440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nuestro primero proyecto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088C9788-C1E4-42C4-AD71-6B827240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052736"/>
            <a:ext cx="11449272" cy="5544616"/>
          </a:xfrm>
        </p:spPr>
        <p:txBody>
          <a:bodyPr/>
          <a:lstStyle/>
          <a:p>
            <a:r>
              <a:rPr lang="es-MX" dirty="0"/>
              <a:t>Si todo esta correcto les dará el siguiente mensaje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  <a:p>
            <a:r>
              <a:rPr lang="es-MX" dirty="0" err="1"/>
              <a:t>Despues</a:t>
            </a:r>
            <a:r>
              <a:rPr lang="es-MX" dirty="0"/>
              <a:t> entramos a nuestro proyecto con cd + nombre de tu proyecto</a:t>
            </a:r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787003-CB05-48AB-85D2-9095CDF4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00808"/>
            <a:ext cx="7811590" cy="23815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49667B-8D9E-421B-8E7A-C475E651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5013176"/>
            <a:ext cx="711608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1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03C89-450C-4969-9B84-F2050DF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nuestro primero proyecto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72A267B-536C-4ECD-B8DE-91065646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980728"/>
            <a:ext cx="11449272" cy="5544616"/>
          </a:xfrm>
        </p:spPr>
        <p:txBody>
          <a:bodyPr/>
          <a:lstStyle/>
          <a:p>
            <a:r>
              <a:rPr lang="es-MX" dirty="0"/>
              <a:t>Luego escribimos </a:t>
            </a:r>
            <a:r>
              <a:rPr lang="es-MX" dirty="0" err="1"/>
              <a:t>code</a:t>
            </a:r>
            <a:r>
              <a:rPr lang="es-MX" dirty="0"/>
              <a:t> . Para poder abrir nuestro IDE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/>
              <a:t>Después Abrimos Terminar del ID y ponemos </a:t>
            </a:r>
            <a:r>
              <a:rPr lang="es-MX" dirty="0" err="1"/>
              <a:t>npm</a:t>
            </a:r>
            <a:r>
              <a:rPr lang="es-MX" dirty="0"/>
              <a:t> </a:t>
            </a:r>
            <a:r>
              <a:rPr lang="es-MX" dirty="0" err="1"/>
              <a:t>install</a:t>
            </a:r>
            <a:endParaRPr lang="es-MX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63B0C0-BA28-47A4-ABDC-65B0AF67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1628800"/>
            <a:ext cx="6315956" cy="5048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C94C2E-D2A3-42AD-90FB-6976889CE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2681266"/>
            <a:ext cx="4626198" cy="39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F701-0B53-41E1-8B8D-6C889A8E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nuestro primero proyecto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5CBD2A-5A6D-493D-A601-A778EF7C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111900"/>
            <a:ext cx="10515600" cy="4895849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npm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instalara todas las dependencias que </a:t>
            </a:r>
            <a:r>
              <a:rPr lang="es-MX" dirty="0" err="1"/>
              <a:t>react</a:t>
            </a:r>
            <a:r>
              <a:rPr lang="es-MX" dirty="0"/>
              <a:t> necesita para poder levantar, si todo sale bien saldrá lo siguiente.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ultimo damos </a:t>
            </a:r>
            <a:r>
              <a:rPr lang="es-MX" dirty="0" err="1"/>
              <a:t>npm</a:t>
            </a:r>
            <a:r>
              <a:rPr lang="es-MX" dirty="0"/>
              <a:t> run </a:t>
            </a:r>
            <a:r>
              <a:rPr lang="es-MX" dirty="0" err="1"/>
              <a:t>dev</a:t>
            </a:r>
            <a:r>
              <a:rPr lang="es-MX" dirty="0"/>
              <a:t> para levantar nuestro proyecto.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114300" indent="0">
              <a:buNone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C52D77-9184-4752-9998-C407462F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060848"/>
            <a:ext cx="5992061" cy="2076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EA5E2-8FBA-414A-9E0A-9E7267400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4689763"/>
            <a:ext cx="4017593" cy="20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D55FC-04A6-4DB8-9AAB-AA460E10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nuestro primero proyecto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94076-FFE6-4DD3-BCAB-1E1CCC1A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124744"/>
            <a:ext cx="11449272" cy="5040560"/>
          </a:xfrm>
        </p:spPr>
        <p:txBody>
          <a:bodyPr/>
          <a:lstStyle/>
          <a:p>
            <a:r>
              <a:rPr lang="es-MX" dirty="0"/>
              <a:t>Por ultimo abrimos el localhost en nuestro navegador y ya tendremos un proyecto </a:t>
            </a:r>
            <a:r>
              <a:rPr lang="es-MX" dirty="0" err="1"/>
              <a:t>react</a:t>
            </a:r>
            <a:r>
              <a:rPr lang="es-MX" dirty="0"/>
              <a:t> :D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D70981-9B4A-4110-8474-57024EC1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132856"/>
            <a:ext cx="5976664" cy="45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7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carpetas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89648" cy="3304640"/>
          </a:xfrm>
        </p:spPr>
        <p:txBody>
          <a:bodyPr/>
          <a:lstStyle/>
          <a:p>
            <a:r>
              <a:rPr lang="es-PE" dirty="0"/>
              <a:t>xx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7E3C45-7586-4603-836E-0A8B647B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752"/>
            <a:ext cx="4039440" cy="4894938"/>
          </a:xfrm>
          <a:prstGeom prst="rect">
            <a:avLst/>
          </a:prstGeom>
        </p:spPr>
      </p:pic>
      <p:sp>
        <p:nvSpPr>
          <p:cNvPr id="8" name="2 Marcador de texto">
            <a:extLst>
              <a:ext uri="{FF2B5EF4-FFF2-40B4-BE49-F238E27FC236}">
                <a16:creationId xmlns:a16="http://schemas.microsoft.com/office/drawing/2014/main" id="{B2E412AC-EE6E-46AC-9C39-CF501449303F}"/>
              </a:ext>
            </a:extLst>
          </p:cNvPr>
          <p:cNvSpPr txBox="1">
            <a:spLocks/>
          </p:cNvSpPr>
          <p:nvPr/>
        </p:nvSpPr>
        <p:spPr>
          <a:xfrm>
            <a:off x="4655840" y="1196752"/>
            <a:ext cx="7431852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node_modules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Carpeta donde se instalan las dependencias del proyecto.</a:t>
            </a: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public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Carpeta con archivos públicos que se copiarán tal cual a la raíz del directorio de salida (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build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).</a:t>
            </a:r>
          </a:p>
          <a:p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index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.html: Página HTML principal.</a:t>
            </a: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src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Carpeta principal donde se encuentra el código fuente de la aplicación.</a:t>
            </a: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.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gitignore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Archivo para especificar qué archivos y carpetas deben ser ignorados por Git (por ejemplo,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node_modules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y archivos de construcción).</a:t>
            </a: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package.json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Archivo de configuración del proyecto que incluye información sobre las dependencias y scripts.</a:t>
            </a: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package-lock.json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Archivo generado automáticamente que almacena una versión bloqueada de las dependencias.</a:t>
            </a:r>
          </a:p>
          <a:p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README.md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Archivo para la documentación del proyecto.</a:t>
            </a:r>
          </a:p>
          <a:p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vite.config.js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 Archivo de configuración de Vite para ajustar la configuración del proyecto, como alias y opciones de desarrollo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5620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Primer Componente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10712" y="1140768"/>
            <a:ext cx="10697855" cy="330464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Söhne"/>
              </a:rPr>
              <a:t>U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n componente es una pieza reutilizable e independiente de la interfaz de usuario que se puede componer con otros componentes para construir aplicaciones más grandes y complejas. 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C6F4C1-6B8D-49E2-8BA8-870F3231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350275"/>
            <a:ext cx="5184577" cy="21108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E68487-662C-4701-B8E9-F514B340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79" y="3350275"/>
            <a:ext cx="6014617" cy="21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F75CB-94BD-4D2D-A3A9-81F9B0F4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Estilos en </a:t>
            </a:r>
            <a:r>
              <a:rPr lang="es-PE" dirty="0" err="1"/>
              <a:t>React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42468A-8BE1-41F5-A83C-7FCCFBDE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66" y="1340768"/>
            <a:ext cx="6144681" cy="2304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025363-08DE-45D6-99F5-D46446C41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2185665"/>
            <a:ext cx="4295366" cy="34294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7A723A-29D8-4383-9D98-00880CBB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66" y="4221088"/>
            <a:ext cx="5591576" cy="21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4D52F-19C9-4FEB-86C5-AB5144D7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del Curso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96AB4-15F2-4A98-BDC6-1B770711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6752"/>
            <a:ext cx="10515600" cy="5184576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Introducción al Curso</a:t>
            </a:r>
          </a:p>
          <a:p>
            <a:r>
              <a:rPr lang="es-PE" dirty="0"/>
              <a:t>Instalaciones básicas necesarias y recomendadas.</a:t>
            </a:r>
          </a:p>
          <a:p>
            <a:r>
              <a:rPr lang="es-PE" dirty="0"/>
              <a:t>¿Qué es </a:t>
            </a:r>
            <a:r>
              <a:rPr lang="es-PE" dirty="0" err="1"/>
              <a:t>React</a:t>
            </a:r>
            <a:r>
              <a:rPr lang="es-PE" dirty="0"/>
              <a:t> y por que aprenderlo?</a:t>
            </a:r>
          </a:p>
          <a:p>
            <a:r>
              <a:rPr lang="es-PE" dirty="0"/>
              <a:t>Primeros pasos con </a:t>
            </a:r>
            <a:r>
              <a:rPr lang="es-PE" dirty="0" err="1"/>
              <a:t>React</a:t>
            </a:r>
            <a:r>
              <a:rPr lang="es-PE" dirty="0"/>
              <a:t> y SWC</a:t>
            </a:r>
          </a:p>
          <a:p>
            <a:r>
              <a:rPr lang="es-PE" dirty="0"/>
              <a:t>¿Qué es Vite?</a:t>
            </a:r>
          </a:p>
          <a:p>
            <a:r>
              <a:rPr lang="es-PE" dirty="0"/>
              <a:t>¿Qué es JSX?</a:t>
            </a:r>
          </a:p>
          <a:p>
            <a:pPr lvl="0"/>
            <a:r>
              <a:rPr lang="es-PE" dirty="0"/>
              <a:t>Primeros pasos con </a:t>
            </a:r>
            <a:r>
              <a:rPr lang="es-PE" dirty="0" err="1"/>
              <a:t>React</a:t>
            </a:r>
            <a:r>
              <a:rPr lang="es-PE" dirty="0"/>
              <a:t> y SWC</a:t>
            </a:r>
          </a:p>
          <a:p>
            <a:pPr lvl="0"/>
            <a:r>
              <a:rPr lang="es-PE" dirty="0"/>
              <a:t>Creando mi primer proyecto en </a:t>
            </a:r>
            <a:r>
              <a:rPr lang="es-PE" dirty="0" err="1"/>
              <a:t>React</a:t>
            </a:r>
            <a:endParaRPr lang="es-PE" dirty="0"/>
          </a:p>
          <a:p>
            <a:pPr lvl="0"/>
            <a:r>
              <a:rPr lang="es-PE" dirty="0"/>
              <a:t>Mi primer componente</a:t>
            </a:r>
          </a:p>
          <a:p>
            <a:pPr lvl="0"/>
            <a:r>
              <a:rPr lang="es-PE" dirty="0"/>
              <a:t>Retornar elementos en el componente – </a:t>
            </a:r>
            <a:r>
              <a:rPr lang="es-PE" dirty="0" err="1"/>
              <a:t>Fragment</a:t>
            </a:r>
            <a:endParaRPr lang="es-PE" dirty="0"/>
          </a:p>
          <a:p>
            <a:pPr lvl="0"/>
            <a:r>
              <a:rPr lang="es-PE" dirty="0"/>
              <a:t>Usando variables con llaves en JSX.</a:t>
            </a:r>
          </a:p>
          <a:p>
            <a:pPr lvl="0"/>
            <a:r>
              <a:rPr lang="es-PE" dirty="0"/>
              <a:t>Estilos en </a:t>
            </a:r>
            <a:r>
              <a:rPr lang="es-PE" dirty="0" err="1"/>
              <a:t>React</a:t>
            </a:r>
            <a:endParaRPr lang="es-PE" dirty="0"/>
          </a:p>
          <a:p>
            <a:r>
              <a:rPr lang="es-PE" dirty="0"/>
              <a:t>Comunicación entre componente - PROPS</a:t>
            </a:r>
          </a:p>
        </p:txBody>
      </p:sp>
    </p:spTree>
    <p:extLst>
      <p:ext uri="{BB962C8B-B14F-4D97-AF65-F5344CB8AC3E}">
        <p14:creationId xmlns:p14="http://schemas.microsoft.com/office/powerpoint/2010/main" val="322328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F75CB-94BD-4D2D-A3A9-81F9B0F4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Variables en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6" name="2 Marcador de texto">
            <a:extLst>
              <a:ext uri="{FF2B5EF4-FFF2-40B4-BE49-F238E27FC236}">
                <a16:creationId xmlns:a16="http://schemas.microsoft.com/office/drawing/2014/main" id="{20750729-D261-4362-B2E1-E75FDB00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12" y="1140768"/>
            <a:ext cx="10697855" cy="128012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Söhne"/>
              </a:rPr>
              <a:t>Puedes renderizar variables y valores dinámicos en tu interfaz de usuario utilizando llaves {} dentro de tu JSX.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A9AFB47-F451-4BF0-BB4C-A32D1140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113477"/>
            <a:ext cx="4896544" cy="46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F75CB-94BD-4D2D-A3A9-81F9B0F4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Comunicación entre componente (PROPS)</a:t>
            </a:r>
          </a:p>
        </p:txBody>
      </p:sp>
      <p:sp>
        <p:nvSpPr>
          <p:cNvPr id="6" name="2 Marcador de texto">
            <a:extLst>
              <a:ext uri="{FF2B5EF4-FFF2-40B4-BE49-F238E27FC236}">
                <a16:creationId xmlns:a16="http://schemas.microsoft.com/office/drawing/2014/main" id="{20750729-D261-4362-B2E1-E75FDB00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12" y="1140768"/>
            <a:ext cx="10697855" cy="1280120"/>
          </a:xfrm>
        </p:spPr>
        <p:txBody>
          <a:bodyPr/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Son una forma de pasar datos desde un componente padre a un componente hijo en la jerarquía de componentes. 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ECDD30-C0FC-4D69-AAC4-4543C558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33" y="2685757"/>
            <a:ext cx="6283612" cy="30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FD47F-51BE-482D-AD3C-35D94886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para la clase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D0D58D-35F2-4190-AC6E-7CE33215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778999"/>
            <a:ext cx="5518083" cy="3266409"/>
          </a:xfrm>
          <a:prstGeom prst="rect">
            <a:avLst/>
          </a:prstGeom>
        </p:spPr>
      </p:pic>
      <p:sp>
        <p:nvSpPr>
          <p:cNvPr id="4" name="2 Marcador de texto">
            <a:extLst>
              <a:ext uri="{FF2B5EF4-FFF2-40B4-BE49-F238E27FC236}">
                <a16:creationId xmlns:a16="http://schemas.microsoft.com/office/drawing/2014/main" id="{48A9352E-B85D-44DD-AED0-71B4D20F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980728"/>
            <a:ext cx="10697855" cy="1280120"/>
          </a:xfrm>
        </p:spPr>
        <p:txBody>
          <a:bodyPr/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Se desarrollara el siguiente ejercicio en clase demostrando todo lo aprendido :D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2 Marcador de texto">
            <a:extLst>
              <a:ext uri="{FF2B5EF4-FFF2-40B4-BE49-F238E27FC236}">
                <a16:creationId xmlns:a16="http://schemas.microsoft.com/office/drawing/2014/main" id="{13DA47ED-572B-46D0-8A80-B50F04E7D1D7}"/>
              </a:ext>
            </a:extLst>
          </p:cNvPr>
          <p:cNvSpPr txBox="1">
            <a:spLocks/>
          </p:cNvSpPr>
          <p:nvPr/>
        </p:nvSpPr>
        <p:spPr>
          <a:xfrm>
            <a:off x="767408" y="4797153"/>
            <a:ext cx="10821409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sz="2000" dirty="0">
                <a:solidFill>
                  <a:schemeClr val="tx1"/>
                </a:solidFill>
                <a:latin typeface="Söhne"/>
              </a:rPr>
              <a:t>Link de </a:t>
            </a:r>
            <a:r>
              <a:rPr lang="es-MX" sz="2000" dirty="0" err="1">
                <a:solidFill>
                  <a:schemeClr val="tx1"/>
                </a:solidFill>
                <a:latin typeface="Söhne"/>
              </a:rPr>
              <a:t>Imagenes</a:t>
            </a:r>
            <a:endParaRPr lang="es-MX" sz="2000" dirty="0">
              <a:solidFill>
                <a:schemeClr val="tx1"/>
              </a:solidFill>
              <a:latin typeface="Söhne"/>
            </a:endParaRPr>
          </a:p>
          <a:p>
            <a:pPr marL="114300" indent="0">
              <a:buNone/>
            </a:pPr>
            <a:r>
              <a:rPr lang="es-PE" sz="2000" dirty="0">
                <a:solidFill>
                  <a:schemeClr val="tx1"/>
                </a:solidFill>
                <a:hlinkClick r:id="rId3"/>
              </a:rPr>
              <a:t>https://drive.google.com/drive/folders/1hlKLozboUdx1f8pA4IXUGXjYGTZBOMFL?usp=drive_link</a:t>
            </a:r>
            <a:endParaRPr lang="es-PE" sz="2000" dirty="0">
              <a:solidFill>
                <a:schemeClr val="tx1"/>
              </a:solidFill>
            </a:endParaRPr>
          </a:p>
          <a:p>
            <a:r>
              <a:rPr lang="es-PE" sz="2000" dirty="0">
                <a:solidFill>
                  <a:schemeClr val="tx1"/>
                </a:solidFill>
              </a:rPr>
              <a:t>Link de datos y estilos</a:t>
            </a:r>
          </a:p>
          <a:p>
            <a:pPr marL="11430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https://github.com/Maxsoll159/InstalcionesCertus</a:t>
            </a:r>
          </a:p>
        </p:txBody>
      </p:sp>
    </p:spTree>
    <p:extLst>
      <p:ext uri="{BB962C8B-B14F-4D97-AF65-F5344CB8AC3E}">
        <p14:creationId xmlns:p14="http://schemas.microsoft.com/office/powerpoint/2010/main" val="296881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CCCF9-F4D1-4CCD-BD40-CF049624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para practicar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AFA75-C9E5-47D3-8EC9-048991BD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400" y="1340768"/>
            <a:ext cx="10515600" cy="4555703"/>
          </a:xfrm>
        </p:spPr>
        <p:txBody>
          <a:bodyPr>
            <a:normAutofit/>
          </a:bodyPr>
          <a:lstStyle/>
          <a:p>
            <a:r>
              <a:rPr lang="es-PE" dirty="0"/>
              <a:t>Pregunta 1</a:t>
            </a:r>
          </a:p>
          <a:p>
            <a:pPr marL="114300" indent="0">
              <a:buNone/>
            </a:pPr>
            <a:r>
              <a:rPr lang="es-MX" dirty="0"/>
              <a:t>Crea un componente </a:t>
            </a:r>
            <a:r>
              <a:rPr lang="es-MX" dirty="0" err="1"/>
              <a:t>ColorChanger</a:t>
            </a:r>
            <a:r>
              <a:rPr lang="es-MX" dirty="0"/>
              <a:t> que muestre un cuadrado de color. Pasa un </a:t>
            </a:r>
            <a:r>
              <a:rPr lang="es-MX" dirty="0" err="1"/>
              <a:t>prop</a:t>
            </a:r>
            <a:r>
              <a:rPr lang="es-MX" dirty="0"/>
              <a:t> llamado color al componente que determine el color del cuadrado. Agrega estilos para ajustar el tamaño del cuadrado y aplicar el color recibido.</a:t>
            </a:r>
            <a:endParaRPr lang="es-PE" dirty="0"/>
          </a:p>
          <a:p>
            <a:r>
              <a:rPr lang="es-PE" dirty="0"/>
              <a:t>Pregunta 2</a:t>
            </a:r>
          </a:p>
          <a:p>
            <a:pPr marL="114300" indent="0">
              <a:buNone/>
            </a:pPr>
            <a:r>
              <a:rPr lang="es-MX" dirty="0"/>
              <a:t>Crea un componente </a:t>
            </a:r>
            <a:r>
              <a:rPr lang="es-MX" dirty="0" err="1"/>
              <a:t>TaskList</a:t>
            </a:r>
            <a:r>
              <a:rPr lang="es-MX" dirty="0"/>
              <a:t> que tome un </a:t>
            </a:r>
            <a:r>
              <a:rPr lang="es-MX" dirty="0" err="1"/>
              <a:t>prop</a:t>
            </a:r>
            <a:r>
              <a:rPr lang="es-MX" dirty="0"/>
              <a:t> llamado </a:t>
            </a:r>
            <a:r>
              <a:rPr lang="es-MX" dirty="0" err="1"/>
              <a:t>tasks</a:t>
            </a:r>
            <a:r>
              <a:rPr lang="es-MX" dirty="0"/>
              <a:t>, que será un array de objetos de tarea con propiedades id, </a:t>
            </a:r>
            <a:r>
              <a:rPr lang="es-MX" dirty="0" err="1"/>
              <a:t>text</a:t>
            </a:r>
            <a:r>
              <a:rPr lang="es-MX" dirty="0"/>
              <a:t> y </a:t>
            </a:r>
            <a:r>
              <a:rPr lang="es-MX" dirty="0" err="1"/>
              <a:t>completed</a:t>
            </a:r>
            <a:r>
              <a:rPr lang="es-MX" dirty="0"/>
              <a:t>. Renderiza una lista de tareas con el texto de cada tarea. Aplica estilos para resaltar las tareas completadas.</a:t>
            </a:r>
          </a:p>
        </p:txBody>
      </p:sp>
    </p:spTree>
    <p:extLst>
      <p:ext uri="{BB962C8B-B14F-4D97-AF65-F5344CB8AC3E}">
        <p14:creationId xmlns:p14="http://schemas.microsoft.com/office/powerpoint/2010/main" val="221280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PE" dirty="0"/>
              <a:t>Gracias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Introducción al Curso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0960E2-9D00-4D0B-949C-C1426147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094" y="1415575"/>
            <a:ext cx="11305256" cy="367240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Duración del Curso 4 semanas</a:t>
            </a:r>
          </a:p>
          <a:p>
            <a:r>
              <a:rPr lang="es-MX" dirty="0"/>
              <a:t>Horario del Curso de 7:00 pm a 9:15 </a:t>
            </a:r>
            <a:r>
              <a:rPr lang="es-MX" dirty="0" err="1"/>
              <a:t>pM</a:t>
            </a:r>
            <a:endParaRPr lang="es-MX" dirty="0"/>
          </a:p>
          <a:p>
            <a:r>
              <a:rPr lang="es-MX" dirty="0"/>
              <a:t>Trabajos cada semana el cual sumara para su primera nota 50%</a:t>
            </a:r>
          </a:p>
          <a:p>
            <a:r>
              <a:rPr lang="es-MX" dirty="0"/>
              <a:t>Un trabajo final aplicando todo lo aprendido 50%</a:t>
            </a:r>
          </a:p>
          <a:p>
            <a:r>
              <a:rPr lang="es-MX" dirty="0"/>
              <a:t>Realizar una encuesta de 3 preguntas 5 minutos antes de terminar la clase</a:t>
            </a:r>
          </a:p>
          <a:p>
            <a:r>
              <a:rPr lang="es-MX" dirty="0"/>
              <a:t>Realizar una encuesta final en la ultima semana</a:t>
            </a:r>
          </a:p>
          <a:p>
            <a:r>
              <a:rPr lang="es-MX" dirty="0"/>
              <a:t>Consultas al docente mediante el delegado o la </a:t>
            </a:r>
          </a:p>
          <a:p>
            <a:pPr marL="114300" indent="0">
              <a:buNone/>
            </a:pPr>
            <a:r>
              <a:rPr lang="es-MX" dirty="0"/>
              <a:t>plataforma de CERTUS</a:t>
            </a:r>
          </a:p>
          <a:p>
            <a:endParaRPr lang="es-PE" dirty="0"/>
          </a:p>
        </p:txBody>
      </p:sp>
      <p:pic>
        <p:nvPicPr>
          <p:cNvPr id="1026" name="Picture 2" descr="12 Consejos para redactar buenos cursos online y enamorar a tus empleados -  LearningPark">
            <a:extLst>
              <a:ext uri="{FF2B5EF4-FFF2-40B4-BE49-F238E27FC236}">
                <a16:creationId xmlns:a16="http://schemas.microsoft.com/office/drawing/2014/main" id="{FDE19037-F0E8-4D3A-B997-90DE478B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586324"/>
            <a:ext cx="4355976" cy="32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2D347-9B76-457B-A040-90B4EC4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 la clase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83CC2-2B71-4D89-9E9D-973DC281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21801"/>
            <a:ext cx="10515600" cy="3304640"/>
          </a:xfrm>
        </p:spPr>
        <p:txBody>
          <a:bodyPr/>
          <a:lstStyle/>
          <a:p>
            <a:r>
              <a:rPr lang="es-PE" b="1" i="0" dirty="0">
                <a:solidFill>
                  <a:srgbClr val="1B1F2B"/>
                </a:solidFill>
                <a:effectLst/>
                <a:latin typeface="robotoregular"/>
              </a:rPr>
              <a:t>Llega a tiempo</a:t>
            </a:r>
          </a:p>
          <a:p>
            <a:r>
              <a:rPr lang="es-PE" b="1" i="0" dirty="0">
                <a:solidFill>
                  <a:srgbClr val="1B1F2B"/>
                </a:solidFill>
                <a:effectLst/>
                <a:latin typeface="robotoregular"/>
              </a:rPr>
              <a:t>Silencia el micrófono</a:t>
            </a:r>
          </a:p>
          <a:p>
            <a:r>
              <a:rPr lang="es-PE" b="1" i="0" dirty="0">
                <a:solidFill>
                  <a:srgbClr val="1B1F2B"/>
                </a:solidFill>
                <a:effectLst/>
                <a:latin typeface="robotoregular"/>
              </a:rPr>
              <a:t>Minimiza las distracciones</a:t>
            </a:r>
          </a:p>
          <a:p>
            <a:r>
              <a:rPr lang="es-PE" b="1" i="0" dirty="0">
                <a:solidFill>
                  <a:srgbClr val="1B1F2B"/>
                </a:solidFill>
                <a:effectLst/>
                <a:latin typeface="robotoregular"/>
              </a:rPr>
              <a:t>Presta atención</a:t>
            </a:r>
          </a:p>
          <a:p>
            <a:r>
              <a:rPr lang="es-PE" b="1" dirty="0">
                <a:solidFill>
                  <a:srgbClr val="1B1F2B"/>
                </a:solidFill>
                <a:latin typeface="robotoregular"/>
              </a:rPr>
              <a:t>Respeto entre todos</a:t>
            </a:r>
            <a:endParaRPr lang="es-PE" b="1" i="0" dirty="0">
              <a:solidFill>
                <a:srgbClr val="1B1F2B"/>
              </a:solidFill>
              <a:effectLst/>
              <a:latin typeface="robotoregular"/>
            </a:endParaRPr>
          </a:p>
          <a:p>
            <a:endParaRPr lang="es-PE" dirty="0"/>
          </a:p>
        </p:txBody>
      </p:sp>
      <p:pic>
        <p:nvPicPr>
          <p:cNvPr id="2050" name="Picture 2" descr="Una Mujer Explica La Lista De Pautas De Reglas PNG , Regla ...">
            <a:extLst>
              <a:ext uri="{FF2B5EF4-FFF2-40B4-BE49-F238E27FC236}">
                <a16:creationId xmlns:a16="http://schemas.microsoft.com/office/drawing/2014/main" id="{163E1647-64DD-47F2-A5D0-70F42E89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700808"/>
            <a:ext cx="4285885" cy="39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3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6C7A1-FC28-474A-9923-C3431041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Necesarias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E7BC9-B002-4CF2-9045-478CAA5A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99" y="1501931"/>
            <a:ext cx="10658400" cy="3304640"/>
          </a:xfrm>
        </p:spPr>
        <p:txBody>
          <a:bodyPr/>
          <a:lstStyle/>
          <a:p>
            <a:r>
              <a:rPr lang="es-MX" dirty="0"/>
              <a:t>Visual Studio </a:t>
            </a:r>
            <a:r>
              <a:rPr lang="es-MX" dirty="0" err="1"/>
              <a:t>Code</a:t>
            </a:r>
            <a:endParaRPr lang="es-MX" dirty="0"/>
          </a:p>
          <a:p>
            <a:r>
              <a:rPr lang="es-MX" dirty="0" err="1"/>
              <a:t>Node</a:t>
            </a:r>
            <a:r>
              <a:rPr lang="es-MX" dirty="0"/>
              <a:t> v18</a:t>
            </a:r>
          </a:p>
          <a:p>
            <a:r>
              <a:rPr lang="es-MX" dirty="0"/>
              <a:t>Git </a:t>
            </a:r>
            <a:r>
              <a:rPr lang="es-MX" dirty="0" err="1"/>
              <a:t>Bash</a:t>
            </a:r>
            <a:r>
              <a:rPr lang="es-MX" dirty="0"/>
              <a:t> (Opcional)</a:t>
            </a:r>
          </a:p>
          <a:p>
            <a:r>
              <a:rPr lang="es-MX" dirty="0"/>
              <a:t>Navegador (Opera, Firefox, safari, Chrome,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r>
              <a:rPr lang="es-MX" dirty="0"/>
              <a:t>Git</a:t>
            </a:r>
          </a:p>
          <a:p>
            <a:endParaRPr lang="es-PE" dirty="0"/>
          </a:p>
        </p:txBody>
      </p:sp>
      <p:pic>
        <p:nvPicPr>
          <p:cNvPr id="4100" name="Picture 4" descr="Visual Studio Code Logo PNG Transparent &amp; SVG Vector - Freebie Supply">
            <a:extLst>
              <a:ext uri="{FF2B5EF4-FFF2-40B4-BE49-F238E27FC236}">
                <a16:creationId xmlns:a16="http://schemas.microsoft.com/office/drawing/2014/main" id="{F5A6EAE9-B52F-42BC-BB5A-A6F60300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297" y="1556792"/>
            <a:ext cx="2808312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de.js Logo PNG Transparent &amp; SVG Vector - Freebie Supply">
            <a:extLst>
              <a:ext uri="{FF2B5EF4-FFF2-40B4-BE49-F238E27FC236}">
                <a16:creationId xmlns:a16="http://schemas.microsoft.com/office/drawing/2014/main" id="{B07C4F4D-ECDB-4236-B809-29419E1E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4" y="4509120"/>
            <a:ext cx="2934879" cy="18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it - Logo Downloads">
            <a:extLst>
              <a:ext uri="{FF2B5EF4-FFF2-40B4-BE49-F238E27FC236}">
                <a16:creationId xmlns:a16="http://schemas.microsoft.com/office/drawing/2014/main" id="{0A9B4CA7-99CD-43ED-9161-0C3FCF0D2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45" y="418122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Logo transparent PNG - StickPNG">
            <a:extLst>
              <a:ext uri="{FF2B5EF4-FFF2-40B4-BE49-F238E27FC236}">
                <a16:creationId xmlns:a16="http://schemas.microsoft.com/office/drawing/2014/main" id="{81DA823D-A4E4-4522-89AF-DCDA1812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541" y="1196752"/>
            <a:ext cx="1684917" cy="1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A840CB21-7140-47B4-8476-51C5C9436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955155"/>
            <a:ext cx="1706093" cy="170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8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0E61E-20AC-47CA-81B5-04FA4BD7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Extensiones Recomendadas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6C407-356E-46D2-82F5-F41F5634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760"/>
            <a:ext cx="10515600" cy="3907632"/>
          </a:xfrm>
        </p:spPr>
        <p:txBody>
          <a:bodyPr>
            <a:normAutofit/>
          </a:bodyPr>
          <a:lstStyle/>
          <a:p>
            <a:r>
              <a:rPr lang="es-MX" dirty="0"/>
              <a:t>Auto </a:t>
            </a:r>
            <a:r>
              <a:rPr lang="es-MX" dirty="0" err="1"/>
              <a:t>Close</a:t>
            </a:r>
            <a:r>
              <a:rPr lang="es-MX" dirty="0"/>
              <a:t> Tag</a:t>
            </a:r>
          </a:p>
          <a:p>
            <a:r>
              <a:rPr lang="es-MX" dirty="0"/>
              <a:t>Error Lens</a:t>
            </a:r>
          </a:p>
          <a:p>
            <a:r>
              <a:rPr lang="es-MX" dirty="0"/>
              <a:t>Material </a:t>
            </a:r>
            <a:r>
              <a:rPr lang="es-MX" dirty="0" err="1"/>
              <a:t>Icons</a:t>
            </a:r>
            <a:r>
              <a:rPr lang="es-MX" dirty="0"/>
              <a:t> </a:t>
            </a:r>
            <a:r>
              <a:rPr lang="es-MX" dirty="0" err="1"/>
              <a:t>Theme</a:t>
            </a:r>
            <a:endParaRPr lang="es-MX" dirty="0"/>
          </a:p>
          <a:p>
            <a:r>
              <a:rPr lang="es-MX" dirty="0" err="1"/>
              <a:t>Prettier</a:t>
            </a:r>
            <a:endParaRPr lang="es-MX" dirty="0"/>
          </a:p>
          <a:p>
            <a:r>
              <a:rPr lang="es-MX" dirty="0"/>
              <a:t>Simple </a:t>
            </a:r>
            <a:r>
              <a:rPr lang="es-MX" dirty="0" err="1"/>
              <a:t>React</a:t>
            </a:r>
            <a:r>
              <a:rPr lang="es-MX" dirty="0"/>
              <a:t> </a:t>
            </a:r>
            <a:r>
              <a:rPr lang="es-MX" dirty="0" err="1"/>
              <a:t>Snippets</a:t>
            </a:r>
            <a:endParaRPr lang="es-MX" dirty="0"/>
          </a:p>
          <a:p>
            <a:r>
              <a:rPr lang="es-MX" dirty="0" err="1"/>
              <a:t>Tailwind</a:t>
            </a:r>
            <a:r>
              <a:rPr lang="es-MX" dirty="0"/>
              <a:t> CSS</a:t>
            </a:r>
          </a:p>
          <a:p>
            <a:r>
              <a:rPr lang="es-MX" dirty="0" err="1"/>
              <a:t>Console</a:t>
            </a:r>
            <a:r>
              <a:rPr lang="es-MX" dirty="0"/>
              <a:t> Ninja</a:t>
            </a:r>
          </a:p>
        </p:txBody>
      </p:sp>
      <p:sp>
        <p:nvSpPr>
          <p:cNvPr id="4" name="Google Shape;68;p1">
            <a:extLst>
              <a:ext uri="{FF2B5EF4-FFF2-40B4-BE49-F238E27FC236}">
                <a16:creationId xmlns:a16="http://schemas.microsoft.com/office/drawing/2014/main" id="{8046E999-175D-44C1-B075-251A112618E7}"/>
              </a:ext>
            </a:extLst>
          </p:cNvPr>
          <p:cNvSpPr txBox="1">
            <a:spLocks/>
          </p:cNvSpPr>
          <p:nvPr/>
        </p:nvSpPr>
        <p:spPr>
          <a:xfrm>
            <a:off x="1108838" y="5373216"/>
            <a:ext cx="9974324" cy="6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400"/>
              <a:buFont typeface="Arial"/>
              <a:buNone/>
            </a:pPr>
            <a:r>
              <a:rPr lang="es-PE" sz="2900" b="1" dirty="0"/>
              <a:t>https://github.com/Maxsoll159/InstalcionesCertus/tree/main</a:t>
            </a:r>
            <a:endParaRPr lang="es-ES" sz="2900" b="1" dirty="0"/>
          </a:p>
        </p:txBody>
      </p:sp>
      <p:pic>
        <p:nvPicPr>
          <p:cNvPr id="1026" name="Picture 2" descr="Auto Close Tag - Visual Studio Marketplace">
            <a:extLst>
              <a:ext uri="{FF2B5EF4-FFF2-40B4-BE49-F238E27FC236}">
                <a16:creationId xmlns:a16="http://schemas.microsoft.com/office/drawing/2014/main" id="{925893A3-2C3E-4CAE-8FDA-0916299F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2" y="1071936"/>
            <a:ext cx="23145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 Lens - Visual Studio Marketplace">
            <a:extLst>
              <a:ext uri="{FF2B5EF4-FFF2-40B4-BE49-F238E27FC236}">
                <a16:creationId xmlns:a16="http://schemas.microsoft.com/office/drawing/2014/main" id="{AC094D1F-EB05-4F78-A601-6D89ED82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8399">
            <a:off x="10165224" y="87335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Kief/vscode-material-icon-theme: Available on the VSCode  Marketplace">
            <a:extLst>
              <a:ext uri="{FF2B5EF4-FFF2-40B4-BE49-F238E27FC236}">
                <a16:creationId xmlns:a16="http://schemas.microsoft.com/office/drawing/2014/main" id="{4D10D87F-BCB9-4F3B-A1D7-4BD8C458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9918">
            <a:off x="8212190" y="1995789"/>
            <a:ext cx="1245906" cy="12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, la enciclopedia libre">
            <a:extLst>
              <a:ext uri="{FF2B5EF4-FFF2-40B4-BE49-F238E27FC236}">
                <a16:creationId xmlns:a16="http://schemas.microsoft.com/office/drawing/2014/main" id="{31D885A4-0179-4716-A8BF-6FEB58E8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990">
            <a:off x="9940751" y="3342556"/>
            <a:ext cx="151161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ilwind CSS Starter Kit | Drupal.org">
            <a:extLst>
              <a:ext uri="{FF2B5EF4-FFF2-40B4-BE49-F238E27FC236}">
                <a16:creationId xmlns:a16="http://schemas.microsoft.com/office/drawing/2014/main" id="{2C524F26-F29F-4075-AE21-2DF3F521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119">
            <a:off x="5753574" y="2558111"/>
            <a:ext cx="1611398" cy="16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nsole Ninja - Visual Studio Marketplace">
            <a:extLst>
              <a:ext uri="{FF2B5EF4-FFF2-40B4-BE49-F238E27FC236}">
                <a16:creationId xmlns:a16="http://schemas.microsoft.com/office/drawing/2014/main" id="{5972BC54-D739-4526-A55B-4CC44AB2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74" y="3907338"/>
            <a:ext cx="1255026" cy="1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React</a:t>
            </a:r>
            <a:r>
              <a:rPr lang="es-MX" dirty="0"/>
              <a:t>?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95400" y="1196752"/>
            <a:ext cx="11090448" cy="33046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React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 es una de las librerías más populares de JavaScript para el desarrollo de aplicaciones móviles y web. Creada por Facebook,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React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permite a los desarrolladores crear componentes reutilizables que representan diferentes partes de una interfaz y actualizar automáticamente la vista cuando los datos cambian.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  <p:pic>
        <p:nvPicPr>
          <p:cNvPr id="5" name="Google Shape;108;p2">
            <a:extLst>
              <a:ext uri="{FF2B5EF4-FFF2-40B4-BE49-F238E27FC236}">
                <a16:creationId xmlns:a16="http://schemas.microsoft.com/office/drawing/2014/main" id="{41370BC6-1561-4684-8BA1-FA0B6ADF75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5840" y="3717032"/>
            <a:ext cx="3131740" cy="2531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9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B17C9-404E-4676-A22C-2AB92355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Por que aprender </a:t>
            </a:r>
            <a:r>
              <a:rPr lang="es-PE" dirty="0" err="1"/>
              <a:t>React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18BAF8-9EFB-40ED-9786-8998D34F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43" y="980728"/>
            <a:ext cx="11397473" cy="3304640"/>
          </a:xfrm>
        </p:spPr>
        <p:txBody>
          <a:bodyPr/>
          <a:lstStyle/>
          <a:p>
            <a:pPr algn="just"/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Aprender </a:t>
            </a:r>
            <a:r>
              <a:rPr lang="es-MX" b="0" i="0" dirty="0" err="1">
                <a:solidFill>
                  <a:schemeClr val="tx1"/>
                </a:solidFill>
                <a:effectLst/>
                <a:latin typeface="Söhne"/>
              </a:rPr>
              <a:t>React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es esencial debido a su alta demanda en el mercado laboral y su capacidad para agilizar el desarrollo de interfaces mediante componentes reutilizables, lo que ahorra tiempo y mantiene el código organizado.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76F93E-7ABE-4E81-93E0-98F8EE9F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08" y="2996952"/>
            <a:ext cx="4824536" cy="35791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D49370-E23C-49D2-8A84-122AA5E65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707" y="2908996"/>
            <a:ext cx="5192738" cy="37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7C81-5865-46D4-BB3D-AAFCA93B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Que es VITE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5A429-F90A-429C-AB7F-D1FA420A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760"/>
            <a:ext cx="10515600" cy="330464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>
                <a:solidFill>
                  <a:schemeClr val="tx1"/>
                </a:solidFill>
                <a:latin typeface="Söhne"/>
              </a:rPr>
              <a:t>Vite es una potente herramienta de desarrollo que acelera la creación de aplicaciones web en </a:t>
            </a:r>
            <a:r>
              <a:rPr lang="es-MX" dirty="0" err="1">
                <a:solidFill>
                  <a:schemeClr val="tx1"/>
                </a:solidFill>
                <a:latin typeface="Söhne"/>
              </a:rPr>
              <a:t>React</a:t>
            </a:r>
            <a:r>
              <a:rPr lang="es-MX" dirty="0">
                <a:solidFill>
                  <a:schemeClr val="tx1"/>
                </a:solidFill>
                <a:latin typeface="Söhne"/>
              </a:rPr>
              <a:t>. Su característica principal es su velocidad excepcional, lo que significa que las modificaciones que haces en tu código se reflejan instantáneamente en el navegador, agilizando tu proceso de desarrollo y permitiéndote concentrarte en escribir código en lugar de esperar a que se compile.</a:t>
            </a:r>
            <a:endParaRPr lang="es-PE" b="1" dirty="0"/>
          </a:p>
          <a:p>
            <a:pPr marL="114300" indent="0">
              <a:buNone/>
            </a:pPr>
            <a:r>
              <a:rPr lang="es-PE" b="1" dirty="0"/>
              <a:t>    Link : https://vitejs.dev</a:t>
            </a:r>
          </a:p>
        </p:txBody>
      </p:sp>
      <p:pic>
        <p:nvPicPr>
          <p:cNvPr id="5123" name="Picture 3" descr="Vite | Next Generation Frontend Tooling">
            <a:extLst>
              <a:ext uri="{FF2B5EF4-FFF2-40B4-BE49-F238E27FC236}">
                <a16:creationId xmlns:a16="http://schemas.microsoft.com/office/drawing/2014/main" id="{B946B735-B3F2-495F-80BE-2A620670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356992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0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992</Words>
  <Application>Microsoft Office PowerPoint</Application>
  <PresentationFormat>Panorámica</PresentationFormat>
  <Paragraphs>146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robotoregular</vt:lpstr>
      <vt:lpstr>Söhne</vt:lpstr>
      <vt:lpstr>Söhne Mono</vt:lpstr>
      <vt:lpstr>ui-monospace</vt:lpstr>
      <vt:lpstr>Tema de Office</vt:lpstr>
      <vt:lpstr>REACT</vt:lpstr>
      <vt:lpstr>Objetivo del Curso</vt:lpstr>
      <vt:lpstr>Introducción al Curso</vt:lpstr>
      <vt:lpstr>Reglas de la clase</vt:lpstr>
      <vt:lpstr>Instalaciones Necesarias </vt:lpstr>
      <vt:lpstr>Extensiones Recomendadas </vt:lpstr>
      <vt:lpstr>¿Qué es React?</vt:lpstr>
      <vt:lpstr>Por que aprender React</vt:lpstr>
      <vt:lpstr>Que es VITE</vt:lpstr>
      <vt:lpstr>Crear nuestro primero proyecto en React</vt:lpstr>
      <vt:lpstr>Crear nuestro primero proyecto en React</vt:lpstr>
      <vt:lpstr>Crear nuestro primero proyecto en React</vt:lpstr>
      <vt:lpstr>Crear nuestro primero proyecto en React</vt:lpstr>
      <vt:lpstr>Crear nuestro primero proyecto en React</vt:lpstr>
      <vt:lpstr>Crear nuestro primero proyecto en React</vt:lpstr>
      <vt:lpstr>Crear nuestro primero proyecto en React</vt:lpstr>
      <vt:lpstr>Estructura de carpetas</vt:lpstr>
      <vt:lpstr>Primer Componente en React</vt:lpstr>
      <vt:lpstr>Estilos en React</vt:lpstr>
      <vt:lpstr>Variables en React</vt:lpstr>
      <vt:lpstr>Comunicación entre componente (PROPS)</vt:lpstr>
      <vt:lpstr>Ejercicio para la clase</vt:lpstr>
      <vt:lpstr>Ejercicios para practicar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Microsoft Office User</dc:creator>
  <cp:lastModifiedBy>MARTIN JESUS rios tineo</cp:lastModifiedBy>
  <cp:revision>35</cp:revision>
  <dcterms:created xsi:type="dcterms:W3CDTF">2019-11-06T14:00:55Z</dcterms:created>
  <dcterms:modified xsi:type="dcterms:W3CDTF">2023-09-15T00:38:10Z</dcterms:modified>
</cp:coreProperties>
</file>