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Bravais_lattic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Bravais_latt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58622" y="2404531"/>
            <a:ext cx="7766936" cy="1646302"/>
          </a:xfrm>
        </p:spPr>
        <p:txBody>
          <a:bodyPr/>
          <a:lstStyle/>
          <a:p>
            <a:pPr algn="ctr"/>
            <a:r>
              <a:rPr lang="es-CO" dirty="0" smtClean="0"/>
              <a:t>REDES DE BRAVAIS</a:t>
            </a:r>
            <a:endParaRPr lang="es-CO" dirty="0"/>
          </a:p>
        </p:txBody>
      </p:sp>
      <p:sp>
        <p:nvSpPr>
          <p:cNvPr id="3" name="Subtítulo 2"/>
          <p:cNvSpPr>
            <a:spLocks noGrp="1"/>
          </p:cNvSpPr>
          <p:nvPr>
            <p:ph type="subTitle" idx="1"/>
          </p:nvPr>
        </p:nvSpPr>
        <p:spPr/>
        <p:txBody>
          <a:bodyPr>
            <a:normAutofit/>
          </a:bodyPr>
          <a:lstStyle/>
          <a:p>
            <a:r>
              <a:rPr lang="es-CO" dirty="0" smtClean="0"/>
              <a:t>Felipe Daza</a:t>
            </a:r>
          </a:p>
          <a:p>
            <a:r>
              <a:rPr lang="es-CO" smtClean="0"/>
              <a:t>Dayana Maestre</a:t>
            </a:r>
            <a:endParaRPr lang="es-CO" dirty="0"/>
          </a:p>
        </p:txBody>
      </p:sp>
    </p:spTree>
    <p:extLst>
      <p:ext uri="{BB962C8B-B14F-4D97-AF65-F5344CB8AC3E}">
        <p14:creationId xmlns:p14="http://schemas.microsoft.com/office/powerpoint/2010/main" val="3212324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Auguste Bravaís (1811-1863)</a:t>
            </a:r>
            <a:endParaRPr lang="es-CO" dirty="0"/>
          </a:p>
        </p:txBody>
      </p:sp>
      <p:pic>
        <p:nvPicPr>
          <p:cNvPr id="4" name="Marcador de contenido 3"/>
          <p:cNvPicPr>
            <a:picLocks noGrp="1" noChangeAspect="1"/>
          </p:cNvPicPr>
          <p:nvPr>
            <p:ph idx="1"/>
          </p:nvPr>
        </p:nvPicPr>
        <p:blipFill>
          <a:blip r:embed="rId2"/>
          <a:stretch>
            <a:fillRect/>
          </a:stretch>
        </p:blipFill>
        <p:spPr>
          <a:xfrm>
            <a:off x="6742264" y="3331369"/>
            <a:ext cx="2531738" cy="3126697"/>
          </a:xfrm>
          <a:prstGeom prst="rect">
            <a:avLst/>
          </a:prstGeom>
        </p:spPr>
      </p:pic>
      <p:sp>
        <p:nvSpPr>
          <p:cNvPr id="5" name="Marcador de contenido 2"/>
          <p:cNvSpPr txBox="1">
            <a:spLocks/>
          </p:cNvSpPr>
          <p:nvPr/>
        </p:nvSpPr>
        <p:spPr>
          <a:xfrm>
            <a:off x="677334" y="184450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CO" dirty="0"/>
              <a:t>S</a:t>
            </a:r>
            <a:r>
              <a:rPr lang="es-CO" dirty="0" smtClean="0"/>
              <a:t>e pudo cimentar las bases de una herramienta que hoy nos ayuda a la comprensión de la distribución de redes cristalinas</a:t>
            </a:r>
          </a:p>
          <a:p>
            <a:pPr algn="just"/>
            <a:r>
              <a:rPr lang="es-CO" dirty="0"/>
              <a:t>D</a:t>
            </a:r>
            <a:r>
              <a:rPr lang="es-CO" dirty="0" smtClean="0"/>
              <a:t>escribir el orden geométrico en un espacio microscópico</a:t>
            </a:r>
          </a:p>
          <a:p>
            <a:pPr algn="just"/>
            <a:r>
              <a:rPr lang="es-CO" dirty="0"/>
              <a:t>D</a:t>
            </a:r>
            <a:r>
              <a:rPr lang="es-CO" dirty="0" smtClean="0"/>
              <a:t>escribir los volúmenes de la base de dichas redes y poder establecer patrones repetitivos en 2 y 3 dimensiones</a:t>
            </a:r>
            <a:endParaRPr lang="es-CO" dirty="0"/>
          </a:p>
        </p:txBody>
      </p:sp>
      <p:pic>
        <p:nvPicPr>
          <p:cNvPr id="6" name="Imagen 5"/>
          <p:cNvPicPr>
            <a:picLocks noChangeAspect="1"/>
          </p:cNvPicPr>
          <p:nvPr/>
        </p:nvPicPr>
        <p:blipFill>
          <a:blip r:embed="rId3"/>
          <a:stretch>
            <a:fillRect/>
          </a:stretch>
        </p:blipFill>
        <p:spPr>
          <a:xfrm>
            <a:off x="1143352" y="3962400"/>
            <a:ext cx="4400641" cy="2495666"/>
          </a:xfrm>
          <a:prstGeom prst="rect">
            <a:avLst/>
          </a:prstGeom>
        </p:spPr>
      </p:pic>
    </p:spTree>
    <p:extLst>
      <p:ext uri="{BB962C8B-B14F-4D97-AF65-F5344CB8AC3E}">
        <p14:creationId xmlns:p14="http://schemas.microsoft.com/office/powerpoint/2010/main" val="4049023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Celosía </a:t>
            </a:r>
            <a:r>
              <a:rPr lang="es-CO" dirty="0" smtClean="0"/>
              <a:t>Bravais</a:t>
            </a:r>
            <a:endParaRPr lang="es-CO" dirty="0"/>
          </a:p>
        </p:txBody>
      </p:sp>
      <p:sp>
        <p:nvSpPr>
          <p:cNvPr id="3" name="Marcador de contenido 2"/>
          <p:cNvSpPr>
            <a:spLocks noGrp="1"/>
          </p:cNvSpPr>
          <p:nvPr>
            <p:ph idx="1"/>
          </p:nvPr>
        </p:nvSpPr>
        <p:spPr>
          <a:xfrm>
            <a:off x="677333" y="2160589"/>
            <a:ext cx="9635709" cy="3880773"/>
          </a:xfrm>
        </p:spPr>
        <p:txBody>
          <a:bodyPr/>
          <a:lstStyle/>
          <a:p>
            <a:pPr lvl="0" algn="just"/>
            <a:r>
              <a:rPr lang="es-CO" altLang="es-CO" dirty="0">
                <a:solidFill>
                  <a:schemeClr val="tx1"/>
                </a:solidFill>
                <a:latin typeface="Calibri" panose="020F0502020204030204" pitchFamily="34" charset="0"/>
                <a:ea typeface="Calibri" panose="020F0502020204030204" pitchFamily="34" charset="0"/>
                <a:cs typeface="Calibri" panose="020F0502020204030204" pitchFamily="34" charset="0"/>
              </a:rPr>
              <a:t>En geometría y cristalografía una red de Bravais es una matriz infinita de puntos discretos generados por un conjunto de operaciones de traducción discretas, que están descritas en el espacio tridimensional por:</a:t>
            </a:r>
            <a:endParaRPr lang="es-CO" altLang="es-CO" dirty="0">
              <a:solidFill>
                <a:schemeClr val="tx1"/>
              </a:solidFill>
              <a:latin typeface="Calibri" panose="020F0502020204030204" pitchFamily="34" charset="0"/>
              <a:cs typeface="Calibri" panose="020F0502020204030204" pitchFamily="34" charset="0"/>
            </a:endParaRPr>
          </a:p>
          <a:p>
            <a:endParaRPr lang="es-CO" dirty="0" smtClean="0"/>
          </a:p>
          <a:p>
            <a:endParaRPr lang="es-CO" dirty="0"/>
          </a:p>
          <a:p>
            <a:pPr algn="just"/>
            <a:r>
              <a:rPr lang="es-CO" dirty="0">
                <a:latin typeface="Calibri" panose="020F0502020204030204" pitchFamily="34" charset="0"/>
                <a:cs typeface="Calibri" panose="020F0502020204030204" pitchFamily="34" charset="0"/>
              </a:rPr>
              <a:t>Una celda unitaria primitiva para una celosía de Bravais se puede elegir de más de una forma, pero cada forma tendrá el mismo volumen y cada forma tendrá la propiedad de que una correspondencia </a:t>
            </a:r>
            <a:endParaRPr lang="es-CO" dirty="0">
              <a:latin typeface="Calibri" panose="020F0502020204030204" pitchFamily="34" charset="0"/>
              <a:cs typeface="Calibri" panose="020F0502020204030204" pitchFamily="34" charset="0"/>
            </a:endParaRPr>
          </a:p>
        </p:txBody>
      </p:sp>
      <p:pic>
        <p:nvPicPr>
          <p:cNvPr id="2049"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156" y="3275635"/>
            <a:ext cx="2520398" cy="35077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p:nvPr/>
        </p:nvPicPr>
        <p:blipFill rotWithShape="1">
          <a:blip r:embed="rId3"/>
          <a:srcRect r="42485" b="-12208"/>
          <a:stretch/>
        </p:blipFill>
        <p:spPr bwMode="auto">
          <a:xfrm>
            <a:off x="4503156" y="4982033"/>
            <a:ext cx="2520398" cy="562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5459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393774" y="343866"/>
            <a:ext cx="6040516" cy="6048523"/>
            <a:chOff x="1" y="307407"/>
            <a:chExt cx="5344756" cy="3740407"/>
          </a:xfrm>
        </p:grpSpPr>
        <p:pic>
          <p:nvPicPr>
            <p:cNvPr id="5" name="Imagen 4"/>
            <p:cNvPicPr>
              <a:picLocks noChangeAspect="1"/>
            </p:cNvPicPr>
            <p:nvPr/>
          </p:nvPicPr>
          <p:blipFill>
            <a:blip r:embed="rId2"/>
            <a:stretch>
              <a:fillRect/>
            </a:stretch>
          </p:blipFill>
          <p:spPr>
            <a:xfrm>
              <a:off x="1" y="307407"/>
              <a:ext cx="5105108" cy="3098347"/>
            </a:xfrm>
            <a:prstGeom prst="rect">
              <a:avLst/>
            </a:prstGeom>
          </p:spPr>
        </p:pic>
        <p:sp>
          <p:nvSpPr>
            <p:cNvPr id="6" name="Cuadro de texto 4"/>
            <p:cNvSpPr txBox="1"/>
            <p:nvPr/>
          </p:nvSpPr>
          <p:spPr>
            <a:xfrm>
              <a:off x="11873" y="3452797"/>
              <a:ext cx="5332884" cy="595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s-CO" sz="1000" dirty="0" smtClean="0">
                  <a:effectLst/>
                  <a:latin typeface="Calibri" panose="020F0502020204030204" pitchFamily="34" charset="0"/>
                  <a:ea typeface="Calibri" panose="020F0502020204030204" pitchFamily="34" charset="0"/>
                  <a:cs typeface="Calibri" panose="020F0502020204030204" pitchFamily="34" charset="0"/>
                </a:rPr>
                <a:t> </a:t>
              </a:r>
              <a:r>
                <a:rPr lang="es-CO" sz="1000" dirty="0">
                  <a:effectLst/>
                  <a:latin typeface="Calibri" panose="020F0502020204030204" pitchFamily="34" charset="0"/>
                  <a:ea typeface="Calibri" panose="020F0502020204030204" pitchFamily="34" charset="0"/>
                  <a:cs typeface="Calibri" panose="020F0502020204030204" pitchFamily="34" charset="0"/>
                </a:rPr>
                <a:t>D</a:t>
              </a:r>
              <a:r>
                <a:rPr lang="es-CO" sz="10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iagramas puntos de celosía “círculos verdes” y las celdas unitarias “paralelogramos”.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sz="1000" dirty="0">
                  <a:effectLst/>
                  <a:latin typeface="Calibri" panose="020F0502020204030204" pitchFamily="34" charset="0"/>
                  <a:ea typeface="Calibri" panose="020F0502020204030204" pitchFamily="34" charset="0"/>
                  <a:cs typeface="Calibri" panose="020F0502020204030204" pitchFamily="34" charset="0"/>
                </a:rPr>
                <a:t>Las 5 redes de Bravais bidimensionales fundamentales: 1 Oblicuas, 2 rectangular, 3 rectangular centrada, 4 hexagonal, y 5 cuadrada. Figura tomada de </a:t>
              </a:r>
              <a:r>
                <a:rPr lang="es-CO" sz="1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http://en.wikipedia.org/wiki/Bravais_lattice</a:t>
              </a:r>
              <a:r>
                <a:rPr lang="es-CO" sz="1000" dirty="0">
                  <a:effectLst/>
                  <a:latin typeface="Calibri" panose="020F0502020204030204" pitchFamily="34" charset="0"/>
                  <a:ea typeface="Calibri" panose="020F0502020204030204" pitchFamily="34" charset="0"/>
                  <a:cs typeface="Calibri" panose="020F0502020204030204" pitchFamily="34"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7" name="Imagen 6"/>
          <p:cNvPicPr/>
          <p:nvPr/>
        </p:nvPicPr>
        <p:blipFill rotWithShape="1">
          <a:blip r:embed="rId4"/>
          <a:srcRect r="67792"/>
          <a:stretch/>
        </p:blipFill>
        <p:spPr bwMode="auto">
          <a:xfrm>
            <a:off x="6487630" y="367014"/>
            <a:ext cx="2208530" cy="2053590"/>
          </a:xfrm>
          <a:prstGeom prst="rect">
            <a:avLst/>
          </a:prstGeom>
          <a:ln>
            <a:noFill/>
          </a:ln>
          <a:extLst>
            <a:ext uri="{53640926-AAD7-44D8-BBD7-CCE9431645EC}">
              <a14:shadowObscured xmlns:a14="http://schemas.microsoft.com/office/drawing/2010/main"/>
            </a:ext>
          </a:extLst>
        </p:spPr>
      </p:pic>
      <p:pic>
        <p:nvPicPr>
          <p:cNvPr id="8" name="Imagen 7"/>
          <p:cNvPicPr/>
          <p:nvPr/>
        </p:nvPicPr>
        <p:blipFill rotWithShape="1">
          <a:blip r:embed="rId4"/>
          <a:srcRect l="33074" r="33506" b="1115"/>
          <a:stretch/>
        </p:blipFill>
        <p:spPr bwMode="auto">
          <a:xfrm>
            <a:off x="6487630" y="2536351"/>
            <a:ext cx="2291715" cy="2030095"/>
          </a:xfrm>
          <a:prstGeom prst="rect">
            <a:avLst/>
          </a:prstGeom>
          <a:ln>
            <a:noFill/>
          </a:ln>
          <a:extLst>
            <a:ext uri="{53640926-AAD7-44D8-BBD7-CCE9431645EC}">
              <a14:shadowObscured xmlns:a14="http://schemas.microsoft.com/office/drawing/2010/main"/>
            </a:ext>
          </a:extLst>
        </p:spPr>
      </p:pic>
      <p:pic>
        <p:nvPicPr>
          <p:cNvPr id="9" name="Imagen 8"/>
          <p:cNvPicPr/>
          <p:nvPr/>
        </p:nvPicPr>
        <p:blipFill rotWithShape="1">
          <a:blip r:embed="rId4"/>
          <a:srcRect l="67013" b="-2354"/>
          <a:stretch/>
        </p:blipFill>
        <p:spPr bwMode="auto">
          <a:xfrm>
            <a:off x="6487630" y="4566446"/>
            <a:ext cx="2261870" cy="21018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4806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Casos de volúmenes por simetría </a:t>
            </a:r>
            <a:br>
              <a:rPr lang="es-CO" dirty="0"/>
            </a:br>
            <a:endParaRPr lang="es-CO" dirty="0"/>
          </a:p>
        </p:txBody>
      </p:sp>
      <p:grpSp>
        <p:nvGrpSpPr>
          <p:cNvPr id="4" name="Grupo 3"/>
          <p:cNvGrpSpPr/>
          <p:nvPr/>
        </p:nvGrpSpPr>
        <p:grpSpPr>
          <a:xfrm>
            <a:off x="777021" y="1736202"/>
            <a:ext cx="9107759" cy="3448284"/>
            <a:chOff x="75063" y="0"/>
            <a:chExt cx="6858000" cy="2232001"/>
          </a:xfrm>
        </p:grpSpPr>
        <p:sp>
          <p:nvSpPr>
            <p:cNvPr id="5" name="Cuadro de texto 35"/>
            <p:cNvSpPr txBox="1"/>
            <p:nvPr/>
          </p:nvSpPr>
          <p:spPr>
            <a:xfrm>
              <a:off x="75063" y="1857399"/>
              <a:ext cx="6857867" cy="37460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s-C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100" dirty="0" smtClean="0">
                  <a:effectLst/>
                  <a:latin typeface="Calibri" panose="020F0502020204030204" pitchFamily="34" charset="0"/>
                  <a:ea typeface="Calibri" panose="020F0502020204030204" pitchFamily="34" charset="0"/>
                  <a:cs typeface="Times New Roman" panose="02020603050405020304" pitchFamily="18" charset="0"/>
                </a:rPr>
                <a:t>Tabla </a:t>
              </a:r>
              <a:r>
                <a:rPr lang="es-CO" sz="1100" dirty="0">
                  <a:effectLst/>
                  <a:latin typeface="Calibri" panose="020F0502020204030204" pitchFamily="34" charset="0"/>
                  <a:ea typeface="Calibri" panose="020F0502020204030204" pitchFamily="34" charset="0"/>
                  <a:cs typeface="Times New Roman" panose="02020603050405020304" pitchFamily="18" charset="0"/>
                </a:rPr>
                <a:t>de parametrización de volúmenes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paramonoclínico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triclínico,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ortorómbico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tetragonal, </a:t>
              </a:r>
              <a:r>
                <a:rPr lang="es-CO" sz="1100" dirty="0" err="1">
                  <a:effectLst/>
                  <a:latin typeface="Calibri" panose="020F0502020204030204" pitchFamily="34" charset="0"/>
                  <a:ea typeface="Calibri" panose="020F0502020204030204" pitchFamily="34" charset="0"/>
                  <a:cs typeface="Times New Roman" panose="02020603050405020304" pitchFamily="18" charset="0"/>
                </a:rPr>
                <a:t>rombóedrico</a:t>
              </a:r>
              <a:r>
                <a:rPr lang="es-CO" sz="1100" dirty="0">
                  <a:effectLst/>
                  <a:latin typeface="Calibri" panose="020F0502020204030204" pitchFamily="34" charset="0"/>
                  <a:ea typeface="Calibri" panose="020F0502020204030204" pitchFamily="34" charset="0"/>
                  <a:cs typeface="Times New Roman" panose="02020603050405020304" pitchFamily="18" charset="0"/>
                </a:rPr>
                <a:t>, hexagonal y cúbico. Tomada de </a:t>
              </a:r>
              <a:r>
                <a:rPr lang="es-CO"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https://en.wikipedia.org/wiki/Bravais_lattice</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Imagen 5"/>
            <p:cNvPicPr>
              <a:picLocks noChangeAspect="1"/>
            </p:cNvPicPr>
            <p:nvPr/>
          </p:nvPicPr>
          <p:blipFill>
            <a:blip r:embed="rId3"/>
            <a:stretch>
              <a:fillRect/>
            </a:stretch>
          </p:blipFill>
          <p:spPr>
            <a:xfrm>
              <a:off x="75063" y="0"/>
              <a:ext cx="6858000" cy="2044700"/>
            </a:xfrm>
            <a:prstGeom prst="rect">
              <a:avLst/>
            </a:prstGeom>
          </p:spPr>
        </p:pic>
      </p:grpSp>
    </p:spTree>
    <p:extLst>
      <p:ext uri="{BB962C8B-B14F-4D97-AF65-F5344CB8AC3E}">
        <p14:creationId xmlns:p14="http://schemas.microsoft.com/office/powerpoint/2010/main" val="1810452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Celda Unidad </a:t>
            </a:r>
            <a:br>
              <a:rPr lang="es-CO" dirty="0"/>
            </a:br>
            <a:endParaRPr lang="es-CO" dirty="0"/>
          </a:p>
        </p:txBody>
      </p:sp>
      <p:sp>
        <p:nvSpPr>
          <p:cNvPr id="3" name="Marcador de contenido 2"/>
          <p:cNvSpPr>
            <a:spLocks noGrp="1"/>
          </p:cNvSpPr>
          <p:nvPr>
            <p:ph idx="1"/>
          </p:nvPr>
        </p:nvSpPr>
        <p:spPr>
          <a:xfrm>
            <a:off x="272219" y="1720751"/>
            <a:ext cx="9716733" cy="3880773"/>
          </a:xfrm>
        </p:spPr>
        <p:txBody>
          <a:bodyPr/>
          <a:lstStyle/>
          <a:p>
            <a:pPr algn="just"/>
            <a:r>
              <a:rPr lang="es-CO" dirty="0">
                <a:latin typeface="Calibri" panose="020F0502020204030204" pitchFamily="34" charset="0"/>
                <a:cs typeface="Calibri" panose="020F0502020204030204" pitchFamily="34" charset="0"/>
              </a:rPr>
              <a:t>Esta unidad estructural que define la estructura cristalina mediante su geometría y por la posición de los átomos centro de ella se caracteriza por</a:t>
            </a:r>
            <a:r>
              <a:rPr lang="es-CO" dirty="0" smtClean="0">
                <a:latin typeface="Calibri" panose="020F0502020204030204" pitchFamily="34" charset="0"/>
                <a:cs typeface="Calibri" panose="020F0502020204030204" pitchFamily="34" charset="0"/>
              </a:rPr>
              <a:t>:</a:t>
            </a:r>
          </a:p>
          <a:p>
            <a:pPr marL="0" lvl="0" indent="0" algn="just">
              <a:buNone/>
            </a:pPr>
            <a:r>
              <a:rPr lang="es-CO" dirty="0" smtClean="0">
                <a:latin typeface="Calibri" panose="020F0502020204030204" pitchFamily="34" charset="0"/>
                <a:cs typeface="Calibri" panose="020F0502020204030204" pitchFamily="34" charset="0"/>
              </a:rPr>
              <a:t>a) Menor </a:t>
            </a:r>
            <a:r>
              <a:rPr lang="es-CO" dirty="0">
                <a:latin typeface="Calibri" panose="020F0502020204030204" pitchFamily="34" charset="0"/>
                <a:cs typeface="Calibri" panose="020F0502020204030204" pitchFamily="34" charset="0"/>
              </a:rPr>
              <a:t>unidad que, por repetición indefinida, genera el sólido cristalino</a:t>
            </a:r>
          </a:p>
          <a:p>
            <a:pPr marL="0" lvl="0" indent="0" algn="just">
              <a:buNone/>
            </a:pPr>
            <a:r>
              <a:rPr lang="es-CO" dirty="0" smtClean="0">
                <a:latin typeface="Calibri" panose="020F0502020204030204" pitchFamily="34" charset="0"/>
                <a:cs typeface="Calibri" panose="020F0502020204030204" pitchFamily="34" charset="0"/>
              </a:rPr>
              <a:t>b) Paralelepípedo </a:t>
            </a:r>
            <a:r>
              <a:rPr lang="es-CO" dirty="0">
                <a:latin typeface="Calibri" panose="020F0502020204030204" pitchFamily="34" charset="0"/>
                <a:cs typeface="Calibri" panose="020F0502020204030204" pitchFamily="34" charset="0"/>
              </a:rPr>
              <a:t>definido a partir de las longitudes axiales de las aristas independientes a, b y c y de los tres ángulos </a:t>
            </a:r>
            <a:r>
              <a:rPr lang="es-CO" dirty="0" err="1">
                <a:latin typeface="Calibri" panose="020F0502020204030204" pitchFamily="34" charset="0"/>
                <a:cs typeface="Calibri" panose="020F0502020204030204" pitchFamily="34" charset="0"/>
              </a:rPr>
              <a:t>interaxiales</a:t>
            </a:r>
            <a:r>
              <a:rPr lang="es-CO" dirty="0">
                <a:latin typeface="Calibri" panose="020F0502020204030204" pitchFamily="34" charset="0"/>
                <a:cs typeface="Calibri" panose="020F0502020204030204" pitchFamily="34" charset="0"/>
              </a:rPr>
              <a:t> α, β y γ.</a:t>
            </a:r>
          </a:p>
          <a:p>
            <a:endParaRPr lang="es-CO" dirty="0"/>
          </a:p>
        </p:txBody>
      </p:sp>
      <p:pic>
        <p:nvPicPr>
          <p:cNvPr id="8" name="Imagen 7"/>
          <p:cNvPicPr/>
          <p:nvPr/>
        </p:nvPicPr>
        <p:blipFill rotWithShape="1">
          <a:blip r:embed="rId2">
            <a:extLst>
              <a:ext uri="{28A0092B-C50C-407E-A947-70E740481C1C}">
                <a14:useLocalDpi xmlns:a14="http://schemas.microsoft.com/office/drawing/2010/main" val="0"/>
              </a:ext>
            </a:extLst>
          </a:blip>
          <a:srcRect t="1" b="1898"/>
          <a:stretch/>
        </p:blipFill>
        <p:spPr bwMode="auto">
          <a:xfrm>
            <a:off x="3692325" y="3661137"/>
            <a:ext cx="3298784" cy="1940387"/>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2193616" y="5797235"/>
            <a:ext cx="10156571" cy="233975"/>
          </a:xfrm>
          <a:prstGeom prst="rect">
            <a:avLst/>
          </a:prstGeom>
        </p:spPr>
        <p:txBody>
          <a:bodyPr wrap="square">
            <a:spAutoFit/>
          </a:bodyPr>
          <a:lstStyle/>
          <a:p>
            <a:pPr algn="just">
              <a:lnSpc>
                <a:spcPct val="107000"/>
              </a:lnSpc>
              <a:spcAft>
                <a:spcPts val="800"/>
              </a:spcAft>
            </a:pPr>
            <a:r>
              <a:rPr lang="es-CO" sz="900" dirty="0">
                <a:latin typeface="Calibri" panose="020F0502020204030204" pitchFamily="34" charset="0"/>
                <a:ea typeface="Calibri" panose="020F0502020204030204" pitchFamily="34" charset="0"/>
                <a:cs typeface="Times New Roman" panose="02020603050405020304" pitchFamily="18" charset="0"/>
              </a:rPr>
              <a:t>FIG. 4. Celdilla unidad con los ejes de coordenadas </a:t>
            </a:r>
            <a:r>
              <a:rPr lang="es-CO" sz="900" i="1" dirty="0">
                <a:latin typeface="Calibri" panose="020F0502020204030204" pitchFamily="34" charset="0"/>
                <a:ea typeface="Calibri" panose="020F0502020204030204" pitchFamily="34" charset="0"/>
                <a:cs typeface="Times New Roman" panose="02020603050405020304" pitchFamily="18" charset="0"/>
              </a:rPr>
              <a:t>x, y z </a:t>
            </a:r>
            <a:r>
              <a:rPr lang="es-CO" sz="900" dirty="0">
                <a:latin typeface="Calibri" panose="020F0502020204030204" pitchFamily="34" charset="0"/>
                <a:ea typeface="Calibri" panose="020F0502020204030204" pitchFamily="34" charset="0"/>
                <a:cs typeface="Times New Roman" panose="02020603050405020304" pitchFamily="18" charset="0"/>
              </a:rPr>
              <a:t>mostrando las longitudes de las aristas (a, b y c) y los ángulos </a:t>
            </a:r>
            <a:r>
              <a:rPr lang="es-CO" sz="900" dirty="0" err="1">
                <a:latin typeface="Calibri" panose="020F0502020204030204" pitchFamily="34" charset="0"/>
                <a:ea typeface="Calibri" panose="020F0502020204030204" pitchFamily="34" charset="0"/>
                <a:cs typeface="Times New Roman" panose="02020603050405020304" pitchFamily="18" charset="0"/>
              </a:rPr>
              <a:t>interaxiales</a:t>
            </a:r>
            <a:r>
              <a:rPr lang="es-CO" sz="900" dirty="0">
                <a:latin typeface="Calibri" panose="020F0502020204030204" pitchFamily="34" charset="0"/>
                <a:ea typeface="Calibri" panose="020F0502020204030204" pitchFamily="34" charset="0"/>
                <a:cs typeface="Times New Roman" panose="02020603050405020304" pitchFamily="18" charset="0"/>
              </a:rPr>
              <a:t> (α, β, γ )</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61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Clasificación de los retículos espaciales en los sistemas cristalinos</a:t>
            </a:r>
            <a:br>
              <a:rPr lang="es-CO" dirty="0"/>
            </a:br>
            <a:endParaRPr lang="es-CO" dirty="0"/>
          </a:p>
        </p:txBody>
      </p:sp>
      <p:sp>
        <p:nvSpPr>
          <p:cNvPr id="3" name="Marcador de contenido 2"/>
          <p:cNvSpPr>
            <a:spLocks noGrp="1"/>
          </p:cNvSpPr>
          <p:nvPr>
            <p:ph idx="1"/>
          </p:nvPr>
        </p:nvSpPr>
        <p:spPr>
          <a:xfrm>
            <a:off x="677333" y="2160589"/>
            <a:ext cx="8906933" cy="3880773"/>
          </a:xfrm>
        </p:spPr>
        <p:txBody>
          <a:bodyPr/>
          <a:lstStyle/>
          <a:p>
            <a:r>
              <a:rPr lang="es-CO" dirty="0" smtClean="0">
                <a:latin typeface="Calibri" panose="020F0502020204030204" pitchFamily="34" charset="0"/>
                <a:cs typeface="Calibri" panose="020F0502020204030204" pitchFamily="34" charset="0"/>
              </a:rPr>
              <a:t>Dependiendo del valor de las aristas independientes (a, b y c) y los ángulos α, β, γ se obtienen únicamente </a:t>
            </a:r>
            <a:r>
              <a:rPr lang="es-CO" u="sng" dirty="0" smtClean="0">
                <a:latin typeface="Calibri" panose="020F0502020204030204" pitchFamily="34" charset="0"/>
                <a:cs typeface="Calibri" panose="020F0502020204030204" pitchFamily="34" charset="0"/>
              </a:rPr>
              <a:t>7 sistemas cristalino.</a:t>
            </a:r>
          </a:p>
          <a:p>
            <a:r>
              <a:rPr lang="es-CO" dirty="0" smtClean="0">
                <a:latin typeface="Calibri" panose="020F0502020204030204" pitchFamily="34" charset="0"/>
                <a:cs typeface="Calibri" panose="020F0502020204030204" pitchFamily="34" charset="0"/>
              </a:rPr>
              <a:t>Este proyecto de investigación se centra en el </a:t>
            </a:r>
            <a:r>
              <a:rPr lang="es-CO" i="1" dirty="0" smtClean="0">
                <a:latin typeface="Calibri" panose="020F0502020204030204" pitchFamily="34" charset="0"/>
                <a:cs typeface="Calibri" panose="020F0502020204030204" pitchFamily="34" charset="0"/>
              </a:rPr>
              <a:t>sistema cristalino cubico</a:t>
            </a:r>
            <a:r>
              <a:rPr lang="es-CO" dirty="0" smtClean="0">
                <a:latin typeface="Calibri" panose="020F0502020204030204" pitchFamily="34" charset="0"/>
                <a:cs typeface="Calibri" panose="020F0502020204030204" pitchFamily="34" charset="0"/>
              </a:rPr>
              <a:t> : Cúbica centrada en el cuerpo (</a:t>
            </a:r>
            <a:r>
              <a:rPr lang="es-CO" i="1" dirty="0" err="1" smtClean="0">
                <a:latin typeface="Calibri" panose="020F0502020204030204" pitchFamily="34" charset="0"/>
                <a:cs typeface="Calibri" panose="020F0502020204030204" pitchFamily="34" charset="0"/>
              </a:rPr>
              <a:t>bbc</a:t>
            </a:r>
            <a:r>
              <a:rPr lang="es-CO" i="1" dirty="0" smtClean="0">
                <a:latin typeface="Calibri" panose="020F0502020204030204" pitchFamily="34" charset="0"/>
                <a:cs typeface="Calibri" panose="020F0502020204030204" pitchFamily="34" charset="0"/>
              </a:rPr>
              <a:t>)</a:t>
            </a:r>
            <a:r>
              <a:rPr lang="es-CO" dirty="0" smtClean="0">
                <a:latin typeface="Calibri" panose="020F0502020204030204" pitchFamily="34" charset="0"/>
                <a:cs typeface="Calibri" panose="020F0502020204030204" pitchFamily="34" charset="0"/>
              </a:rPr>
              <a:t> Cúbica centrada en las caras </a:t>
            </a:r>
            <a:r>
              <a:rPr lang="es-CO" i="1" dirty="0" smtClean="0">
                <a:latin typeface="Calibri" panose="020F0502020204030204" pitchFamily="34" charset="0"/>
                <a:cs typeface="Calibri" panose="020F0502020204030204" pitchFamily="34" charset="0"/>
              </a:rPr>
              <a:t>(</a:t>
            </a:r>
            <a:r>
              <a:rPr lang="es-CO" i="1" dirty="0" err="1" smtClean="0">
                <a:latin typeface="Calibri" panose="020F0502020204030204" pitchFamily="34" charset="0"/>
                <a:cs typeface="Calibri" panose="020F0502020204030204" pitchFamily="34" charset="0"/>
              </a:rPr>
              <a:t>fcc</a:t>
            </a:r>
            <a:r>
              <a:rPr lang="es-CO" i="1" dirty="0"/>
              <a:t>)</a:t>
            </a:r>
            <a:endParaRPr lang="es-CO" dirty="0"/>
          </a:p>
        </p:txBody>
      </p:sp>
      <p:pic>
        <p:nvPicPr>
          <p:cNvPr id="4" name="Imagen 3"/>
          <p:cNvPicPr>
            <a:picLocks noChangeAspect="1"/>
          </p:cNvPicPr>
          <p:nvPr/>
        </p:nvPicPr>
        <p:blipFill>
          <a:blip r:embed="rId2"/>
          <a:stretch>
            <a:fillRect/>
          </a:stretch>
        </p:blipFill>
        <p:spPr>
          <a:xfrm>
            <a:off x="2310964" y="3691944"/>
            <a:ext cx="2441658" cy="1998940"/>
          </a:xfrm>
          <a:prstGeom prst="rect">
            <a:avLst/>
          </a:prstGeom>
        </p:spPr>
      </p:pic>
      <p:sp>
        <p:nvSpPr>
          <p:cNvPr id="5" name="Rectángulo 4"/>
          <p:cNvSpPr/>
          <p:nvPr/>
        </p:nvSpPr>
        <p:spPr>
          <a:xfrm>
            <a:off x="2552492" y="5750707"/>
            <a:ext cx="1547218" cy="230832"/>
          </a:xfrm>
          <a:prstGeom prst="rect">
            <a:avLst/>
          </a:prstGeom>
        </p:spPr>
        <p:txBody>
          <a:bodyPr wrap="none">
            <a:spAutoFit/>
          </a:bodyPr>
          <a:lstStyle/>
          <a:p>
            <a:r>
              <a:rPr lang="es-CO" sz="900" dirty="0" smtClean="0">
                <a:latin typeface="Calibri" panose="020F0502020204030204" pitchFamily="34" charset="0"/>
                <a:cs typeface="Calibri" panose="020F0502020204030204" pitchFamily="34" charset="0"/>
              </a:rPr>
              <a:t>Cubica </a:t>
            </a:r>
            <a:r>
              <a:rPr lang="es-CO" sz="900" dirty="0">
                <a:latin typeface="Calibri" panose="020F0502020204030204" pitchFamily="34" charset="0"/>
                <a:cs typeface="Calibri" panose="020F0502020204030204" pitchFamily="34" charset="0"/>
              </a:rPr>
              <a:t>centrada en el cuerpo</a:t>
            </a:r>
          </a:p>
        </p:txBody>
      </p:sp>
      <p:pic>
        <p:nvPicPr>
          <p:cNvPr id="6" name="Imagen 5"/>
          <p:cNvPicPr>
            <a:picLocks noChangeAspect="1"/>
          </p:cNvPicPr>
          <p:nvPr/>
        </p:nvPicPr>
        <p:blipFill>
          <a:blip r:embed="rId3"/>
          <a:stretch>
            <a:fillRect/>
          </a:stretch>
        </p:blipFill>
        <p:spPr>
          <a:xfrm>
            <a:off x="7060962" y="3691944"/>
            <a:ext cx="2213040" cy="1998940"/>
          </a:xfrm>
          <a:prstGeom prst="rect">
            <a:avLst/>
          </a:prstGeom>
        </p:spPr>
      </p:pic>
      <p:sp>
        <p:nvSpPr>
          <p:cNvPr id="7" name="Rectángulo 6"/>
          <p:cNvSpPr/>
          <p:nvPr/>
        </p:nvSpPr>
        <p:spPr>
          <a:xfrm>
            <a:off x="7526026" y="5734654"/>
            <a:ext cx="1502334" cy="230832"/>
          </a:xfrm>
          <a:prstGeom prst="rect">
            <a:avLst/>
          </a:prstGeom>
        </p:spPr>
        <p:txBody>
          <a:bodyPr wrap="none">
            <a:spAutoFit/>
          </a:bodyPr>
          <a:lstStyle/>
          <a:p>
            <a:r>
              <a:rPr lang="es-CO" sz="900" dirty="0">
                <a:latin typeface="Calibri" panose="020F0502020204030204" pitchFamily="34" charset="0"/>
                <a:cs typeface="Calibri" panose="020F0502020204030204" pitchFamily="34" charset="0"/>
              </a:rPr>
              <a:t>Cubica centrada en las caras</a:t>
            </a:r>
          </a:p>
        </p:txBody>
      </p:sp>
    </p:spTree>
    <p:extLst>
      <p:ext uri="{BB962C8B-B14F-4D97-AF65-F5344CB8AC3E}">
        <p14:creationId xmlns:p14="http://schemas.microsoft.com/office/powerpoint/2010/main" val="60634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Red recíproca </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77334" y="1930400"/>
                <a:ext cx="9505244" cy="3880773"/>
              </a:xfrm>
            </p:spPr>
            <p:txBody>
              <a:bodyPr/>
              <a:lstStyle/>
              <a:p>
                <a:pPr algn="just"/>
                <a:r>
                  <a:rPr lang="es-CO" dirty="0">
                    <a:latin typeface="Calibri" panose="020F0502020204030204" pitchFamily="34" charset="0"/>
                    <a:cs typeface="Calibri" panose="020F0502020204030204" pitchFamily="34" charset="0"/>
                  </a:rPr>
                  <a:t>Cada estructura cristalina tiene dos redes asociadas: la red </a:t>
                </a:r>
                <a:r>
                  <a:rPr lang="es-CO" dirty="0" smtClean="0">
                    <a:latin typeface="Calibri" panose="020F0502020204030204" pitchFamily="34" charset="0"/>
                    <a:cs typeface="Calibri" panose="020F0502020204030204" pitchFamily="34" charset="0"/>
                  </a:rPr>
                  <a:t>cristalina, la </a:t>
                </a:r>
                <a:r>
                  <a:rPr lang="es-CO" dirty="0">
                    <a:latin typeface="Calibri" panose="020F0502020204030204" pitchFamily="34" charset="0"/>
                    <a:cs typeface="Calibri" panose="020F0502020204030204" pitchFamily="34" charset="0"/>
                  </a:rPr>
                  <a:t>red recíproca </a:t>
                </a:r>
                <a:r>
                  <a:rPr lang="es-CO" dirty="0" smtClean="0">
                    <a:latin typeface="Calibri" panose="020F0502020204030204" pitchFamily="34" charset="0"/>
                    <a:cs typeface="Calibri" panose="020F0502020204030204" pitchFamily="34" charset="0"/>
                  </a:rPr>
                  <a:t>y el patrón </a:t>
                </a:r>
                <a:r>
                  <a:rPr lang="es-CO" dirty="0">
                    <a:latin typeface="Calibri" panose="020F0502020204030204" pitchFamily="34" charset="0"/>
                    <a:cs typeface="Calibri" panose="020F0502020204030204" pitchFamily="34" charset="0"/>
                  </a:rPr>
                  <a:t>de difracción de un cristal es un mapa de la red recíproca del cristal. Ambas redes están relacionadas, de manera que, si rotamos un cristal, rotamos tanto la red real como la red recíproca</a:t>
                </a:r>
              </a:p>
              <a:p>
                <a:r>
                  <a:rPr lang="es-CO" dirty="0" smtClean="0">
                    <a:latin typeface="Calibri" panose="020F0502020204030204" pitchFamily="34" charset="0"/>
                    <a:cs typeface="Calibri" panose="020F0502020204030204" pitchFamily="34" charset="0"/>
                  </a:rPr>
                  <a:t>Se puede definir como:</a:t>
                </a:r>
              </a:p>
              <a:p>
                <a:endParaRPr lang="es-CO" dirty="0">
                  <a:latin typeface="Calibri" panose="020F0502020204030204" pitchFamily="34" charset="0"/>
                  <a:cs typeface="Calibri" panose="020F0502020204030204" pitchFamily="34" charset="0"/>
                </a:endParaRPr>
              </a:p>
              <a:p>
                <a:pPr marL="0" indent="0" algn="ctr">
                  <a:buNone/>
                </a:pPr>
                <a14:m>
                  <m:oMath xmlns:m="http://schemas.openxmlformats.org/officeDocument/2006/math">
                    <m:sSup>
                      <m:sSupPr>
                        <m:ctrlPr>
                          <a:rPr lang="es-CO" sz="2800" i="1"/>
                        </m:ctrlPr>
                      </m:sSupPr>
                      <m:e>
                        <m:r>
                          <a:rPr lang="es-CO" sz="2800" i="1"/>
                          <m:t>𝑎</m:t>
                        </m:r>
                      </m:e>
                      <m:sup>
                        <m:r>
                          <a:rPr lang="es-CO" sz="2800" i="1"/>
                          <m:t>´</m:t>
                        </m:r>
                      </m:sup>
                    </m:sSup>
                    <m:r>
                      <a:rPr lang="es-CO" sz="2800" i="1"/>
                      <m:t>=</m:t>
                    </m:r>
                    <m:f>
                      <m:fPr>
                        <m:ctrlPr>
                          <a:rPr lang="es-CO" sz="2800" i="1"/>
                        </m:ctrlPr>
                      </m:fPr>
                      <m:num>
                        <m:r>
                          <a:rPr lang="es-CO" sz="2800" i="1"/>
                          <m:t>𝑏𝑥𝑐</m:t>
                        </m:r>
                      </m:num>
                      <m:den>
                        <m:r>
                          <a:rPr lang="es-CO" sz="2800" i="1"/>
                          <m:t>𝑎</m:t>
                        </m:r>
                        <m:r>
                          <a:rPr lang="es-CO" sz="2800" i="1"/>
                          <m:t> </m:t>
                        </m:r>
                        <m:r>
                          <a:rPr lang="es-CO" sz="2800"/>
                          <m:t>·</m:t>
                        </m:r>
                        <m:r>
                          <a:rPr lang="es-CO" sz="2800" i="1"/>
                          <m:t>𝑏𝑥𝑐</m:t>
                        </m:r>
                      </m:den>
                    </m:f>
                  </m:oMath>
                </a14:m>
                <a:r>
                  <a:rPr lang="es-CO" sz="2800" dirty="0"/>
                  <a:t> </a:t>
                </a:r>
                <a14:m>
                  <m:oMath xmlns:m="http://schemas.openxmlformats.org/officeDocument/2006/math">
                    <m:r>
                      <a:rPr lang="es-CO" sz="2800" i="1"/>
                      <m:t>      </m:t>
                    </m:r>
                    <m:sSup>
                      <m:sSupPr>
                        <m:ctrlPr>
                          <a:rPr lang="es-CO" sz="2800" i="1"/>
                        </m:ctrlPr>
                      </m:sSupPr>
                      <m:e>
                        <m:r>
                          <a:rPr lang="es-CO" sz="2800" i="1"/>
                          <m:t>𝑏</m:t>
                        </m:r>
                      </m:e>
                      <m:sup>
                        <m:r>
                          <a:rPr lang="es-CO" sz="2800" i="1"/>
                          <m:t>´</m:t>
                        </m:r>
                      </m:sup>
                    </m:sSup>
                    <m:r>
                      <a:rPr lang="es-CO" sz="2800" i="1"/>
                      <m:t>=</m:t>
                    </m:r>
                    <m:f>
                      <m:fPr>
                        <m:ctrlPr>
                          <a:rPr lang="es-CO" sz="2800" i="1"/>
                        </m:ctrlPr>
                      </m:fPr>
                      <m:num>
                        <m:r>
                          <a:rPr lang="es-CO" sz="2800" i="1"/>
                          <m:t>𝑐𝑥𝑎</m:t>
                        </m:r>
                      </m:num>
                      <m:den>
                        <m:r>
                          <a:rPr lang="es-CO" sz="2800" i="1"/>
                          <m:t>𝑎</m:t>
                        </m:r>
                        <m:r>
                          <a:rPr lang="es-CO" sz="2800" i="1"/>
                          <m:t> </m:t>
                        </m:r>
                        <m:r>
                          <a:rPr lang="es-CO" sz="2800"/>
                          <m:t>·</m:t>
                        </m:r>
                        <m:r>
                          <a:rPr lang="es-CO" sz="2800" i="1"/>
                          <m:t>𝑏𝑥𝑐</m:t>
                        </m:r>
                      </m:den>
                    </m:f>
                  </m:oMath>
                </a14:m>
                <a:r>
                  <a:rPr lang="es-CO" sz="2800" dirty="0"/>
                  <a:t> </a:t>
                </a:r>
                <a14:m>
                  <m:oMath xmlns:m="http://schemas.openxmlformats.org/officeDocument/2006/math">
                    <m:sSup>
                      <m:sSupPr>
                        <m:ctrlPr>
                          <a:rPr lang="es-CO" sz="2800" i="1"/>
                        </m:ctrlPr>
                      </m:sSupPr>
                      <m:e>
                        <m:r>
                          <a:rPr lang="es-CO" sz="2800" i="1"/>
                          <m:t>         </m:t>
                        </m:r>
                        <m:r>
                          <a:rPr lang="es-CO" sz="2800" i="1"/>
                          <m:t>𝑐</m:t>
                        </m:r>
                      </m:e>
                      <m:sup>
                        <m:r>
                          <a:rPr lang="es-CO" sz="2800" i="1"/>
                          <m:t>´</m:t>
                        </m:r>
                      </m:sup>
                    </m:sSup>
                    <m:r>
                      <a:rPr lang="es-CO" sz="2800" i="1"/>
                      <m:t>=</m:t>
                    </m:r>
                    <m:f>
                      <m:fPr>
                        <m:ctrlPr>
                          <a:rPr lang="es-CO" sz="2800" i="1"/>
                        </m:ctrlPr>
                      </m:fPr>
                      <m:num>
                        <m:r>
                          <a:rPr lang="es-CO" sz="2800" i="1"/>
                          <m:t>𝑎𝑥𝑏</m:t>
                        </m:r>
                      </m:num>
                      <m:den>
                        <m:r>
                          <a:rPr lang="es-CO" sz="2800" i="1"/>
                          <m:t>𝑎</m:t>
                        </m:r>
                        <m:r>
                          <a:rPr lang="es-CO" sz="2800" i="1"/>
                          <m:t> </m:t>
                        </m:r>
                        <m:r>
                          <a:rPr lang="es-CO" sz="2800"/>
                          <m:t>·</m:t>
                        </m:r>
                        <m:r>
                          <a:rPr lang="es-CO" sz="2800" i="1"/>
                          <m:t>𝑏𝑥𝑐</m:t>
                        </m:r>
                      </m:den>
                    </m:f>
                  </m:oMath>
                </a14:m>
                <a:endParaRPr lang="es-CO" sz="2800" dirty="0"/>
              </a:p>
              <a:p>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77334" y="1930400"/>
                <a:ext cx="9505244" cy="3880773"/>
              </a:xfrm>
              <a:blipFill>
                <a:blip r:embed="rId2"/>
                <a:stretch>
                  <a:fillRect l="-128" t="-943" r="-577"/>
                </a:stretch>
              </a:blipFill>
            </p:spPr>
            <p:txBody>
              <a:bodyPr/>
              <a:lstStyle/>
              <a:p>
                <a:r>
                  <a:rPr lang="es-CO">
                    <a:noFill/>
                  </a:rPr>
                  <a:t> </a:t>
                </a:r>
              </a:p>
            </p:txBody>
          </p:sp>
        </mc:Fallback>
      </mc:AlternateContent>
    </p:spTree>
    <p:extLst>
      <p:ext uri="{BB962C8B-B14F-4D97-AF65-F5344CB8AC3E}">
        <p14:creationId xmlns:p14="http://schemas.microsoft.com/office/powerpoint/2010/main" val="32089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7913" y="2159001"/>
            <a:ext cx="8596668" cy="1826581"/>
          </a:xfrm>
        </p:spPr>
        <p:txBody>
          <a:bodyPr>
            <a:normAutofit/>
          </a:bodyPr>
          <a:lstStyle/>
          <a:p>
            <a:pPr algn="ctr"/>
            <a:r>
              <a:rPr lang="es-CO" sz="6000" dirty="0" smtClean="0"/>
              <a:t>GRACIAS</a:t>
            </a:r>
            <a:endParaRPr lang="es-CO" sz="6000" dirty="0"/>
          </a:p>
        </p:txBody>
      </p:sp>
    </p:spTree>
    <p:extLst>
      <p:ext uri="{BB962C8B-B14F-4D97-AF65-F5344CB8AC3E}">
        <p14:creationId xmlns:p14="http://schemas.microsoft.com/office/powerpoint/2010/main" val="4081007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459</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Times New Roman</vt:lpstr>
      <vt:lpstr>Trebuchet MS</vt:lpstr>
      <vt:lpstr>Wingdings 3</vt:lpstr>
      <vt:lpstr>Faceta</vt:lpstr>
      <vt:lpstr>REDES DE BRAVAIS</vt:lpstr>
      <vt:lpstr>Auguste Bravaís (1811-1863)</vt:lpstr>
      <vt:lpstr>Celosía Bravais</vt:lpstr>
      <vt:lpstr>Presentación de PowerPoint</vt:lpstr>
      <vt:lpstr>Casos de volúmenes por simetría  </vt:lpstr>
      <vt:lpstr>Celda Unidad  </vt:lpstr>
      <vt:lpstr>Clasificación de los retículos espaciales en los sistemas cristalinos </vt:lpstr>
      <vt:lpstr>Red recíproca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BRAVAIS</dc:title>
  <dc:creator>Usuario</dc:creator>
  <cp:lastModifiedBy>Usuario</cp:lastModifiedBy>
  <cp:revision>7</cp:revision>
  <dcterms:created xsi:type="dcterms:W3CDTF">2020-11-16T21:03:59Z</dcterms:created>
  <dcterms:modified xsi:type="dcterms:W3CDTF">2020-11-16T21:55:03Z</dcterms:modified>
</cp:coreProperties>
</file>