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5" r:id="rId3"/>
    <p:sldId id="269" r:id="rId4"/>
    <p:sldId id="257" r:id="rId5"/>
    <p:sldId id="270" r:id="rId6"/>
    <p:sldId id="271" r:id="rId7"/>
    <p:sldId id="259" r:id="rId8"/>
    <p:sldId id="260" r:id="rId9"/>
    <p:sldId id="261" r:id="rId10"/>
    <p:sldId id="262" r:id="rId11"/>
    <p:sldId id="267" r:id="rId12"/>
    <p:sldId id="263" r:id="rId13"/>
    <p:sldId id="264" r:id="rId14"/>
    <p:sldId id="265" r:id="rId15"/>
    <p:sldId id="266" r:id="rId16"/>
    <p:sldId id="272" r:id="rId17"/>
    <p:sldId id="273" r:id="rId18"/>
    <p:sldId id="274"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6" d="100"/>
          <a:sy n="96" d="100"/>
        </p:scale>
        <p:origin x="-1066" y="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6A95BF-BC5E-43F2-B3C5-74F65C220864}" type="datetimeFigureOut">
              <a:rPr lang="ru-RU" smtClean="0"/>
              <a:t>21.11.2020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35DCF0-8E01-473F-8468-448F5C5CD2C0}" type="slidenum">
              <a:rPr lang="ru-RU" smtClean="0"/>
              <a:t>‹#›</a:t>
            </a:fld>
            <a:endParaRPr lang="ru-RU"/>
          </a:p>
        </p:txBody>
      </p:sp>
    </p:spTree>
    <p:extLst>
      <p:ext uri="{BB962C8B-B14F-4D97-AF65-F5344CB8AC3E}">
        <p14:creationId xmlns:p14="http://schemas.microsoft.com/office/powerpoint/2010/main" val="2947629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535DCF0-8E01-473F-8468-448F5C5CD2C0}" type="slidenum">
              <a:rPr lang="ru-RU" smtClean="0"/>
              <a:t>1</a:t>
            </a:fld>
            <a:endParaRPr lang="ru-RU"/>
          </a:p>
        </p:txBody>
      </p:sp>
    </p:spTree>
    <p:extLst>
      <p:ext uri="{BB962C8B-B14F-4D97-AF65-F5344CB8AC3E}">
        <p14:creationId xmlns:p14="http://schemas.microsoft.com/office/powerpoint/2010/main" val="282060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Gant chart</a:t>
            </a:r>
            <a:endParaRPr lang="ru-RU" dirty="0"/>
          </a:p>
        </p:txBody>
      </p:sp>
      <p:sp>
        <p:nvSpPr>
          <p:cNvPr id="4" name="Номер слайда 3"/>
          <p:cNvSpPr>
            <a:spLocks noGrp="1"/>
          </p:cNvSpPr>
          <p:nvPr>
            <p:ph type="sldNum" sz="quarter" idx="10"/>
          </p:nvPr>
        </p:nvSpPr>
        <p:spPr/>
        <p:txBody>
          <a:bodyPr/>
          <a:lstStyle/>
          <a:p>
            <a:fld id="{E535DCF0-8E01-473F-8468-448F5C5CD2C0}" type="slidenum">
              <a:rPr lang="ru-RU" smtClean="0"/>
              <a:t>2</a:t>
            </a:fld>
            <a:endParaRPr lang="ru-RU"/>
          </a:p>
        </p:txBody>
      </p:sp>
    </p:spTree>
    <p:extLst>
      <p:ext uri="{BB962C8B-B14F-4D97-AF65-F5344CB8AC3E}">
        <p14:creationId xmlns:p14="http://schemas.microsoft.com/office/powerpoint/2010/main" val="33058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400" b="1" dirty="0" smtClean="0">
                <a:solidFill>
                  <a:schemeClr val="accent1"/>
                </a:solidFill>
              </a:rPr>
              <a:t>School database for teachers:</a:t>
            </a:r>
          </a:p>
          <a:p>
            <a:r>
              <a:rPr lang="en-US" sz="1000" dirty="0" smtClean="0"/>
              <a:t>  </a:t>
            </a:r>
          </a:p>
          <a:p>
            <a:pPr marL="285750" indent="-285750">
              <a:lnSpc>
                <a:spcPct val="150000"/>
              </a:lnSpc>
              <a:buFont typeface="Wingdings" panose="05000000000000000000" pitchFamily="2" charset="2"/>
              <a:buChar char="Ø"/>
            </a:pPr>
            <a:r>
              <a:rPr lang="en-US" sz="1200" dirty="0" smtClean="0"/>
              <a:t>Complete attendance automation</a:t>
            </a:r>
          </a:p>
          <a:p>
            <a:pPr marL="285750" indent="-285750">
              <a:lnSpc>
                <a:spcPct val="150000"/>
              </a:lnSpc>
              <a:buFont typeface="Wingdings" panose="05000000000000000000" pitchFamily="2" charset="2"/>
              <a:buChar char="Ø"/>
            </a:pPr>
            <a:r>
              <a:rPr lang="en-US" sz="1200" dirty="0" smtClean="0"/>
              <a:t>Complete marks/grade management </a:t>
            </a:r>
          </a:p>
          <a:p>
            <a:pPr marL="285750" indent="-285750">
              <a:lnSpc>
                <a:spcPct val="150000"/>
              </a:lnSpc>
              <a:buFont typeface="Wingdings" panose="05000000000000000000" pitchFamily="2" charset="2"/>
              <a:buChar char="Ø"/>
            </a:pPr>
            <a:r>
              <a:rPr lang="en-US" sz="1200" dirty="0" smtClean="0"/>
              <a:t>Interact with parents efficiently and effectively</a:t>
            </a:r>
          </a:p>
          <a:p>
            <a:pPr marL="285750" indent="-285750">
              <a:lnSpc>
                <a:spcPct val="150000"/>
              </a:lnSpc>
              <a:buFont typeface="Wingdings" panose="05000000000000000000" pitchFamily="2" charset="2"/>
              <a:buChar char="Ø"/>
            </a:pPr>
            <a:r>
              <a:rPr lang="en-US" sz="1200" dirty="0" smtClean="0"/>
              <a:t>View analytical reports</a:t>
            </a:r>
          </a:p>
          <a:p>
            <a:pPr marL="285750" indent="-285750">
              <a:lnSpc>
                <a:spcPct val="150000"/>
              </a:lnSpc>
              <a:buFont typeface="Wingdings" panose="05000000000000000000" pitchFamily="2" charset="2"/>
              <a:buChar char="Ø"/>
            </a:pPr>
            <a:r>
              <a:rPr lang="en-US" sz="1200" dirty="0" smtClean="0"/>
              <a:t>Email and Internal messaging system</a:t>
            </a:r>
          </a:p>
          <a:p>
            <a:pPr marL="285750" indent="-285750">
              <a:lnSpc>
                <a:spcPct val="150000"/>
              </a:lnSpc>
              <a:buFont typeface="Wingdings" panose="05000000000000000000" pitchFamily="2" charset="2"/>
              <a:buChar char="Ø"/>
            </a:pPr>
            <a:r>
              <a:rPr lang="en-US" sz="1200" dirty="0" smtClean="0"/>
              <a:t>View own attendance</a:t>
            </a:r>
            <a:endParaRPr lang="ko-KR" altLang="en-US" sz="1200" b="1" dirty="0" smtClean="0">
              <a:solidFill>
                <a:schemeClr val="tx1">
                  <a:lumMod val="75000"/>
                  <a:lumOff val="25000"/>
                </a:schemeClr>
              </a:solidFill>
            </a:endParaRPr>
          </a:p>
          <a:p>
            <a:r>
              <a:rPr lang="en-US" sz="1400" b="1" dirty="0" smtClean="0">
                <a:solidFill>
                  <a:schemeClr val="accent1"/>
                </a:solidFill>
              </a:rPr>
              <a:t>School database for teachers:</a:t>
            </a:r>
          </a:p>
          <a:p>
            <a:r>
              <a:rPr lang="en-US" sz="1000" dirty="0" smtClean="0"/>
              <a:t>  </a:t>
            </a:r>
          </a:p>
          <a:p>
            <a:pPr marL="285750" indent="-285750">
              <a:lnSpc>
                <a:spcPct val="150000"/>
              </a:lnSpc>
              <a:buFont typeface="Wingdings" panose="05000000000000000000" pitchFamily="2" charset="2"/>
              <a:buChar char="Ø"/>
            </a:pPr>
            <a:r>
              <a:rPr lang="en-US" sz="1200" dirty="0" smtClean="0"/>
              <a:t>Complete attendance automation</a:t>
            </a:r>
          </a:p>
          <a:p>
            <a:pPr marL="285750" indent="-285750">
              <a:lnSpc>
                <a:spcPct val="150000"/>
              </a:lnSpc>
              <a:buFont typeface="Wingdings" panose="05000000000000000000" pitchFamily="2" charset="2"/>
              <a:buChar char="Ø"/>
            </a:pPr>
            <a:r>
              <a:rPr lang="en-US" sz="1200" dirty="0" smtClean="0"/>
              <a:t>Complete marks/grade management </a:t>
            </a:r>
          </a:p>
          <a:p>
            <a:pPr marL="285750" indent="-285750">
              <a:lnSpc>
                <a:spcPct val="150000"/>
              </a:lnSpc>
              <a:buFont typeface="Wingdings" panose="05000000000000000000" pitchFamily="2" charset="2"/>
              <a:buChar char="Ø"/>
            </a:pPr>
            <a:r>
              <a:rPr lang="en-US" sz="1200" dirty="0" smtClean="0"/>
              <a:t>Interact with parents efficiently and effectively</a:t>
            </a:r>
          </a:p>
          <a:p>
            <a:pPr marL="285750" indent="-285750">
              <a:lnSpc>
                <a:spcPct val="150000"/>
              </a:lnSpc>
              <a:buFont typeface="Wingdings" panose="05000000000000000000" pitchFamily="2" charset="2"/>
              <a:buChar char="Ø"/>
            </a:pPr>
            <a:r>
              <a:rPr lang="en-US" sz="1200" dirty="0" smtClean="0"/>
              <a:t>View analytical reports</a:t>
            </a:r>
          </a:p>
          <a:p>
            <a:pPr marL="285750" indent="-285750">
              <a:lnSpc>
                <a:spcPct val="150000"/>
              </a:lnSpc>
              <a:buFont typeface="Wingdings" panose="05000000000000000000" pitchFamily="2" charset="2"/>
              <a:buChar char="Ø"/>
            </a:pPr>
            <a:r>
              <a:rPr lang="en-US" sz="1200" dirty="0" smtClean="0"/>
              <a:t>Email and Internal messaging system</a:t>
            </a:r>
          </a:p>
          <a:p>
            <a:pPr marL="285750" indent="-285750">
              <a:lnSpc>
                <a:spcPct val="150000"/>
              </a:lnSpc>
              <a:buFont typeface="Wingdings" panose="05000000000000000000" pitchFamily="2" charset="2"/>
              <a:buChar char="Ø"/>
            </a:pPr>
            <a:r>
              <a:rPr lang="en-US" sz="1200" dirty="0" smtClean="0"/>
              <a:t>View own attendance</a:t>
            </a:r>
            <a:endParaRPr lang="ko-KR" altLang="en-US" sz="1200" b="1" dirty="0" smtClean="0">
              <a:solidFill>
                <a:schemeClr val="tx1">
                  <a:lumMod val="75000"/>
                  <a:lumOff val="25000"/>
                </a:schemeClr>
              </a:solidFill>
            </a:endParaRPr>
          </a:p>
          <a:p>
            <a:r>
              <a:rPr lang="en-US" sz="1400" b="1" dirty="0" smtClean="0">
                <a:solidFill>
                  <a:schemeClr val="accent1"/>
                </a:solidFill>
              </a:rPr>
              <a:t>School database for teachers:</a:t>
            </a:r>
          </a:p>
          <a:p>
            <a:r>
              <a:rPr lang="en-US" sz="1000" dirty="0" smtClean="0"/>
              <a:t>  </a:t>
            </a:r>
          </a:p>
          <a:p>
            <a:pPr marL="285750" indent="-285750">
              <a:lnSpc>
                <a:spcPct val="150000"/>
              </a:lnSpc>
              <a:buFont typeface="Wingdings" panose="05000000000000000000" pitchFamily="2" charset="2"/>
              <a:buChar char="Ø"/>
            </a:pPr>
            <a:r>
              <a:rPr lang="en-US" sz="1200" dirty="0" smtClean="0"/>
              <a:t>Complete attendance automation</a:t>
            </a:r>
          </a:p>
          <a:p>
            <a:pPr marL="285750" indent="-285750">
              <a:lnSpc>
                <a:spcPct val="150000"/>
              </a:lnSpc>
              <a:buFont typeface="Wingdings" panose="05000000000000000000" pitchFamily="2" charset="2"/>
              <a:buChar char="Ø"/>
            </a:pPr>
            <a:r>
              <a:rPr lang="en-US" sz="1200" dirty="0" smtClean="0"/>
              <a:t>Complete marks/grade management </a:t>
            </a:r>
          </a:p>
          <a:p>
            <a:pPr marL="285750" indent="-285750">
              <a:lnSpc>
                <a:spcPct val="150000"/>
              </a:lnSpc>
              <a:buFont typeface="Wingdings" panose="05000000000000000000" pitchFamily="2" charset="2"/>
              <a:buChar char="Ø"/>
            </a:pPr>
            <a:r>
              <a:rPr lang="en-US" sz="1200" dirty="0" smtClean="0"/>
              <a:t>Interact with parents efficiently and effectively</a:t>
            </a:r>
          </a:p>
          <a:p>
            <a:pPr marL="285750" indent="-285750">
              <a:lnSpc>
                <a:spcPct val="150000"/>
              </a:lnSpc>
              <a:buFont typeface="Wingdings" panose="05000000000000000000" pitchFamily="2" charset="2"/>
              <a:buChar char="Ø"/>
            </a:pPr>
            <a:r>
              <a:rPr lang="en-US" sz="1200" dirty="0" smtClean="0"/>
              <a:t>View analytical reports</a:t>
            </a:r>
          </a:p>
          <a:p>
            <a:pPr marL="285750" indent="-285750">
              <a:lnSpc>
                <a:spcPct val="150000"/>
              </a:lnSpc>
              <a:buFont typeface="Wingdings" panose="05000000000000000000" pitchFamily="2" charset="2"/>
              <a:buChar char="Ø"/>
            </a:pPr>
            <a:r>
              <a:rPr lang="en-US" sz="1200" dirty="0" smtClean="0"/>
              <a:t>Email and Internal messaging system</a:t>
            </a:r>
          </a:p>
          <a:p>
            <a:pPr marL="285750" indent="-285750">
              <a:lnSpc>
                <a:spcPct val="150000"/>
              </a:lnSpc>
              <a:buFont typeface="Wingdings" panose="05000000000000000000" pitchFamily="2" charset="2"/>
              <a:buChar char="Ø"/>
            </a:pPr>
            <a:r>
              <a:rPr lang="en-US" sz="1200" dirty="0" smtClean="0"/>
              <a:t>View own attendance</a:t>
            </a:r>
            <a:endParaRPr lang="ko-KR" altLang="en-US" sz="1200" b="1" dirty="0" smtClean="0">
              <a:solidFill>
                <a:schemeClr val="tx1">
                  <a:lumMod val="75000"/>
                  <a:lumOff val="25000"/>
                </a:schemeClr>
              </a:solidFill>
            </a:endParaRPr>
          </a:p>
          <a:p>
            <a:endParaRPr lang="ru-RU" dirty="0"/>
          </a:p>
        </p:txBody>
      </p:sp>
      <p:sp>
        <p:nvSpPr>
          <p:cNvPr id="4" name="Номер слайда 3"/>
          <p:cNvSpPr>
            <a:spLocks noGrp="1"/>
          </p:cNvSpPr>
          <p:nvPr>
            <p:ph type="sldNum" sz="quarter" idx="10"/>
          </p:nvPr>
        </p:nvSpPr>
        <p:spPr/>
        <p:txBody>
          <a:bodyPr/>
          <a:lstStyle/>
          <a:p>
            <a:fld id="{E535DCF0-8E01-473F-8468-448F5C5CD2C0}" type="slidenum">
              <a:rPr lang="ru-RU" smtClean="0"/>
              <a:t>6</a:t>
            </a:fld>
            <a:endParaRPr lang="ru-RU"/>
          </a:p>
        </p:txBody>
      </p:sp>
    </p:spTree>
    <p:extLst>
      <p:ext uri="{BB962C8B-B14F-4D97-AF65-F5344CB8AC3E}">
        <p14:creationId xmlns:p14="http://schemas.microsoft.com/office/powerpoint/2010/main" val="68647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Равнобедренный треугольник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540544" y="776288"/>
            <a:ext cx="8062912" cy="1470025"/>
          </a:xfrm>
        </p:spPr>
        <p:txBody>
          <a:bodyPr anchor="b">
            <a:normAutofit/>
          </a:bodyPr>
          <a:lstStyle>
            <a:lvl1pPr algn="r">
              <a:defRPr sz="4400"/>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1371600" y="6012656"/>
            <a:ext cx="5791200" cy="365125"/>
          </a:xfrm>
        </p:spPr>
        <p:txBody>
          <a:bodyPr tIns="0" bIns="0" anchor="t"/>
          <a:lstStyle>
            <a:lvl1pPr algn="r">
              <a:defRPr sz="1000"/>
            </a:lvl1pPr>
          </a:lstStyle>
          <a:p>
            <a:fld id="{B4C71EC6-210F-42DE-9C53-41977AD35B3D}" type="datetimeFigureOut">
              <a:rPr lang="ru-RU" smtClean="0"/>
              <a:t>20.11.2020</a:t>
            </a:fld>
            <a:endParaRPr lang="ru-RU"/>
          </a:p>
        </p:txBody>
      </p:sp>
      <p:sp>
        <p:nvSpPr>
          <p:cNvPr id="17" name="Нижний колонтитул 16"/>
          <p:cNvSpPr>
            <a:spLocks noGrp="1"/>
          </p:cNvSpPr>
          <p:nvPr>
            <p:ph type="ftr" sz="quarter" idx="11"/>
          </p:nvPr>
        </p:nvSpPr>
        <p:spPr>
          <a:xfrm>
            <a:off x="1371600" y="5650704"/>
            <a:ext cx="5791200" cy="365125"/>
          </a:xfrm>
        </p:spPr>
        <p:txBody>
          <a:bodyPr tIns="0" bIns="0" anchor="b"/>
          <a:lstStyle>
            <a:lvl1pPr algn="r">
              <a:defRPr sz="1100"/>
            </a:lvl1pPr>
          </a:lstStyle>
          <a:p>
            <a:endParaRPr lang="ru-RU"/>
          </a:p>
        </p:txBody>
      </p:sp>
      <p:sp>
        <p:nvSpPr>
          <p:cNvPr id="29" name="Номер слайда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20.11.2020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381000"/>
            <a:ext cx="1905000" cy="5486400"/>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81000"/>
            <a:ext cx="6248400" cy="5486400"/>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20.11.2020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67494"/>
            <a:ext cx="8229600" cy="1399032"/>
          </a:xfrm>
        </p:spPr>
        <p:txBody>
          <a:bodyPr/>
          <a:lstStyle/>
          <a:p>
            <a:r>
              <a:rPr kumimoji="0" lang="ru-RU" smtClean="0"/>
              <a:t>Образец заголовка</a:t>
            </a:r>
            <a:endParaRPr kumimoji="0" lang="en-US"/>
          </a:p>
        </p:txBody>
      </p:sp>
      <p:sp>
        <p:nvSpPr>
          <p:cNvPr id="3" name="Объект 2"/>
          <p:cNvSpPr>
            <a:spLocks noGrp="1"/>
          </p:cNvSpPr>
          <p:nvPr>
            <p:ph idx="1"/>
          </p:nvPr>
        </p:nvSpPr>
        <p:spPr>
          <a:xfrm>
            <a:off x="457200" y="1882808"/>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a:xfrm>
            <a:off x="4791456" y="6480048"/>
            <a:ext cx="2133600" cy="301752"/>
          </a:xfrm>
        </p:spPr>
        <p:txBody>
          <a:bodyPr/>
          <a:lstStyle/>
          <a:p>
            <a:fld id="{B4C71EC6-210F-42DE-9C53-41977AD35B3D}" type="datetimeFigureOut">
              <a:rPr lang="ru-RU" smtClean="0"/>
              <a:t>20.11.2020</a:t>
            </a:fld>
            <a:endParaRPr lang="ru-RU"/>
          </a:p>
        </p:txBody>
      </p:sp>
      <p:sp>
        <p:nvSpPr>
          <p:cNvPr id="5" name="Нижний колонтитул 4"/>
          <p:cNvSpPr>
            <a:spLocks noGrp="1"/>
          </p:cNvSpPr>
          <p:nvPr>
            <p:ph type="ftr" sz="quarter" idx="11"/>
          </p:nvPr>
        </p:nvSpPr>
        <p:spPr>
          <a:xfrm>
            <a:off x="457200" y="6480969"/>
            <a:ext cx="4260056" cy="300831"/>
          </a:xfrm>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9" name="Прямоугольный треугольник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Равнобедренный треугольник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Дата 3"/>
          <p:cNvSpPr>
            <a:spLocks noGrp="1"/>
          </p:cNvSpPr>
          <p:nvPr>
            <p:ph type="dt" sz="half" idx="10"/>
          </p:nvPr>
        </p:nvSpPr>
        <p:spPr>
          <a:xfrm>
            <a:off x="6955632" y="6477000"/>
            <a:ext cx="2133600" cy="304800"/>
          </a:xfrm>
        </p:spPr>
        <p:txBody>
          <a:bodyPr/>
          <a:lstStyle/>
          <a:p>
            <a:fld id="{B4C71EC6-210F-42DE-9C53-41977AD35B3D}" type="datetimeFigureOut">
              <a:rPr lang="ru-RU" smtClean="0"/>
              <a:t>20.11.2020</a:t>
            </a:fld>
            <a:endParaRPr lang="ru-RU"/>
          </a:p>
        </p:txBody>
      </p:sp>
      <p:sp>
        <p:nvSpPr>
          <p:cNvPr id="5" name="Нижний колонтитул 4"/>
          <p:cNvSpPr>
            <a:spLocks noGrp="1"/>
          </p:cNvSpPr>
          <p:nvPr>
            <p:ph type="ftr" sz="quarter" idx="11"/>
          </p:nvPr>
        </p:nvSpPr>
        <p:spPr>
          <a:xfrm>
            <a:off x="2619376" y="6480969"/>
            <a:ext cx="4260056" cy="300831"/>
          </a:xfrm>
        </p:spPr>
        <p:txBody>
          <a:bodyPr/>
          <a:lstStyle/>
          <a:p>
            <a:endParaRPr lang="ru-RU"/>
          </a:p>
        </p:txBody>
      </p:sp>
      <p:sp>
        <p:nvSpPr>
          <p:cNvPr id="6" name="Номер слайда 5"/>
          <p:cNvSpPr>
            <a:spLocks noGrp="1"/>
          </p:cNvSpPr>
          <p:nvPr>
            <p:ph type="sldNum" sz="quarter" idx="12"/>
          </p:nvPr>
        </p:nvSpPr>
        <p:spPr>
          <a:xfrm>
            <a:off x="8451056" y="809624"/>
            <a:ext cx="502920" cy="300831"/>
          </a:xfrm>
        </p:spPr>
        <p:txBody>
          <a:bodyPr/>
          <a:lstStyle/>
          <a:p>
            <a:fld id="{B19B0651-EE4F-4900-A07F-96A6BFA9D0F0}" type="slidenum">
              <a:rPr lang="ru-RU" smtClean="0"/>
              <a:t>‹#›</a:t>
            </a:fld>
            <a:endParaRPr lang="ru-RU"/>
          </a:p>
        </p:txBody>
      </p:sp>
      <p:cxnSp>
        <p:nvCxnSpPr>
          <p:cNvPr id="11" name="Прямая соединительная линия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Прямая соединительная линия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Заголовок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marL="0" algn="l">
              <a:defRPr/>
            </a:lvl1pPr>
          </a:lstStyle>
          <a:p>
            <a:r>
              <a:rPr kumimoji="0" lang="ru-RU" smtClean="0"/>
              <a:t>Образец заголовка</a:t>
            </a:r>
            <a:endParaRPr kumimoji="0" lang="en-US"/>
          </a:p>
        </p:txBody>
      </p:sp>
      <p:sp>
        <p:nvSpPr>
          <p:cNvPr id="3" name="Объект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4791456" y="6480969"/>
            <a:ext cx="2133600" cy="301752"/>
          </a:xfrm>
        </p:spPr>
        <p:txBody>
          <a:bodyPr/>
          <a:lstStyle/>
          <a:p>
            <a:fld id="{B4C71EC6-210F-42DE-9C53-41977AD35B3D}" type="datetimeFigureOut">
              <a:rPr lang="ru-RU" smtClean="0"/>
              <a:t>20.11.2020</a:t>
            </a:fld>
            <a:endParaRPr lang="ru-RU"/>
          </a:p>
        </p:txBody>
      </p:sp>
      <p:sp>
        <p:nvSpPr>
          <p:cNvPr id="6" name="Нижний колонтитул 5"/>
          <p:cNvSpPr>
            <a:spLocks noGrp="1"/>
          </p:cNvSpPr>
          <p:nvPr>
            <p:ph type="ftr" sz="quarter" idx="11"/>
          </p:nvPr>
        </p:nvSpPr>
        <p:spPr>
          <a:xfrm>
            <a:off x="457200" y="6480969"/>
            <a:ext cx="4260056" cy="301752"/>
          </a:xfrm>
        </p:spPr>
        <p:txBody>
          <a:bodyPr/>
          <a:lstStyle/>
          <a:p>
            <a:endParaRPr lang="ru-RU"/>
          </a:p>
        </p:txBody>
      </p:sp>
      <p:sp>
        <p:nvSpPr>
          <p:cNvPr id="7" name="Номер слайда 6"/>
          <p:cNvSpPr>
            <a:spLocks noGrp="1"/>
          </p:cNvSpPr>
          <p:nvPr>
            <p:ph type="sldNum" sz="quarter" idx="12"/>
          </p:nvPr>
        </p:nvSpPr>
        <p:spPr>
          <a:xfrm>
            <a:off x="7589520" y="6480969"/>
            <a:ext cx="502920" cy="301752"/>
          </a:xfrm>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a:xfrm>
            <a:off x="4791456" y="6480969"/>
            <a:ext cx="2130552" cy="301752"/>
          </a:xfrm>
        </p:spPr>
        <p:txBody>
          <a:bodyPr/>
          <a:lstStyle/>
          <a:p>
            <a:fld id="{B4C71EC6-210F-42DE-9C53-41977AD35B3D}" type="datetimeFigureOut">
              <a:rPr lang="ru-RU" smtClean="0"/>
              <a:t>20.11.2020</a:t>
            </a:fld>
            <a:endParaRPr lang="ru-RU"/>
          </a:p>
        </p:txBody>
      </p:sp>
      <p:sp>
        <p:nvSpPr>
          <p:cNvPr id="8" name="Нижний колонтитул 7"/>
          <p:cNvSpPr>
            <a:spLocks noGrp="1"/>
          </p:cNvSpPr>
          <p:nvPr>
            <p:ph type="ftr" sz="quarter" idx="11"/>
          </p:nvPr>
        </p:nvSpPr>
        <p:spPr>
          <a:xfrm>
            <a:off x="457200" y="6480969"/>
            <a:ext cx="4261104" cy="301752"/>
          </a:xfrm>
        </p:spPr>
        <p:txBody>
          <a:bodyPr/>
          <a:lstStyle/>
          <a:p>
            <a:endParaRPr lang="ru-RU"/>
          </a:p>
        </p:txBody>
      </p:sp>
      <p:sp>
        <p:nvSpPr>
          <p:cNvPr id="9" name="Номер слайда 8"/>
          <p:cNvSpPr>
            <a:spLocks noGrp="1"/>
          </p:cNvSpPr>
          <p:nvPr>
            <p:ph type="sldNum" sz="quarter" idx="12"/>
          </p:nvPr>
        </p:nvSpPr>
        <p:spPr>
          <a:xfrm>
            <a:off x="7589520" y="6483096"/>
            <a:ext cx="502920" cy="301752"/>
          </a:xfrm>
        </p:spPr>
        <p:txBody>
          <a:bodyPr/>
          <a:lstStyle>
            <a:lvl1pPr algn="ctr">
              <a:defRPr/>
            </a:lvl1p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b="0"/>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B4C71EC6-210F-42DE-9C53-41977AD35B3D}" type="datetimeFigureOut">
              <a:rPr lang="ru-RU" smtClean="0"/>
              <a:t>20.11.2020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a:xfrm>
            <a:off x="4791456" y="6480969"/>
            <a:ext cx="2133600" cy="301752"/>
          </a:xfrm>
        </p:spPr>
        <p:txBody>
          <a:bodyPr/>
          <a:lstStyle/>
          <a:p>
            <a:fld id="{B4C71EC6-210F-42DE-9C53-41977AD35B3D}" type="datetimeFigureOut">
              <a:rPr lang="ru-RU" smtClean="0"/>
              <a:t>20.11.2020</a:t>
            </a:fld>
            <a:endParaRPr lang="ru-RU"/>
          </a:p>
        </p:txBody>
      </p:sp>
      <p:sp>
        <p:nvSpPr>
          <p:cNvPr id="3" name="Нижний колонтитул 2"/>
          <p:cNvSpPr>
            <a:spLocks noGrp="1"/>
          </p:cNvSpPr>
          <p:nvPr>
            <p:ph type="ftr" sz="quarter" idx="11"/>
          </p:nvPr>
        </p:nvSpPr>
        <p:spPr>
          <a:xfrm>
            <a:off x="457200" y="6481890"/>
            <a:ext cx="4260056" cy="300831"/>
          </a:xfrm>
        </p:spPr>
        <p:txBody>
          <a:bodyPr/>
          <a:lstStyle/>
          <a:p>
            <a:endParaRPr lang="ru-RU"/>
          </a:p>
        </p:txBody>
      </p:sp>
      <p:sp>
        <p:nvSpPr>
          <p:cNvPr id="4" name="Номер слайда 3"/>
          <p:cNvSpPr>
            <a:spLocks noGrp="1"/>
          </p:cNvSpPr>
          <p:nvPr>
            <p:ph type="sldNum" sz="quarter" idx="12"/>
          </p:nvPr>
        </p:nvSpPr>
        <p:spPr>
          <a:xfrm>
            <a:off x="7589520" y="6480969"/>
            <a:ext cx="502920" cy="301752"/>
          </a:xfrm>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a:xfrm>
            <a:off x="6278976" y="6556248"/>
            <a:ext cx="2133600" cy="301752"/>
          </a:xfrm>
        </p:spPr>
        <p:txBody>
          <a:bodyPr/>
          <a:lstStyle>
            <a:lvl1pPr>
              <a:defRPr sz="900"/>
            </a:lvl1pPr>
          </a:lstStyle>
          <a:p>
            <a:fld id="{B4C71EC6-210F-42DE-9C53-41977AD35B3D}" type="datetimeFigureOut">
              <a:rPr lang="ru-RU" smtClean="0"/>
              <a:t>20.11.2020</a:t>
            </a:fld>
            <a:endParaRPr lang="ru-RU"/>
          </a:p>
        </p:txBody>
      </p:sp>
      <p:sp>
        <p:nvSpPr>
          <p:cNvPr id="6" name="Нижний колонтитул 5"/>
          <p:cNvSpPr>
            <a:spLocks noGrp="1"/>
          </p:cNvSpPr>
          <p:nvPr>
            <p:ph type="ftr" sz="quarter" idx="11"/>
          </p:nvPr>
        </p:nvSpPr>
        <p:spPr>
          <a:xfrm>
            <a:off x="1135856" y="6556248"/>
            <a:ext cx="5143120" cy="301752"/>
          </a:xfrm>
        </p:spPr>
        <p:txBody>
          <a:bodyPr/>
          <a:lstStyle>
            <a:lvl1pPr>
              <a:defRPr sz="900"/>
            </a:lvl1pPr>
          </a:lstStyle>
          <a:p>
            <a:endParaRPr lang="ru-RU"/>
          </a:p>
        </p:txBody>
      </p:sp>
      <p:sp>
        <p:nvSpPr>
          <p:cNvPr id="7" name="Номер слайда 6"/>
          <p:cNvSpPr>
            <a:spLocks noGrp="1"/>
          </p:cNvSpPr>
          <p:nvPr>
            <p:ph type="sldNum" sz="quarter" idx="12"/>
          </p:nvPr>
        </p:nvSpPr>
        <p:spPr>
          <a:xfrm>
            <a:off x="8410576" y="6556248"/>
            <a:ext cx="502920" cy="301752"/>
          </a:xfrm>
        </p:spPr>
        <p:txBody>
          <a:bodyPr/>
          <a:lstStyle>
            <a:lvl1pPr>
              <a:defRPr sz="900"/>
            </a:lvl1p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6108192" y="6556248"/>
            <a:ext cx="2103120" cy="301752"/>
          </a:xfrm>
        </p:spPr>
        <p:txBody>
          <a:bodyPr/>
          <a:lstStyle>
            <a:lvl1pPr>
              <a:defRPr sz="900"/>
            </a:lvl1pPr>
          </a:lstStyle>
          <a:p>
            <a:fld id="{B4C71EC6-210F-42DE-9C53-41977AD35B3D}" type="datetimeFigureOut">
              <a:rPr lang="ru-RU" smtClean="0"/>
              <a:t>20.11.2020</a:t>
            </a:fld>
            <a:endParaRPr lang="ru-RU"/>
          </a:p>
        </p:txBody>
      </p:sp>
      <p:sp>
        <p:nvSpPr>
          <p:cNvPr id="6" name="Нижний колонтитул 5"/>
          <p:cNvSpPr>
            <a:spLocks noGrp="1"/>
          </p:cNvSpPr>
          <p:nvPr>
            <p:ph type="ftr" sz="quarter" idx="11"/>
          </p:nvPr>
        </p:nvSpPr>
        <p:spPr>
          <a:xfrm>
            <a:off x="1170432" y="6557169"/>
            <a:ext cx="4948072" cy="301752"/>
          </a:xfrm>
        </p:spPr>
        <p:txBody>
          <a:bodyPr/>
          <a:lstStyle>
            <a:lvl1pPr>
              <a:defRPr sz="900"/>
            </a:lvl1pPr>
          </a:lstStyle>
          <a:p>
            <a:endParaRPr lang="ru-RU"/>
          </a:p>
        </p:txBody>
      </p:sp>
      <p:sp>
        <p:nvSpPr>
          <p:cNvPr id="7" name="Номер слайда 6"/>
          <p:cNvSpPr>
            <a:spLocks noGrp="1"/>
          </p:cNvSpPr>
          <p:nvPr>
            <p:ph type="sldNum" sz="quarter" idx="12"/>
          </p:nvPr>
        </p:nvSpPr>
        <p:spPr>
          <a:xfrm>
            <a:off x="8217192" y="6556248"/>
            <a:ext cx="365760" cy="301752"/>
          </a:xfrm>
        </p:spPr>
        <p:txBody>
          <a:bodyPr/>
          <a:lstStyle>
            <a:lvl1pPr algn="ctr">
              <a:defRPr sz="900"/>
            </a:lvl1p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Прямоугольный треугольник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Прямая соединительная линия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Прямая соединительная линия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Заголовок 21"/>
          <p:cNvSpPr>
            <a:spLocks noGrp="1"/>
          </p:cNvSpPr>
          <p:nvPr>
            <p:ph type="title"/>
          </p:nvPr>
        </p:nvSpPr>
        <p:spPr>
          <a:xfrm>
            <a:off x="457200" y="267494"/>
            <a:ext cx="8229600" cy="1399032"/>
          </a:xfrm>
          <a:prstGeom prst="rect">
            <a:avLst/>
          </a:prstGeom>
        </p:spPr>
        <p:txBody>
          <a:bodyPr vert="horz" anchor="ctr">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B4C71EC6-210F-42DE-9C53-41977AD35B3D}" type="datetimeFigureOut">
              <a:rPr lang="ru-RU" smtClean="0"/>
              <a:t>20.11.2020</a:t>
            </a:fld>
            <a:endParaRPr lang="ru-RU"/>
          </a:p>
        </p:txBody>
      </p:sp>
      <p:sp>
        <p:nvSpPr>
          <p:cNvPr id="3" name="Нижний колонтитул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ru-RU"/>
          </a:p>
        </p:txBody>
      </p:sp>
      <p:sp>
        <p:nvSpPr>
          <p:cNvPr id="23" name="Номер слайда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Cjy5egFrBBk" TargetMode="External"/><Relationship Id="rId2" Type="http://schemas.openxmlformats.org/officeDocument/2006/relationships/hyperlink" Target="https://www.youtube.com/watch?v=-e7yQc_WgZY" TargetMode="External"/><Relationship Id="rId1" Type="http://schemas.openxmlformats.org/officeDocument/2006/relationships/slideLayout" Target="../slideLayouts/slideLayout7.xml"/><Relationship Id="rId5" Type="http://schemas.openxmlformats.org/officeDocument/2006/relationships/hyperlink" Target="https://www.youtube.com/watch?v=AQEOugimiYc" TargetMode="External"/><Relationship Id="rId4" Type="http://schemas.openxmlformats.org/officeDocument/2006/relationships/hyperlink" Target="https://www.youtube.com/watch?v=HXV3zeQKq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2033464"/>
            <a:ext cx="8062912" cy="1470025"/>
          </a:xfrm>
        </p:spPr>
        <p:txBody>
          <a:bodyPr>
            <a:noAutofit/>
          </a:bodyPr>
          <a:lstStyle/>
          <a:p>
            <a:r>
              <a:rPr lang="en-US" altLang="ko-KR" sz="3200" b="1" dirty="0" smtClean="0">
                <a:solidFill>
                  <a:schemeClr val="tx1">
                    <a:lumMod val="85000"/>
                    <a:lumOff val="15000"/>
                  </a:schemeClr>
                </a:solidFill>
              </a:rPr>
              <a:t>“School </a:t>
            </a:r>
            <a:r>
              <a:rPr lang="en-US" altLang="ko-KR" sz="3200" b="1" dirty="0">
                <a:solidFill>
                  <a:schemeClr val="tx1">
                    <a:lumMod val="85000"/>
                    <a:lumOff val="15000"/>
                  </a:schemeClr>
                </a:solidFill>
              </a:rPr>
              <a:t>management system using SQL server”</a:t>
            </a:r>
            <a:r>
              <a:rPr lang="ko-KR" altLang="en-US" sz="3200" b="1" dirty="0">
                <a:solidFill>
                  <a:schemeClr val="tx1">
                    <a:lumMod val="85000"/>
                    <a:lumOff val="15000"/>
                  </a:schemeClr>
                </a:solidFill>
              </a:rPr>
              <a:t/>
            </a:r>
            <a:br>
              <a:rPr lang="ko-KR" altLang="en-US" sz="3200" b="1" dirty="0">
                <a:solidFill>
                  <a:schemeClr val="tx1">
                    <a:lumMod val="85000"/>
                    <a:lumOff val="15000"/>
                  </a:schemeClr>
                </a:solidFill>
              </a:rPr>
            </a:br>
            <a:endParaRPr lang="ru-RU" sz="3200" dirty="0"/>
          </a:p>
        </p:txBody>
      </p:sp>
      <p:sp>
        <p:nvSpPr>
          <p:cNvPr id="3" name="Подзаголовок 2"/>
          <p:cNvSpPr>
            <a:spLocks noGrp="1"/>
          </p:cNvSpPr>
          <p:nvPr>
            <p:ph type="subTitle" idx="1"/>
          </p:nvPr>
        </p:nvSpPr>
        <p:spPr>
          <a:xfrm>
            <a:off x="971600" y="4653136"/>
            <a:ext cx="8062912" cy="1752600"/>
          </a:xfrm>
        </p:spPr>
        <p:txBody>
          <a:bodyPr/>
          <a:lstStyle/>
          <a:p>
            <a:r>
              <a:rPr lang="en-US" dirty="0" err="1" smtClean="0"/>
              <a:t>Abisheva</a:t>
            </a:r>
            <a:r>
              <a:rPr lang="en-US" dirty="0" smtClean="0"/>
              <a:t> Dayana </a:t>
            </a:r>
          </a:p>
          <a:p>
            <a:r>
              <a:rPr lang="en-US" dirty="0" smtClean="0"/>
              <a:t>SE-2016</a:t>
            </a:r>
            <a:endParaRPr lang="ru-RU" dirty="0"/>
          </a:p>
        </p:txBody>
      </p:sp>
      <p:pic>
        <p:nvPicPr>
          <p:cNvPr id="4" name="Рисунок 3">
            <a:extLst>
              <a:ext uri="{FF2B5EF4-FFF2-40B4-BE49-F238E27FC236}">
                <a16:creationId xmlns="" xmlns:a16="http://schemas.microsoft.com/office/drawing/2014/main" xmlns:lc="http://schemas.openxmlformats.org/drawingml/2006/lockedCanvas" id="{4D64CF86-8331-465B-A241-7D225CF06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640"/>
            <a:ext cx="3513951" cy="1844824"/>
          </a:xfrm>
          <a:prstGeom prst="rect">
            <a:avLst/>
          </a:prstGeom>
        </p:spPr>
      </p:pic>
    </p:spTree>
    <p:extLst>
      <p:ext uri="{BB962C8B-B14F-4D97-AF65-F5344CB8AC3E}">
        <p14:creationId xmlns:p14="http://schemas.microsoft.com/office/powerpoint/2010/main" val="829225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15416"/>
            <a:ext cx="7239000" cy="1362075"/>
          </a:xfrm>
        </p:spPr>
        <p:txBody>
          <a:bodyPr/>
          <a:lstStyle/>
          <a:p>
            <a:r>
              <a:rPr lang="en-US" dirty="0" smtClean="0"/>
              <a:t>Writing queries</a:t>
            </a:r>
            <a:endParaRPr lang="ru-RU" dirty="0"/>
          </a:p>
        </p:txBody>
      </p:sp>
      <p:sp>
        <p:nvSpPr>
          <p:cNvPr id="3" name="Текст 2"/>
          <p:cNvSpPr>
            <a:spLocks noGrp="1"/>
          </p:cNvSpPr>
          <p:nvPr>
            <p:ph type="body" idx="1"/>
          </p:nvPr>
        </p:nvSpPr>
        <p:spPr>
          <a:xfrm>
            <a:off x="-7542" y="692696"/>
            <a:ext cx="3886200" cy="2286000"/>
          </a:xfrm>
        </p:spPr>
        <p:txBody>
          <a:bodyPr/>
          <a:lstStyle/>
          <a:p>
            <a:pPr lvl="0"/>
            <a:r>
              <a:rPr lang="en-US" dirty="0" smtClean="0"/>
              <a:t>1) alter </a:t>
            </a:r>
            <a:r>
              <a:rPr lang="en-US" dirty="0"/>
              <a:t>table parent add column </a:t>
            </a:r>
            <a:r>
              <a:rPr lang="en-US" dirty="0" err="1"/>
              <a:t>phone_num</a:t>
            </a:r>
            <a:r>
              <a:rPr lang="en-US" dirty="0"/>
              <a:t> INT;</a:t>
            </a:r>
            <a:endParaRPr lang="ru-RU" dirty="0"/>
          </a:p>
        </p:txBody>
      </p:sp>
      <p:pic>
        <p:nvPicPr>
          <p:cNvPr id="4" name="Рисунок 3"/>
          <p:cNvPicPr/>
          <p:nvPr/>
        </p:nvPicPr>
        <p:blipFill>
          <a:blip r:embed="rId2"/>
          <a:stretch>
            <a:fillRect/>
          </a:stretch>
        </p:blipFill>
        <p:spPr>
          <a:xfrm>
            <a:off x="-108520" y="1484784"/>
            <a:ext cx="6152515" cy="2740025"/>
          </a:xfrm>
          <a:prstGeom prst="rect">
            <a:avLst/>
          </a:prstGeom>
        </p:spPr>
      </p:pic>
      <p:sp>
        <p:nvSpPr>
          <p:cNvPr id="5" name="Прямоугольник 4"/>
          <p:cNvSpPr/>
          <p:nvPr/>
        </p:nvSpPr>
        <p:spPr>
          <a:xfrm>
            <a:off x="-118177" y="4229805"/>
            <a:ext cx="4572000" cy="646331"/>
          </a:xfrm>
          <a:prstGeom prst="rect">
            <a:avLst/>
          </a:prstGeom>
        </p:spPr>
        <p:txBody>
          <a:bodyPr>
            <a:spAutoFit/>
          </a:bodyPr>
          <a:lstStyle/>
          <a:p>
            <a:pPr lvl="0"/>
            <a:r>
              <a:rPr lang="en-US" dirty="0" smtClean="0"/>
              <a:t>2) ALTER </a:t>
            </a:r>
            <a:r>
              <a:rPr lang="en-US" dirty="0"/>
              <a:t>TABLE student ALTER </a:t>
            </a:r>
            <a:r>
              <a:rPr lang="en-US" dirty="0" err="1"/>
              <a:t>date_birth</a:t>
            </a:r>
            <a:r>
              <a:rPr lang="en-US" dirty="0"/>
              <a:t>  set NOT NULL;</a:t>
            </a:r>
            <a:endParaRPr lang="ru-RU" dirty="0"/>
          </a:p>
        </p:txBody>
      </p:sp>
      <p:pic>
        <p:nvPicPr>
          <p:cNvPr id="6" name="Рисунок 5"/>
          <p:cNvPicPr/>
          <p:nvPr/>
        </p:nvPicPr>
        <p:blipFill>
          <a:blip r:embed="rId3"/>
          <a:stretch>
            <a:fillRect/>
          </a:stretch>
        </p:blipFill>
        <p:spPr>
          <a:xfrm>
            <a:off x="4247456" y="4576268"/>
            <a:ext cx="4896544" cy="2285006"/>
          </a:xfrm>
          <a:prstGeom prst="rect">
            <a:avLst/>
          </a:prstGeom>
        </p:spPr>
      </p:pic>
    </p:spTree>
    <p:extLst>
      <p:ext uri="{BB962C8B-B14F-4D97-AF65-F5344CB8AC3E}">
        <p14:creationId xmlns:p14="http://schemas.microsoft.com/office/powerpoint/2010/main" val="2783990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28876" y="27795"/>
            <a:ext cx="3886200" cy="2286000"/>
          </a:xfrm>
        </p:spPr>
        <p:txBody>
          <a:bodyPr/>
          <a:lstStyle/>
          <a:p>
            <a:r>
              <a:rPr lang="en-US" dirty="0"/>
              <a:t>5) UPDATE classroom</a:t>
            </a:r>
            <a:endParaRPr lang="ru-RU" dirty="0"/>
          </a:p>
          <a:p>
            <a:r>
              <a:rPr lang="en-US" dirty="0"/>
              <a:t>SET description = '</a:t>
            </a:r>
            <a:r>
              <a:rPr lang="en-US" dirty="0" err="1"/>
              <a:t>algedra</a:t>
            </a:r>
            <a:r>
              <a:rPr lang="en-US" dirty="0"/>
              <a:t> cabinet'</a:t>
            </a:r>
            <a:endParaRPr lang="ru-RU" dirty="0"/>
          </a:p>
          <a:p>
            <a:r>
              <a:rPr lang="en-US" dirty="0"/>
              <a:t>WHERE </a:t>
            </a:r>
            <a:r>
              <a:rPr lang="en-US" dirty="0" err="1"/>
              <a:t>classroom_id</a:t>
            </a:r>
            <a:r>
              <a:rPr lang="en-US" dirty="0"/>
              <a:t> &gt; 511 and </a:t>
            </a:r>
            <a:r>
              <a:rPr lang="en-US" dirty="0" err="1"/>
              <a:t>classroom_id</a:t>
            </a:r>
            <a:r>
              <a:rPr lang="en-US" dirty="0"/>
              <a:t> &lt; 516;</a:t>
            </a:r>
            <a:endParaRPr lang="ru-RU" dirty="0"/>
          </a:p>
          <a:p>
            <a:endParaRPr lang="ru-RU" dirty="0"/>
          </a:p>
        </p:txBody>
      </p:sp>
      <p:pic>
        <p:nvPicPr>
          <p:cNvPr id="4" name="Рисунок 3"/>
          <p:cNvPicPr/>
          <p:nvPr/>
        </p:nvPicPr>
        <p:blipFill>
          <a:blip r:embed="rId2"/>
          <a:stretch>
            <a:fillRect/>
          </a:stretch>
        </p:blipFill>
        <p:spPr>
          <a:xfrm>
            <a:off x="7266" y="1844824"/>
            <a:ext cx="3533775" cy="3400425"/>
          </a:xfrm>
          <a:prstGeom prst="rect">
            <a:avLst/>
          </a:prstGeom>
        </p:spPr>
      </p:pic>
      <p:sp>
        <p:nvSpPr>
          <p:cNvPr id="5" name="Прямоугольник 4"/>
          <p:cNvSpPr/>
          <p:nvPr/>
        </p:nvSpPr>
        <p:spPr>
          <a:xfrm>
            <a:off x="4572000" y="-717"/>
            <a:ext cx="4572000" cy="923330"/>
          </a:xfrm>
          <a:prstGeom prst="rect">
            <a:avLst/>
          </a:prstGeom>
        </p:spPr>
        <p:txBody>
          <a:bodyPr>
            <a:spAutoFit/>
          </a:bodyPr>
          <a:lstStyle/>
          <a:p>
            <a:r>
              <a:rPr lang="en-US" dirty="0"/>
              <a:t>6) UPDATE exam</a:t>
            </a:r>
            <a:endParaRPr lang="ru-RU" dirty="0"/>
          </a:p>
          <a:p>
            <a:r>
              <a:rPr lang="en-US" dirty="0"/>
              <a:t>SET </a:t>
            </a:r>
            <a:r>
              <a:rPr lang="en-US" dirty="0" err="1"/>
              <a:t>exam_name</a:t>
            </a:r>
            <a:r>
              <a:rPr lang="en-US" dirty="0"/>
              <a:t> = 'algebra final exam'</a:t>
            </a:r>
            <a:endParaRPr lang="ru-RU" dirty="0"/>
          </a:p>
          <a:p>
            <a:r>
              <a:rPr lang="en-US" dirty="0"/>
              <a:t>WHERE </a:t>
            </a:r>
            <a:r>
              <a:rPr lang="en-US" dirty="0" err="1"/>
              <a:t>exam_id</a:t>
            </a:r>
            <a:r>
              <a:rPr lang="en-US" dirty="0"/>
              <a:t> &gt; 745;</a:t>
            </a:r>
            <a:endParaRPr lang="ru-RU" dirty="0"/>
          </a:p>
        </p:txBody>
      </p:sp>
      <p:pic>
        <p:nvPicPr>
          <p:cNvPr id="6" name="Рисунок 5"/>
          <p:cNvPicPr/>
          <p:nvPr/>
        </p:nvPicPr>
        <p:blipFill>
          <a:blip r:embed="rId3"/>
          <a:stretch>
            <a:fillRect/>
          </a:stretch>
        </p:blipFill>
        <p:spPr>
          <a:xfrm>
            <a:off x="3772188" y="822884"/>
            <a:ext cx="5535295" cy="2687320"/>
          </a:xfrm>
          <a:prstGeom prst="rect">
            <a:avLst/>
          </a:prstGeom>
        </p:spPr>
      </p:pic>
      <p:sp>
        <p:nvSpPr>
          <p:cNvPr id="7" name="Прямоугольник 6"/>
          <p:cNvSpPr/>
          <p:nvPr/>
        </p:nvSpPr>
        <p:spPr>
          <a:xfrm>
            <a:off x="323528" y="5464009"/>
            <a:ext cx="4572000" cy="923330"/>
          </a:xfrm>
          <a:prstGeom prst="rect">
            <a:avLst/>
          </a:prstGeom>
        </p:spPr>
        <p:txBody>
          <a:bodyPr>
            <a:spAutoFit/>
          </a:bodyPr>
          <a:lstStyle/>
          <a:p>
            <a:r>
              <a:rPr lang="en-US" dirty="0"/>
              <a:t>7) UPDATE attendance</a:t>
            </a:r>
            <a:endParaRPr lang="ru-RU" dirty="0"/>
          </a:p>
          <a:p>
            <a:r>
              <a:rPr lang="en-US" dirty="0"/>
              <a:t>SET date = '2020-11-23'</a:t>
            </a:r>
            <a:endParaRPr lang="ru-RU" dirty="0"/>
          </a:p>
          <a:p>
            <a:r>
              <a:rPr lang="en-US" dirty="0"/>
              <a:t>WHERE </a:t>
            </a:r>
            <a:r>
              <a:rPr lang="en-US" dirty="0" err="1"/>
              <a:t>attendance_id</a:t>
            </a:r>
            <a:r>
              <a:rPr lang="en-US" dirty="0"/>
              <a:t> = 314;</a:t>
            </a:r>
            <a:endParaRPr lang="ru-RU" dirty="0"/>
          </a:p>
        </p:txBody>
      </p:sp>
      <p:pic>
        <p:nvPicPr>
          <p:cNvPr id="8" name="Рисунок 7"/>
          <p:cNvPicPr/>
          <p:nvPr/>
        </p:nvPicPr>
        <p:blipFill>
          <a:blip r:embed="rId4"/>
          <a:stretch>
            <a:fillRect/>
          </a:stretch>
        </p:blipFill>
        <p:spPr>
          <a:xfrm>
            <a:off x="5068719" y="3782368"/>
            <a:ext cx="4075281" cy="3034456"/>
          </a:xfrm>
          <a:prstGeom prst="rect">
            <a:avLst/>
          </a:prstGeom>
        </p:spPr>
      </p:pic>
    </p:spTree>
    <p:extLst>
      <p:ext uri="{BB962C8B-B14F-4D97-AF65-F5344CB8AC3E}">
        <p14:creationId xmlns:p14="http://schemas.microsoft.com/office/powerpoint/2010/main" val="3549630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lvl="0"/>
            <a:r>
              <a:rPr lang="ru-RU" dirty="0">
                <a:effectLst/>
              </a:rPr>
              <a:t/>
            </a:r>
            <a:br>
              <a:rPr lang="ru-RU" dirty="0">
                <a:effectLst/>
              </a:rPr>
            </a:br>
            <a:endParaRPr lang="ru-RU" dirty="0"/>
          </a:p>
        </p:txBody>
      </p:sp>
      <p:sp>
        <p:nvSpPr>
          <p:cNvPr id="3" name="Текст 2"/>
          <p:cNvSpPr>
            <a:spLocks noGrp="1"/>
          </p:cNvSpPr>
          <p:nvPr>
            <p:ph type="body" idx="1"/>
          </p:nvPr>
        </p:nvSpPr>
        <p:spPr>
          <a:xfrm>
            <a:off x="3401" y="0"/>
            <a:ext cx="3886200" cy="931368"/>
          </a:xfrm>
        </p:spPr>
        <p:txBody>
          <a:bodyPr/>
          <a:lstStyle/>
          <a:p>
            <a:pPr lvl="0"/>
            <a:r>
              <a:rPr lang="en-US" dirty="0"/>
              <a:t>alter table parent drop column </a:t>
            </a:r>
            <a:r>
              <a:rPr lang="en-US" dirty="0" err="1"/>
              <a:t>phone_num</a:t>
            </a:r>
            <a:r>
              <a:rPr lang="en-US" dirty="0"/>
              <a:t> ;</a:t>
            </a:r>
            <a:endParaRPr lang="ru-RU" dirty="0"/>
          </a:p>
          <a:p>
            <a:endParaRPr lang="ru-RU" dirty="0"/>
          </a:p>
        </p:txBody>
      </p:sp>
      <p:pic>
        <p:nvPicPr>
          <p:cNvPr id="4" name="Рисунок 3"/>
          <p:cNvPicPr/>
          <p:nvPr/>
        </p:nvPicPr>
        <p:blipFill>
          <a:blip r:embed="rId2"/>
          <a:stretch>
            <a:fillRect/>
          </a:stretch>
        </p:blipFill>
        <p:spPr>
          <a:xfrm>
            <a:off x="-44971" y="692696"/>
            <a:ext cx="6152515" cy="3021965"/>
          </a:xfrm>
          <a:prstGeom prst="rect">
            <a:avLst/>
          </a:prstGeom>
        </p:spPr>
      </p:pic>
      <p:sp>
        <p:nvSpPr>
          <p:cNvPr id="5" name="Прямоугольник 4"/>
          <p:cNvSpPr/>
          <p:nvPr/>
        </p:nvSpPr>
        <p:spPr>
          <a:xfrm>
            <a:off x="36528" y="3714661"/>
            <a:ext cx="4572000" cy="646331"/>
          </a:xfrm>
          <a:prstGeom prst="rect">
            <a:avLst/>
          </a:prstGeom>
        </p:spPr>
        <p:txBody>
          <a:bodyPr>
            <a:spAutoFit/>
          </a:bodyPr>
          <a:lstStyle/>
          <a:p>
            <a:r>
              <a:rPr lang="en-US" dirty="0"/>
              <a:t>4) ALTER TABLE student</a:t>
            </a:r>
            <a:endParaRPr lang="ru-RU" dirty="0"/>
          </a:p>
          <a:p>
            <a:r>
              <a:rPr lang="en-US" dirty="0"/>
              <a:t>ADD </a:t>
            </a:r>
            <a:r>
              <a:rPr lang="en-US" dirty="0" err="1"/>
              <a:t>phone_num</a:t>
            </a:r>
            <a:r>
              <a:rPr lang="en-US" dirty="0"/>
              <a:t> VARCHAR(50);</a:t>
            </a:r>
            <a:endParaRPr lang="ru-RU" dirty="0"/>
          </a:p>
        </p:txBody>
      </p:sp>
      <p:pic>
        <p:nvPicPr>
          <p:cNvPr id="6" name="Рисунок 5"/>
          <p:cNvPicPr/>
          <p:nvPr/>
        </p:nvPicPr>
        <p:blipFill>
          <a:blip r:embed="rId3"/>
          <a:stretch>
            <a:fillRect/>
          </a:stretch>
        </p:blipFill>
        <p:spPr>
          <a:xfrm>
            <a:off x="36528" y="4360992"/>
            <a:ext cx="6152515" cy="2699385"/>
          </a:xfrm>
          <a:prstGeom prst="rect">
            <a:avLst/>
          </a:prstGeom>
        </p:spPr>
      </p:pic>
    </p:spTree>
    <p:extLst>
      <p:ext uri="{BB962C8B-B14F-4D97-AF65-F5344CB8AC3E}">
        <p14:creationId xmlns:p14="http://schemas.microsoft.com/office/powerpoint/2010/main" val="68100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idx="1"/>
          </p:nvPr>
        </p:nvSpPr>
        <p:spPr>
          <a:xfrm>
            <a:off x="0" y="0"/>
            <a:ext cx="3886200" cy="2286000"/>
          </a:xfrm>
        </p:spPr>
        <p:txBody>
          <a:bodyPr/>
          <a:lstStyle/>
          <a:p>
            <a:r>
              <a:rPr lang="en-US" dirty="0"/>
              <a:t>5) alter table student</a:t>
            </a:r>
            <a:endParaRPr lang="ru-RU" dirty="0"/>
          </a:p>
          <a:p>
            <a:r>
              <a:rPr lang="en-US" dirty="0"/>
              <a:t>drop column </a:t>
            </a:r>
            <a:r>
              <a:rPr lang="en-US" dirty="0" err="1"/>
              <a:t>phone_num</a:t>
            </a:r>
            <a:r>
              <a:rPr lang="en-US" dirty="0"/>
              <a:t> ;</a:t>
            </a:r>
            <a:endParaRPr lang="ru-RU" dirty="0"/>
          </a:p>
          <a:p>
            <a:endParaRPr lang="ru-RU" dirty="0"/>
          </a:p>
        </p:txBody>
      </p:sp>
      <p:pic>
        <p:nvPicPr>
          <p:cNvPr id="4" name="Рисунок 3"/>
          <p:cNvPicPr/>
          <p:nvPr/>
        </p:nvPicPr>
        <p:blipFill>
          <a:blip r:embed="rId2"/>
          <a:stretch>
            <a:fillRect/>
          </a:stretch>
        </p:blipFill>
        <p:spPr>
          <a:xfrm>
            <a:off x="-12323" y="809624"/>
            <a:ext cx="6152515" cy="2619375"/>
          </a:xfrm>
          <a:prstGeom prst="rect">
            <a:avLst/>
          </a:prstGeom>
        </p:spPr>
      </p:pic>
    </p:spTree>
    <p:extLst>
      <p:ext uri="{BB962C8B-B14F-4D97-AF65-F5344CB8AC3E}">
        <p14:creationId xmlns:p14="http://schemas.microsoft.com/office/powerpoint/2010/main" val="1392731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15416"/>
            <a:ext cx="7239000" cy="1362075"/>
          </a:xfrm>
        </p:spPr>
        <p:txBody>
          <a:bodyPr/>
          <a:lstStyle/>
          <a:p>
            <a:r>
              <a:rPr lang="en-US" dirty="0" smtClean="0"/>
              <a:t>UPDATE</a:t>
            </a:r>
            <a:endParaRPr lang="ru-RU" dirty="0"/>
          </a:p>
        </p:txBody>
      </p:sp>
      <p:sp>
        <p:nvSpPr>
          <p:cNvPr id="3" name="Текст 2"/>
          <p:cNvSpPr>
            <a:spLocks noGrp="1"/>
          </p:cNvSpPr>
          <p:nvPr>
            <p:ph type="body" idx="1"/>
          </p:nvPr>
        </p:nvSpPr>
        <p:spPr>
          <a:xfrm>
            <a:off x="0" y="692696"/>
            <a:ext cx="7431360" cy="1435424"/>
          </a:xfrm>
        </p:spPr>
        <p:txBody>
          <a:bodyPr/>
          <a:lstStyle/>
          <a:p>
            <a:r>
              <a:rPr lang="en-US" dirty="0"/>
              <a:t>1)UPDATE student</a:t>
            </a:r>
            <a:endParaRPr lang="ru-RU" dirty="0"/>
          </a:p>
          <a:p>
            <a:r>
              <a:rPr lang="en-US" dirty="0"/>
              <a:t>SET  </a:t>
            </a:r>
            <a:r>
              <a:rPr lang="en-US" dirty="0" err="1"/>
              <a:t>student_email</a:t>
            </a:r>
            <a:r>
              <a:rPr lang="en-US" dirty="0"/>
              <a:t> = 'justforyou100@gmail.com'</a:t>
            </a:r>
            <a:endParaRPr lang="ru-RU" dirty="0"/>
          </a:p>
          <a:p>
            <a:r>
              <a:rPr lang="en-US" dirty="0"/>
              <a:t>WHERE </a:t>
            </a:r>
            <a:r>
              <a:rPr lang="en-US" dirty="0" err="1"/>
              <a:t>student_id</a:t>
            </a:r>
            <a:r>
              <a:rPr lang="en-US" dirty="0"/>
              <a:t> = 3;</a:t>
            </a:r>
            <a:endParaRPr lang="ru-RU" dirty="0"/>
          </a:p>
          <a:p>
            <a:endParaRPr lang="ru-RU" dirty="0"/>
          </a:p>
        </p:txBody>
      </p:sp>
      <p:pic>
        <p:nvPicPr>
          <p:cNvPr id="4" name="Рисунок 3"/>
          <p:cNvPicPr/>
          <p:nvPr/>
        </p:nvPicPr>
        <p:blipFill>
          <a:blip r:embed="rId2"/>
          <a:stretch>
            <a:fillRect/>
          </a:stretch>
        </p:blipFill>
        <p:spPr>
          <a:xfrm>
            <a:off x="-30532" y="1772816"/>
            <a:ext cx="6152515" cy="1459230"/>
          </a:xfrm>
          <a:prstGeom prst="rect">
            <a:avLst/>
          </a:prstGeom>
        </p:spPr>
      </p:pic>
      <p:sp>
        <p:nvSpPr>
          <p:cNvPr id="5" name="Прямоугольник 4"/>
          <p:cNvSpPr/>
          <p:nvPr/>
        </p:nvSpPr>
        <p:spPr>
          <a:xfrm>
            <a:off x="23543" y="3429000"/>
            <a:ext cx="4572000" cy="923330"/>
          </a:xfrm>
          <a:prstGeom prst="rect">
            <a:avLst/>
          </a:prstGeom>
        </p:spPr>
        <p:txBody>
          <a:bodyPr>
            <a:spAutoFit/>
          </a:bodyPr>
          <a:lstStyle/>
          <a:p>
            <a:r>
              <a:rPr lang="en-US" dirty="0"/>
              <a:t>2) UPDATE course</a:t>
            </a:r>
            <a:endParaRPr lang="ru-RU" dirty="0"/>
          </a:p>
          <a:p>
            <a:r>
              <a:rPr lang="en-US" dirty="0"/>
              <a:t>SET </a:t>
            </a:r>
            <a:r>
              <a:rPr lang="en-US" dirty="0" err="1"/>
              <a:t>course_name</a:t>
            </a:r>
            <a:r>
              <a:rPr lang="en-US" dirty="0"/>
              <a:t>  = 'biology'</a:t>
            </a:r>
            <a:endParaRPr lang="ru-RU" dirty="0"/>
          </a:p>
          <a:p>
            <a:r>
              <a:rPr lang="en-US" dirty="0"/>
              <a:t>WHERE </a:t>
            </a:r>
            <a:r>
              <a:rPr lang="en-US" dirty="0" err="1"/>
              <a:t>course_id</a:t>
            </a:r>
            <a:r>
              <a:rPr lang="en-US" dirty="0"/>
              <a:t> = 1001;</a:t>
            </a:r>
            <a:endParaRPr lang="ru-RU" dirty="0"/>
          </a:p>
        </p:txBody>
      </p:sp>
      <p:pic>
        <p:nvPicPr>
          <p:cNvPr id="6" name="Рисунок 5"/>
          <p:cNvPicPr/>
          <p:nvPr/>
        </p:nvPicPr>
        <p:blipFill>
          <a:blip r:embed="rId3"/>
          <a:stretch>
            <a:fillRect/>
          </a:stretch>
        </p:blipFill>
        <p:spPr>
          <a:xfrm>
            <a:off x="-30532" y="4300582"/>
            <a:ext cx="4582160" cy="1924050"/>
          </a:xfrm>
          <a:prstGeom prst="rect">
            <a:avLst/>
          </a:prstGeom>
        </p:spPr>
      </p:pic>
    </p:spTree>
    <p:extLst>
      <p:ext uri="{BB962C8B-B14F-4D97-AF65-F5344CB8AC3E}">
        <p14:creationId xmlns:p14="http://schemas.microsoft.com/office/powerpoint/2010/main" val="4184515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9672" y="260648"/>
            <a:ext cx="8288826" cy="5330683"/>
          </a:xfrm>
        </p:spPr>
        <p:txBody>
          <a:bodyPr/>
          <a:lstStyle/>
          <a:p>
            <a:r>
              <a:rPr lang="en-US" dirty="0" smtClean="0">
                <a:effectLst/>
              </a:rPr>
              <a:t>;</a:t>
            </a:r>
            <a:endParaRPr lang="ru-RU" dirty="0">
              <a:effectLst/>
            </a:endParaRPr>
          </a:p>
        </p:txBody>
      </p:sp>
      <p:sp>
        <p:nvSpPr>
          <p:cNvPr id="3" name="Текст 2"/>
          <p:cNvSpPr>
            <a:spLocks noGrp="1"/>
          </p:cNvSpPr>
          <p:nvPr>
            <p:ph type="body" idx="1"/>
          </p:nvPr>
        </p:nvSpPr>
        <p:spPr>
          <a:xfrm>
            <a:off x="0" y="0"/>
            <a:ext cx="3886200" cy="2286000"/>
          </a:xfrm>
        </p:spPr>
        <p:txBody>
          <a:bodyPr/>
          <a:lstStyle/>
          <a:p>
            <a:r>
              <a:rPr lang="en-US" b="1" dirty="0"/>
              <a:t>3) UPDATE teacher</a:t>
            </a:r>
            <a:endParaRPr lang="ru-RU" b="1" dirty="0"/>
          </a:p>
          <a:p>
            <a:r>
              <a:rPr lang="en-US" b="1" dirty="0"/>
              <a:t>SET </a:t>
            </a:r>
            <a:r>
              <a:rPr lang="en-US" b="1" dirty="0" err="1"/>
              <a:t>fname</a:t>
            </a:r>
            <a:r>
              <a:rPr lang="en-US" b="1" dirty="0"/>
              <a:t> = '</a:t>
            </a:r>
            <a:r>
              <a:rPr lang="en-US" b="1" dirty="0" err="1"/>
              <a:t>Aliyan</a:t>
            </a:r>
            <a:r>
              <a:rPr lang="en-US" b="1" dirty="0"/>
              <a:t>'</a:t>
            </a:r>
            <a:endParaRPr lang="ru-RU" b="1" dirty="0"/>
          </a:p>
          <a:p>
            <a:r>
              <a:rPr lang="en-US" b="1" dirty="0"/>
              <a:t>WHERE </a:t>
            </a:r>
            <a:r>
              <a:rPr lang="en-US" b="1" dirty="0" err="1"/>
              <a:t>teacher_id</a:t>
            </a:r>
            <a:r>
              <a:rPr lang="en-US" b="1" dirty="0"/>
              <a:t> &gt; 415 and </a:t>
            </a:r>
            <a:r>
              <a:rPr lang="en-US" b="1" dirty="0" err="1"/>
              <a:t>teacher_id</a:t>
            </a:r>
            <a:r>
              <a:rPr lang="en-US" b="1" dirty="0"/>
              <a:t> &lt; 418;</a:t>
            </a:r>
            <a:endParaRPr lang="ru-RU" b="1" dirty="0"/>
          </a:p>
          <a:p>
            <a:endParaRPr lang="ru-RU" b="1" dirty="0"/>
          </a:p>
        </p:txBody>
      </p:sp>
      <p:pic>
        <p:nvPicPr>
          <p:cNvPr id="4" name="Рисунок 3"/>
          <p:cNvPicPr/>
          <p:nvPr/>
        </p:nvPicPr>
        <p:blipFill>
          <a:blip r:embed="rId2"/>
          <a:stretch>
            <a:fillRect/>
          </a:stretch>
        </p:blipFill>
        <p:spPr>
          <a:xfrm>
            <a:off x="0" y="1412776"/>
            <a:ext cx="6152515" cy="572770"/>
          </a:xfrm>
          <a:prstGeom prst="rect">
            <a:avLst/>
          </a:prstGeom>
        </p:spPr>
      </p:pic>
      <p:sp>
        <p:nvSpPr>
          <p:cNvPr id="5" name="Прямоугольник 4"/>
          <p:cNvSpPr/>
          <p:nvPr/>
        </p:nvSpPr>
        <p:spPr>
          <a:xfrm>
            <a:off x="-32095" y="2058278"/>
            <a:ext cx="4572000" cy="923330"/>
          </a:xfrm>
          <a:prstGeom prst="rect">
            <a:avLst/>
          </a:prstGeom>
        </p:spPr>
        <p:txBody>
          <a:bodyPr>
            <a:spAutoFit/>
          </a:bodyPr>
          <a:lstStyle/>
          <a:p>
            <a:r>
              <a:rPr lang="en-US"/>
              <a:t>4) UPDATE classes</a:t>
            </a:r>
            <a:endParaRPr lang="ru-RU" dirty="0"/>
          </a:p>
          <a:p>
            <a:r>
              <a:rPr lang="en-US" dirty="0"/>
              <a:t>SET </a:t>
            </a:r>
            <a:r>
              <a:rPr lang="en-US" dirty="0" err="1"/>
              <a:t>class_name</a:t>
            </a:r>
            <a:r>
              <a:rPr lang="en-US" dirty="0"/>
              <a:t> = '10e'</a:t>
            </a:r>
            <a:endParaRPr lang="ru-RU" dirty="0"/>
          </a:p>
          <a:p>
            <a:r>
              <a:rPr lang="en-US" dirty="0"/>
              <a:t>WHERE </a:t>
            </a:r>
            <a:r>
              <a:rPr lang="en-US" dirty="0" err="1"/>
              <a:t>class_id</a:t>
            </a:r>
            <a:r>
              <a:rPr lang="en-US" dirty="0"/>
              <a:t> =906;</a:t>
            </a:r>
            <a:endParaRPr lang="ru-RU" dirty="0"/>
          </a:p>
        </p:txBody>
      </p:sp>
      <p:pic>
        <p:nvPicPr>
          <p:cNvPr id="6" name="Рисунок 5"/>
          <p:cNvPicPr/>
          <p:nvPr/>
        </p:nvPicPr>
        <p:blipFill>
          <a:blip r:embed="rId3"/>
          <a:stretch>
            <a:fillRect/>
          </a:stretch>
        </p:blipFill>
        <p:spPr>
          <a:xfrm>
            <a:off x="-32371" y="2886075"/>
            <a:ext cx="6039485" cy="3971925"/>
          </a:xfrm>
          <a:prstGeom prst="rect">
            <a:avLst/>
          </a:prstGeom>
        </p:spPr>
      </p:pic>
    </p:spTree>
    <p:extLst>
      <p:ext uri="{BB962C8B-B14F-4D97-AF65-F5344CB8AC3E}">
        <p14:creationId xmlns:p14="http://schemas.microsoft.com/office/powerpoint/2010/main" val="577249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30772"/>
            <a:ext cx="4572000" cy="1077218"/>
          </a:xfrm>
          <a:prstGeom prst="rect">
            <a:avLst/>
          </a:prstGeom>
        </p:spPr>
        <p:txBody>
          <a:bodyPr>
            <a:spAutoFit/>
          </a:bodyPr>
          <a:lstStyle/>
          <a:p>
            <a:r>
              <a:rPr lang="ru-RU" sz="1600" dirty="0" smtClean="0"/>
              <a:t>5) </a:t>
            </a:r>
            <a:r>
              <a:rPr lang="en-US" sz="1600" dirty="0" smtClean="0"/>
              <a:t>UPDATE classroom</a:t>
            </a:r>
            <a:endParaRPr lang="ru-RU" sz="1600" dirty="0" smtClean="0"/>
          </a:p>
          <a:p>
            <a:r>
              <a:rPr lang="en-US" sz="1600" dirty="0" smtClean="0"/>
              <a:t>SET </a:t>
            </a:r>
            <a:r>
              <a:rPr lang="en-US" sz="1600" dirty="0"/>
              <a:t>description = '</a:t>
            </a:r>
            <a:r>
              <a:rPr lang="en-US" sz="1600" dirty="0" err="1"/>
              <a:t>algedra</a:t>
            </a:r>
            <a:r>
              <a:rPr lang="en-US" sz="1600" dirty="0"/>
              <a:t> cabinet'</a:t>
            </a:r>
            <a:endParaRPr lang="ru-RU" sz="1600" dirty="0"/>
          </a:p>
          <a:p>
            <a:r>
              <a:rPr lang="en-US" sz="1600" dirty="0"/>
              <a:t>WHERE </a:t>
            </a:r>
            <a:r>
              <a:rPr lang="en-US" sz="1600" dirty="0" err="1"/>
              <a:t>classroom_id</a:t>
            </a:r>
            <a:r>
              <a:rPr lang="en-US" sz="1600" dirty="0"/>
              <a:t> &gt; 511 and </a:t>
            </a:r>
            <a:r>
              <a:rPr lang="en-US" sz="1600" dirty="0" err="1"/>
              <a:t>classroom_id</a:t>
            </a:r>
            <a:r>
              <a:rPr lang="en-US" sz="1600" dirty="0"/>
              <a:t> &lt; 516;</a:t>
            </a:r>
            <a:endParaRPr lang="ru-RU" sz="1600" dirty="0"/>
          </a:p>
        </p:txBody>
      </p:sp>
      <p:sp>
        <p:nvSpPr>
          <p:cNvPr id="3" name="Прямоугольник 2"/>
          <p:cNvSpPr/>
          <p:nvPr/>
        </p:nvSpPr>
        <p:spPr>
          <a:xfrm>
            <a:off x="0" y="1268760"/>
            <a:ext cx="4572000" cy="923330"/>
          </a:xfrm>
          <a:prstGeom prst="rect">
            <a:avLst/>
          </a:prstGeom>
        </p:spPr>
        <p:txBody>
          <a:bodyPr>
            <a:spAutoFit/>
          </a:bodyPr>
          <a:lstStyle/>
          <a:p>
            <a:r>
              <a:rPr lang="en-US" dirty="0"/>
              <a:t>6) UPDATE exam</a:t>
            </a:r>
            <a:endParaRPr lang="ru-RU" dirty="0"/>
          </a:p>
          <a:p>
            <a:r>
              <a:rPr lang="en-US" dirty="0"/>
              <a:t>SET </a:t>
            </a:r>
            <a:r>
              <a:rPr lang="en-US" dirty="0" err="1"/>
              <a:t>exam_name</a:t>
            </a:r>
            <a:r>
              <a:rPr lang="en-US" dirty="0"/>
              <a:t> = 'algebra final exam'</a:t>
            </a:r>
            <a:endParaRPr lang="ru-RU" dirty="0"/>
          </a:p>
          <a:p>
            <a:r>
              <a:rPr lang="en-US" dirty="0"/>
              <a:t>WHERE </a:t>
            </a:r>
            <a:r>
              <a:rPr lang="en-US" dirty="0" err="1"/>
              <a:t>exam_id</a:t>
            </a:r>
            <a:r>
              <a:rPr lang="en-US" dirty="0"/>
              <a:t> &gt; 745;</a:t>
            </a:r>
            <a:endParaRPr lang="ru-RU" dirty="0"/>
          </a:p>
        </p:txBody>
      </p:sp>
      <p:sp>
        <p:nvSpPr>
          <p:cNvPr id="4" name="Прямоугольник 3"/>
          <p:cNvSpPr/>
          <p:nvPr/>
        </p:nvSpPr>
        <p:spPr>
          <a:xfrm>
            <a:off x="0" y="2276872"/>
            <a:ext cx="4572000" cy="923330"/>
          </a:xfrm>
          <a:prstGeom prst="rect">
            <a:avLst/>
          </a:prstGeom>
        </p:spPr>
        <p:txBody>
          <a:bodyPr>
            <a:spAutoFit/>
          </a:bodyPr>
          <a:lstStyle/>
          <a:p>
            <a:r>
              <a:rPr lang="en-US" dirty="0"/>
              <a:t>7) UPDATE attendance</a:t>
            </a:r>
            <a:endParaRPr lang="ru-RU" dirty="0"/>
          </a:p>
          <a:p>
            <a:r>
              <a:rPr lang="en-US" dirty="0"/>
              <a:t>SET date = '2020-11-23'</a:t>
            </a:r>
            <a:endParaRPr lang="ru-RU" dirty="0"/>
          </a:p>
          <a:p>
            <a:r>
              <a:rPr lang="en-US" dirty="0"/>
              <a:t>WHERE </a:t>
            </a:r>
            <a:r>
              <a:rPr lang="en-US" dirty="0" err="1"/>
              <a:t>attendance_id</a:t>
            </a:r>
            <a:r>
              <a:rPr lang="en-US" dirty="0"/>
              <a:t> = 314;</a:t>
            </a:r>
            <a:endParaRPr lang="ru-RU" dirty="0"/>
          </a:p>
        </p:txBody>
      </p:sp>
      <p:sp>
        <p:nvSpPr>
          <p:cNvPr id="5" name="Прямоугольник 4"/>
          <p:cNvSpPr/>
          <p:nvPr/>
        </p:nvSpPr>
        <p:spPr>
          <a:xfrm>
            <a:off x="0" y="3387959"/>
            <a:ext cx="4572000" cy="923330"/>
          </a:xfrm>
          <a:prstGeom prst="rect">
            <a:avLst/>
          </a:prstGeom>
        </p:spPr>
        <p:txBody>
          <a:bodyPr>
            <a:spAutoFit/>
          </a:bodyPr>
          <a:lstStyle/>
          <a:p>
            <a:r>
              <a:rPr lang="en-US" dirty="0"/>
              <a:t>8) UPDATE </a:t>
            </a:r>
            <a:r>
              <a:rPr lang="en-US" dirty="0" err="1"/>
              <a:t>final_grade</a:t>
            </a:r>
            <a:r>
              <a:rPr lang="en-US" dirty="0"/>
              <a:t> </a:t>
            </a:r>
            <a:endParaRPr lang="ru-RU" dirty="0"/>
          </a:p>
          <a:p>
            <a:r>
              <a:rPr lang="en-US" dirty="0"/>
              <a:t>SET </a:t>
            </a:r>
            <a:r>
              <a:rPr lang="en-US" dirty="0" err="1"/>
              <a:t>course_name</a:t>
            </a:r>
            <a:r>
              <a:rPr lang="en-US" dirty="0"/>
              <a:t>= 'chemistry'</a:t>
            </a:r>
            <a:endParaRPr lang="ru-RU" dirty="0"/>
          </a:p>
          <a:p>
            <a:r>
              <a:rPr lang="en-US" dirty="0"/>
              <a:t>WHERE </a:t>
            </a:r>
            <a:r>
              <a:rPr lang="en-US" dirty="0" err="1"/>
              <a:t>final_id</a:t>
            </a:r>
            <a:r>
              <a:rPr lang="en-US" dirty="0"/>
              <a:t> = 210;</a:t>
            </a:r>
            <a:endParaRPr lang="ru-RU" dirty="0"/>
          </a:p>
        </p:txBody>
      </p:sp>
      <p:sp>
        <p:nvSpPr>
          <p:cNvPr id="6" name="Прямоугольник 5"/>
          <p:cNvSpPr/>
          <p:nvPr/>
        </p:nvSpPr>
        <p:spPr>
          <a:xfrm>
            <a:off x="4552" y="4437112"/>
            <a:ext cx="4572000" cy="1200329"/>
          </a:xfrm>
          <a:prstGeom prst="rect">
            <a:avLst/>
          </a:prstGeom>
        </p:spPr>
        <p:txBody>
          <a:bodyPr>
            <a:spAutoFit/>
          </a:bodyPr>
          <a:lstStyle/>
          <a:p>
            <a:r>
              <a:rPr lang="en-US" dirty="0" smtClean="0"/>
              <a:t>9) UPDATE grade </a:t>
            </a:r>
            <a:endParaRPr lang="ru-RU" dirty="0" smtClean="0"/>
          </a:p>
          <a:p>
            <a:r>
              <a:rPr lang="en-US" dirty="0" smtClean="0"/>
              <a:t>SET description = 'bad'</a:t>
            </a:r>
            <a:endParaRPr lang="ru-RU" dirty="0" smtClean="0"/>
          </a:p>
          <a:p>
            <a:r>
              <a:rPr lang="en-US" dirty="0" smtClean="0"/>
              <a:t>WHERE </a:t>
            </a:r>
            <a:r>
              <a:rPr lang="en-US" dirty="0" err="1" smtClean="0"/>
              <a:t>grade_id</a:t>
            </a:r>
            <a:r>
              <a:rPr lang="en-US" dirty="0" smtClean="0"/>
              <a:t>&gt; 601 and </a:t>
            </a:r>
            <a:r>
              <a:rPr lang="en-US" dirty="0" err="1" smtClean="0"/>
              <a:t>grade_id</a:t>
            </a:r>
            <a:r>
              <a:rPr lang="en-US" dirty="0" smtClean="0"/>
              <a:t> &lt; 614;</a:t>
            </a:r>
            <a:endParaRPr lang="ru-RU" dirty="0"/>
          </a:p>
        </p:txBody>
      </p:sp>
      <p:sp>
        <p:nvSpPr>
          <p:cNvPr id="7" name="Прямоугольник 6"/>
          <p:cNvSpPr/>
          <p:nvPr/>
        </p:nvSpPr>
        <p:spPr>
          <a:xfrm>
            <a:off x="4552" y="6021288"/>
            <a:ext cx="4572000" cy="923330"/>
          </a:xfrm>
          <a:prstGeom prst="rect">
            <a:avLst/>
          </a:prstGeom>
        </p:spPr>
        <p:txBody>
          <a:bodyPr>
            <a:spAutoFit/>
          </a:bodyPr>
          <a:lstStyle/>
          <a:p>
            <a:r>
              <a:rPr lang="en-US" dirty="0"/>
              <a:t>10) UPDATE parent</a:t>
            </a:r>
            <a:endParaRPr lang="ru-RU" dirty="0"/>
          </a:p>
          <a:p>
            <a:r>
              <a:rPr lang="en-US" dirty="0"/>
              <a:t>SET </a:t>
            </a:r>
            <a:r>
              <a:rPr lang="en-US" dirty="0" err="1"/>
              <a:t>fname</a:t>
            </a:r>
            <a:r>
              <a:rPr lang="en-US" dirty="0"/>
              <a:t> = 'Dilan'</a:t>
            </a:r>
            <a:endParaRPr lang="ru-RU" dirty="0"/>
          </a:p>
          <a:p>
            <a:r>
              <a:rPr lang="en-US" dirty="0"/>
              <a:t>WHERE </a:t>
            </a:r>
            <a:r>
              <a:rPr lang="en-US" dirty="0" err="1"/>
              <a:t>parent_id</a:t>
            </a:r>
            <a:r>
              <a:rPr lang="en-US" dirty="0"/>
              <a:t>=102;</a:t>
            </a:r>
            <a:endParaRPr lang="ru-RU" dirty="0"/>
          </a:p>
        </p:txBody>
      </p:sp>
    </p:spTree>
    <p:extLst>
      <p:ext uri="{BB962C8B-B14F-4D97-AF65-F5344CB8AC3E}">
        <p14:creationId xmlns:p14="http://schemas.microsoft.com/office/powerpoint/2010/main" val="12440374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960" y="26313"/>
            <a:ext cx="23731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11) DELETE from student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student_id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3;</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5"/>
          <p:cNvSpPr>
            <a:spLocks noChangeArrowheads="1"/>
          </p:cNvSpPr>
          <p:nvPr/>
        </p:nvSpPr>
        <p:spPr bwMode="auto">
          <a:xfrm>
            <a:off x="0" y="836712"/>
            <a:ext cx="226696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12)</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grade</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grade_id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603;</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6"/>
          <p:cNvSpPr>
            <a:spLocks noChangeArrowheads="1"/>
          </p:cNvSpPr>
          <p:nvPr/>
        </p:nvSpPr>
        <p:spPr bwMode="auto">
          <a:xfrm>
            <a:off x="-7960" y="1772816"/>
            <a:ext cx="26901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13)</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attendance</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attendance_id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312;</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7"/>
          <p:cNvSpPr>
            <a:spLocks noChangeArrowheads="1"/>
          </p:cNvSpPr>
          <p:nvPr/>
        </p:nvSpPr>
        <p:spPr bwMode="auto">
          <a:xfrm>
            <a:off x="21957" y="2603813"/>
            <a:ext cx="23535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14)</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classes</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class_id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901</a:t>
            </a:r>
            <a:r>
              <a:rPr kumimoji="0" lang="en-US"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14"/>
          <p:cNvSpPr>
            <a:spLocks noChangeArrowheads="1"/>
          </p:cNvSpPr>
          <p:nvPr/>
        </p:nvSpPr>
        <p:spPr bwMode="auto">
          <a:xfrm>
            <a:off x="-9446" y="3356992"/>
            <a:ext cx="235352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15)</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classes</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class_id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517;</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5"/>
          <p:cNvSpPr>
            <a:spLocks noChangeArrowheads="1"/>
          </p:cNvSpPr>
          <p:nvPr/>
        </p:nvSpPr>
        <p:spPr bwMode="auto">
          <a:xfrm>
            <a:off x="21957" y="4077072"/>
            <a:ext cx="25010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16)</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course</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course_id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1001;</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16"/>
          <p:cNvSpPr>
            <a:spLocks noChangeArrowheads="1"/>
          </p:cNvSpPr>
          <p:nvPr/>
        </p:nvSpPr>
        <p:spPr bwMode="auto">
          <a:xfrm>
            <a:off x="11651" y="4906969"/>
            <a:ext cx="230704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17)</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exam</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exam_id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705;</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17"/>
          <p:cNvSpPr>
            <a:spLocks noChangeArrowheads="1"/>
          </p:cNvSpPr>
          <p:nvPr/>
        </p:nvSpPr>
        <p:spPr bwMode="auto">
          <a:xfrm>
            <a:off x="42948" y="5789639"/>
            <a:ext cx="271901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18)</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final_grade</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final_id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207</a:t>
            </a:r>
            <a:r>
              <a:rPr kumimoji="0" lang="en-US"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ru-RU" alt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8"/>
          <p:cNvSpPr>
            <a:spLocks noChangeArrowheads="1"/>
          </p:cNvSpPr>
          <p:nvPr/>
        </p:nvSpPr>
        <p:spPr bwMode="auto">
          <a:xfrm>
            <a:off x="6156176" y="73683"/>
            <a:ext cx="231826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19)</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grade</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grade_id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609;</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9"/>
          <p:cNvSpPr>
            <a:spLocks noChangeArrowheads="1"/>
          </p:cNvSpPr>
          <p:nvPr/>
        </p:nvSpPr>
        <p:spPr bwMode="auto">
          <a:xfrm>
            <a:off x="6156176" y="888087"/>
            <a:ext cx="236154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20)</a:t>
            </a:r>
            <a:r>
              <a:rPr kumimoji="0" lang="en-US" altLang="ru-RU"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parent</a:t>
            </a:r>
            <a:endParaRPr kumimoji="0" lang="ru-RU" altLang="ru-RU"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parent_id</a:t>
            </a:r>
            <a:r>
              <a:rPr kumimoji="0" lang="en-US" altLang="ru-RU"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104</a:t>
            </a:r>
            <a:r>
              <a:rPr kumimoji="0" lang="en-US"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ru-RU" alt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20"/>
          <p:cNvSpPr>
            <a:spLocks noChangeArrowheads="1"/>
          </p:cNvSpPr>
          <p:nvPr/>
        </p:nvSpPr>
        <p:spPr bwMode="auto">
          <a:xfrm>
            <a:off x="0" y="15254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21)</a:t>
            </a:r>
            <a:r>
              <a:rPr kumimoji="0" lang="en-US" altLang="ru-RU"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DELETE from teacher</a:t>
            </a:r>
            <a:endParaRPr kumimoji="0" lang="ru-RU" altLang="ru-RU"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WHERE  </a:t>
            </a:r>
            <a:r>
              <a:rPr kumimoji="0" lang="en-US" altLang="ru-RU" sz="1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teacher_id</a:t>
            </a:r>
            <a:r>
              <a:rPr kumimoji="0" lang="en-US" altLang="ru-RU"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411;</a:t>
            </a:r>
            <a:endParaRPr kumimoji="0" lang="en-US" alt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Прямоугольник 26"/>
          <p:cNvSpPr/>
          <p:nvPr/>
        </p:nvSpPr>
        <p:spPr>
          <a:xfrm>
            <a:off x="6231720" y="1772816"/>
            <a:ext cx="4572000" cy="584775"/>
          </a:xfrm>
          <a:prstGeom prst="rect">
            <a:avLst/>
          </a:prstGeom>
        </p:spPr>
        <p:txBody>
          <a:bodyPr>
            <a:spAutoFit/>
          </a:bodyPr>
          <a:lstStyle/>
          <a:p>
            <a:r>
              <a:rPr lang="en-US" sz="1600" dirty="0"/>
              <a:t>21) DELETE from teacher</a:t>
            </a:r>
            <a:endParaRPr lang="ru-RU" sz="1600" dirty="0"/>
          </a:p>
          <a:p>
            <a:r>
              <a:rPr lang="en-US" sz="1600" dirty="0"/>
              <a:t>WHERE  </a:t>
            </a:r>
            <a:r>
              <a:rPr lang="en-US" sz="1600" dirty="0" err="1"/>
              <a:t>teacher_id</a:t>
            </a:r>
            <a:r>
              <a:rPr lang="en-US" sz="1600" dirty="0"/>
              <a:t> = 411;</a:t>
            </a:r>
            <a:endParaRPr lang="ru-RU" sz="1600" dirty="0"/>
          </a:p>
        </p:txBody>
      </p:sp>
    </p:spTree>
    <p:extLst>
      <p:ext uri="{BB962C8B-B14F-4D97-AF65-F5344CB8AC3E}">
        <p14:creationId xmlns:p14="http://schemas.microsoft.com/office/powerpoint/2010/main" val="2601343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86000" y="2998113"/>
            <a:ext cx="4572000" cy="1200329"/>
          </a:xfrm>
          <a:prstGeom prst="rect">
            <a:avLst/>
          </a:prstGeom>
        </p:spPr>
        <p:txBody>
          <a:bodyPr>
            <a:spAutoFit/>
          </a:bodyPr>
          <a:lstStyle/>
          <a:p>
            <a:pPr algn="ctr"/>
            <a:r>
              <a:rPr lang="en-US" sz="3600" b="1" dirty="0">
                <a:solidFill>
                  <a:schemeClr val="accent2">
                    <a:lumMod val="60000"/>
                    <a:lumOff val="40000"/>
                  </a:schemeClr>
                </a:solidFill>
              </a:rPr>
              <a:t>Thank you </a:t>
            </a:r>
          </a:p>
          <a:p>
            <a:pPr algn="ctr"/>
            <a:r>
              <a:rPr lang="en-US" sz="3600" b="1" dirty="0">
                <a:solidFill>
                  <a:schemeClr val="accent2">
                    <a:lumMod val="60000"/>
                    <a:lumOff val="40000"/>
                  </a:schemeClr>
                </a:solidFill>
              </a:rPr>
              <a:t>for attention</a:t>
            </a:r>
            <a:endParaRPr lang="en-US" sz="3600" b="1" dirty="0">
              <a:solidFill>
                <a:schemeClr val="accent2">
                  <a:lumMod val="60000"/>
                  <a:lumOff val="40000"/>
                </a:schemeClr>
              </a:solidFill>
            </a:endParaRPr>
          </a:p>
        </p:txBody>
      </p:sp>
    </p:spTree>
    <p:extLst>
      <p:ext uri="{BB962C8B-B14F-4D97-AF65-F5344CB8AC3E}">
        <p14:creationId xmlns:p14="http://schemas.microsoft.com/office/powerpoint/2010/main" val="1283891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3"/>
          <a:stretch>
            <a:fillRect/>
          </a:stretch>
        </p:blipFill>
        <p:spPr>
          <a:xfrm>
            <a:off x="0" y="2269551"/>
            <a:ext cx="6189062" cy="1634681"/>
          </a:xfrm>
          <a:prstGeom prst="rect">
            <a:avLst/>
          </a:prstGeom>
        </p:spPr>
      </p:pic>
      <p:sp>
        <p:nvSpPr>
          <p:cNvPr id="3" name="Прямоугольник 2"/>
          <p:cNvSpPr/>
          <p:nvPr/>
        </p:nvSpPr>
        <p:spPr>
          <a:xfrm>
            <a:off x="251520" y="980728"/>
            <a:ext cx="3042226" cy="523220"/>
          </a:xfrm>
          <a:prstGeom prst="rect">
            <a:avLst/>
          </a:prstGeom>
        </p:spPr>
        <p:txBody>
          <a:bodyPr wrap="square">
            <a:spAutoFit/>
          </a:bodyPr>
          <a:lstStyle/>
          <a:p>
            <a:r>
              <a:rPr lang="en-US" sz="2800" dirty="0">
                <a:solidFill>
                  <a:schemeClr val="accent2">
                    <a:lumMod val="60000"/>
                    <a:lumOff val="40000"/>
                  </a:schemeClr>
                </a:solidFill>
              </a:rPr>
              <a:t>Gant chart</a:t>
            </a:r>
            <a:endParaRPr lang="ru-RU" sz="2800" dirty="0">
              <a:solidFill>
                <a:schemeClr val="accent2">
                  <a:lumMod val="60000"/>
                  <a:lumOff val="40000"/>
                </a:schemeClr>
              </a:solidFill>
            </a:endParaRPr>
          </a:p>
        </p:txBody>
      </p:sp>
    </p:spTree>
    <p:extLst>
      <p:ext uri="{BB962C8B-B14F-4D97-AF65-F5344CB8AC3E}">
        <p14:creationId xmlns:p14="http://schemas.microsoft.com/office/powerpoint/2010/main" val="2813015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16632"/>
            <a:ext cx="6966520" cy="5632311"/>
          </a:xfrm>
          <a:prstGeom prst="rect">
            <a:avLst/>
          </a:prstGeom>
        </p:spPr>
        <p:txBody>
          <a:bodyPr wrap="square">
            <a:spAutoFit/>
          </a:bodyPr>
          <a:lstStyle/>
          <a:p>
            <a:r>
              <a:rPr lang="en-US" b="1" i="1" dirty="0">
                <a:solidFill>
                  <a:schemeClr val="accent2">
                    <a:lumMod val="60000"/>
                    <a:lumOff val="40000"/>
                  </a:schemeClr>
                </a:solidFill>
              </a:rPr>
              <a:t>References</a:t>
            </a:r>
            <a:endParaRPr lang="ru-RU" dirty="0">
              <a:solidFill>
                <a:schemeClr val="accent2">
                  <a:lumMod val="60000"/>
                  <a:lumOff val="40000"/>
                </a:schemeClr>
              </a:solidFill>
            </a:endParaRPr>
          </a:p>
          <a:p>
            <a:pPr marL="342900" lvl="0" indent="-342900">
              <a:buAutoNum type="arabicParenR"/>
            </a:pPr>
            <a:r>
              <a:rPr lang="en-US" b="1" i="1" dirty="0" smtClean="0"/>
              <a:t>Cathie </a:t>
            </a:r>
            <a:r>
              <a:rPr lang="en-US" b="1" i="1" dirty="0"/>
              <a:t>Wilson. (2016, January 28). ERD and Business Rules. YouTube. </a:t>
            </a:r>
            <a:r>
              <a:rPr lang="en-US" b="1" i="1" dirty="0">
                <a:hlinkClick r:id="rId2"/>
              </a:rPr>
              <a:t>https://www.youtube.com/watch?v=-</a:t>
            </a:r>
            <a:r>
              <a:rPr lang="en-US" b="1" i="1" dirty="0" smtClean="0">
                <a:hlinkClick r:id="rId2"/>
              </a:rPr>
              <a:t>e7yQc_WgZY</a:t>
            </a:r>
            <a:endParaRPr lang="ru-RU" b="1" i="1" dirty="0" smtClean="0"/>
          </a:p>
          <a:p>
            <a:pPr marL="342900" lvl="0" indent="-342900">
              <a:buAutoNum type="arabicParenR"/>
            </a:pPr>
            <a:endParaRPr lang="ru-RU" dirty="0"/>
          </a:p>
          <a:p>
            <a:pPr lvl="0"/>
            <a:r>
              <a:rPr lang="en-US" b="1" i="1" dirty="0" err="1"/>
              <a:t>AmpCode</a:t>
            </a:r>
            <a:r>
              <a:rPr lang="en-US" b="1" i="1" dirty="0"/>
              <a:t>. (2020, October 2). SQL Basics | SQL Introduction Tutorial in 15 mins | Learn SQL. </a:t>
            </a:r>
            <a:r>
              <a:rPr lang="ru-RU" b="1" i="1" dirty="0" err="1"/>
              <a:t>YouTube</a:t>
            </a:r>
            <a:r>
              <a:rPr lang="ru-RU" b="1" i="1" dirty="0"/>
              <a:t>. </a:t>
            </a:r>
            <a:r>
              <a:rPr lang="ru-RU" b="1" i="1" u="sng" dirty="0">
                <a:hlinkClick r:id="rId3"/>
              </a:rPr>
              <a:t>https://</a:t>
            </a:r>
            <a:r>
              <a:rPr lang="ru-RU" b="1" i="1" u="sng" dirty="0" smtClean="0">
                <a:hlinkClick r:id="rId3"/>
              </a:rPr>
              <a:t>www.youtube.com/watch?v=Cjy5egFrBBk</a:t>
            </a:r>
            <a:endParaRPr lang="ru-RU" b="1" i="1" u="sng" dirty="0" smtClean="0"/>
          </a:p>
          <a:p>
            <a:pPr lvl="0"/>
            <a:endParaRPr lang="ru-RU" dirty="0"/>
          </a:p>
          <a:p>
            <a:pPr lvl="0"/>
            <a:r>
              <a:rPr lang="ru-RU" b="1" i="1" dirty="0" smtClean="0"/>
              <a:t>3) </a:t>
            </a:r>
            <a:r>
              <a:rPr lang="en-US" b="1" i="1" dirty="0" smtClean="0"/>
              <a:t>freeCodeCamp.org</a:t>
            </a:r>
            <a:r>
              <a:rPr lang="en-US" b="1" i="1" dirty="0"/>
              <a:t>. (2018, July </a:t>
            </a:r>
            <a:r>
              <a:rPr lang="en-US" b="1" i="1" dirty="0" smtClean="0"/>
              <a:t>SQL </a:t>
            </a:r>
            <a:r>
              <a:rPr lang="en-US" b="1" i="1" dirty="0"/>
              <a:t>Tutorial - Full Database Course for Beginners. </a:t>
            </a:r>
            <a:r>
              <a:rPr lang="ru-RU" b="1" i="1" dirty="0" err="1"/>
              <a:t>YouTube</a:t>
            </a:r>
            <a:r>
              <a:rPr lang="ru-RU" b="1" i="1" dirty="0"/>
              <a:t>. </a:t>
            </a:r>
            <a:r>
              <a:rPr lang="ru-RU" b="1" i="1" dirty="0">
                <a:hlinkClick r:id="rId4"/>
              </a:rPr>
              <a:t>https://</a:t>
            </a:r>
            <a:r>
              <a:rPr lang="ru-RU" b="1" i="1" dirty="0" smtClean="0">
                <a:hlinkClick r:id="rId4"/>
              </a:rPr>
              <a:t>www.youtube.com/watch?v=HXV3zeQKqGY</a:t>
            </a:r>
            <a:endParaRPr lang="ru-RU" b="1" i="1" dirty="0" smtClean="0"/>
          </a:p>
          <a:p>
            <a:pPr lvl="0"/>
            <a:endParaRPr lang="ru-RU" dirty="0"/>
          </a:p>
          <a:p>
            <a:pPr lvl="0"/>
            <a:r>
              <a:rPr lang="ru-RU" b="1" i="1" dirty="0" smtClean="0"/>
              <a:t>4) </a:t>
            </a:r>
            <a:r>
              <a:rPr lang="en-US" b="1" i="1" dirty="0" smtClean="0"/>
              <a:t>Live </a:t>
            </a:r>
            <a:r>
              <a:rPr lang="en-US" b="1" i="1" dirty="0"/>
              <a:t>Coding School. (2018, August 30). </a:t>
            </a:r>
            <a:r>
              <a:rPr lang="en-US" b="1" i="1" dirty="0" err="1"/>
              <a:t>Mysql</a:t>
            </a:r>
            <a:r>
              <a:rPr lang="en-US" b="1" i="1" dirty="0"/>
              <a:t> </a:t>
            </a:r>
            <a:r>
              <a:rPr lang="ru-RU" b="1" i="1" dirty="0"/>
              <a:t>просто</a:t>
            </a:r>
            <a:r>
              <a:rPr lang="en-US" b="1" i="1" dirty="0"/>
              <a:t> INNER JOIN, LEFT JOIN, RIGHT JOIN. </a:t>
            </a:r>
            <a:r>
              <a:rPr lang="ru-RU" b="1" i="1" dirty="0" err="1"/>
              <a:t>YouTube</a:t>
            </a:r>
            <a:r>
              <a:rPr lang="ru-RU" b="1" i="1" dirty="0"/>
              <a:t>. </a:t>
            </a:r>
            <a:r>
              <a:rPr lang="ru-RU" b="1" i="1" dirty="0">
                <a:hlinkClick r:id="rId5"/>
              </a:rPr>
              <a:t>https://</a:t>
            </a:r>
            <a:r>
              <a:rPr lang="ru-RU" b="1" i="1" dirty="0" smtClean="0">
                <a:hlinkClick r:id="rId5"/>
              </a:rPr>
              <a:t>www.youtube.com/watch?v=AQEOugimiYc</a:t>
            </a:r>
            <a:endParaRPr lang="ru-RU" b="1" i="1" dirty="0" smtClean="0"/>
          </a:p>
          <a:p>
            <a:pPr lvl="0"/>
            <a:endParaRPr lang="ru-RU" dirty="0"/>
          </a:p>
          <a:p>
            <a:pPr lvl="0"/>
            <a:r>
              <a:rPr lang="ru-RU" b="1" i="1" dirty="0" smtClean="0"/>
              <a:t>5) </a:t>
            </a:r>
            <a:r>
              <a:rPr lang="en-US" b="1" i="1" dirty="0" smtClean="0"/>
              <a:t>Niels </a:t>
            </a:r>
            <a:r>
              <a:rPr lang="en-US" b="1" i="1" dirty="0"/>
              <a:t>Henrik </a:t>
            </a:r>
            <a:r>
              <a:rPr lang="en-US" b="1" i="1" dirty="0" err="1"/>
              <a:t>Juul</a:t>
            </a:r>
            <a:r>
              <a:rPr lang="en-US" b="1" i="1" dirty="0"/>
              <a:t> Hansen. (2014, August 28). SQL INNER JOIN explained. YouTube. </a:t>
            </a:r>
            <a:endParaRPr lang="ru-RU" b="1" i="1" dirty="0" smtClean="0"/>
          </a:p>
          <a:p>
            <a:pPr lvl="0"/>
            <a:r>
              <a:rPr lang="en-US" b="1" i="1" dirty="0" smtClean="0"/>
              <a:t>https</a:t>
            </a:r>
            <a:r>
              <a:rPr lang="en-US" b="1" i="1" dirty="0"/>
              <a:t>://www.youtube.com/watch?v=wz6XnW9nk4w</a:t>
            </a:r>
            <a:endParaRPr lang="ru-RU" dirty="0"/>
          </a:p>
        </p:txBody>
      </p:sp>
    </p:spTree>
    <p:extLst>
      <p:ext uri="{BB962C8B-B14F-4D97-AF65-F5344CB8AC3E}">
        <p14:creationId xmlns:p14="http://schemas.microsoft.com/office/powerpoint/2010/main" val="1122884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1302"/>
            <a:ext cx="7884368" cy="4770537"/>
          </a:xfrm>
          <a:prstGeom prst="rect">
            <a:avLst/>
          </a:prstGeom>
        </p:spPr>
        <p:txBody>
          <a:bodyPr wrap="square">
            <a:spAutoFit/>
          </a:bodyPr>
          <a:lstStyle/>
          <a:p>
            <a:r>
              <a:rPr lang="en-US" sz="3200" dirty="0">
                <a:solidFill>
                  <a:schemeClr val="accent2">
                    <a:lumMod val="60000"/>
                    <a:lumOff val="40000"/>
                  </a:schemeClr>
                </a:solidFill>
              </a:rPr>
              <a:t>Purpose of creating a database for the </a:t>
            </a:r>
            <a:r>
              <a:rPr lang="en-US" sz="3200" dirty="0" smtClean="0">
                <a:solidFill>
                  <a:schemeClr val="accent2">
                    <a:lumMod val="60000"/>
                    <a:lumOff val="40000"/>
                  </a:schemeClr>
                </a:solidFill>
              </a:rPr>
              <a:t>school</a:t>
            </a:r>
            <a:r>
              <a:rPr lang="ru-RU" sz="3200" dirty="0" smtClean="0">
                <a:solidFill>
                  <a:schemeClr val="accent2">
                    <a:lumMod val="60000"/>
                    <a:lumOff val="40000"/>
                  </a:schemeClr>
                </a:solidFill>
              </a:rPr>
              <a:t>:</a:t>
            </a:r>
          </a:p>
          <a:p>
            <a:r>
              <a:rPr lang="en-US" sz="2400" dirty="0"/>
              <a:t>The main goal of creating a database for the school is to improve the student assessment system and facilitate the work of teachers in the school. As well as for comfortable monitoring of all school employees. In addition, the database can track student and employee </a:t>
            </a:r>
            <a:r>
              <a:rPr lang="en-US" sz="2400" dirty="0" err="1" smtClean="0"/>
              <a:t>attendance.The</a:t>
            </a:r>
            <a:r>
              <a:rPr lang="en-US" sz="2400" dirty="0" smtClean="0"/>
              <a:t> </a:t>
            </a:r>
            <a:r>
              <a:rPr lang="en-US" sz="2400" dirty="0"/>
              <a:t>database can notify parents of students about their grades and </a:t>
            </a:r>
            <a:r>
              <a:rPr lang="en-US" sz="2400" dirty="0" smtClean="0"/>
              <a:t>attendance.</a:t>
            </a:r>
            <a:r>
              <a:rPr lang="ru-RU" sz="2400" dirty="0" smtClean="0"/>
              <a:t>  </a:t>
            </a:r>
            <a:r>
              <a:rPr lang="en-US" sz="2400" dirty="0" smtClean="0"/>
              <a:t>By creating </a:t>
            </a:r>
            <a:r>
              <a:rPr lang="en-US" sz="2400" dirty="0"/>
              <a:t>a database for the school, we will greatly facilitate the work of the Director and the training of students.</a:t>
            </a:r>
            <a:endParaRPr lang="ru-RU" sz="2400" dirty="0"/>
          </a:p>
        </p:txBody>
      </p:sp>
    </p:spTree>
    <p:extLst>
      <p:ext uri="{BB962C8B-B14F-4D97-AF65-F5344CB8AC3E}">
        <p14:creationId xmlns:p14="http://schemas.microsoft.com/office/powerpoint/2010/main" val="3065205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160" y="12680"/>
            <a:ext cx="4572000" cy="3139321"/>
          </a:xfrm>
          <a:prstGeom prst="rect">
            <a:avLst/>
          </a:prstGeom>
        </p:spPr>
        <p:txBody>
          <a:bodyPr>
            <a:spAutoFit/>
          </a:bodyPr>
          <a:lstStyle/>
          <a:p>
            <a:r>
              <a:rPr lang="en-US" b="1" i="1" dirty="0">
                <a:solidFill>
                  <a:schemeClr val="accent2">
                    <a:lumMod val="60000"/>
                    <a:lumOff val="40000"/>
                  </a:schemeClr>
                </a:solidFill>
              </a:rPr>
              <a:t>Aim of the project</a:t>
            </a:r>
            <a:endParaRPr lang="ru-RU" dirty="0">
              <a:solidFill>
                <a:schemeClr val="accent2">
                  <a:lumMod val="60000"/>
                  <a:lumOff val="40000"/>
                </a:schemeClr>
              </a:solidFill>
            </a:endParaRPr>
          </a:p>
          <a:p>
            <a:r>
              <a:rPr lang="en-US" dirty="0"/>
              <a:t>The main goal of creating a database for the school is, of course, to create comfortable conditions for teachers and students of the school.</a:t>
            </a:r>
            <a:endParaRPr lang="ru-RU" dirty="0"/>
          </a:p>
          <a:p>
            <a:r>
              <a:rPr lang="en-US" dirty="0"/>
              <a:t>The </a:t>
            </a:r>
            <a:r>
              <a:rPr lang="en-US" dirty="0" smtClean="0"/>
              <a:t>d</a:t>
            </a:r>
            <a:r>
              <a:rPr lang="ru-RU" dirty="0"/>
              <a:t>а</a:t>
            </a:r>
            <a:r>
              <a:rPr lang="en-US" dirty="0" err="1" smtClean="0"/>
              <a:t>tabase</a:t>
            </a:r>
            <a:r>
              <a:rPr lang="en-US" dirty="0" smtClean="0"/>
              <a:t> </a:t>
            </a:r>
            <a:r>
              <a:rPr lang="en-US" dirty="0"/>
              <a:t>for the school will </a:t>
            </a:r>
            <a:r>
              <a:rPr lang="ru-RU" dirty="0" smtClean="0"/>
              <a:t>   </a:t>
            </a:r>
            <a:r>
              <a:rPr lang="en-US" dirty="0" smtClean="0"/>
              <a:t>a </a:t>
            </a:r>
            <a:r>
              <a:rPr lang="en-US" dirty="0"/>
              <a:t>comfortable environment not only for school staff, but also for students. Students can check their grades at any time, and teachers can check student attendance and performance.</a:t>
            </a:r>
            <a:endParaRPr lang="ru-RU" dirty="0"/>
          </a:p>
        </p:txBody>
      </p:sp>
      <p:sp>
        <p:nvSpPr>
          <p:cNvPr id="3" name="Прямоугольник 2"/>
          <p:cNvSpPr/>
          <p:nvPr/>
        </p:nvSpPr>
        <p:spPr>
          <a:xfrm>
            <a:off x="17160" y="4221088"/>
            <a:ext cx="4572000" cy="2031325"/>
          </a:xfrm>
          <a:prstGeom prst="rect">
            <a:avLst/>
          </a:prstGeom>
        </p:spPr>
        <p:txBody>
          <a:bodyPr>
            <a:spAutoFit/>
          </a:bodyPr>
          <a:lstStyle/>
          <a:p>
            <a:r>
              <a:rPr lang="en-US" dirty="0">
                <a:solidFill>
                  <a:schemeClr val="accent2">
                    <a:lumMod val="60000"/>
                    <a:lumOff val="40000"/>
                  </a:schemeClr>
                </a:solidFill>
              </a:rPr>
              <a:t>Project idea</a:t>
            </a:r>
            <a:endParaRPr lang="ru-RU" dirty="0">
              <a:solidFill>
                <a:schemeClr val="accent2">
                  <a:lumMod val="60000"/>
                  <a:lumOff val="40000"/>
                </a:schemeClr>
              </a:solidFill>
            </a:endParaRPr>
          </a:p>
          <a:p>
            <a:r>
              <a:rPr lang="en-US" dirty="0"/>
              <a:t>Create a practical and convenient system for getting information about students and their parents. It allows to access all student-related information with ease, thus facilitating the work of school administrators and teachers. </a:t>
            </a:r>
            <a:endParaRPr lang="ru-RU" dirty="0"/>
          </a:p>
        </p:txBody>
      </p:sp>
    </p:spTree>
    <p:extLst>
      <p:ext uri="{BB962C8B-B14F-4D97-AF65-F5344CB8AC3E}">
        <p14:creationId xmlns:p14="http://schemas.microsoft.com/office/powerpoint/2010/main" val="1471566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3135795" cy="523220"/>
          </a:xfrm>
          <a:prstGeom prst="rect">
            <a:avLst/>
          </a:prstGeom>
        </p:spPr>
        <p:txBody>
          <a:bodyPr wrap="none">
            <a:spAutoFit/>
          </a:bodyPr>
          <a:lstStyle/>
          <a:p>
            <a:r>
              <a:rPr lang="en-US" sz="2800" b="1" dirty="0">
                <a:solidFill>
                  <a:schemeClr val="accent2">
                    <a:lumMod val="60000"/>
                    <a:lumOff val="40000"/>
                  </a:schemeClr>
                </a:solidFill>
              </a:rPr>
              <a:t>Literature review </a:t>
            </a:r>
            <a:endParaRPr lang="en-US" sz="2800" b="1" dirty="0">
              <a:solidFill>
                <a:schemeClr val="accent2">
                  <a:lumMod val="60000"/>
                  <a:lumOff val="40000"/>
                </a:schemeClr>
              </a:solidFill>
            </a:endParaRPr>
          </a:p>
        </p:txBody>
      </p:sp>
      <p:sp>
        <p:nvSpPr>
          <p:cNvPr id="3" name="Прямоугольник 2"/>
          <p:cNvSpPr/>
          <p:nvPr/>
        </p:nvSpPr>
        <p:spPr>
          <a:xfrm>
            <a:off x="-8008" y="476672"/>
            <a:ext cx="4219968" cy="2846933"/>
          </a:xfrm>
          <a:prstGeom prst="rect">
            <a:avLst/>
          </a:prstGeom>
        </p:spPr>
        <p:txBody>
          <a:bodyPr wrap="square">
            <a:spAutoFit/>
          </a:bodyPr>
          <a:lstStyle/>
          <a:p>
            <a:r>
              <a:rPr lang="en-US" sz="2000" b="1" dirty="0">
                <a:solidFill>
                  <a:schemeClr val="accent1"/>
                </a:solidFill>
              </a:rPr>
              <a:t>School database for teachers:</a:t>
            </a:r>
          </a:p>
          <a:p>
            <a:r>
              <a:rPr lang="en-US" sz="1200" dirty="0"/>
              <a:t>  </a:t>
            </a:r>
          </a:p>
          <a:p>
            <a:pPr marL="285750" indent="-285750">
              <a:lnSpc>
                <a:spcPct val="150000"/>
              </a:lnSpc>
              <a:buFont typeface="Wingdings" panose="05000000000000000000" pitchFamily="2" charset="2"/>
              <a:buChar char="Ø"/>
            </a:pPr>
            <a:r>
              <a:rPr lang="en-US" sz="1400" dirty="0"/>
              <a:t>Complete attendance automation</a:t>
            </a:r>
          </a:p>
          <a:p>
            <a:pPr marL="285750" indent="-285750">
              <a:lnSpc>
                <a:spcPct val="150000"/>
              </a:lnSpc>
              <a:buFont typeface="Wingdings" panose="05000000000000000000" pitchFamily="2" charset="2"/>
              <a:buChar char="Ø"/>
            </a:pPr>
            <a:r>
              <a:rPr lang="en-US" sz="1400" dirty="0"/>
              <a:t>Complete marks/grade management </a:t>
            </a:r>
          </a:p>
          <a:p>
            <a:pPr marL="285750" indent="-285750">
              <a:lnSpc>
                <a:spcPct val="150000"/>
              </a:lnSpc>
              <a:buFont typeface="Wingdings" panose="05000000000000000000" pitchFamily="2" charset="2"/>
              <a:buChar char="Ø"/>
            </a:pPr>
            <a:r>
              <a:rPr lang="en-US" sz="1400" dirty="0"/>
              <a:t>Interact with parents efficiently and effectively</a:t>
            </a:r>
          </a:p>
          <a:p>
            <a:pPr marL="285750" indent="-285750">
              <a:lnSpc>
                <a:spcPct val="150000"/>
              </a:lnSpc>
              <a:buFont typeface="Wingdings" panose="05000000000000000000" pitchFamily="2" charset="2"/>
              <a:buChar char="Ø"/>
            </a:pPr>
            <a:r>
              <a:rPr lang="en-US" sz="1400" dirty="0"/>
              <a:t>View analytical reports</a:t>
            </a:r>
          </a:p>
          <a:p>
            <a:pPr marL="285750" indent="-285750">
              <a:lnSpc>
                <a:spcPct val="150000"/>
              </a:lnSpc>
              <a:buFont typeface="Wingdings" panose="05000000000000000000" pitchFamily="2" charset="2"/>
              <a:buChar char="Ø"/>
            </a:pPr>
            <a:r>
              <a:rPr lang="en-US" sz="1400" dirty="0"/>
              <a:t>Email and Internal messaging system</a:t>
            </a:r>
          </a:p>
          <a:p>
            <a:pPr marL="285750" indent="-285750">
              <a:lnSpc>
                <a:spcPct val="150000"/>
              </a:lnSpc>
              <a:buFont typeface="Wingdings" panose="05000000000000000000" pitchFamily="2" charset="2"/>
              <a:buChar char="Ø"/>
            </a:pPr>
            <a:r>
              <a:rPr lang="en-US" sz="1400" dirty="0"/>
              <a:t>View own attendance</a:t>
            </a:r>
            <a:endParaRPr lang="ru-RU" sz="1400" dirty="0"/>
          </a:p>
        </p:txBody>
      </p:sp>
      <p:sp>
        <p:nvSpPr>
          <p:cNvPr id="4" name="Прямоугольник 3"/>
          <p:cNvSpPr/>
          <p:nvPr/>
        </p:nvSpPr>
        <p:spPr>
          <a:xfrm>
            <a:off x="4427984" y="476672"/>
            <a:ext cx="4572000" cy="2616101"/>
          </a:xfrm>
          <a:prstGeom prst="rect">
            <a:avLst/>
          </a:prstGeom>
        </p:spPr>
        <p:txBody>
          <a:bodyPr>
            <a:spAutoFit/>
          </a:bodyPr>
          <a:lstStyle/>
          <a:p>
            <a:r>
              <a:rPr lang="en-US" sz="2400" b="1" dirty="0">
                <a:solidFill>
                  <a:schemeClr val="accent1"/>
                </a:solidFill>
              </a:rPr>
              <a:t>School database for parents:</a:t>
            </a:r>
          </a:p>
          <a:p>
            <a:r>
              <a:rPr lang="en-US" sz="1400" dirty="0"/>
              <a:t>  </a:t>
            </a:r>
          </a:p>
          <a:p>
            <a:pPr marL="285750" indent="-285750">
              <a:lnSpc>
                <a:spcPct val="150000"/>
              </a:lnSpc>
              <a:buFont typeface="Wingdings" panose="05000000000000000000" pitchFamily="2" charset="2"/>
              <a:buChar char="Ø"/>
            </a:pPr>
            <a:r>
              <a:rPr lang="en-US" sz="1400" dirty="0"/>
              <a:t>Get connected with schools effectively and easily</a:t>
            </a:r>
          </a:p>
          <a:p>
            <a:pPr marL="342900" indent="-342900">
              <a:lnSpc>
                <a:spcPct val="150000"/>
              </a:lnSpc>
              <a:buFont typeface="Wingdings" panose="05000000000000000000" pitchFamily="2" charset="2"/>
              <a:buChar char="Ø"/>
            </a:pPr>
            <a:r>
              <a:rPr lang="en-US" sz="1400" dirty="0"/>
              <a:t>Interact with teachers through internal messaging system.</a:t>
            </a:r>
          </a:p>
          <a:p>
            <a:pPr marL="342900" indent="-342900">
              <a:lnSpc>
                <a:spcPct val="150000"/>
              </a:lnSpc>
              <a:buFont typeface="Wingdings" panose="05000000000000000000" pitchFamily="2" charset="2"/>
              <a:buChar char="Ø"/>
            </a:pPr>
            <a:r>
              <a:rPr lang="en-US" sz="1400" dirty="0"/>
              <a:t>Know status about her child through attendance, marks, fees </a:t>
            </a:r>
            <a:r>
              <a:rPr lang="en-US" sz="1400" dirty="0" err="1"/>
              <a:t>etc</a:t>
            </a:r>
            <a:r>
              <a:rPr lang="en-US" sz="1400" dirty="0"/>
              <a:t> ...</a:t>
            </a:r>
            <a:endParaRPr lang="en-US" sz="1400" dirty="0"/>
          </a:p>
        </p:txBody>
      </p:sp>
      <p:sp>
        <p:nvSpPr>
          <p:cNvPr id="5" name="Прямоугольник 4"/>
          <p:cNvSpPr/>
          <p:nvPr/>
        </p:nvSpPr>
        <p:spPr>
          <a:xfrm>
            <a:off x="4572000" y="3323605"/>
            <a:ext cx="3951296" cy="2523768"/>
          </a:xfrm>
          <a:prstGeom prst="rect">
            <a:avLst/>
          </a:prstGeom>
        </p:spPr>
        <p:txBody>
          <a:bodyPr wrap="square">
            <a:spAutoFit/>
          </a:bodyPr>
          <a:lstStyle/>
          <a:p>
            <a:r>
              <a:rPr lang="en-US" sz="2000" b="1" dirty="0">
                <a:solidFill>
                  <a:schemeClr val="accent1"/>
                </a:solidFill>
              </a:rPr>
              <a:t>School database for students:</a:t>
            </a:r>
          </a:p>
          <a:p>
            <a:r>
              <a:rPr lang="en-US" sz="1200" dirty="0"/>
              <a:t> </a:t>
            </a:r>
          </a:p>
          <a:p>
            <a:pPr marL="285750" indent="-285750">
              <a:lnSpc>
                <a:spcPct val="150000"/>
              </a:lnSpc>
              <a:buFont typeface="Wingdings" panose="05000000000000000000" pitchFamily="2" charset="2"/>
              <a:buChar char="Ø"/>
            </a:pPr>
            <a:r>
              <a:rPr lang="en-US" sz="1400" dirty="0"/>
              <a:t>View online marks and timetable for exams</a:t>
            </a:r>
          </a:p>
          <a:p>
            <a:pPr marL="285750" indent="-285750">
              <a:lnSpc>
                <a:spcPct val="150000"/>
              </a:lnSpc>
              <a:buFont typeface="Wingdings" panose="05000000000000000000" pitchFamily="2" charset="2"/>
              <a:buChar char="Ø"/>
            </a:pPr>
            <a:r>
              <a:rPr lang="en-US" sz="1400" dirty="0"/>
              <a:t>Interaction with other students, teachers and parents</a:t>
            </a:r>
          </a:p>
          <a:p>
            <a:pPr marL="285750" indent="-285750">
              <a:lnSpc>
                <a:spcPct val="150000"/>
              </a:lnSpc>
              <a:buFont typeface="Wingdings" panose="05000000000000000000" pitchFamily="2" charset="2"/>
              <a:buChar char="Ø"/>
            </a:pPr>
            <a:r>
              <a:rPr lang="en-US" sz="1400" dirty="0"/>
              <a:t>View own attendance</a:t>
            </a:r>
          </a:p>
          <a:p>
            <a:pPr marL="285750" indent="-285750">
              <a:lnSpc>
                <a:spcPct val="150000"/>
              </a:lnSpc>
              <a:buFont typeface="Wingdings" panose="05000000000000000000" pitchFamily="2" charset="2"/>
              <a:buChar char="Ø"/>
            </a:pPr>
            <a:r>
              <a:rPr lang="en-US" sz="1400" dirty="0"/>
              <a:t>View timetable in advance</a:t>
            </a:r>
            <a:endParaRPr lang="en-US" sz="1400" dirty="0"/>
          </a:p>
        </p:txBody>
      </p:sp>
    </p:spTree>
    <p:extLst>
      <p:ext uri="{BB962C8B-B14F-4D97-AF65-F5344CB8AC3E}">
        <p14:creationId xmlns:p14="http://schemas.microsoft.com/office/powerpoint/2010/main" val="4144086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0" dirty="0">
                <a:effectLst/>
              </a:rPr>
              <a:t>D</a:t>
            </a:r>
            <a:r>
              <a:rPr lang="en-US" b="0" dirty="0" smtClean="0">
                <a:effectLst/>
              </a:rPr>
              <a:t>iagram</a:t>
            </a:r>
            <a:endParaRPr lang="ru-RU" dirty="0"/>
          </a:p>
        </p:txBody>
      </p:sp>
      <p:sp>
        <p:nvSpPr>
          <p:cNvPr id="3" name="Текст 2"/>
          <p:cNvSpPr>
            <a:spLocks noGrp="1"/>
          </p:cNvSpPr>
          <p:nvPr>
            <p:ph type="body" idx="1"/>
          </p:nvPr>
        </p:nvSpPr>
        <p:spPr/>
        <p:txBody>
          <a:bodyPr/>
          <a:lstStyle/>
          <a:p>
            <a:endParaRPr lang="ru-RU" dirty="0"/>
          </a:p>
        </p:txBody>
      </p:sp>
      <p:pic>
        <p:nvPicPr>
          <p:cNvPr id="4" name="Рисунок 3"/>
          <p:cNvPicPr/>
          <p:nvPr/>
        </p:nvPicPr>
        <p:blipFill>
          <a:blip r:embed="rId2"/>
          <a:stretch>
            <a:fillRect/>
          </a:stretch>
        </p:blipFill>
        <p:spPr>
          <a:xfrm>
            <a:off x="-27870" y="1268760"/>
            <a:ext cx="7236296" cy="5373216"/>
          </a:xfrm>
          <a:prstGeom prst="rect">
            <a:avLst/>
          </a:prstGeom>
        </p:spPr>
      </p:pic>
    </p:spTree>
    <p:extLst>
      <p:ext uri="{BB962C8B-B14F-4D97-AF65-F5344CB8AC3E}">
        <p14:creationId xmlns:p14="http://schemas.microsoft.com/office/powerpoint/2010/main" val="488979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Tables in SQL</a:t>
            </a:r>
            <a:endParaRPr lang="ru-RU" dirty="0"/>
          </a:p>
        </p:txBody>
      </p:sp>
      <p:sp>
        <p:nvSpPr>
          <p:cNvPr id="3" name="Текст 2"/>
          <p:cNvSpPr>
            <a:spLocks noGrp="1"/>
          </p:cNvSpPr>
          <p:nvPr>
            <p:ph type="body" idx="1"/>
          </p:nvPr>
        </p:nvSpPr>
        <p:spPr>
          <a:xfrm>
            <a:off x="381000" y="1633536"/>
            <a:ext cx="3886200" cy="571328"/>
          </a:xfrm>
        </p:spPr>
        <p:txBody>
          <a:bodyPr/>
          <a:lstStyle/>
          <a:p>
            <a:r>
              <a:rPr lang="en-US" dirty="0" smtClean="0"/>
              <a:t>Exam</a:t>
            </a:r>
            <a:endParaRPr lang="ru-RU" dirty="0"/>
          </a:p>
        </p:txBody>
      </p:sp>
      <p:pic>
        <p:nvPicPr>
          <p:cNvPr id="4" name="Рисунок 3"/>
          <p:cNvPicPr/>
          <p:nvPr/>
        </p:nvPicPr>
        <p:blipFill>
          <a:blip r:embed="rId2"/>
          <a:stretch>
            <a:fillRect/>
          </a:stretch>
        </p:blipFill>
        <p:spPr>
          <a:xfrm>
            <a:off x="0" y="2013778"/>
            <a:ext cx="5580111" cy="921385"/>
          </a:xfrm>
          <a:prstGeom prst="rect">
            <a:avLst/>
          </a:prstGeom>
        </p:spPr>
      </p:pic>
      <p:sp>
        <p:nvSpPr>
          <p:cNvPr id="5" name="Прямоугольник 4"/>
          <p:cNvSpPr/>
          <p:nvPr/>
        </p:nvSpPr>
        <p:spPr>
          <a:xfrm>
            <a:off x="467544" y="3116318"/>
            <a:ext cx="973343" cy="369332"/>
          </a:xfrm>
          <a:prstGeom prst="rect">
            <a:avLst/>
          </a:prstGeom>
        </p:spPr>
        <p:txBody>
          <a:bodyPr wrap="none">
            <a:spAutoFit/>
          </a:bodyPr>
          <a:lstStyle/>
          <a:p>
            <a:r>
              <a:rPr lang="en-US" dirty="0"/>
              <a:t>C</a:t>
            </a:r>
            <a:r>
              <a:rPr lang="en-US" dirty="0" smtClean="0"/>
              <a:t>ourse</a:t>
            </a:r>
            <a:endParaRPr lang="ru-RU" dirty="0"/>
          </a:p>
        </p:txBody>
      </p:sp>
      <p:pic>
        <p:nvPicPr>
          <p:cNvPr id="6" name="Рисунок 5"/>
          <p:cNvPicPr/>
          <p:nvPr/>
        </p:nvPicPr>
        <p:blipFill>
          <a:blip r:embed="rId3"/>
          <a:stretch>
            <a:fillRect/>
          </a:stretch>
        </p:blipFill>
        <p:spPr>
          <a:xfrm>
            <a:off x="-34264" y="3485650"/>
            <a:ext cx="3456384" cy="1527526"/>
          </a:xfrm>
          <a:prstGeom prst="rect">
            <a:avLst/>
          </a:prstGeom>
        </p:spPr>
      </p:pic>
      <p:sp>
        <p:nvSpPr>
          <p:cNvPr id="7" name="Прямоугольник 6"/>
          <p:cNvSpPr/>
          <p:nvPr/>
        </p:nvSpPr>
        <p:spPr>
          <a:xfrm>
            <a:off x="7156723" y="260648"/>
            <a:ext cx="1342034" cy="369332"/>
          </a:xfrm>
          <a:prstGeom prst="rect">
            <a:avLst/>
          </a:prstGeom>
        </p:spPr>
        <p:txBody>
          <a:bodyPr wrap="none">
            <a:spAutoFit/>
          </a:bodyPr>
          <a:lstStyle/>
          <a:p>
            <a:r>
              <a:rPr lang="en-US" dirty="0"/>
              <a:t>C</a:t>
            </a:r>
            <a:r>
              <a:rPr lang="en-US" dirty="0" smtClean="0"/>
              <a:t>lassroom</a:t>
            </a:r>
            <a:endParaRPr lang="ru-RU" dirty="0"/>
          </a:p>
        </p:txBody>
      </p:sp>
      <p:pic>
        <p:nvPicPr>
          <p:cNvPr id="8" name="Рисунок 7"/>
          <p:cNvPicPr/>
          <p:nvPr/>
        </p:nvPicPr>
        <p:blipFill>
          <a:blip r:embed="rId4"/>
          <a:stretch>
            <a:fillRect/>
          </a:stretch>
        </p:blipFill>
        <p:spPr>
          <a:xfrm>
            <a:off x="5860474" y="580706"/>
            <a:ext cx="3297238" cy="1351781"/>
          </a:xfrm>
          <a:prstGeom prst="rect">
            <a:avLst/>
          </a:prstGeom>
        </p:spPr>
      </p:pic>
      <p:sp>
        <p:nvSpPr>
          <p:cNvPr id="9" name="Прямоугольник 8"/>
          <p:cNvSpPr/>
          <p:nvPr/>
        </p:nvSpPr>
        <p:spPr>
          <a:xfrm>
            <a:off x="7527333" y="4643844"/>
            <a:ext cx="995785" cy="369332"/>
          </a:xfrm>
          <a:prstGeom prst="rect">
            <a:avLst/>
          </a:prstGeom>
        </p:spPr>
        <p:txBody>
          <a:bodyPr wrap="none">
            <a:spAutoFit/>
          </a:bodyPr>
          <a:lstStyle/>
          <a:p>
            <a:r>
              <a:rPr lang="en-US" dirty="0"/>
              <a:t>C</a:t>
            </a:r>
            <a:r>
              <a:rPr lang="en-US" dirty="0" smtClean="0"/>
              <a:t>lasses</a:t>
            </a:r>
            <a:endParaRPr lang="ru-RU" dirty="0"/>
          </a:p>
        </p:txBody>
      </p:sp>
      <p:pic>
        <p:nvPicPr>
          <p:cNvPr id="10" name="Рисунок 9"/>
          <p:cNvPicPr/>
          <p:nvPr/>
        </p:nvPicPr>
        <p:blipFill>
          <a:blip r:embed="rId5"/>
          <a:stretch>
            <a:fillRect/>
          </a:stretch>
        </p:blipFill>
        <p:spPr>
          <a:xfrm>
            <a:off x="3955251" y="5213738"/>
            <a:ext cx="5202461" cy="1369060"/>
          </a:xfrm>
          <a:prstGeom prst="rect">
            <a:avLst/>
          </a:prstGeom>
        </p:spPr>
      </p:pic>
      <p:sp>
        <p:nvSpPr>
          <p:cNvPr id="11" name="Прямоугольник 10"/>
          <p:cNvSpPr/>
          <p:nvPr/>
        </p:nvSpPr>
        <p:spPr>
          <a:xfrm>
            <a:off x="7277749" y="2746986"/>
            <a:ext cx="1099981" cy="369332"/>
          </a:xfrm>
          <a:prstGeom prst="rect">
            <a:avLst/>
          </a:prstGeom>
        </p:spPr>
        <p:txBody>
          <a:bodyPr wrap="none">
            <a:spAutoFit/>
          </a:bodyPr>
          <a:lstStyle/>
          <a:p>
            <a:r>
              <a:rPr lang="en-US" dirty="0"/>
              <a:t>T</a:t>
            </a:r>
            <a:r>
              <a:rPr lang="en-US" dirty="0" smtClean="0"/>
              <a:t>eacher</a:t>
            </a:r>
            <a:endParaRPr lang="ru-RU" dirty="0"/>
          </a:p>
        </p:txBody>
      </p:sp>
      <p:pic>
        <p:nvPicPr>
          <p:cNvPr id="12" name="Рисунок 11"/>
          <p:cNvPicPr/>
          <p:nvPr/>
        </p:nvPicPr>
        <p:blipFill>
          <a:blip r:embed="rId6"/>
          <a:stretch>
            <a:fillRect/>
          </a:stretch>
        </p:blipFill>
        <p:spPr>
          <a:xfrm>
            <a:off x="4387299" y="3212976"/>
            <a:ext cx="4770413" cy="787584"/>
          </a:xfrm>
          <a:prstGeom prst="rect">
            <a:avLst/>
          </a:prstGeom>
        </p:spPr>
      </p:pic>
    </p:spTree>
    <p:extLst>
      <p:ext uri="{BB962C8B-B14F-4D97-AF65-F5344CB8AC3E}">
        <p14:creationId xmlns:p14="http://schemas.microsoft.com/office/powerpoint/2010/main" val="4074200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309" y="-276374"/>
            <a:ext cx="7239000" cy="1362075"/>
          </a:xfrm>
        </p:spPr>
        <p:txBody>
          <a:bodyPr/>
          <a:lstStyle/>
          <a:p>
            <a:r>
              <a:rPr lang="en-US" dirty="0" smtClean="0"/>
              <a:t>Enter data into SQL  </a:t>
            </a:r>
            <a:endParaRPr lang="ru-RU" dirty="0"/>
          </a:p>
        </p:txBody>
      </p:sp>
      <p:sp>
        <p:nvSpPr>
          <p:cNvPr id="3" name="Текст 2"/>
          <p:cNvSpPr>
            <a:spLocks noGrp="1"/>
          </p:cNvSpPr>
          <p:nvPr>
            <p:ph type="body" idx="1"/>
          </p:nvPr>
        </p:nvSpPr>
        <p:spPr>
          <a:xfrm>
            <a:off x="0" y="730029"/>
            <a:ext cx="3886200" cy="499320"/>
          </a:xfrm>
        </p:spPr>
        <p:txBody>
          <a:bodyPr/>
          <a:lstStyle/>
          <a:p>
            <a:r>
              <a:rPr lang="en-US" dirty="0"/>
              <a:t>TEACHER</a:t>
            </a:r>
            <a:endParaRPr lang="ru-RU" dirty="0"/>
          </a:p>
        </p:txBody>
      </p:sp>
      <p:pic>
        <p:nvPicPr>
          <p:cNvPr id="4" name="Рисунок 3"/>
          <p:cNvPicPr/>
          <p:nvPr/>
        </p:nvPicPr>
        <p:blipFill>
          <a:blip r:embed="rId2"/>
          <a:stretch>
            <a:fillRect/>
          </a:stretch>
        </p:blipFill>
        <p:spPr>
          <a:xfrm>
            <a:off x="0" y="1148596"/>
            <a:ext cx="2930525" cy="2465070"/>
          </a:xfrm>
          <a:prstGeom prst="rect">
            <a:avLst/>
          </a:prstGeom>
        </p:spPr>
      </p:pic>
      <p:sp>
        <p:nvSpPr>
          <p:cNvPr id="5" name="Прямоугольник 4"/>
          <p:cNvSpPr/>
          <p:nvPr/>
        </p:nvSpPr>
        <p:spPr>
          <a:xfrm>
            <a:off x="7596336" y="404664"/>
            <a:ext cx="1120820" cy="369332"/>
          </a:xfrm>
          <a:prstGeom prst="rect">
            <a:avLst/>
          </a:prstGeom>
        </p:spPr>
        <p:txBody>
          <a:bodyPr wrap="none">
            <a:spAutoFit/>
          </a:bodyPr>
          <a:lstStyle/>
          <a:p>
            <a:r>
              <a:rPr lang="en-US" dirty="0"/>
              <a:t>CLASSES</a:t>
            </a:r>
            <a:endParaRPr lang="ru-RU" dirty="0"/>
          </a:p>
        </p:txBody>
      </p:sp>
      <p:pic>
        <p:nvPicPr>
          <p:cNvPr id="6" name="Рисунок 5"/>
          <p:cNvPicPr/>
          <p:nvPr/>
        </p:nvPicPr>
        <p:blipFill>
          <a:blip r:embed="rId3"/>
          <a:stretch>
            <a:fillRect/>
          </a:stretch>
        </p:blipFill>
        <p:spPr>
          <a:xfrm>
            <a:off x="5652120" y="773996"/>
            <a:ext cx="3491880" cy="2621280"/>
          </a:xfrm>
          <a:prstGeom prst="rect">
            <a:avLst/>
          </a:prstGeom>
        </p:spPr>
      </p:pic>
      <p:sp>
        <p:nvSpPr>
          <p:cNvPr id="7" name="Прямоугольник 6"/>
          <p:cNvSpPr/>
          <p:nvPr/>
        </p:nvSpPr>
        <p:spPr>
          <a:xfrm>
            <a:off x="7339855" y="3613666"/>
            <a:ext cx="1633781" cy="369332"/>
          </a:xfrm>
          <a:prstGeom prst="rect">
            <a:avLst/>
          </a:prstGeom>
        </p:spPr>
        <p:txBody>
          <a:bodyPr wrap="none">
            <a:spAutoFit/>
          </a:bodyPr>
          <a:lstStyle/>
          <a:p>
            <a:r>
              <a:rPr lang="en-US" dirty="0"/>
              <a:t>CLASSROOM</a:t>
            </a:r>
            <a:endParaRPr lang="ru-RU" dirty="0"/>
          </a:p>
        </p:txBody>
      </p:sp>
      <p:pic>
        <p:nvPicPr>
          <p:cNvPr id="8" name="Рисунок 7"/>
          <p:cNvPicPr/>
          <p:nvPr/>
        </p:nvPicPr>
        <p:blipFill>
          <a:blip r:embed="rId2"/>
          <a:stretch>
            <a:fillRect/>
          </a:stretch>
        </p:blipFill>
        <p:spPr>
          <a:xfrm>
            <a:off x="6131073" y="4221088"/>
            <a:ext cx="2930525" cy="2465070"/>
          </a:xfrm>
          <a:prstGeom prst="rect">
            <a:avLst/>
          </a:prstGeom>
        </p:spPr>
      </p:pic>
      <p:sp>
        <p:nvSpPr>
          <p:cNvPr id="9" name="Прямоугольник 8"/>
          <p:cNvSpPr/>
          <p:nvPr/>
        </p:nvSpPr>
        <p:spPr>
          <a:xfrm>
            <a:off x="0" y="3610075"/>
            <a:ext cx="832279" cy="369332"/>
          </a:xfrm>
          <a:prstGeom prst="rect">
            <a:avLst/>
          </a:prstGeom>
        </p:spPr>
        <p:txBody>
          <a:bodyPr wrap="none">
            <a:spAutoFit/>
          </a:bodyPr>
          <a:lstStyle/>
          <a:p>
            <a:r>
              <a:rPr lang="en-US" dirty="0"/>
              <a:t>EXAM</a:t>
            </a:r>
            <a:endParaRPr lang="ru-RU" dirty="0"/>
          </a:p>
        </p:txBody>
      </p:sp>
      <p:pic>
        <p:nvPicPr>
          <p:cNvPr id="10" name="Рисунок 9"/>
          <p:cNvPicPr/>
          <p:nvPr/>
        </p:nvPicPr>
        <p:blipFill>
          <a:blip r:embed="rId4"/>
          <a:stretch>
            <a:fillRect/>
          </a:stretch>
        </p:blipFill>
        <p:spPr>
          <a:xfrm>
            <a:off x="-3771" y="3896966"/>
            <a:ext cx="3991610" cy="2961034"/>
          </a:xfrm>
          <a:prstGeom prst="rect">
            <a:avLst/>
          </a:prstGeom>
        </p:spPr>
      </p:pic>
    </p:spTree>
    <p:extLst>
      <p:ext uri="{BB962C8B-B14F-4D97-AF65-F5344CB8AC3E}">
        <p14:creationId xmlns:p14="http://schemas.microsoft.com/office/powerpoint/2010/main" val="6649414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Яркая">
  <a:themeElements>
    <a:clrScheme name="Яркая">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Яркая">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Яркая">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2575</TotalTime>
  <Words>911</Words>
  <Application>Microsoft Office PowerPoint</Application>
  <PresentationFormat>Экран (4:3)</PresentationFormat>
  <Paragraphs>158</Paragraphs>
  <Slides>18</Slides>
  <Notes>3</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Яркая</vt:lpstr>
      <vt:lpstr>“School management system using SQL server” </vt:lpstr>
      <vt:lpstr>Презентация PowerPoint</vt:lpstr>
      <vt:lpstr>Презентация PowerPoint</vt:lpstr>
      <vt:lpstr>Презентация PowerPoint</vt:lpstr>
      <vt:lpstr>Презентация PowerPoint</vt:lpstr>
      <vt:lpstr>Презентация PowerPoint</vt:lpstr>
      <vt:lpstr>Diagram</vt:lpstr>
      <vt:lpstr>Tables in SQL</vt:lpstr>
      <vt:lpstr>Enter data into SQL  </vt:lpstr>
      <vt:lpstr>Writing queries</vt:lpstr>
      <vt:lpstr>Презентация PowerPoint</vt:lpstr>
      <vt:lpstr> </vt:lpstr>
      <vt:lpstr>Презентация PowerPoint</vt:lpstr>
      <vt:lpstr>UPDATE</vt:lpstr>
      <vt:lpstr>;</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database</dc:title>
  <dc:creator>admin</dc:creator>
  <cp:lastModifiedBy>Пользователь Windows</cp:lastModifiedBy>
  <cp:revision>19</cp:revision>
  <dcterms:created xsi:type="dcterms:W3CDTF">2020-11-13T11:10:08Z</dcterms:created>
  <dcterms:modified xsi:type="dcterms:W3CDTF">2020-11-21T14:04:04Z</dcterms:modified>
</cp:coreProperties>
</file>