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A793-8D41-0E48-B446-EFDE77380E49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B9239-D603-D343-909B-25C51C0BA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B9239-D603-D343-909B-25C51C0BA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E5CD-EE5B-EA4D-A354-63BD3C1F8670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ECA6-5CD2-AC43-8099-F433C22C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2614" y="4423848"/>
            <a:ext cx="2389834" cy="1888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Inventory</a:t>
            </a:r>
            <a:endParaRPr lang="en-US" sz="1200" dirty="0"/>
          </a:p>
          <a:p>
            <a:r>
              <a:rPr lang="en-US" sz="1200" dirty="0" err="1"/>
              <a:t>Item_ID</a:t>
            </a:r>
            <a:r>
              <a:rPr lang="en-US" sz="1200" dirty="0"/>
              <a:t> {</a:t>
            </a:r>
            <a:r>
              <a:rPr lang="en-US" sz="1200" dirty="0" err="1"/>
              <a:t>pk</a:t>
            </a:r>
            <a:r>
              <a:rPr lang="en-US" sz="1200" dirty="0"/>
              <a:t>}</a:t>
            </a:r>
          </a:p>
          <a:p>
            <a:r>
              <a:rPr lang="en-US" sz="1200" dirty="0" err="1"/>
              <a:t>Collection_name</a:t>
            </a:r>
            <a:endParaRPr lang="en-US" sz="1200" dirty="0"/>
          </a:p>
          <a:p>
            <a:r>
              <a:rPr lang="en-US" sz="1200" dirty="0" err="1"/>
              <a:t>Item_name</a:t>
            </a:r>
            <a:endParaRPr lang="en-US" sz="1200" dirty="0"/>
          </a:p>
          <a:p>
            <a:r>
              <a:rPr lang="en-US" sz="1200" dirty="0" err="1"/>
              <a:t>Item_type</a:t>
            </a:r>
            <a:endParaRPr lang="en-US" sz="1200" dirty="0"/>
          </a:p>
          <a:p>
            <a:r>
              <a:rPr lang="en-US" sz="1200" dirty="0" err="1"/>
              <a:t>Item_color</a:t>
            </a:r>
            <a:endParaRPr lang="en-US" sz="1200" dirty="0"/>
          </a:p>
          <a:p>
            <a:r>
              <a:rPr lang="en-US" sz="1200" dirty="0" err="1"/>
              <a:t>Quantity_available</a:t>
            </a:r>
            <a:endParaRPr lang="en-US" sz="1200" dirty="0"/>
          </a:p>
          <a:p>
            <a:r>
              <a:rPr lang="en-US" sz="1200" dirty="0" err="1"/>
              <a:t>Single_Item_price</a:t>
            </a:r>
            <a:endParaRPr lang="en-US" sz="1200" dirty="0"/>
          </a:p>
          <a:p>
            <a:r>
              <a:rPr lang="en-US" sz="1200" dirty="0" err="1"/>
              <a:t>Quantity_available_price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40E16-7845-B04E-8A5B-33AB07713CEE}"/>
              </a:ext>
            </a:extLst>
          </p:cNvPr>
          <p:cNvSpPr/>
          <p:nvPr/>
        </p:nvSpPr>
        <p:spPr>
          <a:xfrm>
            <a:off x="434374" y="244132"/>
            <a:ext cx="2936434" cy="30748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Customers</a:t>
            </a:r>
          </a:p>
          <a:p>
            <a:r>
              <a:rPr lang="en-US" sz="1200" dirty="0" err="1"/>
              <a:t>Customer_ID</a:t>
            </a:r>
            <a:r>
              <a:rPr lang="en-US" sz="1200" dirty="0"/>
              <a:t> {</a:t>
            </a:r>
            <a:r>
              <a:rPr lang="en-US" sz="1200" dirty="0" err="1"/>
              <a:t>pk</a:t>
            </a:r>
            <a:r>
              <a:rPr lang="en-US" sz="1200" dirty="0"/>
              <a:t>}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City</a:t>
            </a:r>
          </a:p>
          <a:p>
            <a:r>
              <a:rPr lang="en-US" sz="1200" dirty="0"/>
              <a:t>State</a:t>
            </a:r>
          </a:p>
          <a:p>
            <a:r>
              <a:rPr lang="en-US" sz="1200" dirty="0"/>
              <a:t>Zip</a:t>
            </a:r>
          </a:p>
          <a:p>
            <a:r>
              <a:rPr lang="en-US" sz="1200" dirty="0" err="1"/>
              <a:t>Phone_number</a:t>
            </a:r>
            <a:endParaRPr lang="en-US" sz="1200" dirty="0"/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Birthday</a:t>
            </a:r>
          </a:p>
          <a:p>
            <a:r>
              <a:rPr lang="en-US" sz="1200" dirty="0" err="1"/>
              <a:t>Favorite_color</a:t>
            </a:r>
            <a:r>
              <a:rPr lang="en-US" sz="1200" dirty="0"/>
              <a:t>  [0, *]</a:t>
            </a:r>
          </a:p>
          <a:p>
            <a:r>
              <a:rPr lang="en-US" sz="1200" dirty="0" err="1"/>
              <a:t>Payment_preference_ID</a:t>
            </a:r>
            <a:r>
              <a:rPr lang="en-US" sz="1200" dirty="0"/>
              <a:t> [0, 5]</a:t>
            </a:r>
          </a:p>
          <a:p>
            <a:r>
              <a:rPr lang="en-US" sz="1200" dirty="0" err="1"/>
              <a:t>Selection_preference_ID</a:t>
            </a:r>
            <a:r>
              <a:rPr lang="en-US" sz="1200" dirty="0"/>
              <a:t> [0, 10]</a:t>
            </a:r>
          </a:p>
          <a:p>
            <a:r>
              <a:rPr lang="en-US" sz="1200" dirty="0" err="1"/>
              <a:t>Frequently_bought_item_type</a:t>
            </a:r>
            <a:endParaRPr lang="en-US" sz="1200" dirty="0"/>
          </a:p>
          <a:p>
            <a:r>
              <a:rPr lang="en-US" sz="1200" dirty="0" err="1"/>
              <a:t>Total_amount_spent</a:t>
            </a:r>
            <a:endParaRPr lang="en-US" sz="1200" dirty="0"/>
          </a:p>
          <a:p>
            <a:r>
              <a:rPr lang="en-US" sz="1200" dirty="0" err="1"/>
              <a:t>Total_number_of_paid_items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F4481-2CB7-E344-AC38-A8C2A6F56267}"/>
              </a:ext>
            </a:extLst>
          </p:cNvPr>
          <p:cNvSpPr/>
          <p:nvPr/>
        </p:nvSpPr>
        <p:spPr>
          <a:xfrm>
            <a:off x="434374" y="4069537"/>
            <a:ext cx="2389834" cy="1830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>
                <a:solidFill>
                  <a:schemeClr val="tx1"/>
                </a:solidFill>
              </a:rPr>
              <a:t>Sales_by_item</a:t>
            </a:r>
            <a:endParaRPr lang="en-US" sz="1200" dirty="0"/>
          </a:p>
          <a:p>
            <a:r>
              <a:rPr lang="en-US" sz="1200" dirty="0" err="1"/>
              <a:t>Sale_ID</a:t>
            </a:r>
            <a:r>
              <a:rPr lang="en-US" sz="1200" dirty="0"/>
              <a:t>{</a:t>
            </a:r>
            <a:r>
              <a:rPr lang="en-US" sz="1200" dirty="0" err="1"/>
              <a:t>pk</a:t>
            </a:r>
            <a:r>
              <a:rPr lang="en-US" sz="1200" dirty="0"/>
              <a:t>}</a:t>
            </a:r>
          </a:p>
          <a:p>
            <a:r>
              <a:rPr lang="en-US" sz="1200" dirty="0" err="1"/>
              <a:t>Item_ID</a:t>
            </a:r>
            <a:r>
              <a:rPr lang="en-US" sz="1200" dirty="0"/>
              <a:t> {</a:t>
            </a:r>
            <a:r>
              <a:rPr lang="en-US" sz="1200" dirty="0" err="1"/>
              <a:t>fk</a:t>
            </a:r>
            <a:r>
              <a:rPr lang="en-US" sz="1200" dirty="0"/>
              <a:t>}</a:t>
            </a:r>
          </a:p>
          <a:p>
            <a:r>
              <a:rPr lang="en-US" sz="1200" dirty="0" err="1"/>
              <a:t>Order_ID</a:t>
            </a:r>
            <a:endParaRPr lang="en-US" sz="1200" dirty="0"/>
          </a:p>
          <a:p>
            <a:r>
              <a:rPr lang="en-US" sz="1200" dirty="0" err="1"/>
              <a:t>Quantity_sold</a:t>
            </a:r>
            <a:endParaRPr lang="en-US" sz="1200" dirty="0"/>
          </a:p>
          <a:p>
            <a:r>
              <a:rPr lang="en-US" sz="1200" dirty="0"/>
              <a:t>Price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4D11B9-F305-884F-9A38-A9C18F785D13}"/>
              </a:ext>
            </a:extLst>
          </p:cNvPr>
          <p:cNvSpPr/>
          <p:nvPr/>
        </p:nvSpPr>
        <p:spPr>
          <a:xfrm>
            <a:off x="5943885" y="446997"/>
            <a:ext cx="2389834" cy="1633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Orders</a:t>
            </a:r>
            <a:endParaRPr lang="en-US" sz="1200" dirty="0"/>
          </a:p>
          <a:p>
            <a:r>
              <a:rPr lang="en-US" sz="1200" dirty="0" err="1"/>
              <a:t>Order_ID</a:t>
            </a:r>
            <a:r>
              <a:rPr lang="en-US" sz="1200" dirty="0"/>
              <a:t> {</a:t>
            </a:r>
            <a:r>
              <a:rPr lang="en-US" sz="1200" dirty="0" err="1"/>
              <a:t>pk</a:t>
            </a:r>
            <a:r>
              <a:rPr lang="en-US" sz="1200" dirty="0"/>
              <a:t>}</a:t>
            </a:r>
          </a:p>
          <a:p>
            <a:r>
              <a:rPr lang="en-US" sz="1200" dirty="0" err="1"/>
              <a:t>Customer_ID</a:t>
            </a:r>
            <a:r>
              <a:rPr lang="en-US" sz="1200" dirty="0"/>
              <a:t> {</a:t>
            </a:r>
            <a:r>
              <a:rPr lang="en-US" sz="1200" dirty="0" err="1"/>
              <a:t>fk</a:t>
            </a:r>
            <a:r>
              <a:rPr lang="en-US" sz="1200" dirty="0"/>
              <a:t>}</a:t>
            </a:r>
          </a:p>
          <a:p>
            <a:r>
              <a:rPr lang="en-US" sz="1200" dirty="0" err="1"/>
              <a:t>Order_date</a:t>
            </a:r>
            <a:endParaRPr lang="en-US" sz="1200" dirty="0"/>
          </a:p>
          <a:p>
            <a:r>
              <a:rPr lang="en-US" sz="1200" dirty="0" err="1"/>
              <a:t>Number_of_items</a:t>
            </a:r>
            <a:endParaRPr lang="en-US" sz="1200" dirty="0"/>
          </a:p>
          <a:p>
            <a:r>
              <a:rPr lang="en-US" sz="1200" dirty="0" err="1"/>
              <a:t>Total_price</a:t>
            </a:r>
            <a:endParaRPr lang="en-US" sz="1200" dirty="0"/>
          </a:p>
          <a:p>
            <a:r>
              <a:rPr lang="en-US" sz="1200" dirty="0" err="1"/>
              <a:t>Payment_status</a:t>
            </a:r>
            <a:endParaRPr lang="en-US" sz="1200" dirty="0"/>
          </a:p>
          <a:p>
            <a:r>
              <a:rPr lang="en-US" sz="1200" dirty="0" err="1"/>
              <a:t>Delivery_status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5E8988-0F70-2E4A-841C-4033CA9CB7E2}"/>
              </a:ext>
            </a:extLst>
          </p:cNvPr>
          <p:cNvCxnSpPr>
            <a:cxnSpLocks/>
          </p:cNvCxnSpPr>
          <p:nvPr/>
        </p:nvCxnSpPr>
        <p:spPr>
          <a:xfrm>
            <a:off x="3370808" y="1382164"/>
            <a:ext cx="2573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325929-5FDA-0841-AD14-FAE9F7E568FB}"/>
              </a:ext>
            </a:extLst>
          </p:cNvPr>
          <p:cNvCxnSpPr>
            <a:cxnSpLocks/>
          </p:cNvCxnSpPr>
          <p:nvPr/>
        </p:nvCxnSpPr>
        <p:spPr>
          <a:xfrm>
            <a:off x="3370808" y="1761730"/>
            <a:ext cx="2573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9E19F4-797D-C74B-9763-3DDC01C34F8F}"/>
              </a:ext>
            </a:extLst>
          </p:cNvPr>
          <p:cNvSpPr txBox="1"/>
          <p:nvPr/>
        </p:nvSpPr>
        <p:spPr>
          <a:xfrm>
            <a:off x="4307481" y="145761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E48242-FE38-DD4A-B9C5-0AC5B24E2716}"/>
              </a:ext>
            </a:extLst>
          </p:cNvPr>
          <p:cNvSpPr txBox="1"/>
          <p:nvPr/>
        </p:nvSpPr>
        <p:spPr>
          <a:xfrm rot="21367766">
            <a:off x="5426532" y="141777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 N)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569EE9-67AB-E14B-A124-B94E2774DB3B}"/>
              </a:ext>
            </a:extLst>
          </p:cNvPr>
          <p:cNvSpPr txBox="1"/>
          <p:nvPr/>
        </p:nvSpPr>
        <p:spPr>
          <a:xfrm rot="21409325">
            <a:off x="3388498" y="141468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(1, 1)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8017F-5CA3-104B-91FD-7938D18D0654}"/>
              </a:ext>
            </a:extLst>
          </p:cNvPr>
          <p:cNvCxnSpPr>
            <a:cxnSpLocks/>
          </p:cNvCxnSpPr>
          <p:nvPr/>
        </p:nvCxnSpPr>
        <p:spPr>
          <a:xfrm flipH="1">
            <a:off x="2842907" y="2046021"/>
            <a:ext cx="3246291" cy="2023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62F4FC-8159-D241-B297-115527D3E884}"/>
              </a:ext>
            </a:extLst>
          </p:cNvPr>
          <p:cNvCxnSpPr>
            <a:cxnSpLocks/>
          </p:cNvCxnSpPr>
          <p:nvPr/>
        </p:nvCxnSpPr>
        <p:spPr>
          <a:xfrm flipH="1">
            <a:off x="2850365" y="1995297"/>
            <a:ext cx="3622249" cy="2588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7E1642-7145-1442-8532-7B1D8B9DBC8B}"/>
              </a:ext>
            </a:extLst>
          </p:cNvPr>
          <p:cNvSpPr txBox="1"/>
          <p:nvPr/>
        </p:nvSpPr>
        <p:spPr>
          <a:xfrm rot="19558483">
            <a:off x="3709111" y="3052955"/>
            <a:ext cx="1767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 broken down into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7DEEE4-D03A-F64F-A451-C395D56A1B65}"/>
              </a:ext>
            </a:extLst>
          </p:cNvPr>
          <p:cNvSpPr txBox="1"/>
          <p:nvPr/>
        </p:nvSpPr>
        <p:spPr>
          <a:xfrm rot="21177310">
            <a:off x="5408603" y="232156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(1, 1)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B541EC-08A5-C04F-8F4B-69B86A7774B3}"/>
              </a:ext>
            </a:extLst>
          </p:cNvPr>
          <p:cNvSpPr txBox="1"/>
          <p:nvPr/>
        </p:nvSpPr>
        <p:spPr>
          <a:xfrm rot="21177310">
            <a:off x="3111335" y="3864673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 N)</a:t>
            </a:r>
          </a:p>
        </p:txBody>
      </p:sp>
      <p:cxnSp>
        <p:nvCxnSpPr>
          <p:cNvPr id="4" name="Straight Connector 3"/>
          <p:cNvCxnSpPr>
            <a:stCxn id="3" idx="1"/>
          </p:cNvCxnSpPr>
          <p:nvPr/>
        </p:nvCxnSpPr>
        <p:spPr>
          <a:xfrm flipH="1" flipV="1">
            <a:off x="2748431" y="5292446"/>
            <a:ext cx="3724183" cy="75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24208" y="5623234"/>
            <a:ext cx="37241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7034" y="4976400"/>
            <a:ext cx="1392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 generated from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1207" y="485006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 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7585" y="495814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(1, 1)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13232-5C9D-2440-800F-71C5608A979B}"/>
              </a:ext>
            </a:extLst>
          </p:cNvPr>
          <p:cNvSpPr txBox="1"/>
          <p:nvPr/>
        </p:nvSpPr>
        <p:spPr>
          <a:xfrm>
            <a:off x="177273" y="6326453"/>
            <a:ext cx="896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created 5 validation tables that are not depicted here, but are included on the physical diagram. The multivalued </a:t>
            </a:r>
          </a:p>
          <a:p>
            <a:r>
              <a:rPr lang="en-US" sz="1400" dirty="0"/>
              <a:t>attributes shown on the customers table are also included on the physical diagram.</a:t>
            </a:r>
          </a:p>
        </p:txBody>
      </p:sp>
    </p:spTree>
    <p:extLst>
      <p:ext uri="{BB962C8B-B14F-4D97-AF65-F5344CB8AC3E}">
        <p14:creationId xmlns:p14="http://schemas.microsoft.com/office/powerpoint/2010/main" val="245921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227</Words>
  <Application>Microsoft Macintosh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Dayana Fernandez</dc:creator>
  <cp:lastModifiedBy>Fernandez, Dayana</cp:lastModifiedBy>
  <cp:revision>110</cp:revision>
  <dcterms:created xsi:type="dcterms:W3CDTF">2017-07-05T23:58:20Z</dcterms:created>
  <dcterms:modified xsi:type="dcterms:W3CDTF">2018-10-04T03:52:31Z</dcterms:modified>
</cp:coreProperties>
</file>