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8" d="100"/>
          <a:sy n="48" d="100"/>
        </p:scale>
        <p:origin x="54"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5/29/2019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5/29/2019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5/29/2019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5/29/2019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5/29/2019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5/29/2019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5/29/2019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12155" y="630620"/>
            <a:ext cx="8825658" cy="2569779"/>
          </a:xfrm>
        </p:spPr>
        <p:txBody>
          <a:bodyPr/>
          <a:lstStyle/>
          <a:p>
            <a:pPr algn="ctr"/>
            <a:r>
              <a:rPr lang="es-GT" dirty="0" smtClean="0">
                <a:latin typeface="Algerian" panose="04020705040A02060702" pitchFamily="82" charset="0"/>
                <a:cs typeface="Aharoni" panose="02010803020104030203" pitchFamily="2" charset="-79"/>
              </a:rPr>
              <a:t>INFORMATICA,Pramacion y soparte técnico </a:t>
            </a:r>
            <a:endParaRPr lang="es-GT" dirty="0">
              <a:latin typeface="Algerian" panose="04020705040A02060702" pitchFamily="82" charset="0"/>
              <a:cs typeface="Aharoni" panose="02010803020104030203" pitchFamily="2" charset="-79"/>
            </a:endParaRPr>
          </a:p>
        </p:txBody>
      </p:sp>
      <p:pic>
        <p:nvPicPr>
          <p:cNvPr id="4" name="Imagen 3"/>
          <p:cNvPicPr>
            <a:picLocks noChangeAspect="1"/>
          </p:cNvPicPr>
          <p:nvPr/>
        </p:nvPicPr>
        <p:blipFill>
          <a:blip r:embed="rId2"/>
          <a:stretch>
            <a:fillRect/>
          </a:stretch>
        </p:blipFill>
        <p:spPr>
          <a:xfrm>
            <a:off x="5567784" y="3508877"/>
            <a:ext cx="4243623" cy="2175642"/>
          </a:xfrm>
          <a:prstGeom prst="rect">
            <a:avLst/>
          </a:prstGeom>
        </p:spPr>
      </p:pic>
      <p:sp>
        <p:nvSpPr>
          <p:cNvPr id="3" name="Subtítulo 2"/>
          <p:cNvSpPr>
            <a:spLocks noGrp="1"/>
          </p:cNvSpPr>
          <p:nvPr>
            <p:ph type="subTitle" idx="1"/>
          </p:nvPr>
        </p:nvSpPr>
        <p:spPr>
          <a:xfrm flipV="1">
            <a:off x="1154955" y="5638800"/>
            <a:ext cx="45719" cy="45719"/>
          </a:xfrm>
        </p:spPr>
        <p:txBody>
          <a:bodyPr>
            <a:normAutofit fontScale="25000" lnSpcReduction="20000"/>
          </a:bodyPr>
          <a:lstStyle/>
          <a:p>
            <a:endParaRPr lang="es-GT" dirty="0"/>
          </a:p>
        </p:txBody>
      </p:sp>
    </p:spTree>
    <p:extLst>
      <p:ext uri="{BB962C8B-B14F-4D97-AF65-F5344CB8AC3E}">
        <p14:creationId xmlns:p14="http://schemas.microsoft.com/office/powerpoint/2010/main" val="2992760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Soporte técnico</a:t>
            </a:r>
          </a:p>
        </p:txBody>
      </p:sp>
      <p:sp>
        <p:nvSpPr>
          <p:cNvPr id="3" name="Marcador de texto 2"/>
          <p:cNvSpPr>
            <a:spLocks noGrp="1"/>
          </p:cNvSpPr>
          <p:nvPr>
            <p:ph type="body" idx="1"/>
          </p:nvPr>
        </p:nvSpPr>
        <p:spPr/>
        <p:txBody>
          <a:bodyPr/>
          <a:lstStyle/>
          <a:p>
            <a:r>
              <a:rPr lang="es-GT" dirty="0"/>
              <a:t>Tipos de asistencia</a:t>
            </a:r>
          </a:p>
        </p:txBody>
      </p:sp>
      <p:sp>
        <p:nvSpPr>
          <p:cNvPr id="4" name="Marcador de contenido 3"/>
          <p:cNvSpPr>
            <a:spLocks noGrp="1"/>
          </p:cNvSpPr>
          <p:nvPr>
            <p:ph sz="half" idx="2"/>
          </p:nvPr>
        </p:nvSpPr>
        <p:spPr/>
        <p:txBody>
          <a:bodyPr>
            <a:normAutofit fontScale="92500" lnSpcReduction="20000"/>
          </a:bodyPr>
          <a:lstStyle/>
          <a:p>
            <a:r>
              <a:rPr lang="es-GT" dirty="0"/>
              <a:t>La asistencia técnica se puede dar por distintos medios, incluyendo el correo electrónico, chat, software de aplicación, faxes y técnicos, aunque los más comunes son el telefónico y el presencial (en sitio). En los últimos años hay una tendencia a la prestación de asistencia técnica remoto, donde un técnico se conecta al ordenador mediante una aplicación de conexión remota que cuenta con la capacidad de almacenar muchos trabajos de memoria.</a:t>
            </a:r>
          </a:p>
        </p:txBody>
      </p:sp>
      <p:pic>
        <p:nvPicPr>
          <p:cNvPr id="7" name="Marcador de contenido 6"/>
          <p:cNvPicPr>
            <a:picLocks noGrp="1" noChangeAspect="1"/>
          </p:cNvPicPr>
          <p:nvPr>
            <p:ph sz="quarter" idx="4"/>
          </p:nvPr>
        </p:nvPicPr>
        <p:blipFill>
          <a:blip r:embed="rId2"/>
          <a:stretch>
            <a:fillRect/>
          </a:stretch>
        </p:blipFill>
        <p:spPr>
          <a:xfrm>
            <a:off x="6654006" y="2822028"/>
            <a:ext cx="3933825" cy="2825503"/>
          </a:xfrm>
          <a:prstGeom prst="rect">
            <a:avLst/>
          </a:prstGeom>
        </p:spPr>
      </p:pic>
    </p:spTree>
    <p:extLst>
      <p:ext uri="{BB962C8B-B14F-4D97-AF65-F5344CB8AC3E}">
        <p14:creationId xmlns:p14="http://schemas.microsoft.com/office/powerpoint/2010/main" val="3708319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Niveles de asistencia</a:t>
            </a:r>
          </a:p>
        </p:txBody>
      </p:sp>
      <p:sp>
        <p:nvSpPr>
          <p:cNvPr id="4" name="Marcador de contenido 3"/>
          <p:cNvSpPr>
            <a:spLocks noGrp="1"/>
          </p:cNvSpPr>
          <p:nvPr>
            <p:ph sz="half" idx="2"/>
          </p:nvPr>
        </p:nvSpPr>
        <p:spPr/>
        <p:txBody>
          <a:bodyPr/>
          <a:lstStyle/>
          <a:p>
            <a:r>
              <a:rPr lang="es-GT" dirty="0"/>
              <a:t>Cuando la asistencia está debidamente organizada, se pueden dar varios niveles, donde el soporte de nivel 1 es el que está en contacto directo con el usuario y que soluciona las incidencias triviales, el soporte nivel 2 daría asistencia al nivel que está por debajo y a este nivel llega la información algo filtrada, y así sucesivamente.</a:t>
            </a:r>
            <a:endParaRPr lang="es-GT" dirty="0"/>
          </a:p>
        </p:txBody>
      </p:sp>
      <p:pic>
        <p:nvPicPr>
          <p:cNvPr id="7" name="Marcador de contenido 6"/>
          <p:cNvPicPr>
            <a:picLocks noGrp="1" noChangeAspect="1"/>
          </p:cNvPicPr>
          <p:nvPr>
            <p:ph sz="quarter" idx="4"/>
          </p:nvPr>
        </p:nvPicPr>
        <p:blipFill>
          <a:blip r:embed="rId2"/>
          <a:stretch>
            <a:fillRect/>
          </a:stretch>
        </p:blipFill>
        <p:spPr>
          <a:xfrm>
            <a:off x="6809198" y="2919879"/>
            <a:ext cx="3934956" cy="3099922"/>
          </a:xfrm>
          <a:prstGeom prst="rect">
            <a:avLst/>
          </a:prstGeom>
        </p:spPr>
      </p:pic>
    </p:spTree>
    <p:extLst>
      <p:ext uri="{BB962C8B-B14F-4D97-AF65-F5344CB8AC3E}">
        <p14:creationId xmlns:p14="http://schemas.microsoft.com/office/powerpoint/2010/main" val="1283664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Informática</a:t>
            </a:r>
          </a:p>
        </p:txBody>
      </p:sp>
      <p:sp>
        <p:nvSpPr>
          <p:cNvPr id="3" name="Marcador de contenido 2"/>
          <p:cNvSpPr>
            <a:spLocks noGrp="1"/>
          </p:cNvSpPr>
          <p:nvPr>
            <p:ph sz="half" idx="1"/>
          </p:nvPr>
        </p:nvSpPr>
        <p:spPr/>
        <p:txBody>
          <a:bodyPr>
            <a:normAutofit fontScale="85000" lnSpcReduction="20000"/>
          </a:bodyPr>
          <a:lstStyle/>
          <a:p>
            <a:r>
              <a:rPr lang="es-GT" dirty="0">
                <a:latin typeface="Arial Black" panose="020B0A04020102020204" pitchFamily="34" charset="0"/>
              </a:rPr>
              <a:t>La Informática es la disciplina o campo de estudio que abarca el conjunto de conocimientos, métodos y técnicas referentes al tratamiento automático de la información, junto con sus teorías y aplicaciones prácticas, con el fin de almacenar, procesar y transmitir datos e información en formato digital utilizando sistemas computacionales. Los datos son la materia prima para que, mediante su proceso, se obtenga como resultado información.  Para ello, la informática crea y/o emplea sistemas de procesamiento de datos, que incluyen medios físicos (hardware) en interacción con medios lógicos (software) y las personas que los programan y/o los usan (</a:t>
            </a:r>
            <a:r>
              <a:rPr lang="es-GT" dirty="0" err="1">
                <a:latin typeface="Arial Black" panose="020B0A04020102020204" pitchFamily="34" charset="0"/>
              </a:rPr>
              <a:t>humanware</a:t>
            </a:r>
            <a:r>
              <a:rPr lang="es-GT" dirty="0">
                <a:latin typeface="Arial Black" panose="020B0A04020102020204" pitchFamily="34" charset="0"/>
              </a:rPr>
              <a:t>)</a:t>
            </a:r>
          </a:p>
        </p:txBody>
      </p:sp>
      <p:pic>
        <p:nvPicPr>
          <p:cNvPr id="5" name="Marcador de contenido 4"/>
          <p:cNvPicPr>
            <a:picLocks noGrp="1" noChangeAspect="1"/>
          </p:cNvPicPr>
          <p:nvPr>
            <p:ph sz="half" idx="2"/>
          </p:nvPr>
        </p:nvPicPr>
        <p:blipFill>
          <a:blip r:embed="rId2"/>
          <a:stretch>
            <a:fillRect/>
          </a:stretch>
        </p:blipFill>
        <p:spPr>
          <a:xfrm>
            <a:off x="6208713" y="2603500"/>
            <a:ext cx="4824412" cy="3103617"/>
          </a:xfrm>
          <a:prstGeom prst="rect">
            <a:avLst/>
          </a:prstGeom>
          <a:ln/>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2258493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4761" y="942137"/>
            <a:ext cx="8761413" cy="706964"/>
          </a:xfrm>
        </p:spPr>
        <p:txBody>
          <a:bodyPr/>
          <a:lstStyle/>
          <a:p>
            <a:pPr algn="ctr"/>
            <a:r>
              <a:rPr lang="es-GT" dirty="0">
                <a:latin typeface="Algerian" panose="04020705040A02060702" pitchFamily="82" charset="0"/>
              </a:rPr>
              <a:t>Sistemas de tratamiento de la información</a:t>
            </a:r>
          </a:p>
        </p:txBody>
      </p:sp>
      <p:sp>
        <p:nvSpPr>
          <p:cNvPr id="3" name="Marcador de contenido 2"/>
          <p:cNvSpPr>
            <a:spLocks noGrp="1"/>
          </p:cNvSpPr>
          <p:nvPr>
            <p:ph sz="half" idx="1"/>
          </p:nvPr>
        </p:nvSpPr>
        <p:spPr/>
        <p:txBody>
          <a:bodyPr>
            <a:normAutofit fontScale="77500" lnSpcReduction="20000"/>
          </a:bodyPr>
          <a:lstStyle/>
          <a:p>
            <a:r>
              <a:rPr lang="es-GT" dirty="0"/>
              <a:t>Entrada: captación de la información. Normalmente son datos y órdenes ingresados por los usuarios a través de cualquier dispositivo de entrada conectado a la computadora.</a:t>
            </a:r>
          </a:p>
          <a:p>
            <a:r>
              <a:rPr lang="es-GT" dirty="0"/>
              <a:t>Proceso: tratamiento de la información. Se realiza a través de programas y aplicaciones diseñadas por programadores que indican de forma secuencial cómo resolver un requerimiento.</a:t>
            </a:r>
          </a:p>
          <a:p>
            <a:r>
              <a:rPr lang="es-GT" dirty="0"/>
              <a:t>Salida: transmisión de resultados. A través de los dispositivos de salida los usuarios pueden visualizar los resultados que surgen del procesamiento de los datos.</a:t>
            </a:r>
          </a:p>
          <a:p>
            <a:r>
              <a:rPr lang="es-GT" dirty="0"/>
              <a:t>Sistema operativo es un conjunto de programas que permite interactuar al usuario con la computadora.</a:t>
            </a:r>
          </a:p>
          <a:p>
            <a:endParaRPr lang="es-GT" dirty="0"/>
          </a:p>
        </p:txBody>
      </p:sp>
      <p:pic>
        <p:nvPicPr>
          <p:cNvPr id="5" name="Marcador de contenido 4"/>
          <p:cNvPicPr>
            <a:picLocks noGrp="1" noChangeAspect="1"/>
          </p:cNvPicPr>
          <p:nvPr>
            <p:ph sz="half" idx="2"/>
          </p:nvPr>
        </p:nvPicPr>
        <p:blipFill>
          <a:blip r:embed="rId2"/>
          <a:stretch>
            <a:fillRect/>
          </a:stretch>
        </p:blipFill>
        <p:spPr>
          <a:xfrm>
            <a:off x="6560274" y="2323334"/>
            <a:ext cx="4175900" cy="3475749"/>
          </a:xfrm>
          <a:prstGeom prst="rect">
            <a:avLst/>
          </a:prstGeom>
        </p:spPr>
      </p:pic>
    </p:spTree>
    <p:extLst>
      <p:ext uri="{BB962C8B-B14F-4D97-AF65-F5344CB8AC3E}">
        <p14:creationId xmlns:p14="http://schemas.microsoft.com/office/powerpoint/2010/main" val="309685749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9405" y="1073059"/>
            <a:ext cx="8761413" cy="706964"/>
          </a:xfrm>
        </p:spPr>
        <p:txBody>
          <a:bodyPr/>
          <a:lstStyle/>
          <a:p>
            <a:pPr algn="ctr"/>
            <a:r>
              <a:rPr lang="es-GT" dirty="0">
                <a:latin typeface="Algerian" panose="04020705040A02060702" pitchFamily="82" charset="0"/>
              </a:rPr>
              <a:t>Virus informáticos</a:t>
            </a:r>
            <a:r>
              <a:rPr lang="es-GT" dirty="0"/>
              <a:t/>
            </a:r>
            <a:br>
              <a:rPr lang="es-GT" dirty="0"/>
            </a:br>
            <a:endParaRPr lang="es-GT" dirty="0"/>
          </a:p>
        </p:txBody>
      </p:sp>
      <p:sp>
        <p:nvSpPr>
          <p:cNvPr id="3" name="Marcador de contenido 2"/>
          <p:cNvSpPr>
            <a:spLocks noGrp="1"/>
          </p:cNvSpPr>
          <p:nvPr>
            <p:ph sz="half" idx="1"/>
          </p:nvPr>
        </p:nvSpPr>
        <p:spPr/>
        <p:txBody>
          <a:bodyPr>
            <a:noAutofit/>
          </a:bodyPr>
          <a:lstStyle/>
          <a:p>
            <a:r>
              <a:rPr lang="es-GT" sz="1400" dirty="0"/>
              <a:t>Unirse a un programa y modificar el comportamiento de este.</a:t>
            </a:r>
          </a:p>
          <a:p>
            <a:r>
              <a:rPr lang="es-GT" sz="1400" dirty="0"/>
              <a:t>Mostrar mensajes o imágenes, generalmente molestas.</a:t>
            </a:r>
          </a:p>
          <a:p>
            <a:r>
              <a:rPr lang="es-GT" sz="1400" dirty="0"/>
              <a:t>Ralentizar o bloquear la computadora, reducir el espacio en el disco u otras acciones que inutilizan el ordenador.</a:t>
            </a:r>
          </a:p>
          <a:p>
            <a:r>
              <a:rPr lang="es-GT" sz="1400" dirty="0"/>
              <a:t>Destruir o encriptar la información almacenada.</a:t>
            </a:r>
          </a:p>
          <a:p>
            <a:r>
              <a:rPr lang="es-GT" sz="1400" dirty="0"/>
              <a:t>Robo de datos: contraseñas, usuarios, y otros tipos de datos personales o corporativos.</a:t>
            </a:r>
          </a:p>
          <a:p>
            <a:r>
              <a:rPr lang="es-GT" sz="1400" dirty="0"/>
              <a:t>Hay muchas formas en que un computador puede infectarse con un virus, algunas de ellas son:</a:t>
            </a:r>
          </a:p>
          <a:p>
            <a:endParaRPr lang="es-GT" sz="1400" dirty="0"/>
          </a:p>
        </p:txBody>
      </p:sp>
      <p:pic>
        <p:nvPicPr>
          <p:cNvPr id="5" name="Marcador de contenido 4"/>
          <p:cNvPicPr>
            <a:picLocks noGrp="1" noChangeAspect="1"/>
          </p:cNvPicPr>
          <p:nvPr>
            <p:ph sz="half" idx="2"/>
          </p:nvPr>
        </p:nvPicPr>
        <p:blipFill>
          <a:blip r:embed="rId2"/>
          <a:stretch>
            <a:fillRect/>
          </a:stretch>
        </p:blipFill>
        <p:spPr>
          <a:xfrm>
            <a:off x="6271775" y="2603500"/>
            <a:ext cx="4824412" cy="3256391"/>
          </a:xfrm>
          <a:prstGeom prst="rect">
            <a:avLst/>
          </a:prstGeom>
        </p:spPr>
      </p:pic>
    </p:spTree>
    <p:extLst>
      <p:ext uri="{BB962C8B-B14F-4D97-AF65-F5344CB8AC3E}">
        <p14:creationId xmlns:p14="http://schemas.microsoft.com/office/powerpoint/2010/main" val="356657067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698124" y="973668"/>
            <a:ext cx="5282489" cy="706964"/>
          </a:xfrm>
        </p:spPr>
        <p:txBody>
          <a:bodyPr/>
          <a:lstStyle/>
          <a:p>
            <a:pPr algn="ctr"/>
            <a:r>
              <a:rPr lang="es-GT" dirty="0" smtClean="0">
                <a:latin typeface="Algerian" panose="04020705040A02060702" pitchFamily="82" charset="0"/>
              </a:rPr>
              <a:t>programación</a:t>
            </a:r>
            <a:endParaRPr lang="es-GT" dirty="0">
              <a:latin typeface="Algerian" panose="04020705040A02060702" pitchFamily="82" charset="0"/>
            </a:endParaRPr>
          </a:p>
        </p:txBody>
      </p:sp>
      <p:sp>
        <p:nvSpPr>
          <p:cNvPr id="8" name="Marcador de texto 7"/>
          <p:cNvSpPr>
            <a:spLocks noGrp="1"/>
          </p:cNvSpPr>
          <p:nvPr>
            <p:ph type="body" idx="1"/>
          </p:nvPr>
        </p:nvSpPr>
        <p:spPr/>
        <p:txBody>
          <a:bodyPr/>
          <a:lstStyle/>
          <a:p>
            <a:r>
              <a:rPr lang="es-GT" dirty="0">
                <a:latin typeface="Aharoni" panose="02010803020104030203" pitchFamily="2" charset="-79"/>
                <a:cs typeface="Aharoni" panose="02010803020104030203" pitchFamily="2" charset="-79"/>
              </a:rPr>
              <a:t>La programación</a:t>
            </a:r>
          </a:p>
        </p:txBody>
      </p:sp>
      <p:sp>
        <p:nvSpPr>
          <p:cNvPr id="11" name="Marcador de texto 10"/>
          <p:cNvSpPr>
            <a:spLocks noGrp="1"/>
          </p:cNvSpPr>
          <p:nvPr>
            <p:ph type="body" sz="half" idx="15"/>
          </p:nvPr>
        </p:nvSpPr>
        <p:spPr/>
        <p:txBody>
          <a:bodyPr>
            <a:noAutofit/>
          </a:bodyPr>
          <a:lstStyle/>
          <a:p>
            <a:r>
              <a:rPr lang="es-GT" dirty="0"/>
              <a:t>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p>
        </p:txBody>
      </p:sp>
      <p:sp>
        <p:nvSpPr>
          <p:cNvPr id="9" name="Marcador de texto 8"/>
          <p:cNvSpPr>
            <a:spLocks noGrp="1"/>
          </p:cNvSpPr>
          <p:nvPr>
            <p:ph type="body" sz="quarter" idx="3"/>
          </p:nvPr>
        </p:nvSpPr>
        <p:spPr>
          <a:xfrm>
            <a:off x="4328070" y="2390852"/>
            <a:ext cx="3560162" cy="788909"/>
          </a:xfrm>
        </p:spPr>
        <p:txBody>
          <a:bodyPr/>
          <a:lstStyle/>
          <a:p>
            <a:r>
              <a:rPr lang="es-GT" dirty="0">
                <a:latin typeface="Aharoni" panose="02010803020104030203" pitchFamily="2" charset="-79"/>
                <a:cs typeface="Aharoni" panose="02010803020104030203" pitchFamily="2" charset="-79"/>
              </a:rPr>
              <a:t>Léxico y programación</a:t>
            </a:r>
          </a:p>
        </p:txBody>
      </p:sp>
      <p:pic>
        <p:nvPicPr>
          <p:cNvPr id="14" name="Imagen 13"/>
          <p:cNvPicPr>
            <a:picLocks noChangeAspect="1"/>
          </p:cNvPicPr>
          <p:nvPr/>
        </p:nvPicPr>
        <p:blipFill>
          <a:blip r:embed="rId2"/>
          <a:stretch>
            <a:fillRect/>
          </a:stretch>
        </p:blipFill>
        <p:spPr>
          <a:xfrm>
            <a:off x="2363331" y="488731"/>
            <a:ext cx="2914650" cy="1712392"/>
          </a:xfrm>
          <a:prstGeom prst="rect">
            <a:avLst/>
          </a:prstGeom>
        </p:spPr>
      </p:pic>
      <p:sp>
        <p:nvSpPr>
          <p:cNvPr id="12" name="Marcador de texto 11"/>
          <p:cNvSpPr>
            <a:spLocks noGrp="1"/>
          </p:cNvSpPr>
          <p:nvPr>
            <p:ph type="body" sz="half" idx="16"/>
          </p:nvPr>
        </p:nvSpPr>
        <p:spPr>
          <a:xfrm>
            <a:off x="4512721" y="3179763"/>
            <a:ext cx="3147009" cy="3851658"/>
          </a:xfrm>
        </p:spPr>
        <p:txBody>
          <a:bodyPr>
            <a:noAutofit/>
          </a:bodyPr>
          <a:lstStyle/>
          <a:p>
            <a:r>
              <a:rPr lang="es-GT" dirty="0"/>
              <a:t>La programación se rige por reglas y un conjunto más o menos reducido de órdenes, expresiones, instrucciones y comandos que tienden a asemejarse a una lengua natural acotada (en inglés); y que además tienen la particularidad de una reducida </a:t>
            </a:r>
            <a:r>
              <a:rPr lang="es-GT" dirty="0" smtClean="0"/>
              <a:t>ambigüedad. Cuanto </a:t>
            </a:r>
            <a:r>
              <a:rPr lang="es-GT" dirty="0"/>
              <a:t>menos ambiguo es un lenguaje de programación, se dice, es más </a:t>
            </a:r>
            <a:r>
              <a:rPr lang="es-GT" dirty="0" smtClean="0"/>
              <a:t>potente.</a:t>
            </a:r>
            <a:endParaRPr lang="es-GT" dirty="0"/>
          </a:p>
        </p:txBody>
      </p:sp>
      <p:sp>
        <p:nvSpPr>
          <p:cNvPr id="10" name="Marcador de texto 9"/>
          <p:cNvSpPr>
            <a:spLocks noGrp="1"/>
          </p:cNvSpPr>
          <p:nvPr>
            <p:ph type="body" sz="quarter" idx="13"/>
          </p:nvPr>
        </p:nvSpPr>
        <p:spPr/>
        <p:txBody>
          <a:bodyPr/>
          <a:lstStyle/>
          <a:p>
            <a:r>
              <a:rPr lang="es-GT" dirty="0">
                <a:latin typeface="Aharoni" panose="02010803020104030203" pitchFamily="2" charset="-79"/>
                <a:cs typeface="Aharoni" panose="02010803020104030203" pitchFamily="2" charset="-79"/>
              </a:rPr>
              <a:t>Programas y algoritmos</a:t>
            </a:r>
          </a:p>
        </p:txBody>
      </p:sp>
      <p:sp>
        <p:nvSpPr>
          <p:cNvPr id="13" name="Marcador de texto 12"/>
          <p:cNvSpPr>
            <a:spLocks noGrp="1"/>
          </p:cNvSpPr>
          <p:nvPr>
            <p:ph type="body" sz="half" idx="17"/>
          </p:nvPr>
        </p:nvSpPr>
        <p:spPr/>
        <p:txBody>
          <a:bodyPr>
            <a:noAutofit/>
          </a:bodyPr>
          <a:lstStyle/>
          <a:p>
            <a:r>
              <a:rPr lang="es-GT" dirty="0"/>
              <a:t>Un algoritmo es una secuencia no ambigua, finita y ordenada de instrucciones que han de seguirse para resolver un problema. Un programa normalmente implementa (traduce a un lenguaje de programación concreto) uno o más algoritmos. Un algoritmo puede expresarse de distintas maneras: en forma gráfica, como un diagrama de flujo, en forma de código como en pseudocódigo o un lenguaje de programación, en forma explicativa.</a:t>
            </a:r>
          </a:p>
        </p:txBody>
      </p:sp>
    </p:spTree>
    <p:extLst>
      <p:ext uri="{BB962C8B-B14F-4D97-AF65-F5344CB8AC3E}">
        <p14:creationId xmlns:p14="http://schemas.microsoft.com/office/powerpoint/2010/main" val="21256955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Lenguaje de programación</a:t>
            </a:r>
          </a:p>
        </p:txBody>
      </p:sp>
      <p:sp>
        <p:nvSpPr>
          <p:cNvPr id="3" name="Marcador de texto 2"/>
          <p:cNvSpPr>
            <a:spLocks noGrp="1"/>
          </p:cNvSpPr>
          <p:nvPr>
            <p:ph type="body" idx="1"/>
          </p:nvPr>
        </p:nvSpPr>
        <p:spPr/>
        <p:txBody>
          <a:bodyPr/>
          <a:lstStyle/>
          <a:p>
            <a:r>
              <a:rPr lang="es-GT" dirty="0">
                <a:latin typeface="Aharoni" panose="02010803020104030203" pitchFamily="2" charset="-79"/>
                <a:cs typeface="Aharoni" panose="02010803020104030203" pitchFamily="2" charset="-79"/>
              </a:rPr>
              <a:t>Un lenguaje de programación</a:t>
            </a:r>
          </a:p>
        </p:txBody>
      </p:sp>
      <p:sp>
        <p:nvSpPr>
          <p:cNvPr id="4" name="Marcador de contenido 3"/>
          <p:cNvSpPr>
            <a:spLocks noGrp="1"/>
          </p:cNvSpPr>
          <p:nvPr>
            <p:ph sz="half" idx="2"/>
          </p:nvPr>
        </p:nvSpPr>
        <p:spPr/>
        <p:txBody>
          <a:bodyPr/>
          <a:lstStyle/>
          <a:p>
            <a:r>
              <a:rPr lang="es-GT" dirty="0"/>
              <a:t> es un lenguaje formal que proporciona una serie de instrucciones que permiten a un programador escribir secuencias de órdenes y algoritmos a modo de controlar el comportamiento físico y lógico de una computadora con el objetivo de que produzca diversas clases de datos</a:t>
            </a:r>
          </a:p>
        </p:txBody>
      </p:sp>
      <p:sp>
        <p:nvSpPr>
          <p:cNvPr id="9" name="Marcador de texto 8"/>
          <p:cNvSpPr>
            <a:spLocks noGrp="1"/>
          </p:cNvSpPr>
          <p:nvPr>
            <p:ph type="body" sz="quarter" idx="3"/>
          </p:nvPr>
        </p:nvSpPr>
        <p:spPr/>
        <p:txBody>
          <a:bodyPr/>
          <a:lstStyle/>
          <a:p>
            <a:endParaRPr lang="es-GT" dirty="0"/>
          </a:p>
        </p:txBody>
      </p:sp>
      <p:pic>
        <p:nvPicPr>
          <p:cNvPr id="11" name="Marcador de contenido 10"/>
          <p:cNvPicPr>
            <a:picLocks noGrp="1" noChangeAspect="1"/>
          </p:cNvPicPr>
          <p:nvPr>
            <p:ph sz="quarter" idx="4"/>
          </p:nvPr>
        </p:nvPicPr>
        <p:blipFill>
          <a:blip r:embed="rId2"/>
          <a:stretch>
            <a:fillRect/>
          </a:stretch>
        </p:blipFill>
        <p:spPr>
          <a:xfrm>
            <a:off x="5980111" y="2603500"/>
            <a:ext cx="5053760" cy="3009024"/>
          </a:xfrm>
          <a:prstGeom prst="rect">
            <a:avLst/>
          </a:prstGeom>
        </p:spPr>
      </p:pic>
    </p:spTree>
    <p:extLst>
      <p:ext uri="{BB962C8B-B14F-4D97-AF65-F5344CB8AC3E}">
        <p14:creationId xmlns:p14="http://schemas.microsoft.com/office/powerpoint/2010/main" val="409389843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005" y="1073060"/>
            <a:ext cx="8761413" cy="706964"/>
          </a:xfrm>
        </p:spPr>
        <p:txBody>
          <a:bodyPr/>
          <a:lstStyle/>
          <a:p>
            <a:r>
              <a:rPr lang="es-GT" dirty="0">
                <a:latin typeface="Arial Black" panose="020B0A04020102020204" pitchFamily="34" charset="0"/>
              </a:rPr>
              <a:t>Clasificación de los lenguajes de programación</a:t>
            </a:r>
          </a:p>
        </p:txBody>
      </p:sp>
      <p:sp>
        <p:nvSpPr>
          <p:cNvPr id="4" name="Marcador de contenido 3"/>
          <p:cNvSpPr>
            <a:spLocks noGrp="1"/>
          </p:cNvSpPr>
          <p:nvPr>
            <p:ph sz="half" idx="2"/>
          </p:nvPr>
        </p:nvSpPr>
        <p:spPr>
          <a:xfrm>
            <a:off x="1269254" y="2396360"/>
            <a:ext cx="4825158" cy="3623442"/>
          </a:xfrm>
        </p:spPr>
        <p:txBody>
          <a:bodyPr>
            <a:normAutofit fontScale="70000" lnSpcReduction="20000"/>
          </a:bodyPr>
          <a:lstStyle/>
          <a:p>
            <a:r>
              <a:rPr lang="es-GT" sz="2300" dirty="0">
                <a:latin typeface="Aharoni" panose="02010803020104030203" pitchFamily="2" charset="-79"/>
                <a:cs typeface="Aharoni" panose="02010803020104030203" pitchFamily="2" charset="-79"/>
              </a:rPr>
              <a:t>Clasificación histórica</a:t>
            </a:r>
          </a:p>
          <a:p>
            <a:r>
              <a:rPr lang="es-GT" sz="2000" dirty="0"/>
              <a:t>A medida que </a:t>
            </a:r>
            <a:r>
              <a:rPr lang="es-GT" sz="2000" dirty="0" err="1"/>
              <a:t>surgian</a:t>
            </a:r>
            <a:r>
              <a:rPr lang="es-GT" sz="2000" dirty="0"/>
              <a:t> nuevos lenguajes que permitían nuevos estilos de programación más expresiva, se distinguieron dichos estilos en una serie de generaciones, cada una representando lenguajes de programación surgidos en una época similar y con características genéricas comunes.</a:t>
            </a:r>
          </a:p>
          <a:p>
            <a:r>
              <a:rPr lang="es-GT" sz="2300" dirty="0">
                <a:latin typeface="Aharoni" panose="02010803020104030203" pitchFamily="2" charset="-79"/>
                <a:cs typeface="Aharoni" panose="02010803020104030203" pitchFamily="2" charset="-79"/>
              </a:rPr>
              <a:t>Lenguajes de alto y de bajo nivel</a:t>
            </a:r>
          </a:p>
          <a:p>
            <a:r>
              <a:rPr lang="es-GT" sz="2000" dirty="0"/>
              <a:t>Los lenguajes de programación se suelen clasificar dentro de dos amplias categorías que se refieren a su "nivel de abstracción", es decir, en cuanto a lo específico o general que es respecto a la arquitectura de computación inherente al sistema que se está utilizando.</a:t>
            </a:r>
          </a:p>
          <a:p>
            <a:endParaRPr lang="es-GT" dirty="0"/>
          </a:p>
        </p:txBody>
      </p:sp>
      <p:sp>
        <p:nvSpPr>
          <p:cNvPr id="6" name="Marcador de contenido 5"/>
          <p:cNvSpPr>
            <a:spLocks noGrp="1"/>
          </p:cNvSpPr>
          <p:nvPr>
            <p:ph sz="quarter" idx="4"/>
          </p:nvPr>
        </p:nvSpPr>
        <p:spPr>
          <a:xfrm>
            <a:off x="6208712" y="2396360"/>
            <a:ext cx="4825159" cy="3623441"/>
          </a:xfrm>
        </p:spPr>
        <p:txBody>
          <a:bodyPr>
            <a:normAutofit fontScale="70000" lnSpcReduction="20000"/>
          </a:bodyPr>
          <a:lstStyle/>
          <a:p>
            <a:r>
              <a:rPr lang="es-GT" sz="2300" dirty="0">
                <a:latin typeface="Aharoni" panose="02010803020104030203" pitchFamily="2" charset="-79"/>
                <a:cs typeface="Aharoni" panose="02010803020104030203" pitchFamily="2" charset="-79"/>
              </a:rPr>
              <a:t>Clasificación por paradigmas</a:t>
            </a:r>
          </a:p>
          <a:p>
            <a:r>
              <a:rPr lang="es-GT" dirty="0"/>
              <a:t>Los paradigmas de programación distinguen distintos modelos de cómputo y de estilos de estructurar y organizar las tareas que debe realizar un programa. Un lenguaje de programación puede ofrecer soporte a uno o varios paradigmas de programación, total o parcialmente.</a:t>
            </a:r>
          </a:p>
          <a:p>
            <a:r>
              <a:rPr lang="es-GT" sz="2300" dirty="0">
                <a:latin typeface="Aharoni" panose="02010803020104030203" pitchFamily="2" charset="-79"/>
                <a:cs typeface="Aharoni" panose="02010803020104030203" pitchFamily="2" charset="-79"/>
              </a:rPr>
              <a:t>Clasificación por propósito</a:t>
            </a:r>
          </a:p>
          <a:p>
            <a:r>
              <a:rPr lang="es-GT" dirty="0"/>
              <a:t>Se distinguen los lenguajes de programación de propósito general de aquellos de propósito específico.</a:t>
            </a:r>
          </a:p>
          <a:p>
            <a:r>
              <a:rPr lang="es-GT" dirty="0"/>
              <a:t>En algunas ocasiones los lenguajes de programación son también clasificados en familias que comparten ciertas características comunes como el estilo general de la sintaxis que emplean. Habitualmente estas características suelen ser heredadas de lenguajes de programación anteriores que sirvieron de inspiración a los creadores de dicho lenguaje.</a:t>
            </a:r>
          </a:p>
          <a:p>
            <a:endParaRPr lang="es-GT" dirty="0"/>
          </a:p>
          <a:p>
            <a:endParaRPr lang="es-GT" dirty="0"/>
          </a:p>
        </p:txBody>
      </p:sp>
    </p:spTree>
    <p:extLst>
      <p:ext uri="{BB962C8B-B14F-4D97-AF65-F5344CB8AC3E}">
        <p14:creationId xmlns:p14="http://schemas.microsoft.com/office/powerpoint/2010/main" val="41693497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Elementos</a:t>
            </a:r>
          </a:p>
        </p:txBody>
      </p:sp>
      <p:sp>
        <p:nvSpPr>
          <p:cNvPr id="3" name="Marcador de texto 2"/>
          <p:cNvSpPr>
            <a:spLocks noGrp="1"/>
          </p:cNvSpPr>
          <p:nvPr>
            <p:ph type="body" idx="1"/>
          </p:nvPr>
        </p:nvSpPr>
        <p:spPr/>
        <p:txBody>
          <a:bodyPr/>
          <a:lstStyle/>
          <a:p>
            <a:r>
              <a:rPr lang="es-GT" dirty="0">
                <a:latin typeface="Aharoni" panose="02010803020104030203" pitchFamily="2" charset="-79"/>
                <a:cs typeface="Aharoni" panose="02010803020104030203" pitchFamily="2" charset="-79"/>
              </a:rPr>
              <a:t>Variables y vectores</a:t>
            </a:r>
          </a:p>
        </p:txBody>
      </p:sp>
      <p:sp>
        <p:nvSpPr>
          <p:cNvPr id="4" name="Marcador de contenido 3"/>
          <p:cNvSpPr>
            <a:spLocks noGrp="1"/>
          </p:cNvSpPr>
          <p:nvPr>
            <p:ph sz="half" idx="2"/>
          </p:nvPr>
        </p:nvSpPr>
        <p:spPr/>
        <p:txBody>
          <a:bodyPr>
            <a:normAutofit fontScale="85000" lnSpcReduction="20000"/>
          </a:bodyPr>
          <a:lstStyle/>
          <a:p>
            <a:r>
              <a:rPr lang="es-GT" dirty="0"/>
              <a:t>Las variables son títulos asignados a espacios </a:t>
            </a:r>
            <a:r>
              <a:rPr lang="es-GT" sz="1900" dirty="0"/>
              <a:t>en memoria para almacenar datos específicos. Son contenedores de datos y por ello se diferencian según el tipo de dato que son capaces de almacenar. En la mayoría de lenguajes de programación se requiere especificar un tipo de variable concreto para guardar un dato específico. Por ejemplo, en Java, si deseamos guardar una cadena de texto debemos especificar que la variable es del tipo </a:t>
            </a:r>
            <a:r>
              <a:rPr lang="es-GT" sz="1900" dirty="0" err="1"/>
              <a:t>String</a:t>
            </a:r>
            <a:r>
              <a:rPr lang="es-GT" sz="1900" dirty="0"/>
              <a:t>. Por otra parte, en lenguajes como PHP o JavaScript este tipo de especificación de variables no es necesario. </a:t>
            </a:r>
          </a:p>
        </p:txBody>
      </p:sp>
      <p:pic>
        <p:nvPicPr>
          <p:cNvPr id="7" name="Marcador de contenido 6"/>
          <p:cNvPicPr>
            <a:picLocks noGrp="1" noChangeAspect="1"/>
          </p:cNvPicPr>
          <p:nvPr>
            <p:ph sz="quarter" idx="4"/>
          </p:nvPr>
        </p:nvPicPr>
        <p:blipFill>
          <a:blip r:embed="rId2"/>
          <a:stretch>
            <a:fillRect/>
          </a:stretch>
        </p:blipFill>
        <p:spPr>
          <a:xfrm>
            <a:off x="6700153" y="3011213"/>
            <a:ext cx="3810000" cy="3008587"/>
          </a:xfrm>
          <a:prstGeom prst="rect">
            <a:avLst/>
          </a:prstGeom>
        </p:spPr>
      </p:pic>
    </p:spTree>
    <p:extLst>
      <p:ext uri="{BB962C8B-B14F-4D97-AF65-F5344CB8AC3E}">
        <p14:creationId xmlns:p14="http://schemas.microsoft.com/office/powerpoint/2010/main" val="154432915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pPr algn="ctr"/>
            <a:r>
              <a:rPr lang="es-GT" sz="3600" dirty="0">
                <a:latin typeface="Algerian" panose="04020705040A02060702" pitchFamily="82" charset="0"/>
              </a:rPr>
              <a:t>Sintaxis</a:t>
            </a:r>
          </a:p>
        </p:txBody>
      </p:sp>
      <p:sp>
        <p:nvSpPr>
          <p:cNvPr id="8" name="Marcador de contenido 7"/>
          <p:cNvSpPr>
            <a:spLocks noGrp="1"/>
          </p:cNvSpPr>
          <p:nvPr>
            <p:ph idx="1"/>
          </p:nvPr>
        </p:nvSpPr>
        <p:spPr/>
        <p:txBody>
          <a:bodyPr/>
          <a:lstStyle/>
          <a:p>
            <a:r>
              <a:rPr lang="es-GT" dirty="0"/>
              <a:t>A la forma visible de un lenguaje de programación se la conoce como sintaxis. La mayoría de los lenguajes de programación son puramente textuales, es decir, utilizan secuencias de texto que incluyen palabras, números y puntuación, de manera similar a los lenguajes naturales escritos. Por otra parte, hay algunos lenguajes de programación que son más gráficos en su naturaleza, utilizando relaciones visuales entre símbolos para especificar un programa.</a:t>
            </a:r>
          </a:p>
        </p:txBody>
      </p:sp>
      <p:pic>
        <p:nvPicPr>
          <p:cNvPr id="10" name="Imagen 9"/>
          <p:cNvPicPr>
            <a:picLocks noChangeAspect="1"/>
          </p:cNvPicPr>
          <p:nvPr/>
        </p:nvPicPr>
        <p:blipFill>
          <a:blip r:embed="rId2"/>
          <a:stretch>
            <a:fillRect/>
          </a:stretch>
        </p:blipFill>
        <p:spPr>
          <a:xfrm>
            <a:off x="1154953" y="3129280"/>
            <a:ext cx="3779653" cy="2735492"/>
          </a:xfrm>
          <a:prstGeom prst="rect">
            <a:avLst/>
          </a:prstGeom>
        </p:spPr>
      </p:pic>
    </p:spTree>
    <p:extLst>
      <p:ext uri="{BB962C8B-B14F-4D97-AF65-F5344CB8AC3E}">
        <p14:creationId xmlns:p14="http://schemas.microsoft.com/office/powerpoint/2010/main" val="2498028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1129</Words>
  <Application>Microsoft Office PowerPoint</Application>
  <PresentationFormat>Panorámica</PresentationFormat>
  <Paragraphs>45</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Aharoni</vt:lpstr>
      <vt:lpstr>Algerian</vt:lpstr>
      <vt:lpstr>Arial</vt:lpstr>
      <vt:lpstr>Arial Black</vt:lpstr>
      <vt:lpstr>Century Gothic</vt:lpstr>
      <vt:lpstr>Wingdings 3</vt:lpstr>
      <vt:lpstr>Sala de reuniones Ion</vt:lpstr>
      <vt:lpstr>INFORMATICA,Pramacion y soparte técnico </vt:lpstr>
      <vt:lpstr>Informática</vt:lpstr>
      <vt:lpstr>Sistemas de tratamiento de la información</vt:lpstr>
      <vt:lpstr>Virus informáticos </vt:lpstr>
      <vt:lpstr>programación</vt:lpstr>
      <vt:lpstr>Lenguaje de programación</vt:lpstr>
      <vt:lpstr>Clasificación de los lenguajes de programación</vt:lpstr>
      <vt:lpstr>Elementos</vt:lpstr>
      <vt:lpstr>Sintaxis</vt:lpstr>
      <vt:lpstr>Soporte técnico</vt:lpstr>
      <vt:lpstr>Niveles de asistencia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INFORMATICA,Pramacion y soparte técnico </dc:title>
  <dc:creator>Liceo Compu-Market</dc:creator>
  <cp:lastModifiedBy>Liceo Compu-Market</cp:lastModifiedBy>
  <cp:revision>8</cp:revision>
  <dcterms:created xsi:type="dcterms:W3CDTF">2019-05-29T13:47:35Z</dcterms:created>
  <dcterms:modified xsi:type="dcterms:W3CDTF">2019-05-29T14:40:06Z</dcterms:modified>
</cp:coreProperties>
</file>