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67" r:id="rId3"/>
    <p:sldId id="260" r:id="rId4"/>
    <p:sldId id="268" r:id="rId5"/>
    <p:sldId id="269" r:id="rId6"/>
    <p:sldId id="270" r:id="rId7"/>
    <p:sldId id="262" r:id="rId8"/>
    <p:sldId id="271" r:id="rId9"/>
    <p:sldId id="272" r:id="rId10"/>
    <p:sldId id="273" r:id="rId11"/>
    <p:sldId id="263" r:id="rId12"/>
    <p:sldId id="274" r:id="rId13"/>
    <p:sldId id="275" r:id="rId14"/>
    <p:sldId id="264" r:id="rId15"/>
    <p:sldId id="276" r:id="rId16"/>
    <p:sldId id="277" r:id="rId17"/>
    <p:sldId id="278" r:id="rId18"/>
    <p:sldId id="279" r:id="rId19"/>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0A08"/>
    <a:srgbClr val="190A07"/>
    <a:srgbClr val="00FFFF"/>
    <a:srgbClr val="42C0E2"/>
    <a:srgbClr val="92DBEE"/>
    <a:srgbClr val="231E23"/>
    <a:srgbClr val="1C1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46" d="100"/>
          <a:sy n="46" d="100"/>
        </p:scale>
        <p:origin x="2550" y="54"/>
      </p:cViewPr>
      <p:guideLst>
        <p:guide orient="horz" pos="4055"/>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53282-D635-418F-A984-16A2BB4DBF45}" type="datetimeFigureOut">
              <a:rPr lang="pt-BR" smtClean="0"/>
              <a:t>25/04/2024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7AC6-EEF6-49EC-8BE6-14FBC01343CE}" type="slidenum">
              <a:rPr lang="pt-BR" smtClean="0"/>
              <a:t>‹nº›</a:t>
            </a:fld>
            <a:endParaRPr lang="pt-BR"/>
          </a:p>
        </p:txBody>
      </p:sp>
    </p:spTree>
    <p:extLst>
      <p:ext uri="{BB962C8B-B14F-4D97-AF65-F5344CB8AC3E}">
        <p14:creationId xmlns:p14="http://schemas.microsoft.com/office/powerpoint/2010/main" val="322897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C9CC3FA-4A2C-443D-9CAC-D6CADEDF2C34}" type="datetime1">
              <a:rPr lang="pt-BR" smtClean="0"/>
              <a:t>25/04/2024</a:t>
            </a:fld>
            <a:endParaRPr lang="pt-BR"/>
          </a:p>
        </p:txBody>
      </p:sp>
      <p:sp>
        <p:nvSpPr>
          <p:cNvPr id="5" name="Footer Placeholder 4"/>
          <p:cNvSpPr>
            <a:spLocks noGrp="1"/>
          </p:cNvSpPr>
          <p:nvPr>
            <p:ph type="ftr" sz="quarter" idx="11"/>
          </p:nvPr>
        </p:nvSpPr>
        <p:spPr/>
        <p:txBody>
          <a:bodyPr/>
          <a:lstStyle/>
          <a:p>
            <a:r>
              <a:rPr lang="pt-BR"/>
              <a:t>Listas, tuplas, conjuntos e dicionários - Day Ferreira</a:t>
            </a:r>
          </a:p>
        </p:txBody>
      </p:sp>
      <p:sp>
        <p:nvSpPr>
          <p:cNvPr id="6" name="Slide Number Placeholder 5"/>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220804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1544AA-7699-4971-972F-4823FB622CCD}" type="datetime1">
              <a:rPr lang="pt-BR" smtClean="0"/>
              <a:t>25/04/2024</a:t>
            </a:fld>
            <a:endParaRPr lang="pt-BR"/>
          </a:p>
        </p:txBody>
      </p:sp>
      <p:sp>
        <p:nvSpPr>
          <p:cNvPr id="5" name="Footer Placeholder 4"/>
          <p:cNvSpPr>
            <a:spLocks noGrp="1"/>
          </p:cNvSpPr>
          <p:nvPr>
            <p:ph type="ftr" sz="quarter" idx="11"/>
          </p:nvPr>
        </p:nvSpPr>
        <p:spPr/>
        <p:txBody>
          <a:bodyPr/>
          <a:lstStyle/>
          <a:p>
            <a:r>
              <a:rPr lang="pt-BR"/>
              <a:t>Listas, tuplas, conjuntos e dicionários - Day Ferreira</a:t>
            </a:r>
          </a:p>
        </p:txBody>
      </p:sp>
      <p:sp>
        <p:nvSpPr>
          <p:cNvPr id="6" name="Slide Number Placeholder 5"/>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291183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65EA3-1DAB-458F-ACC8-461458C33274}" type="datetime1">
              <a:rPr lang="pt-BR" smtClean="0"/>
              <a:t>25/04/2024</a:t>
            </a:fld>
            <a:endParaRPr lang="pt-BR"/>
          </a:p>
        </p:txBody>
      </p:sp>
      <p:sp>
        <p:nvSpPr>
          <p:cNvPr id="5" name="Footer Placeholder 4"/>
          <p:cNvSpPr>
            <a:spLocks noGrp="1"/>
          </p:cNvSpPr>
          <p:nvPr>
            <p:ph type="ftr" sz="quarter" idx="11"/>
          </p:nvPr>
        </p:nvSpPr>
        <p:spPr/>
        <p:txBody>
          <a:bodyPr/>
          <a:lstStyle/>
          <a:p>
            <a:r>
              <a:rPr lang="pt-BR"/>
              <a:t>Listas, tuplas, conjuntos e dicionários - Day Ferreira</a:t>
            </a:r>
          </a:p>
        </p:txBody>
      </p:sp>
      <p:sp>
        <p:nvSpPr>
          <p:cNvPr id="6" name="Slide Number Placeholder 5"/>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361282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7BE2035-0013-4AD0-BC9F-0CADE2AF7307}" type="datetime1">
              <a:rPr lang="pt-BR" smtClean="0"/>
              <a:t>25/04/2024</a:t>
            </a:fld>
            <a:endParaRPr lang="pt-BR"/>
          </a:p>
        </p:txBody>
      </p:sp>
      <p:sp>
        <p:nvSpPr>
          <p:cNvPr id="5" name="Footer Placeholder 4"/>
          <p:cNvSpPr>
            <a:spLocks noGrp="1"/>
          </p:cNvSpPr>
          <p:nvPr>
            <p:ph type="ftr" sz="quarter" idx="11"/>
          </p:nvPr>
        </p:nvSpPr>
        <p:spPr/>
        <p:txBody>
          <a:bodyPr/>
          <a:lstStyle/>
          <a:p>
            <a:r>
              <a:rPr lang="pt-BR"/>
              <a:t>Listas, tuplas, conjuntos e dicionários - Day Ferreira</a:t>
            </a:r>
          </a:p>
        </p:txBody>
      </p:sp>
      <p:sp>
        <p:nvSpPr>
          <p:cNvPr id="6" name="Slide Number Placeholder 5"/>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85879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7B8D2D1-8C54-48DC-B1A1-D315376A0835}" type="datetime1">
              <a:rPr lang="pt-BR" smtClean="0"/>
              <a:t>25/04/2024</a:t>
            </a:fld>
            <a:endParaRPr lang="pt-BR"/>
          </a:p>
        </p:txBody>
      </p:sp>
      <p:sp>
        <p:nvSpPr>
          <p:cNvPr id="5" name="Footer Placeholder 4"/>
          <p:cNvSpPr>
            <a:spLocks noGrp="1"/>
          </p:cNvSpPr>
          <p:nvPr>
            <p:ph type="ftr" sz="quarter" idx="11"/>
          </p:nvPr>
        </p:nvSpPr>
        <p:spPr/>
        <p:txBody>
          <a:bodyPr/>
          <a:lstStyle/>
          <a:p>
            <a:r>
              <a:rPr lang="pt-BR"/>
              <a:t>Listas, tuplas, conjuntos e dicionários - Day Ferreira</a:t>
            </a:r>
          </a:p>
        </p:txBody>
      </p:sp>
      <p:sp>
        <p:nvSpPr>
          <p:cNvPr id="6" name="Slide Number Placeholder 5"/>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120976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EB9C089-B548-4322-8152-4324746E7910}" type="datetime1">
              <a:rPr lang="pt-BR" smtClean="0"/>
              <a:t>25/04/2024</a:t>
            </a:fld>
            <a:endParaRPr lang="pt-BR"/>
          </a:p>
        </p:txBody>
      </p:sp>
      <p:sp>
        <p:nvSpPr>
          <p:cNvPr id="6" name="Footer Placeholder 5"/>
          <p:cNvSpPr>
            <a:spLocks noGrp="1"/>
          </p:cNvSpPr>
          <p:nvPr>
            <p:ph type="ftr" sz="quarter" idx="11"/>
          </p:nvPr>
        </p:nvSpPr>
        <p:spPr/>
        <p:txBody>
          <a:bodyPr/>
          <a:lstStyle/>
          <a:p>
            <a:r>
              <a:rPr lang="pt-BR"/>
              <a:t>Listas, tuplas, conjuntos e dicionários - Day Ferreira</a:t>
            </a:r>
          </a:p>
        </p:txBody>
      </p:sp>
      <p:sp>
        <p:nvSpPr>
          <p:cNvPr id="7" name="Slide Number Placeholder 6"/>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178223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CF349FA-ECB6-4192-8D44-DC547BF8B973}" type="datetime1">
              <a:rPr lang="pt-BR" smtClean="0"/>
              <a:t>25/04/2024</a:t>
            </a:fld>
            <a:endParaRPr lang="pt-BR"/>
          </a:p>
        </p:txBody>
      </p:sp>
      <p:sp>
        <p:nvSpPr>
          <p:cNvPr id="8" name="Footer Placeholder 7"/>
          <p:cNvSpPr>
            <a:spLocks noGrp="1"/>
          </p:cNvSpPr>
          <p:nvPr>
            <p:ph type="ftr" sz="quarter" idx="11"/>
          </p:nvPr>
        </p:nvSpPr>
        <p:spPr/>
        <p:txBody>
          <a:bodyPr/>
          <a:lstStyle/>
          <a:p>
            <a:r>
              <a:rPr lang="pt-BR"/>
              <a:t>Listas, tuplas, conjuntos e dicionários - Day Ferreira</a:t>
            </a:r>
          </a:p>
        </p:txBody>
      </p:sp>
      <p:sp>
        <p:nvSpPr>
          <p:cNvPr id="9" name="Slide Number Placeholder 8"/>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361308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67CD053-2CDB-486B-9F56-A8A94B7677B3}" type="datetime1">
              <a:rPr lang="pt-BR" smtClean="0"/>
              <a:t>25/04/2024</a:t>
            </a:fld>
            <a:endParaRPr lang="pt-BR"/>
          </a:p>
        </p:txBody>
      </p:sp>
      <p:sp>
        <p:nvSpPr>
          <p:cNvPr id="4" name="Footer Placeholder 3"/>
          <p:cNvSpPr>
            <a:spLocks noGrp="1"/>
          </p:cNvSpPr>
          <p:nvPr>
            <p:ph type="ftr" sz="quarter" idx="11"/>
          </p:nvPr>
        </p:nvSpPr>
        <p:spPr/>
        <p:txBody>
          <a:bodyPr/>
          <a:lstStyle/>
          <a:p>
            <a:r>
              <a:rPr lang="pt-BR"/>
              <a:t>Listas, tuplas, conjuntos e dicionários - Day Ferreira</a:t>
            </a:r>
          </a:p>
        </p:txBody>
      </p:sp>
      <p:sp>
        <p:nvSpPr>
          <p:cNvPr id="5" name="Slide Number Placeholder 4"/>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115409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BBA17-18B5-4B7F-BC20-5BA039C6009A}" type="datetime1">
              <a:rPr lang="pt-BR" smtClean="0"/>
              <a:t>25/04/2024</a:t>
            </a:fld>
            <a:endParaRPr lang="pt-BR"/>
          </a:p>
        </p:txBody>
      </p:sp>
      <p:sp>
        <p:nvSpPr>
          <p:cNvPr id="3" name="Footer Placeholder 2"/>
          <p:cNvSpPr>
            <a:spLocks noGrp="1"/>
          </p:cNvSpPr>
          <p:nvPr>
            <p:ph type="ftr" sz="quarter" idx="11"/>
          </p:nvPr>
        </p:nvSpPr>
        <p:spPr/>
        <p:txBody>
          <a:bodyPr/>
          <a:lstStyle/>
          <a:p>
            <a:r>
              <a:rPr lang="pt-BR"/>
              <a:t>Listas, tuplas, conjuntos e dicionários - Day Ferreira</a:t>
            </a:r>
          </a:p>
        </p:txBody>
      </p:sp>
      <p:sp>
        <p:nvSpPr>
          <p:cNvPr id="4" name="Slide Number Placeholder 3"/>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42629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5593EE9-593B-4303-B9A5-CCBF421AC135}" type="datetime1">
              <a:rPr lang="pt-BR" smtClean="0"/>
              <a:t>25/04/2024</a:t>
            </a:fld>
            <a:endParaRPr lang="pt-BR"/>
          </a:p>
        </p:txBody>
      </p:sp>
      <p:sp>
        <p:nvSpPr>
          <p:cNvPr id="6" name="Footer Placeholder 5"/>
          <p:cNvSpPr>
            <a:spLocks noGrp="1"/>
          </p:cNvSpPr>
          <p:nvPr>
            <p:ph type="ftr" sz="quarter" idx="11"/>
          </p:nvPr>
        </p:nvSpPr>
        <p:spPr/>
        <p:txBody>
          <a:bodyPr/>
          <a:lstStyle/>
          <a:p>
            <a:r>
              <a:rPr lang="pt-BR"/>
              <a:t>Listas, tuplas, conjuntos e dicionários - Day Ferreira</a:t>
            </a:r>
          </a:p>
        </p:txBody>
      </p:sp>
      <p:sp>
        <p:nvSpPr>
          <p:cNvPr id="7" name="Slide Number Placeholder 6"/>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2103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8F59D1-5087-49B6-83D8-281F6D2E219D}" type="datetime1">
              <a:rPr lang="pt-BR" smtClean="0"/>
              <a:t>25/04/2024</a:t>
            </a:fld>
            <a:endParaRPr lang="pt-BR"/>
          </a:p>
        </p:txBody>
      </p:sp>
      <p:sp>
        <p:nvSpPr>
          <p:cNvPr id="6" name="Footer Placeholder 5"/>
          <p:cNvSpPr>
            <a:spLocks noGrp="1"/>
          </p:cNvSpPr>
          <p:nvPr>
            <p:ph type="ftr" sz="quarter" idx="11"/>
          </p:nvPr>
        </p:nvSpPr>
        <p:spPr/>
        <p:txBody>
          <a:bodyPr/>
          <a:lstStyle/>
          <a:p>
            <a:r>
              <a:rPr lang="pt-BR"/>
              <a:t>Listas, tuplas, conjuntos e dicionários - Day Ferreira</a:t>
            </a:r>
          </a:p>
        </p:txBody>
      </p:sp>
      <p:sp>
        <p:nvSpPr>
          <p:cNvPr id="7" name="Slide Number Placeholder 6"/>
          <p:cNvSpPr>
            <a:spLocks noGrp="1"/>
          </p:cNvSpPr>
          <p:nvPr>
            <p:ph type="sldNum" sz="quarter" idx="12"/>
          </p:nvPr>
        </p:nvSpPr>
        <p:spPr/>
        <p:txBody>
          <a:bodyPr/>
          <a:lstStyle/>
          <a:p>
            <a:fld id="{01CFF5B6-EA5C-47FB-B8EA-8EF4DB87D65E}" type="slidenum">
              <a:rPr lang="pt-BR" smtClean="0"/>
              <a:t>‹nº›</a:t>
            </a:fld>
            <a:endParaRPr lang="pt-BR"/>
          </a:p>
        </p:txBody>
      </p:sp>
    </p:spTree>
    <p:extLst>
      <p:ext uri="{BB962C8B-B14F-4D97-AF65-F5344CB8AC3E}">
        <p14:creationId xmlns:p14="http://schemas.microsoft.com/office/powerpoint/2010/main" val="63846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BFF41C69-CAF5-4BE1-89C9-A7CA22424495}" type="datetime1">
              <a:rPr lang="pt-BR" smtClean="0"/>
              <a:t>25/04/2024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Listas, tuplas, conjuntos e dicionários - Day Ferreira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01CFF5B6-EA5C-47FB-B8EA-8EF4DB87D65E}" type="slidenum">
              <a:rPr lang="pt-BR" smtClean="0"/>
              <a:t>‹nº›</a:t>
            </a:fld>
            <a:endParaRPr lang="pt-BR"/>
          </a:p>
        </p:txBody>
      </p:sp>
    </p:spTree>
    <p:extLst>
      <p:ext uri="{BB962C8B-B14F-4D97-AF65-F5344CB8AC3E}">
        <p14:creationId xmlns:p14="http://schemas.microsoft.com/office/powerpoint/2010/main" val="3818976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linkedin.com/in/dayanaferreira0/" TargetMode="External"/><Relationship Id="rId3" Type="http://schemas.openxmlformats.org/officeDocument/2006/relationships/image" Target="../media/image11.png"/><Relationship Id="rId7" Type="http://schemas.openxmlformats.org/officeDocument/2006/relationships/hyperlink" Target="https://github.com/Dayanaferrer" TargetMode="External"/><Relationship Id="rId2" Type="http://schemas.openxmlformats.org/officeDocument/2006/relationships/hyperlink" Target="https://github.com/felipeAguiarCode/prompts-recipe-to-create-a-ebook" TargetMode="Externa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hyperlink" Target="https://www.dio.me/users/dayanaferreira2" TargetMode="External"/><Relationship Id="rId5" Type="http://schemas.openxmlformats.org/officeDocument/2006/relationships/image" Target="../media/image31.png"/><Relationship Id="rId10" Type="http://schemas.openxmlformats.org/officeDocument/2006/relationships/image" Target="../media/image33.png"/><Relationship Id="rId4" Type="http://schemas.openxmlformats.org/officeDocument/2006/relationships/image" Target="../media/image30.jpe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CF997A9-C2B3-4196-AD9C-DDE0BE1D5BC6}"/>
              </a:ext>
            </a:extLst>
          </p:cNvPr>
          <p:cNvSpPr/>
          <p:nvPr/>
        </p:nvSpPr>
        <p:spPr>
          <a:xfrm>
            <a:off x="0" y="0"/>
            <a:ext cx="9601200" cy="12801600"/>
          </a:xfrm>
          <a:prstGeom prst="rect">
            <a:avLst/>
          </a:prstGeom>
          <a:solidFill>
            <a:srgbClr val="1C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5C46D37B-AB1C-4665-87E8-BEB0B5B2A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01200" cy="12801599"/>
          </a:xfrm>
          <a:prstGeom prst="rect">
            <a:avLst/>
          </a:prstGeom>
        </p:spPr>
      </p:pic>
      <p:pic>
        <p:nvPicPr>
          <p:cNvPr id="4" name="Imagem 3">
            <a:extLst>
              <a:ext uri="{FF2B5EF4-FFF2-40B4-BE49-F238E27FC236}">
                <a16:creationId xmlns:a16="http://schemas.microsoft.com/office/drawing/2014/main" id="{589BE949-FD21-4588-85A0-8542DCB753BC}"/>
              </a:ext>
            </a:extLst>
          </p:cNvPr>
          <p:cNvPicPr>
            <a:picLocks noChangeAspect="1"/>
          </p:cNvPicPr>
          <p:nvPr/>
        </p:nvPicPr>
        <p:blipFill rotWithShape="1">
          <a:blip r:embed="rId3">
            <a:alphaModFix amt="85000"/>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t="20687" r="72588" b="29291"/>
          <a:stretch/>
        </p:blipFill>
        <p:spPr>
          <a:xfrm>
            <a:off x="3480954" y="5652689"/>
            <a:ext cx="2639291" cy="2323153"/>
          </a:xfrm>
          <a:prstGeom prst="rect">
            <a:avLst/>
          </a:prstGeom>
        </p:spPr>
      </p:pic>
      <p:pic>
        <p:nvPicPr>
          <p:cNvPr id="14" name="Imagem 13">
            <a:extLst>
              <a:ext uri="{FF2B5EF4-FFF2-40B4-BE49-F238E27FC236}">
                <a16:creationId xmlns:a16="http://schemas.microsoft.com/office/drawing/2014/main" id="{FB37646D-55E1-4B1F-B62B-169136966030}"/>
              </a:ext>
            </a:extLst>
          </p:cNvPr>
          <p:cNvPicPr>
            <a:picLocks noChangeAspect="1"/>
          </p:cNvPicPr>
          <p:nvPr/>
        </p:nvPicPr>
        <p:blipFill rotWithShape="1">
          <a:blip r:embed="rId5">
            <a:biLevel thresh="75000"/>
            <a:extLst>
              <a:ext uri="{28A0092B-C50C-407E-A947-70E740481C1C}">
                <a14:useLocalDpi xmlns:a14="http://schemas.microsoft.com/office/drawing/2010/main" val="0"/>
              </a:ext>
            </a:extLst>
          </a:blip>
          <a:srcRect l="28008" t="22130" b="27981"/>
          <a:stretch/>
        </p:blipFill>
        <p:spPr>
          <a:xfrm>
            <a:off x="2031746" y="176635"/>
            <a:ext cx="5828651" cy="1948296"/>
          </a:xfrm>
          <a:prstGeom prst="rect">
            <a:avLst/>
          </a:prstGeom>
        </p:spPr>
      </p:pic>
      <p:sp>
        <p:nvSpPr>
          <p:cNvPr id="13" name="Retângulo 12">
            <a:extLst>
              <a:ext uri="{FF2B5EF4-FFF2-40B4-BE49-F238E27FC236}">
                <a16:creationId xmlns:a16="http://schemas.microsoft.com/office/drawing/2014/main" id="{407D5806-B448-4668-ABD9-892DE62EAA9E}"/>
              </a:ext>
            </a:extLst>
          </p:cNvPr>
          <p:cNvSpPr/>
          <p:nvPr/>
        </p:nvSpPr>
        <p:spPr>
          <a:xfrm>
            <a:off x="-2" y="2237214"/>
            <a:ext cx="9601199" cy="577515"/>
          </a:xfrm>
          <a:prstGeom prst="rect">
            <a:avLst/>
          </a:prstGeom>
          <a:solidFill>
            <a:srgbClr val="231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accent1"/>
                </a:solidFill>
                <a:latin typeface="Arial" panose="020B0604020202020204" pitchFamily="34" charset="0"/>
                <a:cs typeface="Arial" panose="020B0604020202020204" pitchFamily="34" charset="0"/>
              </a:rPr>
              <a:t>OS MISTÉRIOS DO BACKEND PYTHON:</a:t>
            </a:r>
          </a:p>
        </p:txBody>
      </p:sp>
      <p:sp>
        <p:nvSpPr>
          <p:cNvPr id="17" name="Retângulo 16">
            <a:extLst>
              <a:ext uri="{FF2B5EF4-FFF2-40B4-BE49-F238E27FC236}">
                <a16:creationId xmlns:a16="http://schemas.microsoft.com/office/drawing/2014/main" id="{4BB88A53-3A37-4C1F-9890-7468FC0B8788}"/>
              </a:ext>
            </a:extLst>
          </p:cNvPr>
          <p:cNvSpPr/>
          <p:nvPr/>
        </p:nvSpPr>
        <p:spPr>
          <a:xfrm>
            <a:off x="3003220" y="12190854"/>
            <a:ext cx="3594759" cy="577516"/>
          </a:xfrm>
          <a:prstGeom prst="rect">
            <a:avLst/>
          </a:prstGeom>
          <a:solidFill>
            <a:srgbClr val="231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latin typeface="Arial" panose="020B0604020202020204" pitchFamily="34" charset="0"/>
                <a:cs typeface="Arial" panose="020B0604020202020204" pitchFamily="34" charset="0"/>
              </a:rPr>
              <a:t>DAYANA FERREIRA</a:t>
            </a:r>
          </a:p>
        </p:txBody>
      </p:sp>
      <p:pic>
        <p:nvPicPr>
          <p:cNvPr id="7" name="Imagem 6">
            <a:extLst>
              <a:ext uri="{FF2B5EF4-FFF2-40B4-BE49-F238E27FC236}">
                <a16:creationId xmlns:a16="http://schemas.microsoft.com/office/drawing/2014/main" id="{A02178EF-82AD-4736-8CFF-6B202811412D}"/>
              </a:ext>
            </a:extLst>
          </p:cNvPr>
          <p:cNvPicPr>
            <a:picLocks noChangeAspect="1"/>
          </p:cNvPicPr>
          <p:nvPr/>
        </p:nvPicPr>
        <p:blipFill rotWithShape="1">
          <a:blip r:embed="rId6">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l="27257" t="21768" r="6435" b="23483"/>
          <a:stretch/>
        </p:blipFill>
        <p:spPr>
          <a:xfrm>
            <a:off x="2108584" y="78667"/>
            <a:ext cx="5384029" cy="2144231"/>
          </a:xfrm>
          <a:prstGeom prst="rect">
            <a:avLst/>
          </a:prstGeom>
        </p:spPr>
      </p:pic>
      <p:sp>
        <p:nvSpPr>
          <p:cNvPr id="20" name="Retângulo 19">
            <a:extLst>
              <a:ext uri="{FF2B5EF4-FFF2-40B4-BE49-F238E27FC236}">
                <a16:creationId xmlns:a16="http://schemas.microsoft.com/office/drawing/2014/main" id="{E8DEFC05-3F23-4FAE-BCD0-B63EF9E406DE}"/>
              </a:ext>
            </a:extLst>
          </p:cNvPr>
          <p:cNvSpPr/>
          <p:nvPr/>
        </p:nvSpPr>
        <p:spPr>
          <a:xfrm>
            <a:off x="1" y="2843304"/>
            <a:ext cx="9601199" cy="577516"/>
          </a:xfrm>
          <a:prstGeom prst="rect">
            <a:avLst/>
          </a:prstGeom>
          <a:solidFill>
            <a:srgbClr val="231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accent4"/>
                </a:solidFill>
                <a:latin typeface="Arial" panose="020B0604020202020204" pitchFamily="34" charset="0"/>
                <a:cs typeface="Arial" panose="020B0604020202020204" pitchFamily="34" charset="0"/>
              </a:rPr>
              <a:t>DESCOBRINDO A MAGIA DOS DADOS EM HOGWARTS</a:t>
            </a:r>
          </a:p>
        </p:txBody>
      </p:sp>
    </p:spTree>
    <p:extLst>
      <p:ext uri="{BB962C8B-B14F-4D97-AF65-F5344CB8AC3E}">
        <p14:creationId xmlns:p14="http://schemas.microsoft.com/office/powerpoint/2010/main" val="213608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920750" y="738999"/>
            <a:ext cx="8261350" cy="707886"/>
          </a:xfrm>
          <a:prstGeom prst="rect">
            <a:avLst/>
          </a:prstGeom>
          <a:noFill/>
        </p:spPr>
        <p:txBody>
          <a:bodyPr wrap="square" rtlCol="0">
            <a:spAutoFit/>
          </a:bodyPr>
          <a:lstStyle/>
          <a:p>
            <a:pPr algn="ctr"/>
            <a:r>
              <a:rPr lang="pt-BR" sz="4000" dirty="0">
                <a:latin typeface="Impact" panose="020B0806030902050204" pitchFamily="34" charset="0"/>
              </a:rPr>
              <a:t>CRIANDO TUPLAS DE FORMA INTELIGENTE</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spaço Reservado para Rodapé 10">
            <a:extLst>
              <a:ext uri="{FF2B5EF4-FFF2-40B4-BE49-F238E27FC236}">
                <a16:creationId xmlns:a16="http://schemas.microsoft.com/office/drawing/2014/main" id="{DDD9C3EA-4EE1-4D44-8311-4CF62DB7ADE2}"/>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13" name="Espaço Reservado para Número de Slide 12">
            <a:extLst>
              <a:ext uri="{FF2B5EF4-FFF2-40B4-BE49-F238E27FC236}">
                <a16:creationId xmlns:a16="http://schemas.microsoft.com/office/drawing/2014/main" id="{909687B8-9C36-426B-8DED-8F08296E4333}"/>
              </a:ext>
            </a:extLst>
          </p:cNvPr>
          <p:cNvSpPr>
            <a:spLocks noGrp="1"/>
          </p:cNvSpPr>
          <p:nvPr>
            <p:ph type="sldNum" sz="quarter" idx="12"/>
          </p:nvPr>
        </p:nvSpPr>
        <p:spPr/>
        <p:txBody>
          <a:bodyPr/>
          <a:lstStyle/>
          <a:p>
            <a:fld id="{01CFF5B6-EA5C-47FB-B8EA-8EF4DB87D65E}" type="slidenum">
              <a:rPr lang="pt-BR" smtClean="0"/>
              <a:t>10</a:t>
            </a:fld>
            <a:endParaRPr lang="pt-BR"/>
          </a:p>
        </p:txBody>
      </p:sp>
      <p:sp>
        <p:nvSpPr>
          <p:cNvPr id="14" name="texto_componente">
            <a:extLst>
              <a:ext uri="{FF2B5EF4-FFF2-40B4-BE49-F238E27FC236}">
                <a16:creationId xmlns:a16="http://schemas.microsoft.com/office/drawing/2014/main" id="{52797629-455D-41F0-BEC6-21C944205FC8}"/>
              </a:ext>
            </a:extLst>
          </p:cNvPr>
          <p:cNvSpPr txBox="1"/>
          <p:nvPr/>
        </p:nvSpPr>
        <p:spPr>
          <a:xfrm>
            <a:off x="878320" y="2724050"/>
            <a:ext cx="7562850" cy="1569660"/>
          </a:xfrm>
          <a:prstGeom prst="rect">
            <a:avLst/>
          </a:prstGeom>
          <a:noFill/>
        </p:spPr>
        <p:txBody>
          <a:bodyPr wrap="square" rtlCol="0">
            <a:spAutoFit/>
          </a:bodyPr>
          <a:lstStyle/>
          <a:p>
            <a:pPr algn="just"/>
            <a:r>
              <a:rPr lang="pt-BR" sz="2400" dirty="0"/>
              <a:t>Você pode desempacotar os valores de uma tupla em variáveis individuais usando uma atribuição múltipla. Isso é útil quando você deseja acessar elementos individuais de uma tupla.</a:t>
            </a:r>
          </a:p>
        </p:txBody>
      </p:sp>
      <p:pic>
        <p:nvPicPr>
          <p:cNvPr id="4" name="Imagem 3">
            <a:extLst>
              <a:ext uri="{FF2B5EF4-FFF2-40B4-BE49-F238E27FC236}">
                <a16:creationId xmlns:a16="http://schemas.microsoft.com/office/drawing/2014/main" id="{D5890491-E598-4CDB-9A7F-98D2EB86B5EC}"/>
              </a:ext>
            </a:extLst>
          </p:cNvPr>
          <p:cNvPicPr>
            <a:picLocks noChangeAspect="1"/>
          </p:cNvPicPr>
          <p:nvPr/>
        </p:nvPicPr>
        <p:blipFill rotWithShape="1">
          <a:blip r:embed="rId2">
            <a:extLst>
              <a:ext uri="{28A0092B-C50C-407E-A947-70E740481C1C}">
                <a14:useLocalDpi xmlns:a14="http://schemas.microsoft.com/office/drawing/2010/main" val="0"/>
              </a:ext>
            </a:extLst>
          </a:blip>
          <a:srcRect t="12963"/>
          <a:stretch/>
        </p:blipFill>
        <p:spPr>
          <a:xfrm>
            <a:off x="1667150" y="4452196"/>
            <a:ext cx="6210230" cy="2554979"/>
          </a:xfrm>
          <a:prstGeom prst="rect">
            <a:avLst/>
          </a:prstGeom>
        </p:spPr>
      </p:pic>
      <p:sp>
        <p:nvSpPr>
          <p:cNvPr id="15" name="texto_componente">
            <a:extLst>
              <a:ext uri="{FF2B5EF4-FFF2-40B4-BE49-F238E27FC236}">
                <a16:creationId xmlns:a16="http://schemas.microsoft.com/office/drawing/2014/main" id="{6617E6F7-6805-4DE9-8ABE-5A3238393934}"/>
              </a:ext>
            </a:extLst>
          </p:cNvPr>
          <p:cNvSpPr txBox="1"/>
          <p:nvPr/>
        </p:nvSpPr>
        <p:spPr>
          <a:xfrm>
            <a:off x="920750" y="7499250"/>
            <a:ext cx="7562850" cy="1569660"/>
          </a:xfrm>
          <a:prstGeom prst="rect">
            <a:avLst/>
          </a:prstGeom>
          <a:noFill/>
        </p:spPr>
        <p:txBody>
          <a:bodyPr wrap="square" rtlCol="0">
            <a:spAutoFit/>
          </a:bodyPr>
          <a:lstStyle/>
          <a:p>
            <a:pPr algn="just"/>
            <a:r>
              <a:rPr lang="pt-BR" sz="2400" dirty="0"/>
              <a:t>O módulo collections em Python inclui uma estrutura de dados chamada "namedtuple", que é basicamente uma tupla com campos nomeados. Isso pode tornar o código mais legível e auto documentado.</a:t>
            </a:r>
          </a:p>
        </p:txBody>
      </p:sp>
      <p:pic>
        <p:nvPicPr>
          <p:cNvPr id="9" name="Imagem 8">
            <a:extLst>
              <a:ext uri="{FF2B5EF4-FFF2-40B4-BE49-F238E27FC236}">
                <a16:creationId xmlns:a16="http://schemas.microsoft.com/office/drawing/2014/main" id="{29C62233-7455-476A-9D60-0CC8EA3A1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820" y="8763000"/>
            <a:ext cx="6112080" cy="3402733"/>
          </a:xfrm>
          <a:prstGeom prst="rect">
            <a:avLst/>
          </a:prstGeom>
        </p:spPr>
      </p:pic>
      <p:pic>
        <p:nvPicPr>
          <p:cNvPr id="16" name="Imagem 15">
            <a:extLst>
              <a:ext uri="{FF2B5EF4-FFF2-40B4-BE49-F238E27FC236}">
                <a16:creationId xmlns:a16="http://schemas.microsoft.com/office/drawing/2014/main" id="{9F6E7017-2BF4-4B81-B4B6-D117064ED3B3}"/>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212737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EAB6371-9E7C-4C09-9171-5761592CFE6C}"/>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itulo_capitulo">
            <a:extLst>
              <a:ext uri="{FF2B5EF4-FFF2-40B4-BE49-F238E27FC236}">
                <a16:creationId xmlns:a16="http://schemas.microsoft.com/office/drawing/2014/main" id="{D9EB1C9F-C2EE-4975-8373-1F1067B76DF0}"/>
              </a:ext>
            </a:extLst>
          </p:cNvPr>
          <p:cNvSpPr txBox="1"/>
          <p:nvPr/>
        </p:nvSpPr>
        <p:spPr>
          <a:xfrm>
            <a:off x="1076613" y="6560497"/>
            <a:ext cx="7214756"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 CONJUNTOS</a:t>
            </a:r>
          </a:p>
        </p:txBody>
      </p:sp>
      <p:sp>
        <p:nvSpPr>
          <p:cNvPr id="9" name="numero_capitulo">
            <a:extLst>
              <a:ext uri="{FF2B5EF4-FFF2-40B4-BE49-F238E27FC236}">
                <a16:creationId xmlns:a16="http://schemas.microsoft.com/office/drawing/2014/main" id="{AFF97EAB-EEAE-47FD-9798-5889A2F826CE}"/>
              </a:ext>
            </a:extLst>
          </p:cNvPr>
          <p:cNvSpPr txBox="1"/>
          <p:nvPr/>
        </p:nvSpPr>
        <p:spPr>
          <a:xfrm>
            <a:off x="936913" y="2254159"/>
            <a:ext cx="7214756" cy="4524315"/>
          </a:xfrm>
          <a:prstGeom prst="rect">
            <a:avLst/>
          </a:prstGeom>
          <a:noFill/>
          <a:ln>
            <a:noFill/>
          </a:ln>
        </p:spPr>
        <p:txBody>
          <a:bodyPr wrap="square" rtlCol="0">
            <a:spAutoFit/>
          </a:bodyPr>
          <a:lstStyle/>
          <a:p>
            <a:pPr algn="ctr"/>
            <a:r>
              <a:rPr lang="pt-BR" sz="28800" dirty="0">
                <a:ln>
                  <a:solidFill>
                    <a:srgbClr val="00FFFF"/>
                  </a:solidFill>
                </a:ln>
                <a:noFill/>
                <a:latin typeface="Impact" panose="020B0806030902050204" pitchFamily="34" charset="0"/>
              </a:rPr>
              <a:t>03</a:t>
            </a:r>
          </a:p>
        </p:txBody>
      </p:sp>
      <p:sp>
        <p:nvSpPr>
          <p:cNvPr id="10" name="caixinha_capitulo">
            <a:extLst>
              <a:ext uri="{FF2B5EF4-FFF2-40B4-BE49-F238E27FC236}">
                <a16:creationId xmlns:a16="http://schemas.microsoft.com/office/drawing/2014/main" id="{C08A808B-761B-4B5F-BD58-8E33392F4A23}"/>
              </a:ext>
            </a:extLst>
          </p:cNvPr>
          <p:cNvSpPr/>
          <p:nvPr/>
        </p:nvSpPr>
        <p:spPr>
          <a:xfrm>
            <a:off x="826266" y="7999750"/>
            <a:ext cx="7965194" cy="7745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texto_componente">
            <a:extLst>
              <a:ext uri="{FF2B5EF4-FFF2-40B4-BE49-F238E27FC236}">
                <a16:creationId xmlns:a16="http://schemas.microsoft.com/office/drawing/2014/main" id="{163B3E3E-A0D8-4860-9FA1-54FABEC26592}"/>
              </a:ext>
            </a:extLst>
          </p:cNvPr>
          <p:cNvSpPr txBox="1"/>
          <p:nvPr/>
        </p:nvSpPr>
        <p:spPr>
          <a:xfrm>
            <a:off x="826266" y="8999409"/>
            <a:ext cx="8201619" cy="1200329"/>
          </a:xfrm>
          <a:prstGeom prst="rect">
            <a:avLst/>
          </a:prstGeom>
          <a:noFill/>
        </p:spPr>
        <p:txBody>
          <a:bodyPr wrap="square" rtlCol="0">
            <a:spAutoFit/>
          </a:bodyPr>
          <a:lstStyle/>
          <a:p>
            <a:pPr algn="ctr"/>
            <a:r>
              <a:rPr lang="pt-BR" sz="2400" b="0" i="0" dirty="0">
                <a:solidFill>
                  <a:srgbClr val="ECECEC"/>
                </a:solidFill>
                <a:effectLst/>
                <a:latin typeface="Söhne"/>
              </a:rPr>
              <a:t>Os conjuntos são como varinhas mágicas que garantem que você nunca terá itens duplicados, permitindo que você explore a magia da unicidade em seus dados.</a:t>
            </a:r>
            <a:endParaRPr lang="pt-BR" dirty="0">
              <a:solidFill>
                <a:schemeClr val="bg1"/>
              </a:solidFill>
            </a:endParaRPr>
          </a:p>
        </p:txBody>
      </p:sp>
      <p:sp>
        <p:nvSpPr>
          <p:cNvPr id="18" name="subtitulo_componente">
            <a:extLst>
              <a:ext uri="{FF2B5EF4-FFF2-40B4-BE49-F238E27FC236}">
                <a16:creationId xmlns:a16="http://schemas.microsoft.com/office/drawing/2014/main" id="{16B2E9DE-529D-4208-BE33-7BB04F1D3F8B}"/>
              </a:ext>
            </a:extLst>
          </p:cNvPr>
          <p:cNvSpPr txBox="1"/>
          <p:nvPr/>
        </p:nvSpPr>
        <p:spPr>
          <a:xfrm>
            <a:off x="573315" y="8225948"/>
            <a:ext cx="8454569" cy="523220"/>
          </a:xfrm>
          <a:prstGeom prst="rect">
            <a:avLst/>
          </a:prstGeom>
          <a:noFill/>
        </p:spPr>
        <p:txBody>
          <a:bodyPr wrap="square" rtlCol="0">
            <a:spAutoFit/>
          </a:bodyPr>
          <a:lstStyle/>
          <a:p>
            <a:pPr algn="ctr"/>
            <a:r>
              <a:rPr lang="pt-BR" sz="2800" dirty="0">
                <a:solidFill>
                  <a:schemeClr val="bg1"/>
                </a:solidFill>
              </a:rPr>
              <a:t>DESCUBRA A MAGIA DA UNICIDADE</a:t>
            </a:r>
          </a:p>
        </p:txBody>
      </p:sp>
      <p:sp>
        <p:nvSpPr>
          <p:cNvPr id="2" name="Espaço Reservado para Rodapé 1">
            <a:extLst>
              <a:ext uri="{FF2B5EF4-FFF2-40B4-BE49-F238E27FC236}">
                <a16:creationId xmlns:a16="http://schemas.microsoft.com/office/drawing/2014/main" id="{C6B571E8-81B5-424E-B236-6A680F744EAD}"/>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5" name="Espaço Reservado para Número de Slide 4">
            <a:extLst>
              <a:ext uri="{FF2B5EF4-FFF2-40B4-BE49-F238E27FC236}">
                <a16:creationId xmlns:a16="http://schemas.microsoft.com/office/drawing/2014/main" id="{DA08FEAC-9EB2-4DB3-A689-84F9D6FF89E8}"/>
              </a:ext>
            </a:extLst>
          </p:cNvPr>
          <p:cNvSpPr>
            <a:spLocks noGrp="1"/>
          </p:cNvSpPr>
          <p:nvPr>
            <p:ph type="sldNum" sz="quarter" idx="12"/>
          </p:nvPr>
        </p:nvSpPr>
        <p:spPr/>
        <p:txBody>
          <a:bodyPr/>
          <a:lstStyle/>
          <a:p>
            <a:fld id="{01CFF5B6-EA5C-47FB-B8EA-8EF4DB87D65E}" type="slidenum">
              <a:rPr lang="pt-BR" smtClean="0"/>
              <a:t>11</a:t>
            </a:fld>
            <a:endParaRPr lang="pt-BR"/>
          </a:p>
        </p:txBody>
      </p:sp>
    </p:spTree>
    <p:extLst>
      <p:ext uri="{BB962C8B-B14F-4D97-AF65-F5344CB8AC3E}">
        <p14:creationId xmlns:p14="http://schemas.microsoft.com/office/powerpoint/2010/main" val="359281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1327151" y="738999"/>
            <a:ext cx="7399801" cy="707886"/>
          </a:xfrm>
          <a:prstGeom prst="rect">
            <a:avLst/>
          </a:prstGeom>
          <a:noFill/>
        </p:spPr>
        <p:txBody>
          <a:bodyPr wrap="square" rtlCol="0">
            <a:spAutoFit/>
          </a:bodyPr>
          <a:lstStyle/>
          <a:p>
            <a:pPr algn="ctr"/>
            <a:r>
              <a:rPr lang="pt-BR" sz="4000" dirty="0">
                <a:latin typeface="Impact" panose="020B0806030902050204" pitchFamily="34" charset="0"/>
              </a:rPr>
              <a:t>DESCUBRA O PODER DA UNICIDADE</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Espaço Reservado para Rodapé 6">
            <a:extLst>
              <a:ext uri="{FF2B5EF4-FFF2-40B4-BE49-F238E27FC236}">
                <a16:creationId xmlns:a16="http://schemas.microsoft.com/office/drawing/2014/main" id="{E5D9DB04-6F3A-4FC5-BEAA-1AA9B1D50FB2}"/>
              </a:ext>
            </a:extLst>
          </p:cNvPr>
          <p:cNvSpPr>
            <a:spLocks noGrp="1"/>
          </p:cNvSpPr>
          <p:nvPr>
            <p:ph type="ftr" sz="quarter" idx="11"/>
          </p:nvPr>
        </p:nvSpPr>
        <p:spPr>
          <a:xfrm>
            <a:off x="3180398" y="11865189"/>
            <a:ext cx="3760152" cy="681567"/>
          </a:xfrm>
        </p:spPr>
        <p:txBody>
          <a:bodyPr/>
          <a:lstStyle/>
          <a:p>
            <a:r>
              <a:rPr lang="pt-BR" dirty="0"/>
              <a:t>Listas, tuplas, conjuntos e dicionários - Day Ferreira</a:t>
            </a:r>
          </a:p>
        </p:txBody>
      </p:sp>
      <p:sp>
        <p:nvSpPr>
          <p:cNvPr id="8" name="Espaço Reservado para Número de Slide 7">
            <a:extLst>
              <a:ext uri="{FF2B5EF4-FFF2-40B4-BE49-F238E27FC236}">
                <a16:creationId xmlns:a16="http://schemas.microsoft.com/office/drawing/2014/main" id="{33BA5960-5493-4E3D-96A2-D36FFC1CEDCD}"/>
              </a:ext>
            </a:extLst>
          </p:cNvPr>
          <p:cNvSpPr>
            <a:spLocks noGrp="1"/>
          </p:cNvSpPr>
          <p:nvPr>
            <p:ph type="sldNum" sz="quarter" idx="12"/>
          </p:nvPr>
        </p:nvSpPr>
        <p:spPr/>
        <p:txBody>
          <a:bodyPr/>
          <a:lstStyle/>
          <a:p>
            <a:fld id="{01CFF5B6-EA5C-47FB-B8EA-8EF4DB87D65E}" type="slidenum">
              <a:rPr lang="pt-BR" smtClean="0"/>
              <a:t>12</a:t>
            </a:fld>
            <a:endParaRPr lang="pt-BR"/>
          </a:p>
        </p:txBody>
      </p:sp>
      <p:sp>
        <p:nvSpPr>
          <p:cNvPr id="9" name="texto_componente">
            <a:extLst>
              <a:ext uri="{FF2B5EF4-FFF2-40B4-BE49-F238E27FC236}">
                <a16:creationId xmlns:a16="http://schemas.microsoft.com/office/drawing/2014/main" id="{851A4BE5-927B-49C1-9C87-52F1E44F5169}"/>
              </a:ext>
            </a:extLst>
          </p:cNvPr>
          <p:cNvSpPr txBox="1"/>
          <p:nvPr/>
        </p:nvSpPr>
        <p:spPr>
          <a:xfrm>
            <a:off x="920750" y="2724050"/>
            <a:ext cx="7562850" cy="1569660"/>
          </a:xfrm>
          <a:prstGeom prst="rect">
            <a:avLst/>
          </a:prstGeom>
          <a:noFill/>
        </p:spPr>
        <p:txBody>
          <a:bodyPr wrap="square" rtlCol="0">
            <a:spAutoFit/>
          </a:bodyPr>
          <a:lstStyle/>
          <a:p>
            <a:pPr algn="just"/>
            <a:r>
              <a:rPr lang="pt-BR" sz="2400" dirty="0"/>
              <a:t>Os conjuntos em Python são coleções não ordenadas e mutáveis de elementos únicos. Eles agem como guardiões mágicos, permitindo apenas uma instância de cada elemento, eliminando duplicatas automaticamente.</a:t>
            </a:r>
          </a:p>
        </p:txBody>
      </p:sp>
      <p:sp>
        <p:nvSpPr>
          <p:cNvPr id="10" name="texto_componente">
            <a:extLst>
              <a:ext uri="{FF2B5EF4-FFF2-40B4-BE49-F238E27FC236}">
                <a16:creationId xmlns:a16="http://schemas.microsoft.com/office/drawing/2014/main" id="{2E0AA3CF-E227-4E04-A89A-CDAB127906AD}"/>
              </a:ext>
            </a:extLst>
          </p:cNvPr>
          <p:cNvSpPr txBox="1"/>
          <p:nvPr/>
        </p:nvSpPr>
        <p:spPr>
          <a:xfrm>
            <a:off x="920750" y="4883156"/>
            <a:ext cx="7562850" cy="1200329"/>
          </a:xfrm>
          <a:prstGeom prst="rect">
            <a:avLst/>
          </a:prstGeom>
          <a:noFill/>
        </p:spPr>
        <p:txBody>
          <a:bodyPr wrap="square" rtlCol="0">
            <a:spAutoFit/>
          </a:bodyPr>
          <a:lstStyle/>
          <a:p>
            <a:pPr algn="just"/>
            <a:r>
              <a:rPr lang="pt-BR" sz="2400" dirty="0"/>
              <a:t>Imagine que você tenha uma lista de números e queira remover duplicatas para obter uma lista de números únicos. Os conjuntos são perfeitos para isso:</a:t>
            </a:r>
            <a:endParaRPr lang="pt-BR" dirty="0"/>
          </a:p>
        </p:txBody>
      </p:sp>
      <p:pic>
        <p:nvPicPr>
          <p:cNvPr id="5" name="Imagem 4">
            <a:extLst>
              <a:ext uri="{FF2B5EF4-FFF2-40B4-BE49-F238E27FC236}">
                <a16:creationId xmlns:a16="http://schemas.microsoft.com/office/drawing/2014/main" id="{81FA92B0-8997-4290-864E-8A28DD065488}"/>
              </a:ext>
            </a:extLst>
          </p:cNvPr>
          <p:cNvPicPr>
            <a:picLocks noChangeAspect="1"/>
          </p:cNvPicPr>
          <p:nvPr/>
        </p:nvPicPr>
        <p:blipFill rotWithShape="1">
          <a:blip r:embed="rId2">
            <a:extLst>
              <a:ext uri="{28A0092B-C50C-407E-A947-70E740481C1C}">
                <a14:useLocalDpi xmlns:a14="http://schemas.microsoft.com/office/drawing/2010/main" val="0"/>
              </a:ext>
            </a:extLst>
          </a:blip>
          <a:srcRect t="13964"/>
          <a:stretch/>
        </p:blipFill>
        <p:spPr>
          <a:xfrm>
            <a:off x="908050" y="6273025"/>
            <a:ext cx="7842250" cy="2234866"/>
          </a:xfrm>
          <a:prstGeom prst="rect">
            <a:avLst/>
          </a:prstGeom>
        </p:spPr>
      </p:pic>
      <p:sp>
        <p:nvSpPr>
          <p:cNvPr id="11" name="texto_componente">
            <a:extLst>
              <a:ext uri="{FF2B5EF4-FFF2-40B4-BE49-F238E27FC236}">
                <a16:creationId xmlns:a16="http://schemas.microsoft.com/office/drawing/2014/main" id="{91601537-6A0B-4BE3-B52A-D8C19EEC5D65}"/>
              </a:ext>
            </a:extLst>
          </p:cNvPr>
          <p:cNvSpPr txBox="1"/>
          <p:nvPr/>
        </p:nvSpPr>
        <p:spPr>
          <a:xfrm>
            <a:off x="763889" y="8726318"/>
            <a:ext cx="7562850" cy="1200329"/>
          </a:xfrm>
          <a:prstGeom prst="rect">
            <a:avLst/>
          </a:prstGeom>
          <a:noFill/>
        </p:spPr>
        <p:txBody>
          <a:bodyPr wrap="square" rtlCol="0">
            <a:spAutoFit/>
          </a:bodyPr>
          <a:lstStyle/>
          <a:p>
            <a:pPr algn="just"/>
            <a:r>
              <a:rPr lang="pt-BR" sz="2400" dirty="0"/>
              <a:t>Assim como as listas, os conjuntos também suportam compreensões, permitindo criar conjuntos de forma concisa e eficiente.</a:t>
            </a:r>
            <a:endParaRPr lang="pt-BR" dirty="0"/>
          </a:p>
        </p:txBody>
      </p:sp>
      <p:pic>
        <p:nvPicPr>
          <p:cNvPr id="13" name="Imagem 12">
            <a:extLst>
              <a:ext uri="{FF2B5EF4-FFF2-40B4-BE49-F238E27FC236}">
                <a16:creationId xmlns:a16="http://schemas.microsoft.com/office/drawing/2014/main" id="{7380CDAF-5C51-4F8C-B0BC-8EB450CAE9BD}"/>
              </a:ext>
            </a:extLst>
          </p:cNvPr>
          <p:cNvPicPr>
            <a:picLocks noChangeAspect="1"/>
          </p:cNvPicPr>
          <p:nvPr/>
        </p:nvPicPr>
        <p:blipFill rotWithShape="1">
          <a:blip r:embed="rId3">
            <a:extLst>
              <a:ext uri="{28A0092B-C50C-407E-A947-70E740481C1C}">
                <a14:useLocalDpi xmlns:a14="http://schemas.microsoft.com/office/drawing/2010/main" val="0"/>
              </a:ext>
            </a:extLst>
          </a:blip>
          <a:srcRect t="18133"/>
          <a:stretch/>
        </p:blipFill>
        <p:spPr>
          <a:xfrm>
            <a:off x="114300" y="10097183"/>
            <a:ext cx="9398000" cy="1796052"/>
          </a:xfrm>
          <a:prstGeom prst="rect">
            <a:avLst/>
          </a:prstGeom>
        </p:spPr>
      </p:pic>
      <p:pic>
        <p:nvPicPr>
          <p:cNvPr id="14" name="Imagem 13">
            <a:extLst>
              <a:ext uri="{FF2B5EF4-FFF2-40B4-BE49-F238E27FC236}">
                <a16:creationId xmlns:a16="http://schemas.microsoft.com/office/drawing/2014/main" id="{D67B4F5F-9211-4F67-B786-A745246B9D22}"/>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319131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1269091" y="738999"/>
            <a:ext cx="7399801" cy="707886"/>
          </a:xfrm>
          <a:prstGeom prst="rect">
            <a:avLst/>
          </a:prstGeom>
          <a:noFill/>
        </p:spPr>
        <p:txBody>
          <a:bodyPr wrap="square" rtlCol="0">
            <a:spAutoFit/>
          </a:bodyPr>
          <a:lstStyle/>
          <a:p>
            <a:pPr algn="ctr"/>
            <a:r>
              <a:rPr lang="pt-BR" sz="4000" dirty="0">
                <a:latin typeface="Impact" panose="020B0806030902050204" pitchFamily="34" charset="0"/>
              </a:rPr>
              <a:t>UNICIDADE E EFICIÊNCIA DE DADOS</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Espaço Reservado para Rodapé 6">
            <a:extLst>
              <a:ext uri="{FF2B5EF4-FFF2-40B4-BE49-F238E27FC236}">
                <a16:creationId xmlns:a16="http://schemas.microsoft.com/office/drawing/2014/main" id="{E5D9DB04-6F3A-4FC5-BEAA-1AA9B1D50FB2}"/>
              </a:ext>
            </a:extLst>
          </p:cNvPr>
          <p:cNvSpPr>
            <a:spLocks noGrp="1"/>
          </p:cNvSpPr>
          <p:nvPr>
            <p:ph type="ftr" sz="quarter" idx="11"/>
          </p:nvPr>
        </p:nvSpPr>
        <p:spPr>
          <a:xfrm>
            <a:off x="3180398" y="11865189"/>
            <a:ext cx="3760152" cy="681567"/>
          </a:xfrm>
        </p:spPr>
        <p:txBody>
          <a:bodyPr/>
          <a:lstStyle/>
          <a:p>
            <a:r>
              <a:rPr lang="pt-BR" dirty="0"/>
              <a:t>Listas, tuplas, conjuntos e dicionários - Day Ferreira</a:t>
            </a:r>
          </a:p>
        </p:txBody>
      </p:sp>
      <p:sp>
        <p:nvSpPr>
          <p:cNvPr id="8" name="Espaço Reservado para Número de Slide 7">
            <a:extLst>
              <a:ext uri="{FF2B5EF4-FFF2-40B4-BE49-F238E27FC236}">
                <a16:creationId xmlns:a16="http://schemas.microsoft.com/office/drawing/2014/main" id="{33BA5960-5493-4E3D-96A2-D36FFC1CEDCD}"/>
              </a:ext>
            </a:extLst>
          </p:cNvPr>
          <p:cNvSpPr>
            <a:spLocks noGrp="1"/>
          </p:cNvSpPr>
          <p:nvPr>
            <p:ph type="sldNum" sz="quarter" idx="12"/>
          </p:nvPr>
        </p:nvSpPr>
        <p:spPr/>
        <p:txBody>
          <a:bodyPr/>
          <a:lstStyle/>
          <a:p>
            <a:fld id="{01CFF5B6-EA5C-47FB-B8EA-8EF4DB87D65E}" type="slidenum">
              <a:rPr lang="pt-BR" smtClean="0"/>
              <a:t>13</a:t>
            </a:fld>
            <a:endParaRPr lang="pt-BR"/>
          </a:p>
        </p:txBody>
      </p:sp>
      <p:sp>
        <p:nvSpPr>
          <p:cNvPr id="9" name="texto_componente">
            <a:extLst>
              <a:ext uri="{FF2B5EF4-FFF2-40B4-BE49-F238E27FC236}">
                <a16:creationId xmlns:a16="http://schemas.microsoft.com/office/drawing/2014/main" id="{851A4BE5-927B-49C1-9C87-52F1E44F5169}"/>
              </a:ext>
            </a:extLst>
          </p:cNvPr>
          <p:cNvSpPr txBox="1"/>
          <p:nvPr/>
        </p:nvSpPr>
        <p:spPr>
          <a:xfrm>
            <a:off x="920750" y="2724050"/>
            <a:ext cx="7562850" cy="1200329"/>
          </a:xfrm>
          <a:prstGeom prst="rect">
            <a:avLst/>
          </a:prstGeom>
          <a:noFill/>
        </p:spPr>
        <p:txBody>
          <a:bodyPr wrap="square" rtlCol="0">
            <a:spAutoFit/>
          </a:bodyPr>
          <a:lstStyle/>
          <a:p>
            <a:pPr algn="just"/>
            <a:r>
              <a:rPr lang="pt-BR" sz="2400" dirty="0"/>
              <a:t>Você pode adicionar novos elementos a um conjunto usando o método add() e remover elementos usando o método remove().</a:t>
            </a:r>
          </a:p>
        </p:txBody>
      </p:sp>
      <p:sp>
        <p:nvSpPr>
          <p:cNvPr id="10" name="texto_componente">
            <a:extLst>
              <a:ext uri="{FF2B5EF4-FFF2-40B4-BE49-F238E27FC236}">
                <a16:creationId xmlns:a16="http://schemas.microsoft.com/office/drawing/2014/main" id="{2E0AA3CF-E227-4E04-A89A-CDAB127906AD}"/>
              </a:ext>
            </a:extLst>
          </p:cNvPr>
          <p:cNvSpPr txBox="1"/>
          <p:nvPr/>
        </p:nvSpPr>
        <p:spPr>
          <a:xfrm>
            <a:off x="907889" y="6582657"/>
            <a:ext cx="7562850" cy="1569660"/>
          </a:xfrm>
          <a:prstGeom prst="rect">
            <a:avLst/>
          </a:prstGeom>
          <a:noFill/>
        </p:spPr>
        <p:txBody>
          <a:bodyPr wrap="square" rtlCol="0">
            <a:spAutoFit/>
          </a:bodyPr>
          <a:lstStyle/>
          <a:p>
            <a:pPr algn="just"/>
            <a:r>
              <a:rPr lang="pt-BR" sz="2400" dirty="0"/>
              <a:t>Os conjuntos em Python oferecem uma variedade de operações poderosas, como união (|), interseção (&amp;), diferença (-) e diferença simétrica (^), que permitem combinar e comparar conjuntos de forma eficiente.</a:t>
            </a:r>
            <a:endParaRPr lang="pt-BR" dirty="0"/>
          </a:p>
        </p:txBody>
      </p:sp>
      <p:pic>
        <p:nvPicPr>
          <p:cNvPr id="11" name="Imagem 10">
            <a:extLst>
              <a:ext uri="{FF2B5EF4-FFF2-40B4-BE49-F238E27FC236}">
                <a16:creationId xmlns:a16="http://schemas.microsoft.com/office/drawing/2014/main" id="{C5D5BE9B-D02D-466D-BBFB-18B142CEA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799" y="3588848"/>
            <a:ext cx="6264401" cy="2879509"/>
          </a:xfrm>
          <a:prstGeom prst="rect">
            <a:avLst/>
          </a:prstGeom>
        </p:spPr>
      </p:pic>
      <p:pic>
        <p:nvPicPr>
          <p:cNvPr id="13" name="Imagem 12">
            <a:extLst>
              <a:ext uri="{FF2B5EF4-FFF2-40B4-BE49-F238E27FC236}">
                <a16:creationId xmlns:a16="http://schemas.microsoft.com/office/drawing/2014/main" id="{882345A1-664B-491B-A18F-CD557AA7AD98}"/>
              </a:ext>
            </a:extLst>
          </p:cNvPr>
          <p:cNvPicPr>
            <a:picLocks noChangeAspect="1"/>
          </p:cNvPicPr>
          <p:nvPr/>
        </p:nvPicPr>
        <p:blipFill rotWithShape="1">
          <a:blip r:embed="rId3">
            <a:extLst>
              <a:ext uri="{28A0092B-C50C-407E-A947-70E740481C1C}">
                <a14:useLocalDpi xmlns:a14="http://schemas.microsoft.com/office/drawing/2010/main" val="0"/>
              </a:ext>
            </a:extLst>
          </a:blip>
          <a:srcRect t="9430"/>
          <a:stretch/>
        </p:blipFill>
        <p:spPr>
          <a:xfrm>
            <a:off x="1655200" y="8215855"/>
            <a:ext cx="5930900" cy="2762779"/>
          </a:xfrm>
          <a:prstGeom prst="rect">
            <a:avLst/>
          </a:prstGeom>
        </p:spPr>
      </p:pic>
      <p:pic>
        <p:nvPicPr>
          <p:cNvPr id="14" name="Imagem 13">
            <a:extLst>
              <a:ext uri="{FF2B5EF4-FFF2-40B4-BE49-F238E27FC236}">
                <a16:creationId xmlns:a16="http://schemas.microsoft.com/office/drawing/2014/main" id="{CA3E3921-9A3D-453B-995E-37D5C04A5AD0}"/>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282120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EAB6371-9E7C-4C09-9171-5761592CFE6C}"/>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numero_capitulo">
            <a:extLst>
              <a:ext uri="{FF2B5EF4-FFF2-40B4-BE49-F238E27FC236}">
                <a16:creationId xmlns:a16="http://schemas.microsoft.com/office/drawing/2014/main" id="{AFF97EAB-EEAE-47FD-9798-5889A2F826CE}"/>
              </a:ext>
            </a:extLst>
          </p:cNvPr>
          <p:cNvSpPr txBox="1"/>
          <p:nvPr/>
        </p:nvSpPr>
        <p:spPr>
          <a:xfrm>
            <a:off x="936913" y="2254159"/>
            <a:ext cx="7214756" cy="4524315"/>
          </a:xfrm>
          <a:prstGeom prst="rect">
            <a:avLst/>
          </a:prstGeom>
          <a:noFill/>
          <a:ln>
            <a:noFill/>
          </a:ln>
        </p:spPr>
        <p:txBody>
          <a:bodyPr wrap="square" rtlCol="0">
            <a:spAutoFit/>
          </a:bodyPr>
          <a:lstStyle/>
          <a:p>
            <a:pPr algn="ctr"/>
            <a:r>
              <a:rPr lang="pt-BR" sz="28800" dirty="0">
                <a:ln>
                  <a:solidFill>
                    <a:srgbClr val="00FFFF"/>
                  </a:solidFill>
                </a:ln>
                <a:noFill/>
                <a:latin typeface="Impact" panose="020B0806030902050204" pitchFamily="34" charset="0"/>
              </a:rPr>
              <a:t>04</a:t>
            </a:r>
          </a:p>
        </p:txBody>
      </p:sp>
      <p:sp>
        <p:nvSpPr>
          <p:cNvPr id="10" name="caixinha_capitulo">
            <a:extLst>
              <a:ext uri="{FF2B5EF4-FFF2-40B4-BE49-F238E27FC236}">
                <a16:creationId xmlns:a16="http://schemas.microsoft.com/office/drawing/2014/main" id="{C08A808B-761B-4B5F-BD58-8E33392F4A23}"/>
              </a:ext>
            </a:extLst>
          </p:cNvPr>
          <p:cNvSpPr/>
          <p:nvPr/>
        </p:nvSpPr>
        <p:spPr>
          <a:xfrm>
            <a:off x="826266" y="7999750"/>
            <a:ext cx="7965194" cy="7745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itulo_capitulo">
            <a:extLst>
              <a:ext uri="{FF2B5EF4-FFF2-40B4-BE49-F238E27FC236}">
                <a16:creationId xmlns:a16="http://schemas.microsoft.com/office/drawing/2014/main" id="{5BD63DF0-EA36-4EA6-841B-EA5BC396A200}"/>
              </a:ext>
            </a:extLst>
          </p:cNvPr>
          <p:cNvSpPr txBox="1"/>
          <p:nvPr/>
        </p:nvSpPr>
        <p:spPr>
          <a:xfrm>
            <a:off x="1193221" y="6553200"/>
            <a:ext cx="7214756"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 DICIONÁRIOS</a:t>
            </a:r>
          </a:p>
        </p:txBody>
      </p:sp>
      <p:sp>
        <p:nvSpPr>
          <p:cNvPr id="12" name="texto_componente">
            <a:extLst>
              <a:ext uri="{FF2B5EF4-FFF2-40B4-BE49-F238E27FC236}">
                <a16:creationId xmlns:a16="http://schemas.microsoft.com/office/drawing/2014/main" id="{2252BE08-35C5-4A5E-8CA4-DEAAA3BE3D89}"/>
              </a:ext>
            </a:extLst>
          </p:cNvPr>
          <p:cNvSpPr txBox="1"/>
          <p:nvPr/>
        </p:nvSpPr>
        <p:spPr>
          <a:xfrm>
            <a:off x="826266" y="8999409"/>
            <a:ext cx="8201619" cy="1569660"/>
          </a:xfrm>
          <a:prstGeom prst="rect">
            <a:avLst/>
          </a:prstGeom>
          <a:noFill/>
        </p:spPr>
        <p:txBody>
          <a:bodyPr wrap="square" rtlCol="0">
            <a:spAutoFit/>
          </a:bodyPr>
          <a:lstStyle/>
          <a:p>
            <a:pPr algn="ctr"/>
            <a:r>
              <a:rPr lang="pt-BR" sz="2400" b="0" i="0" dirty="0">
                <a:solidFill>
                  <a:srgbClr val="ECECEC"/>
                </a:solidFill>
                <a:effectLst/>
                <a:latin typeface="Söhne"/>
              </a:rPr>
              <a:t> A organização eficiente é alcançada por meio de chaves e valores. Os dicionários funcionam como enciclopédias, permitindo que você encontre informações rapidamente usando chaves únicas para acessar os valores correspondentes</a:t>
            </a:r>
            <a:endParaRPr lang="pt-BR" dirty="0">
              <a:solidFill>
                <a:schemeClr val="bg1"/>
              </a:solidFill>
            </a:endParaRPr>
          </a:p>
        </p:txBody>
      </p:sp>
      <p:sp>
        <p:nvSpPr>
          <p:cNvPr id="13" name="subtitulo_componente">
            <a:extLst>
              <a:ext uri="{FF2B5EF4-FFF2-40B4-BE49-F238E27FC236}">
                <a16:creationId xmlns:a16="http://schemas.microsoft.com/office/drawing/2014/main" id="{700F1BCA-60C6-440B-86A8-F2E7EFA5DF1E}"/>
              </a:ext>
            </a:extLst>
          </p:cNvPr>
          <p:cNvSpPr txBox="1"/>
          <p:nvPr/>
        </p:nvSpPr>
        <p:spPr>
          <a:xfrm>
            <a:off x="573315" y="8225948"/>
            <a:ext cx="8454569" cy="523220"/>
          </a:xfrm>
          <a:prstGeom prst="rect">
            <a:avLst/>
          </a:prstGeom>
          <a:noFill/>
        </p:spPr>
        <p:txBody>
          <a:bodyPr wrap="square" rtlCol="0">
            <a:spAutoFit/>
          </a:bodyPr>
          <a:lstStyle/>
          <a:p>
            <a:pPr algn="ctr"/>
            <a:r>
              <a:rPr lang="pt-BR" sz="2800" dirty="0">
                <a:solidFill>
                  <a:schemeClr val="bg1"/>
                </a:solidFill>
              </a:rPr>
              <a:t>A CHAVE PARA A ORGANIZAÇÃO EFICIENTE</a:t>
            </a:r>
          </a:p>
        </p:txBody>
      </p:sp>
      <p:sp>
        <p:nvSpPr>
          <p:cNvPr id="2" name="Espaço Reservado para Rodapé 1">
            <a:extLst>
              <a:ext uri="{FF2B5EF4-FFF2-40B4-BE49-F238E27FC236}">
                <a16:creationId xmlns:a16="http://schemas.microsoft.com/office/drawing/2014/main" id="{DA16274E-9B4C-4514-90E1-73A98CA50527}"/>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5" name="Espaço Reservado para Número de Slide 4">
            <a:extLst>
              <a:ext uri="{FF2B5EF4-FFF2-40B4-BE49-F238E27FC236}">
                <a16:creationId xmlns:a16="http://schemas.microsoft.com/office/drawing/2014/main" id="{1C91BED1-C0D8-4082-A0F3-79C0EB6D72CB}"/>
              </a:ext>
            </a:extLst>
          </p:cNvPr>
          <p:cNvSpPr>
            <a:spLocks noGrp="1"/>
          </p:cNvSpPr>
          <p:nvPr>
            <p:ph type="sldNum" sz="quarter" idx="12"/>
          </p:nvPr>
        </p:nvSpPr>
        <p:spPr/>
        <p:txBody>
          <a:bodyPr/>
          <a:lstStyle/>
          <a:p>
            <a:fld id="{01CFF5B6-EA5C-47FB-B8EA-8EF4DB87D65E}" type="slidenum">
              <a:rPr lang="pt-BR" smtClean="0"/>
              <a:t>14</a:t>
            </a:fld>
            <a:endParaRPr lang="pt-BR"/>
          </a:p>
        </p:txBody>
      </p:sp>
    </p:spTree>
    <p:extLst>
      <p:ext uri="{BB962C8B-B14F-4D97-AF65-F5344CB8AC3E}">
        <p14:creationId xmlns:p14="http://schemas.microsoft.com/office/powerpoint/2010/main" val="398152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1152976" y="738999"/>
            <a:ext cx="7399801" cy="707886"/>
          </a:xfrm>
          <a:prstGeom prst="rect">
            <a:avLst/>
          </a:prstGeom>
          <a:noFill/>
        </p:spPr>
        <p:txBody>
          <a:bodyPr wrap="square" rtlCol="0">
            <a:spAutoFit/>
          </a:bodyPr>
          <a:lstStyle/>
          <a:p>
            <a:pPr algn="ctr"/>
            <a:r>
              <a:rPr lang="pt-BR" sz="4000" dirty="0">
                <a:latin typeface="Impact" panose="020B0806030902050204" pitchFamily="34" charset="0"/>
              </a:rPr>
              <a:t>A CHAVE PARA A EFICIÊNCIA</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Espaço Reservado para Rodapé 6">
            <a:extLst>
              <a:ext uri="{FF2B5EF4-FFF2-40B4-BE49-F238E27FC236}">
                <a16:creationId xmlns:a16="http://schemas.microsoft.com/office/drawing/2014/main" id="{E5D9DB04-6F3A-4FC5-BEAA-1AA9B1D50FB2}"/>
              </a:ext>
            </a:extLst>
          </p:cNvPr>
          <p:cNvSpPr>
            <a:spLocks noGrp="1"/>
          </p:cNvSpPr>
          <p:nvPr>
            <p:ph type="ftr" sz="quarter" idx="11"/>
          </p:nvPr>
        </p:nvSpPr>
        <p:spPr>
          <a:xfrm>
            <a:off x="3180398" y="11865189"/>
            <a:ext cx="3760152" cy="681567"/>
          </a:xfrm>
        </p:spPr>
        <p:txBody>
          <a:bodyPr/>
          <a:lstStyle/>
          <a:p>
            <a:r>
              <a:rPr lang="pt-BR" dirty="0"/>
              <a:t>Listas, tuplas, conjuntos e dicionários - Day Ferreira</a:t>
            </a:r>
          </a:p>
        </p:txBody>
      </p:sp>
      <p:sp>
        <p:nvSpPr>
          <p:cNvPr id="8" name="Espaço Reservado para Número de Slide 7">
            <a:extLst>
              <a:ext uri="{FF2B5EF4-FFF2-40B4-BE49-F238E27FC236}">
                <a16:creationId xmlns:a16="http://schemas.microsoft.com/office/drawing/2014/main" id="{33BA5960-5493-4E3D-96A2-D36FFC1CEDCD}"/>
              </a:ext>
            </a:extLst>
          </p:cNvPr>
          <p:cNvSpPr>
            <a:spLocks noGrp="1"/>
          </p:cNvSpPr>
          <p:nvPr>
            <p:ph type="sldNum" sz="quarter" idx="12"/>
          </p:nvPr>
        </p:nvSpPr>
        <p:spPr/>
        <p:txBody>
          <a:bodyPr/>
          <a:lstStyle/>
          <a:p>
            <a:fld id="{01CFF5B6-EA5C-47FB-B8EA-8EF4DB87D65E}" type="slidenum">
              <a:rPr lang="pt-BR" smtClean="0"/>
              <a:t>15</a:t>
            </a:fld>
            <a:endParaRPr lang="pt-BR"/>
          </a:p>
        </p:txBody>
      </p:sp>
      <p:sp>
        <p:nvSpPr>
          <p:cNvPr id="9" name="texto_componente">
            <a:extLst>
              <a:ext uri="{FF2B5EF4-FFF2-40B4-BE49-F238E27FC236}">
                <a16:creationId xmlns:a16="http://schemas.microsoft.com/office/drawing/2014/main" id="{851A4BE5-927B-49C1-9C87-52F1E44F5169}"/>
              </a:ext>
            </a:extLst>
          </p:cNvPr>
          <p:cNvSpPr txBox="1"/>
          <p:nvPr/>
        </p:nvSpPr>
        <p:spPr>
          <a:xfrm>
            <a:off x="920750" y="2724050"/>
            <a:ext cx="7562850" cy="2308324"/>
          </a:xfrm>
          <a:prstGeom prst="rect">
            <a:avLst/>
          </a:prstGeom>
          <a:noFill/>
        </p:spPr>
        <p:txBody>
          <a:bodyPr wrap="square" rtlCol="0">
            <a:spAutoFit/>
          </a:bodyPr>
          <a:lstStyle/>
          <a:p>
            <a:pPr algn="just"/>
            <a:r>
              <a:rPr lang="pt-BR" sz="2400" dirty="0"/>
              <a:t>Os dicionários são estruturas de dados que armazenam pares chave-valor, onde cada chave está associada a um valor específico. Eles são como índices em uma enciclopédia, onde você pode procurar por uma palavra-chave (chave) e encontrar a informação correspondente (valor) instantaneamente.</a:t>
            </a:r>
          </a:p>
        </p:txBody>
      </p:sp>
      <p:sp>
        <p:nvSpPr>
          <p:cNvPr id="10" name="texto_componente">
            <a:extLst>
              <a:ext uri="{FF2B5EF4-FFF2-40B4-BE49-F238E27FC236}">
                <a16:creationId xmlns:a16="http://schemas.microsoft.com/office/drawing/2014/main" id="{2E0AA3CF-E227-4E04-A89A-CDAB127906AD}"/>
              </a:ext>
            </a:extLst>
          </p:cNvPr>
          <p:cNvSpPr txBox="1"/>
          <p:nvPr/>
        </p:nvSpPr>
        <p:spPr>
          <a:xfrm>
            <a:off x="907889" y="5200471"/>
            <a:ext cx="7562850" cy="1200329"/>
          </a:xfrm>
          <a:prstGeom prst="rect">
            <a:avLst/>
          </a:prstGeom>
          <a:noFill/>
        </p:spPr>
        <p:txBody>
          <a:bodyPr wrap="square" rtlCol="0">
            <a:spAutoFit/>
          </a:bodyPr>
          <a:lstStyle/>
          <a:p>
            <a:pPr algn="just"/>
            <a:r>
              <a:rPr lang="pt-BR" sz="2400" dirty="0"/>
              <a:t>Suponha que você queira armazenar informações sobre uma pessoa, como nome, idade e cidade. Você pode fazer isso facilmente usando um dicionário:</a:t>
            </a:r>
            <a:endParaRPr lang="pt-BR" dirty="0"/>
          </a:p>
        </p:txBody>
      </p:sp>
      <p:pic>
        <p:nvPicPr>
          <p:cNvPr id="4" name="Imagem 3">
            <a:extLst>
              <a:ext uri="{FF2B5EF4-FFF2-40B4-BE49-F238E27FC236}">
                <a16:creationId xmlns:a16="http://schemas.microsoft.com/office/drawing/2014/main" id="{B744104F-0E70-46E7-B18E-015058499DA7}"/>
              </a:ext>
            </a:extLst>
          </p:cNvPr>
          <p:cNvPicPr>
            <a:picLocks noChangeAspect="1"/>
          </p:cNvPicPr>
          <p:nvPr/>
        </p:nvPicPr>
        <p:blipFill rotWithShape="1">
          <a:blip r:embed="rId2">
            <a:extLst>
              <a:ext uri="{28A0092B-C50C-407E-A947-70E740481C1C}">
                <a14:useLocalDpi xmlns:a14="http://schemas.microsoft.com/office/drawing/2010/main" val="0"/>
              </a:ext>
            </a:extLst>
          </a:blip>
          <a:srcRect t="13292"/>
          <a:stretch/>
        </p:blipFill>
        <p:spPr>
          <a:xfrm>
            <a:off x="1177742" y="6568897"/>
            <a:ext cx="7425741" cy="2185134"/>
          </a:xfrm>
          <a:prstGeom prst="rect">
            <a:avLst/>
          </a:prstGeom>
        </p:spPr>
      </p:pic>
      <p:sp>
        <p:nvSpPr>
          <p:cNvPr id="14" name="texto_componente">
            <a:extLst>
              <a:ext uri="{FF2B5EF4-FFF2-40B4-BE49-F238E27FC236}">
                <a16:creationId xmlns:a16="http://schemas.microsoft.com/office/drawing/2014/main" id="{B0B64246-589A-4691-8234-58E38C86C1F9}"/>
              </a:ext>
            </a:extLst>
          </p:cNvPr>
          <p:cNvSpPr txBox="1"/>
          <p:nvPr/>
        </p:nvSpPr>
        <p:spPr>
          <a:xfrm>
            <a:off x="1177742" y="8754031"/>
            <a:ext cx="7562850" cy="1200329"/>
          </a:xfrm>
          <a:prstGeom prst="rect">
            <a:avLst/>
          </a:prstGeom>
          <a:noFill/>
        </p:spPr>
        <p:txBody>
          <a:bodyPr wrap="square" rtlCol="0">
            <a:spAutoFit/>
          </a:bodyPr>
          <a:lstStyle/>
          <a:p>
            <a:pPr algn="just"/>
            <a:r>
              <a:rPr lang="pt-BR" sz="2400"/>
              <a:t>Você pode adicionar novos pares chave-valor a um dicionário ou remover pares existentes conforme necessário.</a:t>
            </a:r>
            <a:endParaRPr lang="pt-BR" dirty="0"/>
          </a:p>
        </p:txBody>
      </p:sp>
      <p:pic>
        <p:nvPicPr>
          <p:cNvPr id="15" name="Imagem 14">
            <a:extLst>
              <a:ext uri="{FF2B5EF4-FFF2-40B4-BE49-F238E27FC236}">
                <a16:creationId xmlns:a16="http://schemas.microsoft.com/office/drawing/2014/main" id="{6EC87822-FBF7-4925-83F2-3A75E5301DEE}"/>
              </a:ext>
            </a:extLst>
          </p:cNvPr>
          <p:cNvPicPr>
            <a:picLocks noChangeAspect="1"/>
          </p:cNvPicPr>
          <p:nvPr/>
        </p:nvPicPr>
        <p:blipFill rotWithShape="1">
          <a:blip r:embed="rId3">
            <a:extLst>
              <a:ext uri="{28A0092B-C50C-407E-A947-70E740481C1C}">
                <a14:useLocalDpi xmlns:a14="http://schemas.microsoft.com/office/drawing/2010/main" val="0"/>
              </a:ext>
            </a:extLst>
          </a:blip>
          <a:srcRect t="14972"/>
          <a:stretch/>
        </p:blipFill>
        <p:spPr>
          <a:xfrm>
            <a:off x="860608" y="9954360"/>
            <a:ext cx="8354711" cy="1819987"/>
          </a:xfrm>
          <a:prstGeom prst="rect">
            <a:avLst/>
          </a:prstGeom>
        </p:spPr>
      </p:pic>
      <p:pic>
        <p:nvPicPr>
          <p:cNvPr id="16" name="Imagem 15">
            <a:extLst>
              <a:ext uri="{FF2B5EF4-FFF2-40B4-BE49-F238E27FC236}">
                <a16:creationId xmlns:a16="http://schemas.microsoft.com/office/drawing/2014/main" id="{A55AD490-F373-4E39-A151-983A5628EA2D}"/>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13618726">
            <a:off x="3859771" y="-732474"/>
            <a:ext cx="4758769" cy="4758769"/>
          </a:xfrm>
          <a:prstGeom prst="rect">
            <a:avLst/>
          </a:prstGeom>
        </p:spPr>
      </p:pic>
    </p:spTree>
    <p:extLst>
      <p:ext uri="{BB962C8B-B14F-4D97-AF65-F5344CB8AC3E}">
        <p14:creationId xmlns:p14="http://schemas.microsoft.com/office/powerpoint/2010/main" val="366588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1211035" y="738999"/>
            <a:ext cx="7399801" cy="707886"/>
          </a:xfrm>
          <a:prstGeom prst="rect">
            <a:avLst/>
          </a:prstGeom>
          <a:noFill/>
        </p:spPr>
        <p:txBody>
          <a:bodyPr wrap="square" rtlCol="0">
            <a:spAutoFit/>
          </a:bodyPr>
          <a:lstStyle/>
          <a:p>
            <a:pPr algn="ctr"/>
            <a:r>
              <a:rPr lang="pt-BR" sz="4000" dirty="0">
                <a:latin typeface="Impact" panose="020B0806030902050204" pitchFamily="34" charset="0"/>
              </a:rPr>
              <a:t>DESBRAVANDO OS DICIONÁRIOS</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Espaço Reservado para Rodapé 6">
            <a:extLst>
              <a:ext uri="{FF2B5EF4-FFF2-40B4-BE49-F238E27FC236}">
                <a16:creationId xmlns:a16="http://schemas.microsoft.com/office/drawing/2014/main" id="{E5D9DB04-6F3A-4FC5-BEAA-1AA9B1D50FB2}"/>
              </a:ext>
            </a:extLst>
          </p:cNvPr>
          <p:cNvSpPr>
            <a:spLocks noGrp="1"/>
          </p:cNvSpPr>
          <p:nvPr>
            <p:ph type="ftr" sz="quarter" idx="11"/>
          </p:nvPr>
        </p:nvSpPr>
        <p:spPr>
          <a:xfrm>
            <a:off x="3180398" y="11865189"/>
            <a:ext cx="3760152" cy="681567"/>
          </a:xfrm>
        </p:spPr>
        <p:txBody>
          <a:bodyPr/>
          <a:lstStyle/>
          <a:p>
            <a:r>
              <a:rPr lang="pt-BR" dirty="0"/>
              <a:t>Listas, tuplas, conjuntos e dicionários - Day Ferreira</a:t>
            </a:r>
          </a:p>
        </p:txBody>
      </p:sp>
      <p:sp>
        <p:nvSpPr>
          <p:cNvPr id="8" name="Espaço Reservado para Número de Slide 7">
            <a:extLst>
              <a:ext uri="{FF2B5EF4-FFF2-40B4-BE49-F238E27FC236}">
                <a16:creationId xmlns:a16="http://schemas.microsoft.com/office/drawing/2014/main" id="{33BA5960-5493-4E3D-96A2-D36FFC1CEDCD}"/>
              </a:ext>
            </a:extLst>
          </p:cNvPr>
          <p:cNvSpPr>
            <a:spLocks noGrp="1"/>
          </p:cNvSpPr>
          <p:nvPr>
            <p:ph type="sldNum" sz="quarter" idx="12"/>
          </p:nvPr>
        </p:nvSpPr>
        <p:spPr/>
        <p:txBody>
          <a:bodyPr/>
          <a:lstStyle/>
          <a:p>
            <a:fld id="{01CFF5B6-EA5C-47FB-B8EA-8EF4DB87D65E}" type="slidenum">
              <a:rPr lang="pt-BR" smtClean="0"/>
              <a:t>16</a:t>
            </a:fld>
            <a:endParaRPr lang="pt-BR"/>
          </a:p>
        </p:txBody>
      </p:sp>
      <p:sp>
        <p:nvSpPr>
          <p:cNvPr id="9" name="texto_componente">
            <a:extLst>
              <a:ext uri="{FF2B5EF4-FFF2-40B4-BE49-F238E27FC236}">
                <a16:creationId xmlns:a16="http://schemas.microsoft.com/office/drawing/2014/main" id="{851A4BE5-927B-49C1-9C87-52F1E44F5169}"/>
              </a:ext>
            </a:extLst>
          </p:cNvPr>
          <p:cNvSpPr txBox="1"/>
          <p:nvPr/>
        </p:nvSpPr>
        <p:spPr>
          <a:xfrm>
            <a:off x="920750" y="2724050"/>
            <a:ext cx="7562850" cy="830997"/>
          </a:xfrm>
          <a:prstGeom prst="rect">
            <a:avLst/>
          </a:prstGeom>
          <a:noFill/>
        </p:spPr>
        <p:txBody>
          <a:bodyPr wrap="square" rtlCol="0">
            <a:spAutoFit/>
          </a:bodyPr>
          <a:lstStyle/>
          <a:p>
            <a:pPr algn="just"/>
            <a:r>
              <a:rPr lang="pt-BR" sz="2400"/>
              <a:t>Você pode percorrer todos os pares chave-valor em um dicionário usando um loop for.</a:t>
            </a:r>
            <a:endParaRPr lang="pt-BR" sz="2400" dirty="0"/>
          </a:p>
        </p:txBody>
      </p:sp>
      <p:sp>
        <p:nvSpPr>
          <p:cNvPr id="10" name="texto_componente">
            <a:extLst>
              <a:ext uri="{FF2B5EF4-FFF2-40B4-BE49-F238E27FC236}">
                <a16:creationId xmlns:a16="http://schemas.microsoft.com/office/drawing/2014/main" id="{2E0AA3CF-E227-4E04-A89A-CDAB127906AD}"/>
              </a:ext>
            </a:extLst>
          </p:cNvPr>
          <p:cNvSpPr txBox="1"/>
          <p:nvPr/>
        </p:nvSpPr>
        <p:spPr>
          <a:xfrm>
            <a:off x="907889" y="6468357"/>
            <a:ext cx="7562850" cy="1200329"/>
          </a:xfrm>
          <a:prstGeom prst="rect">
            <a:avLst/>
          </a:prstGeom>
          <a:noFill/>
        </p:spPr>
        <p:txBody>
          <a:bodyPr wrap="square" rtlCol="0">
            <a:spAutoFit/>
          </a:bodyPr>
          <a:lstStyle/>
          <a:p>
            <a:pPr algn="just"/>
            <a:r>
              <a:rPr lang="pt-BR" sz="2400" dirty="0"/>
              <a:t>Assim como as listas e conjuntos, os dicionários também suportam compreensões, permitindo criar dicionários de forma concisa e eficiente.</a:t>
            </a:r>
            <a:endParaRPr lang="pt-BR" dirty="0"/>
          </a:p>
        </p:txBody>
      </p:sp>
      <p:pic>
        <p:nvPicPr>
          <p:cNvPr id="4" name="Imagem 3">
            <a:extLst>
              <a:ext uri="{FF2B5EF4-FFF2-40B4-BE49-F238E27FC236}">
                <a16:creationId xmlns:a16="http://schemas.microsoft.com/office/drawing/2014/main" id="{AC84307E-59B0-41EF-A168-92C9B34A9929}"/>
              </a:ext>
            </a:extLst>
          </p:cNvPr>
          <p:cNvPicPr>
            <a:picLocks noChangeAspect="1"/>
          </p:cNvPicPr>
          <p:nvPr/>
        </p:nvPicPr>
        <p:blipFill rotWithShape="1">
          <a:blip r:embed="rId2">
            <a:extLst>
              <a:ext uri="{28A0092B-C50C-407E-A947-70E740481C1C}">
                <a14:useLocalDpi xmlns:a14="http://schemas.microsoft.com/office/drawing/2010/main" val="0"/>
              </a:ext>
            </a:extLst>
          </a:blip>
          <a:srcRect l="6957" t="16604" r="5403"/>
          <a:stretch/>
        </p:blipFill>
        <p:spPr>
          <a:xfrm>
            <a:off x="1659400" y="3478847"/>
            <a:ext cx="6392400" cy="2536758"/>
          </a:xfrm>
          <a:prstGeom prst="rect">
            <a:avLst/>
          </a:prstGeom>
        </p:spPr>
      </p:pic>
      <p:pic>
        <p:nvPicPr>
          <p:cNvPr id="12" name="Imagem 11">
            <a:extLst>
              <a:ext uri="{FF2B5EF4-FFF2-40B4-BE49-F238E27FC236}">
                <a16:creationId xmlns:a16="http://schemas.microsoft.com/office/drawing/2014/main" id="{EC5528C7-220D-48B5-937A-2E4A88FC0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06139"/>
            <a:ext cx="9601200" cy="1840415"/>
          </a:xfrm>
          <a:prstGeom prst="rect">
            <a:avLst/>
          </a:prstGeom>
        </p:spPr>
      </p:pic>
      <p:sp>
        <p:nvSpPr>
          <p:cNvPr id="14" name="texto_componente">
            <a:extLst>
              <a:ext uri="{FF2B5EF4-FFF2-40B4-BE49-F238E27FC236}">
                <a16:creationId xmlns:a16="http://schemas.microsoft.com/office/drawing/2014/main" id="{239AF42B-04BC-45AB-A82C-BBA86866BA4C}"/>
              </a:ext>
            </a:extLst>
          </p:cNvPr>
          <p:cNvSpPr txBox="1"/>
          <p:nvPr/>
        </p:nvSpPr>
        <p:spPr>
          <a:xfrm>
            <a:off x="757701" y="9219567"/>
            <a:ext cx="7562850" cy="1200329"/>
          </a:xfrm>
          <a:prstGeom prst="rect">
            <a:avLst/>
          </a:prstGeom>
          <a:noFill/>
        </p:spPr>
        <p:txBody>
          <a:bodyPr wrap="square" rtlCol="0">
            <a:spAutoFit/>
          </a:bodyPr>
          <a:lstStyle/>
          <a:p>
            <a:pPr algn="just"/>
            <a:r>
              <a:rPr lang="pt-BR" sz="2400"/>
              <a:t>Você pode criar dicionários que contêm outros dicionários como valores, permitindo uma estrutura de dados mais complexa e organizada.</a:t>
            </a:r>
            <a:endParaRPr lang="pt-BR" dirty="0"/>
          </a:p>
        </p:txBody>
      </p:sp>
      <p:pic>
        <p:nvPicPr>
          <p:cNvPr id="16" name="Imagem 15">
            <a:extLst>
              <a:ext uri="{FF2B5EF4-FFF2-40B4-BE49-F238E27FC236}">
                <a16:creationId xmlns:a16="http://schemas.microsoft.com/office/drawing/2014/main" id="{67D735E1-9022-4680-A99D-1DA1853DC49B}"/>
              </a:ext>
            </a:extLst>
          </p:cNvPr>
          <p:cNvPicPr>
            <a:picLocks noChangeAspect="1"/>
          </p:cNvPicPr>
          <p:nvPr/>
        </p:nvPicPr>
        <p:blipFill rotWithShape="1">
          <a:blip r:embed="rId4">
            <a:extLst>
              <a:ext uri="{28A0092B-C50C-407E-A947-70E740481C1C}">
                <a14:useLocalDpi xmlns:a14="http://schemas.microsoft.com/office/drawing/2010/main" val="0"/>
              </a:ext>
            </a:extLst>
          </a:blip>
          <a:srcRect t="16107"/>
          <a:stretch/>
        </p:blipFill>
        <p:spPr>
          <a:xfrm>
            <a:off x="1280649" y="10419896"/>
            <a:ext cx="7294937" cy="1962604"/>
          </a:xfrm>
          <a:prstGeom prst="rect">
            <a:avLst/>
          </a:prstGeom>
        </p:spPr>
      </p:pic>
      <p:pic>
        <p:nvPicPr>
          <p:cNvPr id="18" name="Imagem 17">
            <a:extLst>
              <a:ext uri="{FF2B5EF4-FFF2-40B4-BE49-F238E27FC236}">
                <a16:creationId xmlns:a16="http://schemas.microsoft.com/office/drawing/2014/main" id="{E6D83B81-2B22-4244-BEC2-88CE9A787172}"/>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289349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EAB6371-9E7C-4C09-9171-5761592CFE6C}"/>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inha_capitulo">
            <a:extLst>
              <a:ext uri="{FF2B5EF4-FFF2-40B4-BE49-F238E27FC236}">
                <a16:creationId xmlns:a16="http://schemas.microsoft.com/office/drawing/2014/main" id="{C08A808B-761B-4B5F-BD58-8E33392F4A23}"/>
              </a:ext>
            </a:extLst>
          </p:cNvPr>
          <p:cNvSpPr/>
          <p:nvPr/>
        </p:nvSpPr>
        <p:spPr>
          <a:xfrm>
            <a:off x="826266" y="9218950"/>
            <a:ext cx="7965194" cy="7745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itulo_capitulo">
            <a:extLst>
              <a:ext uri="{FF2B5EF4-FFF2-40B4-BE49-F238E27FC236}">
                <a16:creationId xmlns:a16="http://schemas.microsoft.com/office/drawing/2014/main" id="{5BD63DF0-EA36-4EA6-841B-EA5BC396A200}"/>
              </a:ext>
            </a:extLst>
          </p:cNvPr>
          <p:cNvSpPr txBox="1"/>
          <p:nvPr/>
        </p:nvSpPr>
        <p:spPr>
          <a:xfrm>
            <a:off x="602670" y="6553200"/>
            <a:ext cx="8407979"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 AGRADECIMENTOS</a:t>
            </a:r>
          </a:p>
        </p:txBody>
      </p:sp>
      <p:sp>
        <p:nvSpPr>
          <p:cNvPr id="2" name="Espaço Reservado para Rodapé 1">
            <a:extLst>
              <a:ext uri="{FF2B5EF4-FFF2-40B4-BE49-F238E27FC236}">
                <a16:creationId xmlns:a16="http://schemas.microsoft.com/office/drawing/2014/main" id="{DA16274E-9B4C-4514-90E1-73A98CA50527}"/>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5" name="Espaço Reservado para Número de Slide 4">
            <a:extLst>
              <a:ext uri="{FF2B5EF4-FFF2-40B4-BE49-F238E27FC236}">
                <a16:creationId xmlns:a16="http://schemas.microsoft.com/office/drawing/2014/main" id="{1C91BED1-C0D8-4082-A0F3-79C0EB6D72CB}"/>
              </a:ext>
            </a:extLst>
          </p:cNvPr>
          <p:cNvSpPr>
            <a:spLocks noGrp="1"/>
          </p:cNvSpPr>
          <p:nvPr>
            <p:ph type="sldNum" sz="quarter" idx="12"/>
          </p:nvPr>
        </p:nvSpPr>
        <p:spPr/>
        <p:txBody>
          <a:bodyPr/>
          <a:lstStyle/>
          <a:p>
            <a:fld id="{01CFF5B6-EA5C-47FB-B8EA-8EF4DB87D65E}" type="slidenum">
              <a:rPr lang="pt-BR" smtClean="0"/>
              <a:t>17</a:t>
            </a:fld>
            <a:endParaRPr lang="pt-BR"/>
          </a:p>
        </p:txBody>
      </p:sp>
    </p:spTree>
    <p:extLst>
      <p:ext uri="{BB962C8B-B14F-4D97-AF65-F5344CB8AC3E}">
        <p14:creationId xmlns:p14="http://schemas.microsoft.com/office/powerpoint/2010/main" val="383136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999194" y="726299"/>
            <a:ext cx="8122559" cy="707886"/>
          </a:xfrm>
          <a:prstGeom prst="rect">
            <a:avLst/>
          </a:prstGeom>
          <a:noFill/>
        </p:spPr>
        <p:txBody>
          <a:bodyPr wrap="square" rtlCol="0">
            <a:spAutoFit/>
          </a:bodyPr>
          <a:lstStyle/>
          <a:p>
            <a:pPr algn="ctr"/>
            <a:r>
              <a:rPr lang="pt-BR" sz="4000" dirty="0">
                <a:latin typeface="Impact" panose="020B0806030902050204" pitchFamily="34" charset="0"/>
              </a:rPr>
              <a:t>QUE MASSA QUE VOCÊ CHEGOU ATÉ AQUI</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Espaço Reservado para Rodapé 6">
            <a:extLst>
              <a:ext uri="{FF2B5EF4-FFF2-40B4-BE49-F238E27FC236}">
                <a16:creationId xmlns:a16="http://schemas.microsoft.com/office/drawing/2014/main" id="{E5D9DB04-6F3A-4FC5-BEAA-1AA9B1D50FB2}"/>
              </a:ext>
            </a:extLst>
          </p:cNvPr>
          <p:cNvSpPr>
            <a:spLocks noGrp="1"/>
          </p:cNvSpPr>
          <p:nvPr>
            <p:ph type="ftr" sz="quarter" idx="11"/>
          </p:nvPr>
        </p:nvSpPr>
        <p:spPr>
          <a:xfrm>
            <a:off x="3180398" y="11865189"/>
            <a:ext cx="3760152" cy="681567"/>
          </a:xfrm>
        </p:spPr>
        <p:txBody>
          <a:bodyPr/>
          <a:lstStyle/>
          <a:p>
            <a:r>
              <a:rPr lang="pt-BR" dirty="0"/>
              <a:t>Listas, tuplas, conjuntos e dicionários - Day Ferreira</a:t>
            </a:r>
          </a:p>
        </p:txBody>
      </p:sp>
      <p:sp>
        <p:nvSpPr>
          <p:cNvPr id="8" name="Espaço Reservado para Número de Slide 7">
            <a:extLst>
              <a:ext uri="{FF2B5EF4-FFF2-40B4-BE49-F238E27FC236}">
                <a16:creationId xmlns:a16="http://schemas.microsoft.com/office/drawing/2014/main" id="{33BA5960-5493-4E3D-96A2-D36FFC1CEDCD}"/>
              </a:ext>
            </a:extLst>
          </p:cNvPr>
          <p:cNvSpPr>
            <a:spLocks noGrp="1"/>
          </p:cNvSpPr>
          <p:nvPr>
            <p:ph type="sldNum" sz="quarter" idx="12"/>
          </p:nvPr>
        </p:nvSpPr>
        <p:spPr/>
        <p:txBody>
          <a:bodyPr/>
          <a:lstStyle/>
          <a:p>
            <a:fld id="{01CFF5B6-EA5C-47FB-B8EA-8EF4DB87D65E}" type="slidenum">
              <a:rPr lang="pt-BR" smtClean="0"/>
              <a:t>18</a:t>
            </a:fld>
            <a:endParaRPr lang="pt-BR"/>
          </a:p>
        </p:txBody>
      </p:sp>
      <p:sp>
        <p:nvSpPr>
          <p:cNvPr id="9" name="texto_componente">
            <a:extLst>
              <a:ext uri="{FF2B5EF4-FFF2-40B4-BE49-F238E27FC236}">
                <a16:creationId xmlns:a16="http://schemas.microsoft.com/office/drawing/2014/main" id="{851A4BE5-927B-49C1-9C87-52F1E44F5169}"/>
              </a:ext>
            </a:extLst>
          </p:cNvPr>
          <p:cNvSpPr txBox="1"/>
          <p:nvPr/>
        </p:nvSpPr>
        <p:spPr>
          <a:xfrm>
            <a:off x="920750" y="2724050"/>
            <a:ext cx="7562850" cy="2308324"/>
          </a:xfrm>
          <a:prstGeom prst="rect">
            <a:avLst/>
          </a:prstGeom>
          <a:noFill/>
        </p:spPr>
        <p:txBody>
          <a:bodyPr wrap="square" rtlCol="0">
            <a:spAutoFit/>
          </a:bodyPr>
          <a:lstStyle/>
          <a:p>
            <a:pPr algn="ctr"/>
            <a:r>
              <a:rPr lang="pt-BR" sz="2400" dirty="0"/>
              <a:t>Este </a:t>
            </a:r>
            <a:r>
              <a:rPr lang="pt-BR" sz="2400" dirty="0" err="1"/>
              <a:t>eBook</a:t>
            </a:r>
            <a:r>
              <a:rPr lang="pt-BR" sz="2400" dirty="0"/>
              <a:t> foi gerado por IA e diagramado por uma humana. Para o desafio de projeto do módulo 'Introdução à Engenharia de Prompts com </a:t>
            </a:r>
            <a:r>
              <a:rPr lang="pt-BR" sz="2400" dirty="0" err="1"/>
              <a:t>ChatGPT</a:t>
            </a:r>
            <a:r>
              <a:rPr lang="pt-BR" sz="2400" dirty="0"/>
              <a:t>' do curso 'Fundamentos de IA para </a:t>
            </a:r>
            <a:r>
              <a:rPr lang="pt-BR" sz="2400" dirty="0" err="1"/>
              <a:t>Devs</a:t>
            </a:r>
            <a:r>
              <a:rPr lang="pt-BR" sz="2400" dirty="0"/>
              <a:t> Santander 2024', você pode encontrar o passo a passo de como foi criado no </a:t>
            </a:r>
            <a:r>
              <a:rPr lang="pt-BR" sz="2400" dirty="0">
                <a:hlinkClick r:id="rId2"/>
              </a:rPr>
              <a:t>GitHub do autor</a:t>
            </a:r>
            <a:r>
              <a:rPr lang="pt-BR" sz="2400" dirty="0"/>
              <a:t>. Aproveite a leitura e bons estudos!</a:t>
            </a:r>
          </a:p>
        </p:txBody>
      </p:sp>
      <p:pic>
        <p:nvPicPr>
          <p:cNvPr id="14" name="Imagem 13">
            <a:extLst>
              <a:ext uri="{FF2B5EF4-FFF2-40B4-BE49-F238E27FC236}">
                <a16:creationId xmlns:a16="http://schemas.microsoft.com/office/drawing/2014/main" id="{CA3E3921-9A3D-453B-995E-37D5C04A5AD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
        <p:nvSpPr>
          <p:cNvPr id="12" name="texto_componente">
            <a:extLst>
              <a:ext uri="{FF2B5EF4-FFF2-40B4-BE49-F238E27FC236}">
                <a16:creationId xmlns:a16="http://schemas.microsoft.com/office/drawing/2014/main" id="{C59FE355-64CB-4FBB-83C9-7BF3EA8037B4}"/>
              </a:ext>
            </a:extLst>
          </p:cNvPr>
          <p:cNvSpPr txBox="1"/>
          <p:nvPr/>
        </p:nvSpPr>
        <p:spPr>
          <a:xfrm>
            <a:off x="1100122" y="5495525"/>
            <a:ext cx="7562850" cy="1938992"/>
          </a:xfrm>
          <a:prstGeom prst="rect">
            <a:avLst/>
          </a:prstGeom>
          <a:noFill/>
        </p:spPr>
        <p:txBody>
          <a:bodyPr wrap="square" rtlCol="0">
            <a:spAutoFit/>
          </a:bodyPr>
          <a:lstStyle/>
          <a:p>
            <a:pPr algn="ctr"/>
            <a:r>
              <a:rPr lang="pt-BR" sz="2400" dirty="0"/>
              <a:t>Este conteúdo foi gerado com propósitos educacionais durante meu processo de aprendizado como desenvolvedora </a:t>
            </a:r>
            <a:r>
              <a:rPr lang="pt-BR" sz="2400" dirty="0" err="1"/>
              <a:t>back</a:t>
            </a:r>
            <a:r>
              <a:rPr lang="pt-BR" sz="2400" dirty="0"/>
              <a:t> </a:t>
            </a:r>
            <a:r>
              <a:rPr lang="pt-BR" sz="2400" dirty="0" err="1"/>
              <a:t>end</a:t>
            </a:r>
            <a:r>
              <a:rPr lang="pt-BR" sz="2400" dirty="0"/>
              <a:t> Python. Apesar da cuidadosa revisão humana, podem existir erros. </a:t>
            </a:r>
          </a:p>
          <a:p>
            <a:pPr algn="ctr"/>
            <a:r>
              <a:rPr lang="pt-BR" sz="2400" dirty="0"/>
              <a:t>Estou em constante evolução e aprendizado.</a:t>
            </a:r>
          </a:p>
        </p:txBody>
      </p:sp>
      <p:sp>
        <p:nvSpPr>
          <p:cNvPr id="2" name="Retângulo: Cantos Arredondados 1">
            <a:extLst>
              <a:ext uri="{FF2B5EF4-FFF2-40B4-BE49-F238E27FC236}">
                <a16:creationId xmlns:a16="http://schemas.microsoft.com/office/drawing/2014/main" id="{0B094C4C-AC92-4CB5-8D4A-77807FD6B995}"/>
              </a:ext>
            </a:extLst>
          </p:cNvPr>
          <p:cNvSpPr/>
          <p:nvPr/>
        </p:nvSpPr>
        <p:spPr>
          <a:xfrm>
            <a:off x="1965999" y="8286759"/>
            <a:ext cx="5669202" cy="2214187"/>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5" name="Conector reto 4">
            <a:extLst>
              <a:ext uri="{FF2B5EF4-FFF2-40B4-BE49-F238E27FC236}">
                <a16:creationId xmlns:a16="http://schemas.microsoft.com/office/drawing/2014/main" id="{AB98401F-C2E2-45AA-A60C-489762F9DC3D}"/>
              </a:ext>
            </a:extLst>
          </p:cNvPr>
          <p:cNvCxnSpPr>
            <a:cxnSpLocks/>
          </p:cNvCxnSpPr>
          <p:nvPr/>
        </p:nvCxnSpPr>
        <p:spPr>
          <a:xfrm>
            <a:off x="1965999" y="8903122"/>
            <a:ext cx="5669202" cy="0"/>
          </a:xfrm>
          <a:prstGeom prst="line">
            <a:avLst/>
          </a:prstGeom>
          <a:ln>
            <a:solidFill>
              <a:schemeClr val="bg1"/>
            </a:solidFill>
          </a:ln>
          <a:effectLst>
            <a:glow rad="139700">
              <a:schemeClr val="accent5">
                <a:satMod val="175000"/>
                <a:alpha val="40000"/>
              </a:schemeClr>
            </a:glow>
          </a:effectLst>
        </p:spPr>
        <p:style>
          <a:lnRef idx="3">
            <a:schemeClr val="dk1"/>
          </a:lnRef>
          <a:fillRef idx="0">
            <a:schemeClr val="dk1"/>
          </a:fillRef>
          <a:effectRef idx="2">
            <a:schemeClr val="dk1"/>
          </a:effectRef>
          <a:fontRef idx="minor">
            <a:schemeClr val="tx1"/>
          </a:fontRef>
        </p:style>
      </p:cxnSp>
      <p:sp>
        <p:nvSpPr>
          <p:cNvPr id="16" name="CaixaDeTexto 15">
            <a:extLst>
              <a:ext uri="{FF2B5EF4-FFF2-40B4-BE49-F238E27FC236}">
                <a16:creationId xmlns:a16="http://schemas.microsoft.com/office/drawing/2014/main" id="{7EC5EDD5-3A1C-4F30-A066-2F84D0CC3DB5}"/>
              </a:ext>
            </a:extLst>
          </p:cNvPr>
          <p:cNvSpPr txBox="1"/>
          <p:nvPr/>
        </p:nvSpPr>
        <p:spPr>
          <a:xfrm>
            <a:off x="2430604" y="8396568"/>
            <a:ext cx="1628346" cy="461665"/>
          </a:xfrm>
          <a:prstGeom prst="rect">
            <a:avLst/>
          </a:prstGeom>
          <a:noFill/>
        </p:spPr>
        <p:txBody>
          <a:bodyPr wrap="square" rtlCol="0">
            <a:spAutoFit/>
          </a:bodyPr>
          <a:lstStyle/>
          <a:p>
            <a:r>
              <a:rPr lang="pt-BR" sz="2400" dirty="0">
                <a:solidFill>
                  <a:schemeClr val="bg1"/>
                </a:solidFill>
              </a:rPr>
              <a:t>Autora</a:t>
            </a:r>
          </a:p>
        </p:txBody>
      </p:sp>
      <p:sp>
        <p:nvSpPr>
          <p:cNvPr id="17" name="CaixaDeTexto 16">
            <a:extLst>
              <a:ext uri="{FF2B5EF4-FFF2-40B4-BE49-F238E27FC236}">
                <a16:creationId xmlns:a16="http://schemas.microsoft.com/office/drawing/2014/main" id="{C65F1D60-D791-43F0-AFF2-8D2201C6935A}"/>
              </a:ext>
            </a:extLst>
          </p:cNvPr>
          <p:cNvSpPr txBox="1"/>
          <p:nvPr/>
        </p:nvSpPr>
        <p:spPr>
          <a:xfrm>
            <a:off x="3289762" y="8258283"/>
            <a:ext cx="567684" cy="646331"/>
          </a:xfrm>
          <a:prstGeom prst="rect">
            <a:avLst/>
          </a:prstGeom>
          <a:noFill/>
        </p:spPr>
        <p:txBody>
          <a:bodyPr wrap="square" rtlCol="0">
            <a:spAutoFit/>
          </a:bodyPr>
          <a:lstStyle/>
          <a:p>
            <a:r>
              <a:rPr lang="pt-BR" sz="3600" dirty="0"/>
              <a:t>👩🏿‍💻</a:t>
            </a:r>
          </a:p>
        </p:txBody>
      </p:sp>
      <p:sp>
        <p:nvSpPr>
          <p:cNvPr id="27" name="Retângulo: Cantos Arredondados 26">
            <a:extLst>
              <a:ext uri="{FF2B5EF4-FFF2-40B4-BE49-F238E27FC236}">
                <a16:creationId xmlns:a16="http://schemas.microsoft.com/office/drawing/2014/main" id="{A055DDB5-4914-415B-A583-FABE6FA77637}"/>
              </a:ext>
            </a:extLst>
          </p:cNvPr>
          <p:cNvSpPr/>
          <p:nvPr/>
        </p:nvSpPr>
        <p:spPr>
          <a:xfrm>
            <a:off x="2465265" y="9231615"/>
            <a:ext cx="952555" cy="910624"/>
          </a:xfrm>
          <a:prstGeom prst="round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Imagem 25">
            <a:extLst>
              <a:ext uri="{FF2B5EF4-FFF2-40B4-BE49-F238E27FC236}">
                <a16:creationId xmlns:a16="http://schemas.microsoft.com/office/drawing/2014/main" id="{DE4642ED-626C-4727-85DF-0F7B63FBB3F8}"/>
              </a:ext>
            </a:extLst>
          </p:cNvPr>
          <p:cNvPicPr>
            <a:picLocks noChangeAspect="1"/>
          </p:cNvPicPr>
          <p:nvPr/>
        </p:nvPicPr>
        <p:blipFill>
          <a:blip r:embed="rId5">
            <a:clrChange>
              <a:clrFrom>
                <a:srgbClr val="000000">
                  <a:alpha val="0"/>
                </a:srgbClr>
              </a:clrFrom>
              <a:clrTo>
                <a:srgbClr val="000000">
                  <a:alpha val="0"/>
                </a:srgbClr>
              </a:clrTo>
            </a:clrChange>
            <a:extLst>
              <a:ext uri="{BEBA8EAE-BF5A-486C-A8C5-ECC9F3942E4B}">
                <a14:imgProps xmlns:a14="http://schemas.microsoft.com/office/drawing/2010/main">
                  <a14:imgLayer r:embed="rId6">
                    <a14:imgEffect>
                      <a14:backgroundRemoval t="1447" b="99357" l="0" r="98576">
                        <a14:foregroundMark x1="64557" y1="33119" x2="64557" y2="13987"/>
                        <a14:foregroundMark x1="65981" y1="13183" x2="31962" y2="30064"/>
                        <a14:foregroundMark x1="50791" y1="27170" x2="26108" y2="68489"/>
                        <a14:foregroundMark x1="38449" y1="88264" x2="20253" y2="20579"/>
                        <a14:foregroundMark x1="40506" y1="86817" x2="14082" y2="13023"/>
                        <a14:foregroundMark x1="14082" y1="13023" x2="57278" y2="2894"/>
                        <a14:foregroundMark x1="73259" y1="1447" x2="97164" y2="67417"/>
                        <a14:foregroundMark x1="79747" y1="98553" x2="80779" y2="97469"/>
                        <a14:foregroundMark x1="91942" y1="74947" x2="65190" y2="97910"/>
                        <a14:foregroundMark x1="95257" y1="28139" x2="69620" y2="2090"/>
                        <a14:foregroundMark x1="25316" y1="7235" x2="4282" y2="31146"/>
                        <a14:foregroundMark x1="8703" y1="36013" x2="4772" y2="51210"/>
                        <a14:foregroundMark x1="37658" y1="90514" x2="5063" y2="64791"/>
                        <a14:foregroundMark x1="77651" y1="95686" x2="75316" y2="97910"/>
                        <a14:foregroundMark x1="33703" y1="97428" x2="28956" y2="99357"/>
                        <a14:foregroundMark x1="80854" y1="99357" x2="86234" y2="98553"/>
                        <a14:backgroundMark x1="89873" y1="84566" x2="80380" y2="93408"/>
                        <a14:backgroundMark x1="85127" y1="92283" x2="81487" y2="93891"/>
                        <a14:backgroundMark x1="87975" y1="90514" x2="81962" y2="94534"/>
                        <a14:backgroundMark x1="80854" y1="94212" x2="83703" y2="95338"/>
                        <a14:backgroundMark x1="78956" y1="94212" x2="78956" y2="94212"/>
                        <a14:backgroundMark x1="78639" y1="94212" x2="80854" y2="95338"/>
                        <a14:backgroundMark x1="97468" y1="77653" x2="93038" y2="86174"/>
                        <a14:backgroundMark x1="92405" y1="85370" x2="87658" y2="92283"/>
                        <a14:backgroundMark x1="77848" y1="93087" x2="82595" y2="94534"/>
                        <a14:backgroundMark x1="1741" y1="31190" x2="2215" y2="59164"/>
                        <a14:backgroundMark x1="97785" y1="27170" x2="99209" y2="32315"/>
                        <a14:backgroundMark x1="17089" y1="2572" x2="27215" y2="0"/>
                        <a14:backgroundMark x1="23576" y1="1447" x2="27215" y2="0"/>
                        <a14:backgroundMark x1="96677" y1="72508" x2="98892" y2="68489"/>
                        <a14:backgroundMark x1="95728" y1="71704" x2="96677" y2="68810"/>
                        <a14:backgroundMark x1="97785" y1="71704" x2="97468" y2="67363"/>
                        <a14:backgroundMark x1="97468" y1="85370" x2="98576" y2="69936"/>
                        <a14:backgroundMark x1="97152" y1="76206" x2="96677" y2="70579"/>
                        <a14:backgroundMark x1="96044" y1="80547" x2="98259" y2="68810"/>
                        <a14:backgroundMark x1="96677" y1="69936" x2="96677" y2="69936"/>
                        <a14:backgroundMark x1="97785" y1="70257" x2="94146" y2="76527"/>
                        <a14:backgroundMark x1="96677" y1="77331" x2="98576" y2="70579"/>
                        <a14:backgroundMark x1="6487" y1="69936" x2="1741" y2="58842"/>
                        <a14:backgroundMark x1="2215" y1="58039" x2="3956" y2="62862"/>
                        <a14:backgroundMark x1="5854" y1="72026" x2="4272" y2="65113"/>
                        <a14:backgroundMark x1="4272" y1="73955" x2="4272" y2="65113"/>
                        <a14:backgroundMark x1="7278" y1="80868" x2="13449" y2="90836"/>
                        <a14:backgroundMark x1="97785" y1="67685" x2="97152" y2="71061"/>
                        <a14:backgroundMark x1="80063" y1="94855" x2="82911" y2="95338"/>
                      </a14:backgroundRemoval>
                    </a14:imgEffect>
                  </a14:imgLayer>
                </a14:imgProps>
              </a:ext>
              <a:ext uri="{28A0092B-C50C-407E-A947-70E740481C1C}">
                <a14:useLocalDpi xmlns:a14="http://schemas.microsoft.com/office/drawing/2010/main" val="0"/>
              </a:ext>
            </a:extLst>
          </a:blip>
          <a:stretch>
            <a:fillRect/>
          </a:stretch>
        </p:blipFill>
        <p:spPr>
          <a:xfrm>
            <a:off x="2487283" y="9223943"/>
            <a:ext cx="925261" cy="910622"/>
          </a:xfrm>
          <a:prstGeom prst="rect">
            <a:avLst/>
          </a:prstGeom>
        </p:spPr>
      </p:pic>
      <p:sp>
        <p:nvSpPr>
          <p:cNvPr id="29" name="CaixaDeTexto 28">
            <a:extLst>
              <a:ext uri="{FF2B5EF4-FFF2-40B4-BE49-F238E27FC236}">
                <a16:creationId xmlns:a16="http://schemas.microsoft.com/office/drawing/2014/main" id="{5086FEA1-85C0-4FD2-B09C-9810FC36593E}"/>
              </a:ext>
            </a:extLst>
          </p:cNvPr>
          <p:cNvSpPr txBox="1"/>
          <p:nvPr/>
        </p:nvSpPr>
        <p:spPr>
          <a:xfrm>
            <a:off x="4184196" y="9093714"/>
            <a:ext cx="2463321" cy="400110"/>
          </a:xfrm>
          <a:prstGeom prst="rect">
            <a:avLst/>
          </a:prstGeom>
          <a:noFill/>
        </p:spPr>
        <p:txBody>
          <a:bodyPr wrap="square" rtlCol="0">
            <a:spAutoFit/>
          </a:bodyPr>
          <a:lstStyle/>
          <a:p>
            <a:r>
              <a:rPr lang="pt-BR" sz="2000" dirty="0">
                <a:solidFill>
                  <a:schemeClr val="bg1"/>
                </a:solidFill>
              </a:rPr>
              <a:t>Dayana Ferreira</a:t>
            </a:r>
          </a:p>
        </p:txBody>
      </p:sp>
      <p:sp>
        <p:nvSpPr>
          <p:cNvPr id="30" name="CaixaDeTexto 29">
            <a:extLst>
              <a:ext uri="{FF2B5EF4-FFF2-40B4-BE49-F238E27FC236}">
                <a16:creationId xmlns:a16="http://schemas.microsoft.com/office/drawing/2014/main" id="{DCD9BCC3-95B1-48A0-B4F0-F52676E2BF22}"/>
              </a:ext>
            </a:extLst>
          </p:cNvPr>
          <p:cNvSpPr txBox="1"/>
          <p:nvPr/>
        </p:nvSpPr>
        <p:spPr>
          <a:xfrm>
            <a:off x="4328397" y="9592788"/>
            <a:ext cx="814173" cy="338554"/>
          </a:xfrm>
          <a:prstGeom prst="rect">
            <a:avLst/>
          </a:prstGeom>
          <a:noFill/>
        </p:spPr>
        <p:txBody>
          <a:bodyPr wrap="square" rtlCol="0">
            <a:spAutoFit/>
          </a:bodyPr>
          <a:lstStyle/>
          <a:p>
            <a:r>
              <a:rPr lang="pt-BR" sz="1600" dirty="0">
                <a:solidFill>
                  <a:schemeClr val="bg1"/>
                </a:solidFill>
                <a:hlinkClick r:id="rId7"/>
              </a:rPr>
              <a:t>Github</a:t>
            </a:r>
            <a:endParaRPr lang="pt-BR" sz="1600" dirty="0">
              <a:solidFill>
                <a:schemeClr val="bg1"/>
              </a:solidFill>
            </a:endParaRPr>
          </a:p>
        </p:txBody>
      </p:sp>
      <p:cxnSp>
        <p:nvCxnSpPr>
          <p:cNvPr id="33" name="Conector reto 32">
            <a:extLst>
              <a:ext uri="{FF2B5EF4-FFF2-40B4-BE49-F238E27FC236}">
                <a16:creationId xmlns:a16="http://schemas.microsoft.com/office/drawing/2014/main" id="{05121455-244D-4617-B07C-7A099702B17E}"/>
              </a:ext>
            </a:extLst>
          </p:cNvPr>
          <p:cNvCxnSpPr>
            <a:cxnSpLocks/>
          </p:cNvCxnSpPr>
          <p:nvPr/>
        </p:nvCxnSpPr>
        <p:spPr>
          <a:xfrm>
            <a:off x="5048250" y="9595264"/>
            <a:ext cx="584" cy="36604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37" name="CaixaDeTexto 36">
            <a:extLst>
              <a:ext uri="{FF2B5EF4-FFF2-40B4-BE49-F238E27FC236}">
                <a16:creationId xmlns:a16="http://schemas.microsoft.com/office/drawing/2014/main" id="{D879DA04-6B3F-4F87-9915-6F50B43FAAEE}"/>
              </a:ext>
            </a:extLst>
          </p:cNvPr>
          <p:cNvSpPr txBox="1"/>
          <p:nvPr/>
        </p:nvSpPr>
        <p:spPr>
          <a:xfrm>
            <a:off x="5482718" y="9592788"/>
            <a:ext cx="1483739" cy="338554"/>
          </a:xfrm>
          <a:prstGeom prst="rect">
            <a:avLst/>
          </a:prstGeom>
          <a:noFill/>
        </p:spPr>
        <p:txBody>
          <a:bodyPr wrap="square" rtlCol="0">
            <a:spAutoFit/>
          </a:bodyPr>
          <a:lstStyle/>
          <a:p>
            <a:r>
              <a:rPr lang="pt-BR" sz="1600" dirty="0">
                <a:solidFill>
                  <a:schemeClr val="bg1"/>
                </a:solidFill>
                <a:hlinkClick r:id="rId8"/>
              </a:rPr>
              <a:t>Linkedin</a:t>
            </a:r>
            <a:endParaRPr lang="pt-BR" sz="1600" dirty="0">
              <a:solidFill>
                <a:schemeClr val="bg1"/>
              </a:solidFill>
            </a:endParaRPr>
          </a:p>
        </p:txBody>
      </p:sp>
      <p:pic>
        <p:nvPicPr>
          <p:cNvPr id="43" name="Imagem 42">
            <a:extLst>
              <a:ext uri="{FF2B5EF4-FFF2-40B4-BE49-F238E27FC236}">
                <a16:creationId xmlns:a16="http://schemas.microsoft.com/office/drawing/2014/main" id="{22CAB7AD-EDFD-4CAC-80F0-E339714AF1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4916" y="9443243"/>
            <a:ext cx="538560" cy="538560"/>
          </a:xfrm>
          <a:prstGeom prst="rect">
            <a:avLst/>
          </a:prstGeom>
        </p:spPr>
      </p:pic>
      <p:pic>
        <p:nvPicPr>
          <p:cNvPr id="45" name="Imagem 44">
            <a:extLst>
              <a:ext uri="{FF2B5EF4-FFF2-40B4-BE49-F238E27FC236}">
                <a16:creationId xmlns:a16="http://schemas.microsoft.com/office/drawing/2014/main" id="{48CC6AC1-F11B-4E5E-99BC-62E03EBF00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17294" y="9565918"/>
            <a:ext cx="365424" cy="365424"/>
          </a:xfrm>
          <a:prstGeom prst="rect">
            <a:avLst/>
          </a:prstGeom>
        </p:spPr>
      </p:pic>
      <p:sp>
        <p:nvSpPr>
          <p:cNvPr id="4" name="CaixaDeTexto 3">
            <a:extLst>
              <a:ext uri="{FF2B5EF4-FFF2-40B4-BE49-F238E27FC236}">
                <a16:creationId xmlns:a16="http://schemas.microsoft.com/office/drawing/2014/main" id="{AE092F0D-475F-4F2B-9FDD-82BB14803F84}"/>
              </a:ext>
            </a:extLst>
          </p:cNvPr>
          <p:cNvSpPr txBox="1"/>
          <p:nvPr/>
        </p:nvSpPr>
        <p:spPr>
          <a:xfrm>
            <a:off x="4058950" y="10009155"/>
            <a:ext cx="2482111" cy="369332"/>
          </a:xfrm>
          <a:prstGeom prst="rect">
            <a:avLst/>
          </a:prstGeom>
          <a:noFill/>
        </p:spPr>
        <p:txBody>
          <a:bodyPr wrap="square" rtlCol="0">
            <a:spAutoFit/>
          </a:bodyPr>
          <a:lstStyle/>
          <a:p>
            <a:pPr algn="ctr"/>
            <a:r>
              <a:rPr lang="pt-BR" dirty="0">
                <a:hlinkClick r:id="rId11"/>
              </a:rPr>
              <a:t>Meu Perfil na DIO</a:t>
            </a:r>
            <a:endParaRPr lang="pt-BR" dirty="0"/>
          </a:p>
        </p:txBody>
      </p:sp>
    </p:spTree>
    <p:extLst>
      <p:ext uri="{BB962C8B-B14F-4D97-AF65-F5344CB8AC3E}">
        <p14:creationId xmlns:p14="http://schemas.microsoft.com/office/powerpoint/2010/main" val="10475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C78B5930-2D8E-4899-801F-A136DF964073}"/>
              </a:ext>
            </a:extLst>
          </p:cNvPr>
          <p:cNvSpPr txBox="1"/>
          <p:nvPr/>
        </p:nvSpPr>
        <p:spPr>
          <a:xfrm>
            <a:off x="920750" y="3132718"/>
            <a:ext cx="7599136" cy="2677656"/>
          </a:xfrm>
          <a:prstGeom prst="rect">
            <a:avLst/>
          </a:prstGeom>
          <a:noFill/>
        </p:spPr>
        <p:txBody>
          <a:bodyPr wrap="square" rtlCol="0">
            <a:spAutoFit/>
          </a:bodyPr>
          <a:lstStyle/>
          <a:p>
            <a:pPr algn="just"/>
            <a:r>
              <a:rPr lang="pt-BR" sz="2400" dirty="0"/>
              <a:t>Se você já se aventurou pelo mundo da programação em Python, provavelmente já ouviu falar sobre coleções de dados. Elas são como caixinhas mágicas onde podemos armazenar nossas informações de forma organizada e acessá-las sempre que precisarmos. Vamos dar uma olhada mais de perto em algumas das coleções mais poderosas que Python oferece: listas, tuplas, conjuntos e dicionários.</a:t>
            </a:r>
            <a:endParaRPr lang="pt-BR" dirty="0"/>
          </a:p>
        </p:txBody>
      </p:sp>
      <p:sp>
        <p:nvSpPr>
          <p:cNvPr id="3" name="titulo_componente">
            <a:extLst>
              <a:ext uri="{FF2B5EF4-FFF2-40B4-BE49-F238E27FC236}">
                <a16:creationId xmlns:a16="http://schemas.microsoft.com/office/drawing/2014/main" id="{4AF90007-5281-49FB-B374-DCE3AE640F35}"/>
              </a:ext>
            </a:extLst>
          </p:cNvPr>
          <p:cNvSpPr txBox="1"/>
          <p:nvPr/>
        </p:nvSpPr>
        <p:spPr>
          <a:xfrm>
            <a:off x="920750" y="738999"/>
            <a:ext cx="8324850" cy="707886"/>
          </a:xfrm>
          <a:prstGeom prst="rect">
            <a:avLst/>
          </a:prstGeom>
          <a:noFill/>
        </p:spPr>
        <p:txBody>
          <a:bodyPr wrap="square" rtlCol="0">
            <a:spAutoFit/>
          </a:bodyPr>
          <a:lstStyle/>
          <a:p>
            <a:pPr algn="ctr"/>
            <a:r>
              <a:rPr lang="pt-BR" sz="4000" dirty="0">
                <a:latin typeface="Impact" panose="020B0806030902050204" pitchFamily="34" charset="0"/>
              </a:rPr>
              <a:t>ESTRUTURAS DE DADOS</a:t>
            </a:r>
          </a:p>
        </p:txBody>
      </p:sp>
      <p:sp>
        <p:nvSpPr>
          <p:cNvPr id="4" name="subtitulo_componente">
            <a:extLst>
              <a:ext uri="{FF2B5EF4-FFF2-40B4-BE49-F238E27FC236}">
                <a16:creationId xmlns:a16="http://schemas.microsoft.com/office/drawing/2014/main" id="{4D18DD8A-0CF8-4A5A-828D-EFA39B6AE222}"/>
              </a:ext>
            </a:extLst>
          </p:cNvPr>
          <p:cNvSpPr txBox="1"/>
          <p:nvPr/>
        </p:nvSpPr>
        <p:spPr>
          <a:xfrm>
            <a:off x="920750" y="1837574"/>
            <a:ext cx="7270750" cy="954107"/>
          </a:xfrm>
          <a:prstGeom prst="rect">
            <a:avLst/>
          </a:prstGeom>
          <a:noFill/>
        </p:spPr>
        <p:txBody>
          <a:bodyPr wrap="square" rtlCol="0">
            <a:spAutoFit/>
          </a:bodyPr>
          <a:lstStyle/>
          <a:p>
            <a:r>
              <a:rPr lang="pt-BR" sz="2800" dirty="0"/>
              <a:t>Explorando as Maravilhas das Coleções de Dados em Python</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Imagem 14">
            <a:extLst>
              <a:ext uri="{FF2B5EF4-FFF2-40B4-BE49-F238E27FC236}">
                <a16:creationId xmlns:a16="http://schemas.microsoft.com/office/drawing/2014/main" id="{ACAF26BC-B284-4F3A-9932-97934DC5D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71" y="6400800"/>
            <a:ext cx="8029575" cy="4105275"/>
          </a:xfrm>
          <a:prstGeom prst="rect">
            <a:avLst/>
          </a:prstGeom>
        </p:spPr>
      </p:pic>
      <p:pic>
        <p:nvPicPr>
          <p:cNvPr id="17" name="Imagem 16">
            <a:extLst>
              <a:ext uri="{FF2B5EF4-FFF2-40B4-BE49-F238E27FC236}">
                <a16:creationId xmlns:a16="http://schemas.microsoft.com/office/drawing/2014/main" id="{5527793F-4EE2-4964-B37B-119B6B6C1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500" y="10136583"/>
            <a:ext cx="4349715" cy="2098098"/>
          </a:xfrm>
          <a:prstGeom prst="rect">
            <a:avLst/>
          </a:prstGeom>
        </p:spPr>
      </p:pic>
      <p:sp>
        <p:nvSpPr>
          <p:cNvPr id="18" name="Espaço Reservado para Rodapé 17">
            <a:extLst>
              <a:ext uri="{FF2B5EF4-FFF2-40B4-BE49-F238E27FC236}">
                <a16:creationId xmlns:a16="http://schemas.microsoft.com/office/drawing/2014/main" id="{2ACB3802-75E6-4CD1-8119-751364DBBAF2}"/>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19" name="Espaço Reservado para Número de Slide 18">
            <a:extLst>
              <a:ext uri="{FF2B5EF4-FFF2-40B4-BE49-F238E27FC236}">
                <a16:creationId xmlns:a16="http://schemas.microsoft.com/office/drawing/2014/main" id="{E860EA0A-E03D-4FE6-923C-CA372B8C1228}"/>
              </a:ext>
            </a:extLst>
          </p:cNvPr>
          <p:cNvSpPr>
            <a:spLocks noGrp="1"/>
          </p:cNvSpPr>
          <p:nvPr>
            <p:ph type="sldNum" sz="quarter" idx="12"/>
          </p:nvPr>
        </p:nvSpPr>
        <p:spPr/>
        <p:txBody>
          <a:bodyPr/>
          <a:lstStyle/>
          <a:p>
            <a:fld id="{01CFF5B6-EA5C-47FB-B8EA-8EF4DB87D65E}" type="slidenum">
              <a:rPr lang="pt-BR" smtClean="0"/>
              <a:t>2</a:t>
            </a:fld>
            <a:endParaRPr lang="pt-BR"/>
          </a:p>
        </p:txBody>
      </p:sp>
    </p:spTree>
    <p:extLst>
      <p:ext uri="{BB962C8B-B14F-4D97-AF65-F5344CB8AC3E}">
        <p14:creationId xmlns:p14="http://schemas.microsoft.com/office/powerpoint/2010/main" val="221803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EAB6371-9E7C-4C09-9171-5761592CFE6C}"/>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_componente">
            <a:extLst>
              <a:ext uri="{FF2B5EF4-FFF2-40B4-BE49-F238E27FC236}">
                <a16:creationId xmlns:a16="http://schemas.microsoft.com/office/drawing/2014/main" id="{8FA518F7-2EFC-4559-94E6-DF7C4DC51517}"/>
              </a:ext>
            </a:extLst>
          </p:cNvPr>
          <p:cNvSpPr txBox="1"/>
          <p:nvPr/>
        </p:nvSpPr>
        <p:spPr>
          <a:xfrm>
            <a:off x="1193222" y="6400800"/>
            <a:ext cx="7214756" cy="1446550"/>
          </a:xfrm>
          <a:prstGeom prst="rect">
            <a:avLst/>
          </a:prstGeom>
          <a:noFill/>
        </p:spPr>
        <p:txBody>
          <a:bodyPr wrap="square" rtlCol="0">
            <a:spAutoFit/>
          </a:bodyPr>
          <a:lstStyle/>
          <a:p>
            <a:r>
              <a:rPr lang="pt-BR" sz="8800" dirty="0">
                <a:solidFill>
                  <a:schemeClr val="bg1"/>
                </a:solidFill>
                <a:latin typeface="Impact" panose="020B0806030902050204" pitchFamily="34" charset="0"/>
              </a:rPr>
              <a:t>SELETORES CSS</a:t>
            </a:r>
          </a:p>
        </p:txBody>
      </p:sp>
      <p:sp>
        <p:nvSpPr>
          <p:cNvPr id="7" name="Pagina capitulo">
            <a:extLst>
              <a:ext uri="{FF2B5EF4-FFF2-40B4-BE49-F238E27FC236}">
                <a16:creationId xmlns:a16="http://schemas.microsoft.com/office/drawing/2014/main" id="{5A0B0819-3710-408C-98A8-A8E2D71BDCD0}"/>
              </a:ext>
            </a:extLst>
          </p:cNvPr>
          <p:cNvSpPr/>
          <p:nvPr/>
        </p:nvSpPr>
        <p:spPr>
          <a:xfrm>
            <a:off x="152400" y="15240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itulo_capitulo">
            <a:extLst>
              <a:ext uri="{FF2B5EF4-FFF2-40B4-BE49-F238E27FC236}">
                <a16:creationId xmlns:a16="http://schemas.microsoft.com/office/drawing/2014/main" id="{D9EB1C9F-C2EE-4975-8373-1F1067B76DF0}"/>
              </a:ext>
            </a:extLst>
          </p:cNvPr>
          <p:cNvSpPr txBox="1"/>
          <p:nvPr/>
        </p:nvSpPr>
        <p:spPr>
          <a:xfrm>
            <a:off x="1193222" y="6630650"/>
            <a:ext cx="7214756"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 LISTAS</a:t>
            </a:r>
          </a:p>
        </p:txBody>
      </p:sp>
      <p:sp>
        <p:nvSpPr>
          <p:cNvPr id="9" name="numero_capitulo">
            <a:extLst>
              <a:ext uri="{FF2B5EF4-FFF2-40B4-BE49-F238E27FC236}">
                <a16:creationId xmlns:a16="http://schemas.microsoft.com/office/drawing/2014/main" id="{AFF97EAB-EEAE-47FD-9798-5889A2F826CE}"/>
              </a:ext>
            </a:extLst>
          </p:cNvPr>
          <p:cNvSpPr txBox="1"/>
          <p:nvPr/>
        </p:nvSpPr>
        <p:spPr>
          <a:xfrm>
            <a:off x="936913" y="2254159"/>
            <a:ext cx="7214756" cy="4524315"/>
          </a:xfrm>
          <a:prstGeom prst="rect">
            <a:avLst/>
          </a:prstGeom>
          <a:noFill/>
          <a:ln>
            <a:noFill/>
          </a:ln>
        </p:spPr>
        <p:txBody>
          <a:bodyPr wrap="square" rtlCol="0">
            <a:spAutoFit/>
          </a:bodyPr>
          <a:lstStyle/>
          <a:p>
            <a:pPr algn="ctr"/>
            <a:r>
              <a:rPr lang="pt-BR" sz="28800" dirty="0">
                <a:ln>
                  <a:solidFill>
                    <a:srgbClr val="00FFFF"/>
                  </a:solidFill>
                </a:ln>
                <a:noFill/>
                <a:latin typeface="Impact" panose="020B0806030902050204" pitchFamily="34" charset="0"/>
              </a:rPr>
              <a:t>01</a:t>
            </a:r>
          </a:p>
        </p:txBody>
      </p:sp>
      <p:sp>
        <p:nvSpPr>
          <p:cNvPr id="10" name="caixinha_capitulo">
            <a:extLst>
              <a:ext uri="{FF2B5EF4-FFF2-40B4-BE49-F238E27FC236}">
                <a16:creationId xmlns:a16="http://schemas.microsoft.com/office/drawing/2014/main" id="{C08A808B-761B-4B5F-BD58-8E33392F4A23}"/>
              </a:ext>
            </a:extLst>
          </p:cNvPr>
          <p:cNvSpPr/>
          <p:nvPr/>
        </p:nvSpPr>
        <p:spPr>
          <a:xfrm>
            <a:off x="826266" y="7999750"/>
            <a:ext cx="7965194" cy="7745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_componente">
            <a:extLst>
              <a:ext uri="{FF2B5EF4-FFF2-40B4-BE49-F238E27FC236}">
                <a16:creationId xmlns:a16="http://schemas.microsoft.com/office/drawing/2014/main" id="{B272EA31-780E-48CE-88A4-151D74C80C78}"/>
              </a:ext>
            </a:extLst>
          </p:cNvPr>
          <p:cNvSpPr txBox="1"/>
          <p:nvPr/>
        </p:nvSpPr>
        <p:spPr>
          <a:xfrm>
            <a:off x="826266" y="8999409"/>
            <a:ext cx="8201619" cy="1200329"/>
          </a:xfrm>
          <a:prstGeom prst="rect">
            <a:avLst/>
          </a:prstGeom>
          <a:noFill/>
        </p:spPr>
        <p:txBody>
          <a:bodyPr wrap="square" rtlCol="0">
            <a:spAutoFit/>
          </a:bodyPr>
          <a:lstStyle/>
          <a:p>
            <a:pPr algn="ctr"/>
            <a:r>
              <a:rPr lang="pt-BR" sz="2400" b="0" i="0" dirty="0">
                <a:solidFill>
                  <a:srgbClr val="ECECEC"/>
                </a:solidFill>
                <a:effectLst/>
                <a:latin typeface="Söhne"/>
              </a:rPr>
              <a:t>Imagine-a como uma mochila mágica onde você pode guardar uma infinidade de itens - e, mais importante, pode modificá-la conforme desejar. </a:t>
            </a:r>
            <a:endParaRPr lang="pt-BR" dirty="0">
              <a:solidFill>
                <a:schemeClr val="bg1"/>
              </a:solidFill>
            </a:endParaRPr>
          </a:p>
        </p:txBody>
      </p:sp>
      <p:sp>
        <p:nvSpPr>
          <p:cNvPr id="13" name="subtitulo_componente">
            <a:extLst>
              <a:ext uri="{FF2B5EF4-FFF2-40B4-BE49-F238E27FC236}">
                <a16:creationId xmlns:a16="http://schemas.microsoft.com/office/drawing/2014/main" id="{42A9706C-FD5F-40E2-A4D0-D4745792A620}"/>
              </a:ext>
            </a:extLst>
          </p:cNvPr>
          <p:cNvSpPr txBox="1"/>
          <p:nvPr/>
        </p:nvSpPr>
        <p:spPr>
          <a:xfrm>
            <a:off x="573315" y="8225948"/>
            <a:ext cx="8454569" cy="523220"/>
          </a:xfrm>
          <a:prstGeom prst="rect">
            <a:avLst/>
          </a:prstGeom>
          <a:noFill/>
        </p:spPr>
        <p:txBody>
          <a:bodyPr wrap="square" rtlCol="0">
            <a:spAutoFit/>
          </a:bodyPr>
          <a:lstStyle/>
          <a:p>
            <a:pPr algn="ctr"/>
            <a:r>
              <a:rPr lang="pt-BR" sz="2800" dirty="0">
                <a:solidFill>
                  <a:schemeClr val="bg1"/>
                </a:solidFill>
              </a:rPr>
              <a:t>SEU MELHOR AMIGO NA ORGANIZAÇÃO DE DADOS</a:t>
            </a:r>
          </a:p>
        </p:txBody>
      </p:sp>
      <p:sp>
        <p:nvSpPr>
          <p:cNvPr id="14" name="Espaço Reservado para Rodapé 13">
            <a:extLst>
              <a:ext uri="{FF2B5EF4-FFF2-40B4-BE49-F238E27FC236}">
                <a16:creationId xmlns:a16="http://schemas.microsoft.com/office/drawing/2014/main" id="{FF9DBC2B-EDAA-450D-B3A9-CD653F37F42C}"/>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15" name="Espaço Reservado para Número de Slide 14">
            <a:extLst>
              <a:ext uri="{FF2B5EF4-FFF2-40B4-BE49-F238E27FC236}">
                <a16:creationId xmlns:a16="http://schemas.microsoft.com/office/drawing/2014/main" id="{C0850CF6-E813-452D-9360-F5C6BCB6C10B}"/>
              </a:ext>
            </a:extLst>
          </p:cNvPr>
          <p:cNvSpPr>
            <a:spLocks noGrp="1"/>
          </p:cNvSpPr>
          <p:nvPr>
            <p:ph type="sldNum" sz="quarter" idx="12"/>
          </p:nvPr>
        </p:nvSpPr>
        <p:spPr/>
        <p:txBody>
          <a:bodyPr/>
          <a:lstStyle/>
          <a:p>
            <a:fld id="{01CFF5B6-EA5C-47FB-B8EA-8EF4DB87D65E}" type="slidenum">
              <a:rPr lang="pt-BR" smtClean="0"/>
              <a:t>3</a:t>
            </a:fld>
            <a:endParaRPr lang="pt-BR"/>
          </a:p>
        </p:txBody>
      </p:sp>
    </p:spTree>
    <p:extLst>
      <p:ext uri="{BB962C8B-B14F-4D97-AF65-F5344CB8AC3E}">
        <p14:creationId xmlns:p14="http://schemas.microsoft.com/office/powerpoint/2010/main" val="418887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C78B5930-2D8E-4899-801F-A136DF964073}"/>
              </a:ext>
            </a:extLst>
          </p:cNvPr>
          <p:cNvSpPr txBox="1"/>
          <p:nvPr/>
        </p:nvSpPr>
        <p:spPr>
          <a:xfrm>
            <a:off x="920750" y="2724050"/>
            <a:ext cx="7562850" cy="3046988"/>
          </a:xfrm>
          <a:prstGeom prst="rect">
            <a:avLst/>
          </a:prstGeom>
          <a:noFill/>
        </p:spPr>
        <p:txBody>
          <a:bodyPr wrap="square" rtlCol="0">
            <a:spAutoFit/>
          </a:bodyPr>
          <a:lstStyle/>
          <a:p>
            <a:pPr algn="just"/>
            <a:r>
              <a:rPr lang="pt-BR" sz="2400" dirty="0"/>
              <a:t>As listas são como uma sequência ordenada de itens, onde cada item é acessado por sua posição na lista, chamada de índice. É como ter uma lista de compras, onde cada item é numerado e você pode adicionar ou remover itens conforme necessário.</a:t>
            </a:r>
          </a:p>
          <a:p>
            <a:pPr algn="just"/>
            <a:endParaRPr lang="pt-BR" sz="2400" dirty="0"/>
          </a:p>
          <a:p>
            <a:pPr algn="just"/>
            <a:r>
              <a:rPr lang="pt-BR" sz="2400" dirty="0"/>
              <a:t>Digamos que queremos criar uma lista de tarefas a fazer durante o dia. Podemos fazer isso usando uma lista Python:</a:t>
            </a:r>
          </a:p>
        </p:txBody>
      </p:sp>
      <p:sp>
        <p:nvSpPr>
          <p:cNvPr id="3" name="titulo_componente">
            <a:extLst>
              <a:ext uri="{FF2B5EF4-FFF2-40B4-BE49-F238E27FC236}">
                <a16:creationId xmlns:a16="http://schemas.microsoft.com/office/drawing/2014/main" id="{4AF90007-5281-49FB-B374-DCE3AE640F35}"/>
              </a:ext>
            </a:extLst>
          </p:cNvPr>
          <p:cNvSpPr txBox="1"/>
          <p:nvPr/>
        </p:nvSpPr>
        <p:spPr>
          <a:xfrm>
            <a:off x="920750" y="738999"/>
            <a:ext cx="8261350" cy="707886"/>
          </a:xfrm>
          <a:prstGeom prst="rect">
            <a:avLst/>
          </a:prstGeom>
          <a:noFill/>
        </p:spPr>
        <p:txBody>
          <a:bodyPr wrap="square" rtlCol="0">
            <a:spAutoFit/>
          </a:bodyPr>
          <a:lstStyle/>
          <a:p>
            <a:pPr algn="ctr"/>
            <a:r>
              <a:rPr lang="pt-BR" sz="4000" dirty="0">
                <a:latin typeface="Impact" panose="020B0806030902050204" pitchFamily="34" charset="0"/>
              </a:rPr>
              <a:t>CONCEITOS ESSENCIAIS</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texto_componente">
            <a:extLst>
              <a:ext uri="{FF2B5EF4-FFF2-40B4-BE49-F238E27FC236}">
                <a16:creationId xmlns:a16="http://schemas.microsoft.com/office/drawing/2014/main" id="{2607DF54-9C88-44E2-8CA6-97EFCFD8E584}"/>
              </a:ext>
            </a:extLst>
          </p:cNvPr>
          <p:cNvSpPr txBox="1"/>
          <p:nvPr/>
        </p:nvSpPr>
        <p:spPr>
          <a:xfrm>
            <a:off x="920750" y="8168957"/>
            <a:ext cx="7829550" cy="830997"/>
          </a:xfrm>
          <a:prstGeom prst="rect">
            <a:avLst/>
          </a:prstGeom>
          <a:noFill/>
        </p:spPr>
        <p:txBody>
          <a:bodyPr wrap="square" rtlCol="0">
            <a:spAutoFit/>
          </a:bodyPr>
          <a:lstStyle/>
          <a:p>
            <a:pPr algn="just"/>
            <a:r>
              <a:rPr lang="pt-BR" sz="2400" dirty="0"/>
              <a:t>Para acessar um item específico na lista, você usa seu índice correspondente. Lembre-se de que os índices começam em 0.</a:t>
            </a:r>
            <a:endParaRPr lang="pt-BR" dirty="0"/>
          </a:p>
        </p:txBody>
      </p:sp>
      <p:pic>
        <p:nvPicPr>
          <p:cNvPr id="16" name="Imagem 15">
            <a:extLst>
              <a:ext uri="{FF2B5EF4-FFF2-40B4-BE49-F238E27FC236}">
                <a16:creationId xmlns:a16="http://schemas.microsoft.com/office/drawing/2014/main" id="{4CC05DBE-C6EF-4AC8-91E1-84970604E7E6}"/>
              </a:ext>
            </a:extLst>
          </p:cNvPr>
          <p:cNvPicPr>
            <a:picLocks noChangeAspect="1"/>
          </p:cNvPicPr>
          <p:nvPr/>
        </p:nvPicPr>
        <p:blipFill rotWithShape="1">
          <a:blip r:embed="rId2">
            <a:extLst>
              <a:ext uri="{28A0092B-C50C-407E-A947-70E740481C1C}">
                <a14:useLocalDpi xmlns:a14="http://schemas.microsoft.com/office/drawing/2010/main" val="0"/>
              </a:ext>
            </a:extLst>
          </a:blip>
          <a:srcRect t="16203"/>
          <a:stretch/>
        </p:blipFill>
        <p:spPr>
          <a:xfrm>
            <a:off x="457200" y="5934267"/>
            <a:ext cx="8724900" cy="2176634"/>
          </a:xfrm>
          <a:prstGeom prst="rect">
            <a:avLst/>
          </a:prstGeom>
        </p:spPr>
      </p:pic>
      <p:sp>
        <p:nvSpPr>
          <p:cNvPr id="17" name="texto_componente">
            <a:extLst>
              <a:ext uri="{FF2B5EF4-FFF2-40B4-BE49-F238E27FC236}">
                <a16:creationId xmlns:a16="http://schemas.microsoft.com/office/drawing/2014/main" id="{F659ECA7-D46B-46E1-9E66-F34170880103}"/>
              </a:ext>
            </a:extLst>
          </p:cNvPr>
          <p:cNvSpPr txBox="1"/>
          <p:nvPr/>
        </p:nvSpPr>
        <p:spPr>
          <a:xfrm>
            <a:off x="920750" y="9163183"/>
            <a:ext cx="7829550" cy="830997"/>
          </a:xfrm>
          <a:prstGeom prst="rect">
            <a:avLst/>
          </a:prstGeom>
          <a:noFill/>
        </p:spPr>
        <p:txBody>
          <a:bodyPr wrap="square" rtlCol="0">
            <a:spAutoFit/>
          </a:bodyPr>
          <a:lstStyle/>
          <a:p>
            <a:pPr algn="just"/>
            <a:r>
              <a:rPr lang="pt-BR" sz="2400" dirty="0"/>
              <a:t>Uma das coisas legais sobre as listas é que você pode facilmente adicionar novos itens ou remover itens existentes.</a:t>
            </a:r>
            <a:endParaRPr lang="pt-BR" dirty="0"/>
          </a:p>
        </p:txBody>
      </p:sp>
      <p:pic>
        <p:nvPicPr>
          <p:cNvPr id="27" name="Imagem 26">
            <a:extLst>
              <a:ext uri="{FF2B5EF4-FFF2-40B4-BE49-F238E27FC236}">
                <a16:creationId xmlns:a16="http://schemas.microsoft.com/office/drawing/2014/main" id="{D546ACA5-F7E3-425B-A529-8CACE4C4B318}"/>
              </a:ext>
            </a:extLst>
          </p:cNvPr>
          <p:cNvPicPr>
            <a:picLocks noChangeAspect="1"/>
          </p:cNvPicPr>
          <p:nvPr/>
        </p:nvPicPr>
        <p:blipFill rotWithShape="1">
          <a:blip r:embed="rId3">
            <a:extLst>
              <a:ext uri="{28A0092B-C50C-407E-A947-70E740481C1C}">
                <a14:useLocalDpi xmlns:a14="http://schemas.microsoft.com/office/drawing/2010/main" val="0"/>
              </a:ext>
            </a:extLst>
          </a:blip>
          <a:srcRect t="10740"/>
          <a:stretch/>
        </p:blipFill>
        <p:spPr>
          <a:xfrm>
            <a:off x="434741" y="10157408"/>
            <a:ext cx="8747359" cy="2552875"/>
          </a:xfrm>
          <a:prstGeom prst="rect">
            <a:avLst/>
          </a:prstGeom>
        </p:spPr>
      </p:pic>
      <p:sp>
        <p:nvSpPr>
          <p:cNvPr id="28" name="Espaço Reservado para Rodapé 27">
            <a:extLst>
              <a:ext uri="{FF2B5EF4-FFF2-40B4-BE49-F238E27FC236}">
                <a16:creationId xmlns:a16="http://schemas.microsoft.com/office/drawing/2014/main" id="{00FD7187-9028-4C2C-B542-72602613A8C1}"/>
              </a:ext>
            </a:extLst>
          </p:cNvPr>
          <p:cNvSpPr>
            <a:spLocks noGrp="1"/>
          </p:cNvSpPr>
          <p:nvPr>
            <p:ph type="ftr" sz="quarter" idx="11"/>
          </p:nvPr>
        </p:nvSpPr>
        <p:spPr>
          <a:xfrm>
            <a:off x="3035300" y="12270199"/>
            <a:ext cx="3600450" cy="681567"/>
          </a:xfrm>
        </p:spPr>
        <p:txBody>
          <a:bodyPr/>
          <a:lstStyle/>
          <a:p>
            <a:r>
              <a:rPr lang="pt-BR" dirty="0"/>
              <a:t>Listas, tuplas, conjuntos e dicionários - Day Ferreira</a:t>
            </a:r>
          </a:p>
        </p:txBody>
      </p:sp>
      <p:sp>
        <p:nvSpPr>
          <p:cNvPr id="29" name="Espaço Reservado para Número de Slide 28">
            <a:extLst>
              <a:ext uri="{FF2B5EF4-FFF2-40B4-BE49-F238E27FC236}">
                <a16:creationId xmlns:a16="http://schemas.microsoft.com/office/drawing/2014/main" id="{A717C1A7-41E7-4A32-9B81-EB714B864FC6}"/>
              </a:ext>
            </a:extLst>
          </p:cNvPr>
          <p:cNvSpPr>
            <a:spLocks noGrp="1"/>
          </p:cNvSpPr>
          <p:nvPr>
            <p:ph type="sldNum" sz="quarter" idx="12"/>
          </p:nvPr>
        </p:nvSpPr>
        <p:spPr>
          <a:xfrm>
            <a:off x="6780848" y="12249237"/>
            <a:ext cx="2160270" cy="681567"/>
          </a:xfrm>
        </p:spPr>
        <p:txBody>
          <a:bodyPr/>
          <a:lstStyle/>
          <a:p>
            <a:fld id="{01CFF5B6-EA5C-47FB-B8EA-8EF4DB87D65E}" type="slidenum">
              <a:rPr lang="pt-BR" smtClean="0"/>
              <a:t>4</a:t>
            </a:fld>
            <a:endParaRPr lang="pt-BR" dirty="0"/>
          </a:p>
        </p:txBody>
      </p:sp>
      <p:pic>
        <p:nvPicPr>
          <p:cNvPr id="32" name="Imagem 31">
            <a:extLst>
              <a:ext uri="{FF2B5EF4-FFF2-40B4-BE49-F238E27FC236}">
                <a16:creationId xmlns:a16="http://schemas.microsoft.com/office/drawing/2014/main" id="{ABAEDBA9-42B0-43EA-B9B0-A38736AE3CC6}"/>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13618726">
            <a:off x="3858865" y="-701248"/>
            <a:ext cx="4758769" cy="4758769"/>
          </a:xfrm>
          <a:prstGeom prst="rect">
            <a:avLst/>
          </a:prstGeom>
        </p:spPr>
      </p:pic>
    </p:spTree>
    <p:extLst>
      <p:ext uri="{BB962C8B-B14F-4D97-AF65-F5344CB8AC3E}">
        <p14:creationId xmlns:p14="http://schemas.microsoft.com/office/powerpoint/2010/main" val="293608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C78B5930-2D8E-4899-801F-A136DF964073}"/>
              </a:ext>
            </a:extLst>
          </p:cNvPr>
          <p:cNvSpPr txBox="1"/>
          <p:nvPr/>
        </p:nvSpPr>
        <p:spPr>
          <a:xfrm>
            <a:off x="920749" y="2724050"/>
            <a:ext cx="7610475" cy="1200329"/>
          </a:xfrm>
          <a:prstGeom prst="rect">
            <a:avLst/>
          </a:prstGeom>
          <a:noFill/>
        </p:spPr>
        <p:txBody>
          <a:bodyPr wrap="square" rtlCol="0">
            <a:spAutoFit/>
          </a:bodyPr>
          <a:lstStyle/>
          <a:p>
            <a:pPr algn="just"/>
            <a:r>
              <a:rPr lang="pt-BR" sz="2400" dirty="0"/>
              <a:t>As listas são incrivelmente versáteis e podem ser usadas em uma variedade de situações. Elas são fundamentais para organizar e manipular dados em Python.</a:t>
            </a:r>
          </a:p>
        </p:txBody>
      </p:sp>
      <p:sp>
        <p:nvSpPr>
          <p:cNvPr id="3" name="titulo_componente">
            <a:extLst>
              <a:ext uri="{FF2B5EF4-FFF2-40B4-BE49-F238E27FC236}">
                <a16:creationId xmlns:a16="http://schemas.microsoft.com/office/drawing/2014/main" id="{4AF90007-5281-49FB-B374-DCE3AE640F35}"/>
              </a:ext>
            </a:extLst>
          </p:cNvPr>
          <p:cNvSpPr txBox="1"/>
          <p:nvPr/>
        </p:nvSpPr>
        <p:spPr>
          <a:xfrm>
            <a:off x="920749" y="738999"/>
            <a:ext cx="8484507" cy="707886"/>
          </a:xfrm>
          <a:prstGeom prst="rect">
            <a:avLst/>
          </a:prstGeom>
          <a:noFill/>
        </p:spPr>
        <p:txBody>
          <a:bodyPr wrap="square" rtlCol="0">
            <a:spAutoFit/>
          </a:bodyPr>
          <a:lstStyle/>
          <a:p>
            <a:pPr algn="ctr"/>
            <a:r>
              <a:rPr lang="pt-BR" sz="4000" dirty="0">
                <a:latin typeface="Impact" panose="020B0806030902050204" pitchFamily="34" charset="0"/>
              </a:rPr>
              <a:t> EXPLORANDO O PODER DAS LISTAS</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texto_componente">
            <a:extLst>
              <a:ext uri="{FF2B5EF4-FFF2-40B4-BE49-F238E27FC236}">
                <a16:creationId xmlns:a16="http://schemas.microsoft.com/office/drawing/2014/main" id="{2607DF54-9C88-44E2-8CA6-97EFCFD8E584}"/>
              </a:ext>
            </a:extLst>
          </p:cNvPr>
          <p:cNvSpPr txBox="1"/>
          <p:nvPr/>
        </p:nvSpPr>
        <p:spPr>
          <a:xfrm>
            <a:off x="968375" y="7414332"/>
            <a:ext cx="7562850" cy="1200329"/>
          </a:xfrm>
          <a:prstGeom prst="rect">
            <a:avLst/>
          </a:prstGeom>
          <a:noFill/>
        </p:spPr>
        <p:txBody>
          <a:bodyPr wrap="square" rtlCol="0">
            <a:spAutoFit/>
          </a:bodyPr>
          <a:lstStyle/>
          <a:p>
            <a:pPr algn="just"/>
            <a:r>
              <a:rPr lang="pt-BR" sz="2400" dirty="0"/>
              <a:t>As listas podem conter uma mistura de diferentes tipos de dados. Por exemplo, você pode ter uma lista com números, strings e até mesmo outras listas!</a:t>
            </a:r>
            <a:endParaRPr lang="pt-BR" dirty="0"/>
          </a:p>
        </p:txBody>
      </p:sp>
      <p:pic>
        <p:nvPicPr>
          <p:cNvPr id="8" name="Imagem 7">
            <a:extLst>
              <a:ext uri="{FF2B5EF4-FFF2-40B4-BE49-F238E27FC236}">
                <a16:creationId xmlns:a16="http://schemas.microsoft.com/office/drawing/2014/main" id="{FEEC4544-9018-4C98-847C-2C5D95A4ADF9}"/>
              </a:ext>
            </a:extLst>
          </p:cNvPr>
          <p:cNvPicPr>
            <a:picLocks noChangeAspect="1"/>
          </p:cNvPicPr>
          <p:nvPr/>
        </p:nvPicPr>
        <p:blipFill rotWithShape="1">
          <a:blip r:embed="rId2">
            <a:extLst>
              <a:ext uri="{28A0092B-C50C-407E-A947-70E740481C1C}">
                <a14:useLocalDpi xmlns:a14="http://schemas.microsoft.com/office/drawing/2010/main" val="0"/>
              </a:ext>
            </a:extLst>
          </a:blip>
          <a:srcRect t="16460"/>
          <a:stretch/>
        </p:blipFill>
        <p:spPr>
          <a:xfrm>
            <a:off x="1564163" y="4355906"/>
            <a:ext cx="6472874" cy="2364163"/>
          </a:xfrm>
          <a:prstGeom prst="rect">
            <a:avLst/>
          </a:prstGeom>
        </p:spPr>
      </p:pic>
      <p:pic>
        <p:nvPicPr>
          <p:cNvPr id="30" name="Imagem 29">
            <a:extLst>
              <a:ext uri="{FF2B5EF4-FFF2-40B4-BE49-F238E27FC236}">
                <a16:creationId xmlns:a16="http://schemas.microsoft.com/office/drawing/2014/main" id="{D202590D-A23E-49DA-8D92-F731DE15B585}"/>
              </a:ext>
            </a:extLst>
          </p:cNvPr>
          <p:cNvPicPr>
            <a:picLocks noChangeAspect="1"/>
          </p:cNvPicPr>
          <p:nvPr/>
        </p:nvPicPr>
        <p:blipFill rotWithShape="1">
          <a:blip r:embed="rId3">
            <a:extLst>
              <a:ext uri="{28A0092B-C50C-407E-A947-70E740481C1C}">
                <a14:useLocalDpi xmlns:a14="http://schemas.microsoft.com/office/drawing/2010/main" val="0"/>
              </a:ext>
            </a:extLst>
          </a:blip>
          <a:srcRect t="19274"/>
          <a:stretch/>
        </p:blipFill>
        <p:spPr>
          <a:xfrm>
            <a:off x="1368395" y="8966300"/>
            <a:ext cx="7026305" cy="2222500"/>
          </a:xfrm>
          <a:prstGeom prst="rect">
            <a:avLst/>
          </a:prstGeom>
        </p:spPr>
      </p:pic>
      <p:sp>
        <p:nvSpPr>
          <p:cNvPr id="31" name="Espaço Reservado para Rodapé 30">
            <a:extLst>
              <a:ext uri="{FF2B5EF4-FFF2-40B4-BE49-F238E27FC236}">
                <a16:creationId xmlns:a16="http://schemas.microsoft.com/office/drawing/2014/main" id="{97FB00A0-5E96-475F-890D-D6EF1577387A}"/>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32" name="Espaço Reservado para Número de Slide 31">
            <a:extLst>
              <a:ext uri="{FF2B5EF4-FFF2-40B4-BE49-F238E27FC236}">
                <a16:creationId xmlns:a16="http://schemas.microsoft.com/office/drawing/2014/main" id="{504D4CF6-5DF5-48C2-9C5C-DF4FF9ED0D78}"/>
              </a:ext>
            </a:extLst>
          </p:cNvPr>
          <p:cNvSpPr>
            <a:spLocks noGrp="1"/>
          </p:cNvSpPr>
          <p:nvPr>
            <p:ph type="sldNum" sz="quarter" idx="12"/>
          </p:nvPr>
        </p:nvSpPr>
        <p:spPr/>
        <p:txBody>
          <a:bodyPr/>
          <a:lstStyle/>
          <a:p>
            <a:fld id="{01CFF5B6-EA5C-47FB-B8EA-8EF4DB87D65E}" type="slidenum">
              <a:rPr lang="pt-BR" smtClean="0"/>
              <a:t>5</a:t>
            </a:fld>
            <a:endParaRPr lang="pt-BR"/>
          </a:p>
        </p:txBody>
      </p:sp>
      <p:pic>
        <p:nvPicPr>
          <p:cNvPr id="35" name="Imagem 34">
            <a:extLst>
              <a:ext uri="{FF2B5EF4-FFF2-40B4-BE49-F238E27FC236}">
                <a16:creationId xmlns:a16="http://schemas.microsoft.com/office/drawing/2014/main" id="{C77ACC0C-98B5-4522-92A0-A750E71CEAB7}"/>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49801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C78B5930-2D8E-4899-801F-A136DF964073}"/>
              </a:ext>
            </a:extLst>
          </p:cNvPr>
          <p:cNvSpPr txBox="1"/>
          <p:nvPr/>
        </p:nvSpPr>
        <p:spPr>
          <a:xfrm>
            <a:off x="920750" y="2724050"/>
            <a:ext cx="7562850" cy="1200329"/>
          </a:xfrm>
          <a:prstGeom prst="rect">
            <a:avLst/>
          </a:prstGeom>
          <a:noFill/>
        </p:spPr>
        <p:txBody>
          <a:bodyPr wrap="square" rtlCol="0">
            <a:spAutoFit/>
          </a:bodyPr>
          <a:lstStyle/>
          <a:p>
            <a:pPr algn="just"/>
            <a:r>
              <a:rPr lang="pt-BR" sz="2400" dirty="0"/>
              <a:t>A compreensão de lista é uma maneira elegante e concisa de criar listas em Python. Ela permite criar listas de forma mais eficiente e legível.</a:t>
            </a:r>
          </a:p>
        </p:txBody>
      </p:sp>
      <p:sp>
        <p:nvSpPr>
          <p:cNvPr id="3" name="titulo_componente">
            <a:extLst>
              <a:ext uri="{FF2B5EF4-FFF2-40B4-BE49-F238E27FC236}">
                <a16:creationId xmlns:a16="http://schemas.microsoft.com/office/drawing/2014/main" id="{4AF90007-5281-49FB-B374-DCE3AE640F35}"/>
              </a:ext>
            </a:extLst>
          </p:cNvPr>
          <p:cNvSpPr txBox="1"/>
          <p:nvPr/>
        </p:nvSpPr>
        <p:spPr>
          <a:xfrm>
            <a:off x="920749" y="738999"/>
            <a:ext cx="8469993" cy="707886"/>
          </a:xfrm>
          <a:prstGeom prst="rect">
            <a:avLst/>
          </a:prstGeom>
          <a:noFill/>
        </p:spPr>
        <p:txBody>
          <a:bodyPr wrap="square" rtlCol="0">
            <a:spAutoFit/>
          </a:bodyPr>
          <a:lstStyle/>
          <a:p>
            <a:pPr algn="ctr"/>
            <a:r>
              <a:rPr lang="pt-BR" sz="4000" dirty="0">
                <a:latin typeface="Impact" panose="020B0806030902050204" pitchFamily="34" charset="0"/>
              </a:rPr>
              <a:t> CRIANDO LISTAS DE FORMA INTELIGENTE</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0BDD4F39-9844-46B3-85BA-839339369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857" y="3473184"/>
            <a:ext cx="6111156" cy="2924114"/>
          </a:xfrm>
          <a:prstGeom prst="rect">
            <a:avLst/>
          </a:prstGeom>
        </p:spPr>
      </p:pic>
      <p:sp>
        <p:nvSpPr>
          <p:cNvPr id="11" name="texto_componente">
            <a:extLst>
              <a:ext uri="{FF2B5EF4-FFF2-40B4-BE49-F238E27FC236}">
                <a16:creationId xmlns:a16="http://schemas.microsoft.com/office/drawing/2014/main" id="{1B8F7D29-C9F1-4877-9FA2-48DCED00FED6}"/>
              </a:ext>
            </a:extLst>
          </p:cNvPr>
          <p:cNvSpPr txBox="1"/>
          <p:nvPr/>
        </p:nvSpPr>
        <p:spPr>
          <a:xfrm>
            <a:off x="968375" y="6300052"/>
            <a:ext cx="7562850" cy="1200329"/>
          </a:xfrm>
          <a:prstGeom prst="rect">
            <a:avLst/>
          </a:prstGeom>
          <a:noFill/>
        </p:spPr>
        <p:txBody>
          <a:bodyPr wrap="square" rtlCol="0">
            <a:spAutoFit/>
          </a:bodyPr>
          <a:lstStyle/>
          <a:p>
            <a:pPr algn="just"/>
            <a:r>
              <a:rPr lang="pt-BR" sz="2400" dirty="0"/>
              <a:t>Python oferece uma variedade de operações para trabalhar com listas, como concatenação(+), fatiamento ([inicio:fim]), inversão (reversed()).</a:t>
            </a:r>
            <a:endParaRPr lang="pt-BR" dirty="0"/>
          </a:p>
        </p:txBody>
      </p:sp>
      <p:pic>
        <p:nvPicPr>
          <p:cNvPr id="12" name="Imagem 11">
            <a:extLst>
              <a:ext uri="{FF2B5EF4-FFF2-40B4-BE49-F238E27FC236}">
                <a16:creationId xmlns:a16="http://schemas.microsoft.com/office/drawing/2014/main" id="{B91C3D1D-CD52-4D09-B9FA-1CE3FF3EB335}"/>
              </a:ext>
            </a:extLst>
          </p:cNvPr>
          <p:cNvPicPr>
            <a:picLocks noChangeAspect="1"/>
          </p:cNvPicPr>
          <p:nvPr/>
        </p:nvPicPr>
        <p:blipFill rotWithShape="1">
          <a:blip r:embed="rId3">
            <a:extLst>
              <a:ext uri="{28A0092B-C50C-407E-A947-70E740481C1C}">
                <a14:useLocalDpi xmlns:a14="http://schemas.microsoft.com/office/drawing/2010/main" val="0"/>
              </a:ext>
            </a:extLst>
          </a:blip>
          <a:srcRect t="14208"/>
          <a:stretch/>
        </p:blipFill>
        <p:spPr>
          <a:xfrm>
            <a:off x="1802694" y="7496259"/>
            <a:ext cx="6111157" cy="2536886"/>
          </a:xfrm>
          <a:prstGeom prst="rect">
            <a:avLst/>
          </a:prstGeom>
        </p:spPr>
      </p:pic>
      <p:sp>
        <p:nvSpPr>
          <p:cNvPr id="14" name="texto_componente">
            <a:extLst>
              <a:ext uri="{FF2B5EF4-FFF2-40B4-BE49-F238E27FC236}">
                <a16:creationId xmlns:a16="http://schemas.microsoft.com/office/drawing/2014/main" id="{3CBACB06-62DC-4661-A7EE-33B2562132C7}"/>
              </a:ext>
            </a:extLst>
          </p:cNvPr>
          <p:cNvSpPr txBox="1"/>
          <p:nvPr/>
        </p:nvSpPr>
        <p:spPr>
          <a:xfrm>
            <a:off x="1122363" y="9927949"/>
            <a:ext cx="7793038" cy="830997"/>
          </a:xfrm>
          <a:prstGeom prst="rect">
            <a:avLst/>
          </a:prstGeom>
          <a:noFill/>
        </p:spPr>
        <p:txBody>
          <a:bodyPr wrap="square" rtlCol="0">
            <a:spAutoFit/>
          </a:bodyPr>
          <a:lstStyle/>
          <a:p>
            <a:pPr algn="just"/>
            <a:r>
              <a:rPr lang="pt-BR" sz="2400" dirty="0"/>
              <a:t>Python possui várias funções embutidas úteis para trabalhar com listas, como len(), max(), min(), sum() e sorted().</a:t>
            </a:r>
            <a:endParaRPr lang="pt-BR" dirty="0"/>
          </a:p>
        </p:txBody>
      </p:sp>
      <p:pic>
        <p:nvPicPr>
          <p:cNvPr id="15" name="Imagem 14">
            <a:extLst>
              <a:ext uri="{FF2B5EF4-FFF2-40B4-BE49-F238E27FC236}">
                <a16:creationId xmlns:a16="http://schemas.microsoft.com/office/drawing/2014/main" id="{571AC5AD-C0D0-4593-AC1F-F16F028D990C}"/>
              </a:ext>
            </a:extLst>
          </p:cNvPr>
          <p:cNvPicPr>
            <a:picLocks noChangeAspect="1"/>
          </p:cNvPicPr>
          <p:nvPr/>
        </p:nvPicPr>
        <p:blipFill rotWithShape="1">
          <a:blip r:embed="rId4">
            <a:extLst>
              <a:ext uri="{28A0092B-C50C-407E-A947-70E740481C1C}">
                <a14:useLocalDpi xmlns:a14="http://schemas.microsoft.com/office/drawing/2010/main" val="0"/>
              </a:ext>
            </a:extLst>
          </a:blip>
          <a:srcRect t="15148"/>
          <a:stretch/>
        </p:blipFill>
        <p:spPr>
          <a:xfrm>
            <a:off x="1778960" y="10671021"/>
            <a:ext cx="6174054" cy="2448318"/>
          </a:xfrm>
          <a:prstGeom prst="rect">
            <a:avLst/>
          </a:prstGeom>
        </p:spPr>
      </p:pic>
      <p:sp>
        <p:nvSpPr>
          <p:cNvPr id="17" name="Espaço Reservado para Número de Slide 16">
            <a:extLst>
              <a:ext uri="{FF2B5EF4-FFF2-40B4-BE49-F238E27FC236}">
                <a16:creationId xmlns:a16="http://schemas.microsoft.com/office/drawing/2014/main" id="{EFA8101E-8965-497D-83C2-6D1EEE985C76}"/>
              </a:ext>
            </a:extLst>
          </p:cNvPr>
          <p:cNvSpPr>
            <a:spLocks noGrp="1"/>
          </p:cNvSpPr>
          <p:nvPr>
            <p:ph type="sldNum" sz="quarter" idx="12"/>
          </p:nvPr>
        </p:nvSpPr>
        <p:spPr>
          <a:xfrm>
            <a:off x="6780848" y="12139509"/>
            <a:ext cx="2160270" cy="681567"/>
          </a:xfrm>
        </p:spPr>
        <p:txBody>
          <a:bodyPr/>
          <a:lstStyle/>
          <a:p>
            <a:fld id="{01CFF5B6-EA5C-47FB-B8EA-8EF4DB87D65E}" type="slidenum">
              <a:rPr lang="pt-BR" smtClean="0"/>
              <a:t>6</a:t>
            </a:fld>
            <a:endParaRPr lang="pt-BR" dirty="0"/>
          </a:p>
        </p:txBody>
      </p:sp>
      <p:pic>
        <p:nvPicPr>
          <p:cNvPr id="19" name="Imagem 18">
            <a:extLst>
              <a:ext uri="{FF2B5EF4-FFF2-40B4-BE49-F238E27FC236}">
                <a16:creationId xmlns:a16="http://schemas.microsoft.com/office/drawing/2014/main" id="{471DF259-7120-40E3-BB3D-02B9CB441D7B}"/>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118181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EAB6371-9E7C-4C09-9171-5761592CFE6C}"/>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_componente">
            <a:extLst>
              <a:ext uri="{FF2B5EF4-FFF2-40B4-BE49-F238E27FC236}">
                <a16:creationId xmlns:a16="http://schemas.microsoft.com/office/drawing/2014/main" id="{8FA518F7-2EFC-4559-94E6-DF7C4DC51517}"/>
              </a:ext>
            </a:extLst>
          </p:cNvPr>
          <p:cNvSpPr txBox="1"/>
          <p:nvPr/>
        </p:nvSpPr>
        <p:spPr>
          <a:xfrm>
            <a:off x="1193222" y="6400800"/>
            <a:ext cx="7214756" cy="1446550"/>
          </a:xfrm>
          <a:prstGeom prst="rect">
            <a:avLst/>
          </a:prstGeom>
          <a:noFill/>
        </p:spPr>
        <p:txBody>
          <a:bodyPr wrap="square" rtlCol="0">
            <a:spAutoFit/>
          </a:bodyPr>
          <a:lstStyle/>
          <a:p>
            <a:r>
              <a:rPr lang="pt-BR" sz="8800" dirty="0">
                <a:solidFill>
                  <a:schemeClr val="bg1"/>
                </a:solidFill>
                <a:latin typeface="Impact" panose="020B0806030902050204" pitchFamily="34" charset="0"/>
              </a:rPr>
              <a:t>SELETORES CSS</a:t>
            </a:r>
          </a:p>
        </p:txBody>
      </p:sp>
      <p:sp>
        <p:nvSpPr>
          <p:cNvPr id="7" name="Pagina capitulo">
            <a:extLst>
              <a:ext uri="{FF2B5EF4-FFF2-40B4-BE49-F238E27FC236}">
                <a16:creationId xmlns:a16="http://schemas.microsoft.com/office/drawing/2014/main" id="{5A0B0819-3710-408C-98A8-A8E2D71BDCD0}"/>
              </a:ext>
            </a:extLst>
          </p:cNvPr>
          <p:cNvSpPr/>
          <p:nvPr/>
        </p:nvSpPr>
        <p:spPr>
          <a:xfrm>
            <a:off x="152400" y="15240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itulo_capitulo">
            <a:extLst>
              <a:ext uri="{FF2B5EF4-FFF2-40B4-BE49-F238E27FC236}">
                <a16:creationId xmlns:a16="http://schemas.microsoft.com/office/drawing/2014/main" id="{D9EB1C9F-C2EE-4975-8373-1F1067B76DF0}"/>
              </a:ext>
            </a:extLst>
          </p:cNvPr>
          <p:cNvSpPr txBox="1"/>
          <p:nvPr/>
        </p:nvSpPr>
        <p:spPr>
          <a:xfrm>
            <a:off x="1201485" y="6665837"/>
            <a:ext cx="7214756"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 TUPLAS</a:t>
            </a:r>
          </a:p>
        </p:txBody>
      </p:sp>
      <p:sp>
        <p:nvSpPr>
          <p:cNvPr id="9" name="numero_capitulo">
            <a:extLst>
              <a:ext uri="{FF2B5EF4-FFF2-40B4-BE49-F238E27FC236}">
                <a16:creationId xmlns:a16="http://schemas.microsoft.com/office/drawing/2014/main" id="{AFF97EAB-EEAE-47FD-9798-5889A2F826CE}"/>
              </a:ext>
            </a:extLst>
          </p:cNvPr>
          <p:cNvSpPr txBox="1"/>
          <p:nvPr/>
        </p:nvSpPr>
        <p:spPr>
          <a:xfrm>
            <a:off x="936913" y="2254159"/>
            <a:ext cx="7214756" cy="4524315"/>
          </a:xfrm>
          <a:prstGeom prst="rect">
            <a:avLst/>
          </a:prstGeom>
          <a:noFill/>
          <a:ln>
            <a:noFill/>
          </a:ln>
        </p:spPr>
        <p:txBody>
          <a:bodyPr wrap="square" rtlCol="0">
            <a:spAutoFit/>
          </a:bodyPr>
          <a:lstStyle/>
          <a:p>
            <a:pPr algn="ctr"/>
            <a:r>
              <a:rPr lang="pt-BR" sz="28800" dirty="0">
                <a:ln>
                  <a:solidFill>
                    <a:srgbClr val="00FFFF"/>
                  </a:solidFill>
                </a:ln>
                <a:noFill/>
                <a:latin typeface="Impact" panose="020B0806030902050204" pitchFamily="34" charset="0"/>
              </a:rPr>
              <a:t>02</a:t>
            </a:r>
          </a:p>
        </p:txBody>
      </p:sp>
      <p:sp>
        <p:nvSpPr>
          <p:cNvPr id="10" name="caixinha_capitulo">
            <a:extLst>
              <a:ext uri="{FF2B5EF4-FFF2-40B4-BE49-F238E27FC236}">
                <a16:creationId xmlns:a16="http://schemas.microsoft.com/office/drawing/2014/main" id="{C08A808B-761B-4B5F-BD58-8E33392F4A23}"/>
              </a:ext>
            </a:extLst>
          </p:cNvPr>
          <p:cNvSpPr/>
          <p:nvPr/>
        </p:nvSpPr>
        <p:spPr>
          <a:xfrm>
            <a:off x="826266" y="7999750"/>
            <a:ext cx="7965194" cy="7745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o_componente">
            <a:extLst>
              <a:ext uri="{FF2B5EF4-FFF2-40B4-BE49-F238E27FC236}">
                <a16:creationId xmlns:a16="http://schemas.microsoft.com/office/drawing/2014/main" id="{F476F52B-2C01-4681-8EB3-440C0037AB74}"/>
              </a:ext>
            </a:extLst>
          </p:cNvPr>
          <p:cNvSpPr txBox="1"/>
          <p:nvPr/>
        </p:nvSpPr>
        <p:spPr>
          <a:xfrm>
            <a:off x="826266" y="8999409"/>
            <a:ext cx="8201619" cy="1569660"/>
          </a:xfrm>
          <a:prstGeom prst="rect">
            <a:avLst/>
          </a:prstGeom>
          <a:noFill/>
        </p:spPr>
        <p:txBody>
          <a:bodyPr wrap="square" rtlCol="0">
            <a:spAutoFit/>
          </a:bodyPr>
          <a:lstStyle/>
          <a:p>
            <a:pPr algn="ctr"/>
            <a:r>
              <a:rPr lang="pt-BR" sz="2400" b="0" i="0" dirty="0">
                <a:solidFill>
                  <a:srgbClr val="ECECEC"/>
                </a:solidFill>
                <a:effectLst/>
                <a:latin typeface="Söhne"/>
              </a:rPr>
              <a:t>Quando se trata de proteger a integridade dos seus dados, as tuplas entram em cena como verdadeiros guardiões. Elas são como cofres onde você pode armazenar informações preciosas de forma segura e imutável.</a:t>
            </a:r>
            <a:endParaRPr lang="pt-BR" dirty="0">
              <a:solidFill>
                <a:schemeClr val="bg1"/>
              </a:solidFill>
            </a:endParaRPr>
          </a:p>
        </p:txBody>
      </p:sp>
      <p:sp>
        <p:nvSpPr>
          <p:cNvPr id="15" name="subtitulo_componente">
            <a:extLst>
              <a:ext uri="{FF2B5EF4-FFF2-40B4-BE49-F238E27FC236}">
                <a16:creationId xmlns:a16="http://schemas.microsoft.com/office/drawing/2014/main" id="{04D7AD8C-E829-43C4-BFE7-AFD1B354B6C3}"/>
              </a:ext>
            </a:extLst>
          </p:cNvPr>
          <p:cNvSpPr txBox="1"/>
          <p:nvPr/>
        </p:nvSpPr>
        <p:spPr>
          <a:xfrm>
            <a:off x="573315" y="8225948"/>
            <a:ext cx="8454569" cy="523220"/>
          </a:xfrm>
          <a:prstGeom prst="rect">
            <a:avLst/>
          </a:prstGeom>
          <a:noFill/>
        </p:spPr>
        <p:txBody>
          <a:bodyPr wrap="square" rtlCol="0">
            <a:spAutoFit/>
          </a:bodyPr>
          <a:lstStyle/>
          <a:p>
            <a:pPr algn="ctr"/>
            <a:r>
              <a:rPr lang="pt-BR" sz="2800" dirty="0">
                <a:solidFill>
                  <a:schemeClr val="bg1"/>
                </a:solidFill>
              </a:rPr>
              <a:t>O GUARDIÃO DA INTEGRIDADE DOS DADOS</a:t>
            </a:r>
          </a:p>
        </p:txBody>
      </p:sp>
      <p:sp>
        <p:nvSpPr>
          <p:cNvPr id="2" name="Espaço Reservado para Rodapé 1">
            <a:extLst>
              <a:ext uri="{FF2B5EF4-FFF2-40B4-BE49-F238E27FC236}">
                <a16:creationId xmlns:a16="http://schemas.microsoft.com/office/drawing/2014/main" id="{965A2936-4B58-4000-8DE9-4AE113185F7D}"/>
              </a:ext>
            </a:extLst>
          </p:cNvPr>
          <p:cNvSpPr>
            <a:spLocks noGrp="1"/>
          </p:cNvSpPr>
          <p:nvPr>
            <p:ph type="ftr" sz="quarter" idx="11"/>
          </p:nvPr>
        </p:nvSpPr>
        <p:spPr>
          <a:xfrm>
            <a:off x="3180398" y="11865189"/>
            <a:ext cx="3805618" cy="681567"/>
          </a:xfrm>
        </p:spPr>
        <p:txBody>
          <a:bodyPr/>
          <a:lstStyle/>
          <a:p>
            <a:r>
              <a:rPr lang="pt-BR" dirty="0"/>
              <a:t>Listas, tuplas, conjuntos e dicionários - Day Ferreira</a:t>
            </a:r>
          </a:p>
        </p:txBody>
      </p:sp>
      <p:sp>
        <p:nvSpPr>
          <p:cNvPr id="5" name="Espaço Reservado para Número de Slide 4">
            <a:extLst>
              <a:ext uri="{FF2B5EF4-FFF2-40B4-BE49-F238E27FC236}">
                <a16:creationId xmlns:a16="http://schemas.microsoft.com/office/drawing/2014/main" id="{C652A7CD-971C-4B9C-A299-0BBBD434BB4F}"/>
              </a:ext>
            </a:extLst>
          </p:cNvPr>
          <p:cNvSpPr>
            <a:spLocks noGrp="1"/>
          </p:cNvSpPr>
          <p:nvPr>
            <p:ph type="sldNum" sz="quarter" idx="12"/>
          </p:nvPr>
        </p:nvSpPr>
        <p:spPr/>
        <p:txBody>
          <a:bodyPr/>
          <a:lstStyle/>
          <a:p>
            <a:fld id="{01CFF5B6-EA5C-47FB-B8EA-8EF4DB87D65E}" type="slidenum">
              <a:rPr lang="pt-BR" smtClean="0"/>
              <a:t>7</a:t>
            </a:fld>
            <a:endParaRPr lang="pt-BR"/>
          </a:p>
        </p:txBody>
      </p:sp>
    </p:spTree>
    <p:extLst>
      <p:ext uri="{BB962C8B-B14F-4D97-AF65-F5344CB8AC3E}">
        <p14:creationId xmlns:p14="http://schemas.microsoft.com/office/powerpoint/2010/main" val="396862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C78B5930-2D8E-4899-801F-A136DF964073}"/>
              </a:ext>
            </a:extLst>
          </p:cNvPr>
          <p:cNvSpPr txBox="1"/>
          <p:nvPr/>
        </p:nvSpPr>
        <p:spPr>
          <a:xfrm>
            <a:off x="920750" y="2724050"/>
            <a:ext cx="7562850" cy="1938992"/>
          </a:xfrm>
          <a:prstGeom prst="rect">
            <a:avLst/>
          </a:prstGeom>
          <a:noFill/>
        </p:spPr>
        <p:txBody>
          <a:bodyPr wrap="square" rtlCol="0">
            <a:spAutoFit/>
          </a:bodyPr>
          <a:lstStyle/>
          <a:p>
            <a:pPr algn="just"/>
            <a:r>
              <a:rPr lang="pt-BR" sz="2400" dirty="0"/>
              <a:t>As tuplas são coleções ordenadas e imutáveis de itens. Isso significa que, uma vez criadas, elas não podem ser modificadas. É como ter um contrato selado - o conteúdo está lá para sempre, protegido contra qualquer alteração acidental.</a:t>
            </a:r>
          </a:p>
        </p:txBody>
      </p:sp>
      <p:sp>
        <p:nvSpPr>
          <p:cNvPr id="3" name="titulo_componente">
            <a:extLst>
              <a:ext uri="{FF2B5EF4-FFF2-40B4-BE49-F238E27FC236}">
                <a16:creationId xmlns:a16="http://schemas.microsoft.com/office/drawing/2014/main" id="{4AF90007-5281-49FB-B374-DCE3AE640F35}"/>
              </a:ext>
            </a:extLst>
          </p:cNvPr>
          <p:cNvSpPr txBox="1"/>
          <p:nvPr/>
        </p:nvSpPr>
        <p:spPr>
          <a:xfrm>
            <a:off x="920749" y="738999"/>
            <a:ext cx="8331241" cy="707886"/>
          </a:xfrm>
          <a:prstGeom prst="rect">
            <a:avLst/>
          </a:prstGeom>
          <a:noFill/>
        </p:spPr>
        <p:txBody>
          <a:bodyPr wrap="square" rtlCol="0">
            <a:spAutoFit/>
          </a:bodyPr>
          <a:lstStyle/>
          <a:p>
            <a:pPr algn="ctr"/>
            <a:r>
              <a:rPr lang="pt-BR" sz="4000" dirty="0">
                <a:latin typeface="Impact" panose="020B0806030902050204" pitchFamily="34" charset="0"/>
              </a:rPr>
              <a:t>IMUTÁVEIS, ORDENADAS E CONFIÁVEIS</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texto_componente">
            <a:extLst>
              <a:ext uri="{FF2B5EF4-FFF2-40B4-BE49-F238E27FC236}">
                <a16:creationId xmlns:a16="http://schemas.microsoft.com/office/drawing/2014/main" id="{EF4C1F03-5A54-414B-A0FE-2BED9AC029D6}"/>
              </a:ext>
            </a:extLst>
          </p:cNvPr>
          <p:cNvSpPr txBox="1"/>
          <p:nvPr/>
        </p:nvSpPr>
        <p:spPr>
          <a:xfrm>
            <a:off x="920750" y="4883156"/>
            <a:ext cx="7562850" cy="1569660"/>
          </a:xfrm>
          <a:prstGeom prst="rect">
            <a:avLst/>
          </a:prstGeom>
          <a:noFill/>
        </p:spPr>
        <p:txBody>
          <a:bodyPr wrap="square" rtlCol="0">
            <a:spAutoFit/>
          </a:bodyPr>
          <a:lstStyle/>
          <a:p>
            <a:pPr algn="just"/>
            <a:r>
              <a:rPr lang="pt-BR" sz="2400" dirty="0"/>
              <a:t>Imagine que você está trabalhando em um projeto e precisa armazenar as coordenadas de um ponto no plano cartesiano. Você pode usar uma tupla para representar essas coordenadas:</a:t>
            </a:r>
            <a:endParaRPr lang="pt-BR" dirty="0"/>
          </a:p>
        </p:txBody>
      </p:sp>
      <p:sp>
        <p:nvSpPr>
          <p:cNvPr id="12" name="texto_componente">
            <a:extLst>
              <a:ext uri="{FF2B5EF4-FFF2-40B4-BE49-F238E27FC236}">
                <a16:creationId xmlns:a16="http://schemas.microsoft.com/office/drawing/2014/main" id="{35E777D4-509D-4F08-A487-B696BB7FD53F}"/>
              </a:ext>
            </a:extLst>
          </p:cNvPr>
          <p:cNvSpPr txBox="1"/>
          <p:nvPr/>
        </p:nvSpPr>
        <p:spPr>
          <a:xfrm>
            <a:off x="835889" y="9292720"/>
            <a:ext cx="7562850" cy="830997"/>
          </a:xfrm>
          <a:prstGeom prst="rect">
            <a:avLst/>
          </a:prstGeom>
          <a:noFill/>
        </p:spPr>
        <p:txBody>
          <a:bodyPr wrap="square" rtlCol="0">
            <a:spAutoFit/>
          </a:bodyPr>
          <a:lstStyle/>
          <a:p>
            <a:pPr algn="just"/>
            <a:r>
              <a:rPr lang="pt-BR" sz="2400" dirty="0"/>
              <a:t>Assim como nas listas, você pode percorrer todos os itens em uma tupla usando um loop for.</a:t>
            </a:r>
            <a:endParaRPr lang="pt-BR" dirty="0"/>
          </a:p>
        </p:txBody>
      </p:sp>
      <p:pic>
        <p:nvPicPr>
          <p:cNvPr id="8" name="Imagem 7">
            <a:extLst>
              <a:ext uri="{FF2B5EF4-FFF2-40B4-BE49-F238E27FC236}">
                <a16:creationId xmlns:a16="http://schemas.microsoft.com/office/drawing/2014/main" id="{2BE86324-09D9-4E3F-A298-F76BCC170B9E}"/>
              </a:ext>
            </a:extLst>
          </p:cNvPr>
          <p:cNvPicPr>
            <a:picLocks noChangeAspect="1"/>
          </p:cNvPicPr>
          <p:nvPr/>
        </p:nvPicPr>
        <p:blipFill rotWithShape="1">
          <a:blip r:embed="rId2">
            <a:extLst>
              <a:ext uri="{28A0092B-C50C-407E-A947-70E740481C1C}">
                <a14:useLocalDpi xmlns:a14="http://schemas.microsoft.com/office/drawing/2010/main" val="0"/>
              </a:ext>
            </a:extLst>
          </a:blip>
          <a:srcRect t="12904"/>
          <a:stretch/>
        </p:blipFill>
        <p:spPr>
          <a:xfrm>
            <a:off x="634979" y="6609843"/>
            <a:ext cx="8331241" cy="2697681"/>
          </a:xfrm>
          <a:prstGeom prst="rect">
            <a:avLst/>
          </a:prstGeom>
        </p:spPr>
      </p:pic>
      <p:sp>
        <p:nvSpPr>
          <p:cNvPr id="11" name="Espaço Reservado para Rodapé 10">
            <a:extLst>
              <a:ext uri="{FF2B5EF4-FFF2-40B4-BE49-F238E27FC236}">
                <a16:creationId xmlns:a16="http://schemas.microsoft.com/office/drawing/2014/main" id="{DDD9C3EA-4EE1-4D44-8311-4CF62DB7ADE2}"/>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13" name="Espaço Reservado para Número de Slide 12">
            <a:extLst>
              <a:ext uri="{FF2B5EF4-FFF2-40B4-BE49-F238E27FC236}">
                <a16:creationId xmlns:a16="http://schemas.microsoft.com/office/drawing/2014/main" id="{909687B8-9C36-426B-8DED-8F08296E4333}"/>
              </a:ext>
            </a:extLst>
          </p:cNvPr>
          <p:cNvSpPr>
            <a:spLocks noGrp="1"/>
          </p:cNvSpPr>
          <p:nvPr>
            <p:ph type="sldNum" sz="quarter" idx="12"/>
          </p:nvPr>
        </p:nvSpPr>
        <p:spPr/>
        <p:txBody>
          <a:bodyPr/>
          <a:lstStyle/>
          <a:p>
            <a:fld id="{01CFF5B6-EA5C-47FB-B8EA-8EF4DB87D65E}" type="slidenum">
              <a:rPr lang="pt-BR" smtClean="0"/>
              <a:t>8</a:t>
            </a:fld>
            <a:endParaRPr lang="pt-BR"/>
          </a:p>
        </p:txBody>
      </p:sp>
      <p:pic>
        <p:nvPicPr>
          <p:cNvPr id="15" name="Imagem 14">
            <a:extLst>
              <a:ext uri="{FF2B5EF4-FFF2-40B4-BE49-F238E27FC236}">
                <a16:creationId xmlns:a16="http://schemas.microsoft.com/office/drawing/2014/main" id="{87BA5C08-56F6-4C69-9A03-9CA1B3B42E5C}"/>
              </a:ext>
            </a:extLst>
          </p:cNvPr>
          <p:cNvPicPr>
            <a:picLocks noChangeAspect="1"/>
          </p:cNvPicPr>
          <p:nvPr/>
        </p:nvPicPr>
        <p:blipFill rotWithShape="1">
          <a:blip r:embed="rId3">
            <a:extLst>
              <a:ext uri="{28A0092B-C50C-407E-A947-70E740481C1C}">
                <a14:useLocalDpi xmlns:a14="http://schemas.microsoft.com/office/drawing/2010/main" val="0"/>
              </a:ext>
            </a:extLst>
          </a:blip>
          <a:srcRect t="20476"/>
          <a:stretch/>
        </p:blipFill>
        <p:spPr>
          <a:xfrm>
            <a:off x="1416055" y="10128350"/>
            <a:ext cx="6851646" cy="1996668"/>
          </a:xfrm>
          <a:prstGeom prst="rect">
            <a:avLst/>
          </a:prstGeom>
        </p:spPr>
      </p:pic>
      <p:pic>
        <p:nvPicPr>
          <p:cNvPr id="19" name="Imagem 18">
            <a:extLst>
              <a:ext uri="{FF2B5EF4-FFF2-40B4-BE49-F238E27FC236}">
                <a16:creationId xmlns:a16="http://schemas.microsoft.com/office/drawing/2014/main" id="{A518BF2F-4B86-4949-B256-F73EAAF867A5}"/>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3457741" y="1375706"/>
            <a:ext cx="2847612" cy="1348344"/>
          </a:xfrm>
          <a:prstGeom prst="rect">
            <a:avLst/>
          </a:prstGeom>
        </p:spPr>
      </p:pic>
    </p:spTree>
    <p:extLst>
      <p:ext uri="{BB962C8B-B14F-4D97-AF65-F5344CB8AC3E}">
        <p14:creationId xmlns:p14="http://schemas.microsoft.com/office/powerpoint/2010/main" val="116506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4AF90007-5281-49FB-B374-DCE3AE640F35}"/>
              </a:ext>
            </a:extLst>
          </p:cNvPr>
          <p:cNvSpPr txBox="1"/>
          <p:nvPr/>
        </p:nvSpPr>
        <p:spPr>
          <a:xfrm>
            <a:off x="920749" y="738999"/>
            <a:ext cx="8499021" cy="707886"/>
          </a:xfrm>
          <a:prstGeom prst="rect">
            <a:avLst/>
          </a:prstGeom>
          <a:noFill/>
        </p:spPr>
        <p:txBody>
          <a:bodyPr wrap="square" rtlCol="0">
            <a:spAutoFit/>
          </a:bodyPr>
          <a:lstStyle/>
          <a:p>
            <a:pPr algn="ctr"/>
            <a:r>
              <a:rPr lang="pt-BR" sz="4000" dirty="0">
                <a:latin typeface="Impact" panose="020B0806030902050204" pitchFamily="34" charset="0"/>
              </a:rPr>
              <a:t>A PROFUNDIDADE DAS TUPLAS</a:t>
            </a:r>
          </a:p>
        </p:txBody>
      </p:sp>
      <p:sp>
        <p:nvSpPr>
          <p:cNvPr id="6" name="caixinha_capitulo">
            <a:extLst>
              <a:ext uri="{FF2B5EF4-FFF2-40B4-BE49-F238E27FC236}">
                <a16:creationId xmlns:a16="http://schemas.microsoft.com/office/drawing/2014/main" id="{6E728A52-596E-4990-B543-223F30340009}"/>
              </a:ext>
            </a:extLst>
          </p:cNvPr>
          <p:cNvSpPr/>
          <p:nvPr/>
        </p:nvSpPr>
        <p:spPr>
          <a:xfrm flipH="1">
            <a:off x="763889" y="-77815"/>
            <a:ext cx="144000" cy="1512000"/>
          </a:xfrm>
          <a:prstGeom prst="rect">
            <a:avLst/>
          </a:prstGeom>
          <a:gradFill flip="none" rotWithShape="1">
            <a:gsLst>
              <a:gs pos="0">
                <a:srgbClr val="00FFFF"/>
              </a:gs>
              <a:gs pos="74000">
                <a:schemeClr val="accent1">
                  <a:lumMod val="45000"/>
                  <a:lumOff val="55000"/>
                </a:schemeClr>
              </a:gs>
              <a:gs pos="83000">
                <a:schemeClr val="accent1">
                  <a:lumMod val="45000"/>
                  <a:lumOff val="55000"/>
                </a:schemeClr>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texto_componente">
            <a:extLst>
              <a:ext uri="{FF2B5EF4-FFF2-40B4-BE49-F238E27FC236}">
                <a16:creationId xmlns:a16="http://schemas.microsoft.com/office/drawing/2014/main" id="{35E777D4-509D-4F08-A487-B696BB7FD53F}"/>
              </a:ext>
            </a:extLst>
          </p:cNvPr>
          <p:cNvSpPr txBox="1"/>
          <p:nvPr/>
        </p:nvSpPr>
        <p:spPr>
          <a:xfrm>
            <a:off x="878320" y="8380890"/>
            <a:ext cx="7562850" cy="1569660"/>
          </a:xfrm>
          <a:prstGeom prst="rect">
            <a:avLst/>
          </a:prstGeom>
          <a:noFill/>
        </p:spPr>
        <p:txBody>
          <a:bodyPr wrap="square" rtlCol="0">
            <a:spAutoFit/>
          </a:bodyPr>
          <a:lstStyle/>
          <a:p>
            <a:pPr algn="just"/>
            <a:r>
              <a:rPr lang="pt-BR" sz="2400" dirty="0"/>
              <a:t>Como as tuplas são imutáveis, elas podem ser usadas como chaves em dicionários, ao contrário das listas. Isso ocorre porque as chaves de dicionários precisam ser </a:t>
            </a:r>
            <a:r>
              <a:rPr lang="pt-BR" sz="2400" dirty="0" err="1"/>
              <a:t>hasháveis</a:t>
            </a:r>
            <a:r>
              <a:rPr lang="pt-BR" sz="2400" dirty="0"/>
              <a:t>, ou seja, não podem ser modificadas após sua criação.</a:t>
            </a:r>
            <a:endParaRPr lang="pt-BR" dirty="0"/>
          </a:p>
        </p:txBody>
      </p:sp>
      <p:sp>
        <p:nvSpPr>
          <p:cNvPr id="11" name="Espaço Reservado para Rodapé 10">
            <a:extLst>
              <a:ext uri="{FF2B5EF4-FFF2-40B4-BE49-F238E27FC236}">
                <a16:creationId xmlns:a16="http://schemas.microsoft.com/office/drawing/2014/main" id="{DDD9C3EA-4EE1-4D44-8311-4CF62DB7ADE2}"/>
              </a:ext>
            </a:extLst>
          </p:cNvPr>
          <p:cNvSpPr>
            <a:spLocks noGrp="1"/>
          </p:cNvSpPr>
          <p:nvPr>
            <p:ph type="ftr" sz="quarter" idx="11"/>
          </p:nvPr>
        </p:nvSpPr>
        <p:spPr>
          <a:xfrm>
            <a:off x="3180398" y="11865189"/>
            <a:ext cx="3600450" cy="681567"/>
          </a:xfrm>
        </p:spPr>
        <p:txBody>
          <a:bodyPr/>
          <a:lstStyle/>
          <a:p>
            <a:r>
              <a:rPr lang="pt-BR" dirty="0"/>
              <a:t>Listas, tuplas, conjuntos e dicionários - Day Ferreira</a:t>
            </a:r>
          </a:p>
        </p:txBody>
      </p:sp>
      <p:sp>
        <p:nvSpPr>
          <p:cNvPr id="13" name="Espaço Reservado para Número de Slide 12">
            <a:extLst>
              <a:ext uri="{FF2B5EF4-FFF2-40B4-BE49-F238E27FC236}">
                <a16:creationId xmlns:a16="http://schemas.microsoft.com/office/drawing/2014/main" id="{909687B8-9C36-426B-8DED-8F08296E4333}"/>
              </a:ext>
            </a:extLst>
          </p:cNvPr>
          <p:cNvSpPr>
            <a:spLocks noGrp="1"/>
          </p:cNvSpPr>
          <p:nvPr>
            <p:ph type="sldNum" sz="quarter" idx="12"/>
          </p:nvPr>
        </p:nvSpPr>
        <p:spPr/>
        <p:txBody>
          <a:bodyPr/>
          <a:lstStyle/>
          <a:p>
            <a:fld id="{01CFF5B6-EA5C-47FB-B8EA-8EF4DB87D65E}" type="slidenum">
              <a:rPr lang="pt-BR" smtClean="0"/>
              <a:t>9</a:t>
            </a:fld>
            <a:endParaRPr lang="pt-BR"/>
          </a:p>
        </p:txBody>
      </p:sp>
      <p:sp>
        <p:nvSpPr>
          <p:cNvPr id="14" name="texto_componente">
            <a:extLst>
              <a:ext uri="{FF2B5EF4-FFF2-40B4-BE49-F238E27FC236}">
                <a16:creationId xmlns:a16="http://schemas.microsoft.com/office/drawing/2014/main" id="{52797629-455D-41F0-BEC6-21C944205FC8}"/>
              </a:ext>
            </a:extLst>
          </p:cNvPr>
          <p:cNvSpPr txBox="1"/>
          <p:nvPr/>
        </p:nvSpPr>
        <p:spPr>
          <a:xfrm>
            <a:off x="878320" y="2724050"/>
            <a:ext cx="7562850" cy="1569660"/>
          </a:xfrm>
          <a:prstGeom prst="rect">
            <a:avLst/>
          </a:prstGeom>
          <a:noFill/>
        </p:spPr>
        <p:txBody>
          <a:bodyPr wrap="square" rtlCol="0">
            <a:spAutoFit/>
          </a:bodyPr>
          <a:lstStyle/>
          <a:p>
            <a:pPr algn="just"/>
            <a:r>
              <a:rPr lang="pt-BR" sz="2400" dirty="0"/>
              <a:t>Uma aplicação comum das tuplas é retornar múltiplos valores de uma função. Por exemplo, uma função pode retornar uma tupla contendo o resultado de um cálculo juntamente com um status de sucesso.</a:t>
            </a:r>
          </a:p>
        </p:txBody>
      </p:sp>
      <p:pic>
        <p:nvPicPr>
          <p:cNvPr id="5" name="Imagem 4">
            <a:extLst>
              <a:ext uri="{FF2B5EF4-FFF2-40B4-BE49-F238E27FC236}">
                <a16:creationId xmlns:a16="http://schemas.microsoft.com/office/drawing/2014/main" id="{D12FBCFE-079E-42C2-ACC6-231EC466E25C}"/>
              </a:ext>
            </a:extLst>
          </p:cNvPr>
          <p:cNvPicPr>
            <a:picLocks noChangeAspect="1"/>
          </p:cNvPicPr>
          <p:nvPr/>
        </p:nvPicPr>
        <p:blipFill rotWithShape="1">
          <a:blip r:embed="rId2">
            <a:extLst>
              <a:ext uri="{28A0092B-C50C-407E-A947-70E740481C1C}">
                <a14:useLocalDpi xmlns:a14="http://schemas.microsoft.com/office/drawing/2010/main" val="0"/>
              </a:ext>
            </a:extLst>
          </a:blip>
          <a:srcRect t="11102"/>
          <a:stretch/>
        </p:blipFill>
        <p:spPr>
          <a:xfrm>
            <a:off x="694255" y="4622800"/>
            <a:ext cx="8185909" cy="3365500"/>
          </a:xfrm>
          <a:prstGeom prst="rect">
            <a:avLst/>
          </a:prstGeom>
        </p:spPr>
      </p:pic>
      <p:pic>
        <p:nvPicPr>
          <p:cNvPr id="10" name="Imagem 9">
            <a:extLst>
              <a:ext uri="{FF2B5EF4-FFF2-40B4-BE49-F238E27FC236}">
                <a16:creationId xmlns:a16="http://schemas.microsoft.com/office/drawing/2014/main" id="{82BB3ACB-8F17-4F22-9765-83F2F9D265DA}"/>
              </a:ext>
            </a:extLst>
          </p:cNvPr>
          <p:cNvPicPr>
            <a:picLocks noChangeAspect="1"/>
          </p:cNvPicPr>
          <p:nvPr/>
        </p:nvPicPr>
        <p:blipFill rotWithShape="1">
          <a:blip r:embed="rId3">
            <a:extLst>
              <a:ext uri="{28A0092B-C50C-407E-A947-70E740481C1C}">
                <a14:useLocalDpi xmlns:a14="http://schemas.microsoft.com/office/drawing/2010/main" val="0"/>
              </a:ext>
            </a:extLst>
          </a:blip>
          <a:srcRect t="18455"/>
          <a:stretch/>
        </p:blipFill>
        <p:spPr>
          <a:xfrm>
            <a:off x="1316470" y="10077550"/>
            <a:ext cx="7124700" cy="1885910"/>
          </a:xfrm>
          <a:prstGeom prst="rect">
            <a:avLst/>
          </a:prstGeom>
        </p:spPr>
      </p:pic>
      <p:pic>
        <p:nvPicPr>
          <p:cNvPr id="16" name="Imagem 15">
            <a:extLst>
              <a:ext uri="{FF2B5EF4-FFF2-40B4-BE49-F238E27FC236}">
                <a16:creationId xmlns:a16="http://schemas.microsoft.com/office/drawing/2014/main" id="{59ED2676-CB43-4130-AF86-8548A5BB5E28}"/>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13618726">
            <a:off x="3858864" y="-653671"/>
            <a:ext cx="4758769" cy="4758769"/>
          </a:xfrm>
          <a:prstGeom prst="rect">
            <a:avLst/>
          </a:prstGeom>
        </p:spPr>
      </p:pic>
    </p:spTree>
    <p:extLst>
      <p:ext uri="{BB962C8B-B14F-4D97-AF65-F5344CB8AC3E}">
        <p14:creationId xmlns:p14="http://schemas.microsoft.com/office/powerpoint/2010/main" val="105760080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TotalTime>
  <Words>1346</Words>
  <Application>Microsoft Office PowerPoint</Application>
  <PresentationFormat>Papel A3 (297 x 420 mm)</PresentationFormat>
  <Paragraphs>106</Paragraphs>
  <Slides>18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Impact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hogwarts</dc:title>
  <dc:subject>Python</dc:subject>
  <dc:creator>DAYANA FERREIRA</dc:creator>
  <cp:lastModifiedBy>DAYANA FERREIRA</cp:lastModifiedBy>
  <cp:revision>16</cp:revision>
  <dcterms:created xsi:type="dcterms:W3CDTF">2024-04-24T17:27:46Z</dcterms:created>
  <dcterms:modified xsi:type="dcterms:W3CDTF">2024-04-25T17:06:22Z</dcterms:modified>
</cp:coreProperties>
</file>