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Dayanand Jola Dinakar</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Targeting High value customers</a:t>
            </a:r>
            <a:endParaRPr dirty="0"/>
          </a:p>
        </p:txBody>
      </p:sp>
      <p:sp>
        <p:nvSpPr>
          <p:cNvPr id="151" name="Shape 100"/>
          <p:cNvSpPr/>
          <p:nvPr/>
        </p:nvSpPr>
        <p:spPr>
          <a:xfrm>
            <a:off x="205024" y="1828475"/>
            <a:ext cx="5745719" cy="176064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Most of the high value customers will be female compared to male </a:t>
            </a:r>
          </a:p>
          <a:p>
            <a:pPr marL="285750" indent="-285750">
              <a:buFont typeface="Arial" panose="020B0604020202020204" pitchFamily="34" charset="0"/>
              <a:buChar char="•"/>
            </a:pPr>
            <a:r>
              <a:rPr lang="en-US" dirty="0"/>
              <a:t>Working in the financial, Health and manufacturing industry sector</a:t>
            </a:r>
          </a:p>
          <a:p>
            <a:pPr marL="285750" indent="-285750">
              <a:buFont typeface="Arial" panose="020B0604020202020204" pitchFamily="34" charset="0"/>
              <a:buChar char="•"/>
            </a:pPr>
            <a:r>
              <a:rPr lang="en-US" dirty="0"/>
              <a:t>Aged between 38-47</a:t>
            </a:r>
          </a:p>
          <a:p>
            <a:pPr marL="285750" indent="-285750">
              <a:buFont typeface="Arial" panose="020B0604020202020204" pitchFamily="34" charset="0"/>
              <a:buChar char="•"/>
            </a:pPr>
            <a:r>
              <a:rPr lang="en-US" dirty="0"/>
              <a:t>Who are currently living in NSW and VIC</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8534123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Summary Table for high value customers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descr="Table&#10;&#10;Description automatically generated">
            <a:extLst>
              <a:ext uri="{FF2B5EF4-FFF2-40B4-BE49-F238E27FC236}">
                <a16:creationId xmlns:a16="http://schemas.microsoft.com/office/drawing/2014/main" id="{FC600163-CE33-4A01-8546-B35A414E2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62" y="1904578"/>
            <a:ext cx="7526407" cy="1744532"/>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Identify and Recommend High Value Customers</a:t>
            </a:r>
            <a:endParaRPr dirty="0"/>
          </a:p>
        </p:txBody>
      </p:sp>
      <p:sp>
        <p:nvSpPr>
          <p:cNvPr id="124" name="Shape 73"/>
          <p:cNvSpPr/>
          <p:nvPr/>
        </p:nvSpPr>
        <p:spPr>
          <a:xfrm>
            <a:off x="39428" y="1790666"/>
            <a:ext cx="8272618" cy="12297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Problem outline</a:t>
            </a:r>
          </a:p>
          <a:p>
            <a:pPr marL="285750" indent="-285750">
              <a:buFont typeface="Arial" panose="020B0604020202020204" pitchFamily="34" charset="0"/>
              <a:buChar char="•"/>
            </a:pPr>
            <a:r>
              <a:rPr lang="en-US" b="0" i="0" dirty="0">
                <a:solidFill>
                  <a:srgbClr val="333333"/>
                </a:solidFill>
                <a:effectLst/>
                <a:latin typeface="Open Sans" panose="020B0606030504020204" pitchFamily="34" charset="0"/>
              </a:rPr>
              <a:t>Sprocket Central Pty</a:t>
            </a:r>
            <a:r>
              <a:rPr lang="en-US" dirty="0"/>
              <a:t> is a company that specializes in high quality bike accessories.</a:t>
            </a:r>
          </a:p>
          <a:p>
            <a:pPr marL="285750" indent="-285750">
              <a:buFont typeface="Arial" panose="020B0604020202020204" pitchFamily="34" charset="0"/>
              <a:buChar char="•"/>
            </a:pPr>
            <a:r>
              <a:rPr lang="en-US" dirty="0"/>
              <a:t>The Marketing team is looking to boost sales</a:t>
            </a:r>
          </a:p>
          <a:p>
            <a:pPr marL="285750" indent="-285750">
              <a:buFont typeface="Arial" panose="020B0604020202020204" pitchFamily="34" charset="0"/>
              <a:buChar char="•"/>
            </a:pPr>
            <a:r>
              <a:rPr lang="en-US" dirty="0"/>
              <a:t>To target 1000 new customer that will bring the highest value to the business </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0" name="Shape 73">
            <a:extLst>
              <a:ext uri="{FF2B5EF4-FFF2-40B4-BE49-F238E27FC236}">
                <a16:creationId xmlns:a16="http://schemas.microsoft.com/office/drawing/2014/main" id="{30C664B1-FB45-4955-A3D1-D8E41EC9979E}"/>
              </a:ext>
            </a:extLst>
          </p:cNvPr>
          <p:cNvSpPr/>
          <p:nvPr/>
        </p:nvSpPr>
        <p:spPr>
          <a:xfrm>
            <a:off x="101887" y="2929011"/>
            <a:ext cx="8272618" cy="176064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Approach For Data Analysis </a:t>
            </a:r>
          </a:p>
          <a:p>
            <a:pPr marL="285750" indent="-285750">
              <a:buFont typeface="Arial" panose="020B0604020202020204" pitchFamily="34" charset="0"/>
              <a:buChar char="•"/>
            </a:pPr>
            <a:r>
              <a:rPr lang="en-US" dirty="0"/>
              <a:t>Bike related purchases  for the last 3 years based on gender </a:t>
            </a:r>
          </a:p>
          <a:p>
            <a:pPr marL="285750" indent="-285750">
              <a:buFont typeface="Arial" panose="020B0604020202020204" pitchFamily="34" charset="0"/>
              <a:buChar char="•"/>
            </a:pPr>
            <a:r>
              <a:rPr lang="en-US" dirty="0"/>
              <a:t>Top industries contributing the maximum profit and bike related sales</a:t>
            </a:r>
          </a:p>
          <a:p>
            <a:pPr marL="285750" indent="-285750">
              <a:buFont typeface="Arial" panose="020B0604020202020204" pitchFamily="34" charset="0"/>
              <a:buChar char="•"/>
            </a:pPr>
            <a:r>
              <a:rPr lang="en-US" dirty="0"/>
              <a:t>Wealth Segment by age category </a:t>
            </a:r>
          </a:p>
          <a:p>
            <a:pPr marL="285750" indent="-285750">
              <a:buFont typeface="Arial" panose="020B0604020202020204" pitchFamily="34" charset="0"/>
              <a:buChar char="•"/>
            </a:pPr>
            <a:r>
              <a:rPr lang="en-US" dirty="0"/>
              <a:t>Number of Cars owned in each state</a:t>
            </a:r>
          </a:p>
          <a:p>
            <a:pPr marL="285750" indent="-285750">
              <a:buFont typeface="Arial" panose="020B0604020202020204" pitchFamily="34" charset="0"/>
              <a:buChar char="•"/>
            </a:pPr>
            <a:r>
              <a:rPr lang="en-US" dirty="0"/>
              <a:t>Customer Classification </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Data Quality Assemenmt </a:t>
            </a:r>
            <a:endParaRPr dirty="0"/>
          </a:p>
        </p:txBody>
      </p:sp>
      <p:sp>
        <p:nvSpPr>
          <p:cNvPr id="133" name="Shape 82"/>
          <p:cNvSpPr/>
          <p:nvPr/>
        </p:nvSpPr>
        <p:spPr>
          <a:xfrm>
            <a:off x="205024" y="1698288"/>
            <a:ext cx="4366975" cy="4333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Key issue dealt with for the data quality issue </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2" name="Table 2">
            <a:extLst>
              <a:ext uri="{FF2B5EF4-FFF2-40B4-BE49-F238E27FC236}">
                <a16:creationId xmlns:a16="http://schemas.microsoft.com/office/drawing/2014/main" id="{3E0034E1-A07C-4B93-99B7-B1D5AEA3DCE3}"/>
              </a:ext>
            </a:extLst>
          </p:cNvPr>
          <p:cNvGraphicFramePr>
            <a:graphicFrameLocks noGrp="1"/>
          </p:cNvGraphicFramePr>
          <p:nvPr>
            <p:extLst>
              <p:ext uri="{D42A27DB-BD31-4B8C-83A1-F6EECF244321}">
                <p14:modId xmlns:p14="http://schemas.microsoft.com/office/powerpoint/2010/main" val="579385018"/>
              </p:ext>
            </p:extLst>
          </p:nvPr>
        </p:nvGraphicFramePr>
        <p:xfrm>
          <a:off x="502444" y="2217995"/>
          <a:ext cx="7955759" cy="2169160"/>
        </p:xfrm>
        <a:graphic>
          <a:graphicData uri="http://schemas.openxmlformats.org/drawingml/2006/table">
            <a:tbl>
              <a:tblPr firstRow="1" bandRow="1">
                <a:tableStyleId>{C083E6E3-FA7D-4D7B-A595-EF9225AFEA82}</a:tableStyleId>
              </a:tblPr>
              <a:tblGrid>
                <a:gridCol w="1136537">
                  <a:extLst>
                    <a:ext uri="{9D8B030D-6E8A-4147-A177-3AD203B41FA5}">
                      <a16:colId xmlns:a16="http://schemas.microsoft.com/office/drawing/2014/main" val="3608367888"/>
                    </a:ext>
                  </a:extLst>
                </a:gridCol>
                <a:gridCol w="1136537">
                  <a:extLst>
                    <a:ext uri="{9D8B030D-6E8A-4147-A177-3AD203B41FA5}">
                      <a16:colId xmlns:a16="http://schemas.microsoft.com/office/drawing/2014/main" val="1824481417"/>
                    </a:ext>
                  </a:extLst>
                </a:gridCol>
                <a:gridCol w="1136537">
                  <a:extLst>
                    <a:ext uri="{9D8B030D-6E8A-4147-A177-3AD203B41FA5}">
                      <a16:colId xmlns:a16="http://schemas.microsoft.com/office/drawing/2014/main" val="3089666199"/>
                    </a:ext>
                  </a:extLst>
                </a:gridCol>
                <a:gridCol w="1136537">
                  <a:extLst>
                    <a:ext uri="{9D8B030D-6E8A-4147-A177-3AD203B41FA5}">
                      <a16:colId xmlns:a16="http://schemas.microsoft.com/office/drawing/2014/main" val="4238566327"/>
                    </a:ext>
                  </a:extLst>
                </a:gridCol>
                <a:gridCol w="1136537">
                  <a:extLst>
                    <a:ext uri="{9D8B030D-6E8A-4147-A177-3AD203B41FA5}">
                      <a16:colId xmlns:a16="http://schemas.microsoft.com/office/drawing/2014/main" val="64750846"/>
                    </a:ext>
                  </a:extLst>
                </a:gridCol>
                <a:gridCol w="1136537">
                  <a:extLst>
                    <a:ext uri="{9D8B030D-6E8A-4147-A177-3AD203B41FA5}">
                      <a16:colId xmlns:a16="http://schemas.microsoft.com/office/drawing/2014/main" val="1689247730"/>
                    </a:ext>
                  </a:extLst>
                </a:gridCol>
                <a:gridCol w="1136537">
                  <a:extLst>
                    <a:ext uri="{9D8B030D-6E8A-4147-A177-3AD203B41FA5}">
                      <a16:colId xmlns:a16="http://schemas.microsoft.com/office/drawing/2014/main" val="2755614586"/>
                    </a:ext>
                  </a:extLst>
                </a:gridCol>
              </a:tblGrid>
              <a:tr h="370840">
                <a:tc>
                  <a:txBody>
                    <a:bodyPr/>
                    <a:lstStyle/>
                    <a:p>
                      <a:endParaRPr lang="en-US"/>
                    </a:p>
                  </a:txBody>
                  <a:tcPr/>
                </a:tc>
                <a:tc>
                  <a:txBody>
                    <a:bodyPr/>
                    <a:lstStyle/>
                    <a:p>
                      <a:r>
                        <a:rPr lang="en-US" dirty="0"/>
                        <a:t>Accuracy</a:t>
                      </a:r>
                    </a:p>
                  </a:txBody>
                  <a:tcPr/>
                </a:tc>
                <a:tc>
                  <a:txBody>
                    <a:bodyPr/>
                    <a:lstStyle/>
                    <a:p>
                      <a:r>
                        <a:rPr lang="en-US" dirty="0"/>
                        <a:t>Completeness</a:t>
                      </a:r>
                    </a:p>
                  </a:txBody>
                  <a:tcPr/>
                </a:tc>
                <a:tc>
                  <a:txBody>
                    <a:bodyPr/>
                    <a:lstStyle/>
                    <a:p>
                      <a:r>
                        <a:rPr lang="en-US" dirty="0"/>
                        <a:t>Consistency</a:t>
                      </a:r>
                    </a:p>
                  </a:txBody>
                  <a:tcPr/>
                </a:tc>
                <a:tc>
                  <a:txBody>
                    <a:bodyPr/>
                    <a:lstStyle/>
                    <a:p>
                      <a:r>
                        <a:rPr lang="en-US" dirty="0"/>
                        <a:t>Currency</a:t>
                      </a:r>
                    </a:p>
                  </a:txBody>
                  <a:tcPr/>
                </a:tc>
                <a:tc>
                  <a:txBody>
                    <a:bodyPr/>
                    <a:lstStyle/>
                    <a:p>
                      <a:r>
                        <a:rPr lang="en-US" dirty="0"/>
                        <a:t>Relevancy</a:t>
                      </a:r>
                    </a:p>
                  </a:txBody>
                  <a:tcPr/>
                </a:tc>
                <a:tc>
                  <a:txBody>
                    <a:bodyPr/>
                    <a:lstStyle/>
                    <a:p>
                      <a:r>
                        <a:rPr lang="en-US" dirty="0"/>
                        <a:t>Validity</a:t>
                      </a:r>
                    </a:p>
                  </a:txBody>
                  <a:tcPr/>
                </a:tc>
                <a:extLst>
                  <a:ext uri="{0D108BD9-81ED-4DB2-BD59-A6C34878D82A}">
                    <a16:rowId xmlns:a16="http://schemas.microsoft.com/office/drawing/2014/main" val="2029685955"/>
                  </a:ext>
                </a:extLst>
              </a:tr>
              <a:tr h="370840">
                <a:tc>
                  <a:txBody>
                    <a:bodyPr/>
                    <a:lstStyle/>
                    <a:p>
                      <a:r>
                        <a:rPr lang="en-US" dirty="0"/>
                        <a:t>Customer Demographic</a:t>
                      </a:r>
                    </a:p>
                  </a:txBody>
                  <a:tcPr/>
                </a:tc>
                <a:tc>
                  <a:txBody>
                    <a:bodyPr/>
                    <a:lstStyle/>
                    <a:p>
                      <a:r>
                        <a:rPr lang="en-US" dirty="0"/>
                        <a:t>DOB: Inaccurate</a:t>
                      </a:r>
                    </a:p>
                    <a:p>
                      <a:r>
                        <a:rPr lang="en-US" dirty="0"/>
                        <a:t>Age: Missing</a:t>
                      </a:r>
                    </a:p>
                  </a:txBody>
                  <a:tcPr/>
                </a:tc>
                <a:tc>
                  <a:txBody>
                    <a:bodyPr/>
                    <a:lstStyle/>
                    <a:p>
                      <a:r>
                        <a:rPr lang="en-US" dirty="0"/>
                        <a:t>Job Title: Blanks</a:t>
                      </a:r>
                    </a:p>
                    <a:p>
                      <a:r>
                        <a:rPr lang="en-US" dirty="0"/>
                        <a:t>Customer ID: Incomplete</a:t>
                      </a:r>
                    </a:p>
                  </a:txBody>
                  <a:tcPr/>
                </a:tc>
                <a:tc>
                  <a:txBody>
                    <a:bodyPr/>
                    <a:lstStyle/>
                    <a:p>
                      <a:r>
                        <a:rPr lang="en-US" dirty="0"/>
                        <a:t>Gender:</a:t>
                      </a:r>
                    </a:p>
                    <a:p>
                      <a:r>
                        <a:rPr lang="en-US" dirty="0"/>
                        <a:t>Inconsistent</a:t>
                      </a:r>
                    </a:p>
                  </a:txBody>
                  <a:tcPr/>
                </a:tc>
                <a:tc>
                  <a:txBody>
                    <a:bodyPr/>
                    <a:lstStyle/>
                    <a:p>
                      <a:r>
                        <a:rPr lang="en-US" dirty="0"/>
                        <a:t>Deceased Customer:</a:t>
                      </a:r>
                    </a:p>
                    <a:p>
                      <a:r>
                        <a:rPr lang="en-US" dirty="0"/>
                        <a:t>Filtered out </a:t>
                      </a:r>
                    </a:p>
                  </a:txBody>
                  <a:tcPr/>
                </a:tc>
                <a:tc>
                  <a:txBody>
                    <a:bodyPr/>
                    <a:lstStyle/>
                    <a:p>
                      <a:r>
                        <a:rPr lang="en-US" dirty="0"/>
                        <a:t>Default Column: Delete</a:t>
                      </a:r>
                    </a:p>
                  </a:txBody>
                  <a:tcPr/>
                </a:tc>
                <a:tc>
                  <a:txBody>
                    <a:bodyPr/>
                    <a:lstStyle/>
                    <a:p>
                      <a:endParaRPr lang="en-US"/>
                    </a:p>
                  </a:txBody>
                  <a:tcPr/>
                </a:tc>
                <a:extLst>
                  <a:ext uri="{0D108BD9-81ED-4DB2-BD59-A6C34878D82A}">
                    <a16:rowId xmlns:a16="http://schemas.microsoft.com/office/drawing/2014/main" val="2612571499"/>
                  </a:ext>
                </a:extLst>
              </a:tr>
              <a:tr h="370840">
                <a:tc>
                  <a:txBody>
                    <a:bodyPr/>
                    <a:lstStyle/>
                    <a:p>
                      <a:r>
                        <a:rPr lang="en-US" dirty="0"/>
                        <a:t>Customer</a:t>
                      </a:r>
                    </a:p>
                    <a:p>
                      <a:r>
                        <a:rPr lang="en-US" dirty="0"/>
                        <a:t>Address</a:t>
                      </a:r>
                    </a:p>
                  </a:txBody>
                  <a:tcPr/>
                </a:tc>
                <a:tc>
                  <a:txBody>
                    <a:bodyPr/>
                    <a:lstStyle/>
                    <a:p>
                      <a:endParaRPr lang="en-US"/>
                    </a:p>
                  </a:txBody>
                  <a:tcPr/>
                </a:tc>
                <a:tc>
                  <a:txBody>
                    <a:bodyPr/>
                    <a:lstStyle/>
                    <a:p>
                      <a:r>
                        <a:rPr lang="en-US" dirty="0"/>
                        <a:t>Customer ID: incomplete</a:t>
                      </a:r>
                    </a:p>
                  </a:txBody>
                  <a:tcPr/>
                </a:tc>
                <a:tc>
                  <a:txBody>
                    <a:bodyPr/>
                    <a:lstStyle/>
                    <a:p>
                      <a:r>
                        <a:rPr lang="en-US" dirty="0"/>
                        <a:t>States: Inconsistent </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73698723"/>
                  </a:ext>
                </a:extLst>
              </a:tr>
              <a:tr h="370840">
                <a:tc>
                  <a:txBody>
                    <a:bodyPr/>
                    <a:lstStyle/>
                    <a:p>
                      <a:r>
                        <a:rPr lang="en-US" dirty="0"/>
                        <a:t>Transactions</a:t>
                      </a:r>
                    </a:p>
                  </a:txBody>
                  <a:tcPr/>
                </a:tc>
                <a:tc>
                  <a:txBody>
                    <a:bodyPr/>
                    <a:lstStyle/>
                    <a:p>
                      <a:r>
                        <a:rPr lang="en-US" dirty="0"/>
                        <a:t>Profit : Missing</a:t>
                      </a:r>
                    </a:p>
                  </a:txBody>
                  <a:tcPr/>
                </a:tc>
                <a:tc>
                  <a:txBody>
                    <a:bodyPr/>
                    <a:lstStyle/>
                    <a:p>
                      <a:r>
                        <a:rPr lang="en-US" dirty="0"/>
                        <a:t>Customer ID: Incomplete</a:t>
                      </a:r>
                    </a:p>
                    <a:p>
                      <a:r>
                        <a:rPr lang="en-US" dirty="0"/>
                        <a:t>Online Orders: Blanks</a:t>
                      </a:r>
                    </a:p>
                    <a:p>
                      <a:r>
                        <a:rPr lang="en-US" dirty="0"/>
                        <a:t>Brands: Blanks</a:t>
                      </a:r>
                    </a:p>
                  </a:txBody>
                  <a:tcPr/>
                </a:tc>
                <a:tc>
                  <a:txBody>
                    <a:bodyPr/>
                    <a:lstStyle/>
                    <a:p>
                      <a:endParaRPr lang="en-US"/>
                    </a:p>
                  </a:txBody>
                  <a:tcPr/>
                </a:tc>
                <a:tc>
                  <a:txBody>
                    <a:bodyPr/>
                    <a:lstStyle/>
                    <a:p>
                      <a:endParaRPr lang="en-US"/>
                    </a:p>
                  </a:txBody>
                  <a:tcPr/>
                </a:tc>
                <a:tc>
                  <a:txBody>
                    <a:bodyPr/>
                    <a:lstStyle/>
                    <a:p>
                      <a:r>
                        <a:rPr lang="en-US" dirty="0"/>
                        <a:t>Cancelled Status Order: Filtered out </a:t>
                      </a:r>
                    </a:p>
                  </a:txBody>
                  <a:tcPr/>
                </a:tc>
                <a:tc>
                  <a:txBody>
                    <a:bodyPr/>
                    <a:lstStyle/>
                    <a:p>
                      <a:r>
                        <a:rPr lang="en-US" dirty="0"/>
                        <a:t>List Price:</a:t>
                      </a:r>
                    </a:p>
                    <a:p>
                      <a:r>
                        <a:rPr lang="en-US" dirty="0"/>
                        <a:t>Format Product Sold</a:t>
                      </a:r>
                    </a:p>
                    <a:p>
                      <a:r>
                        <a:rPr lang="en-US" dirty="0"/>
                        <a:t>Date: Format</a:t>
                      </a:r>
                    </a:p>
                  </a:txBody>
                  <a:tcPr/>
                </a:tc>
                <a:extLst>
                  <a:ext uri="{0D108BD9-81ED-4DB2-BD59-A6C34878D82A}">
                    <a16:rowId xmlns:a16="http://schemas.microsoft.com/office/drawing/2014/main" val="2414979164"/>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Bike related purchase over the last 3 years based on Gender</a:t>
            </a:r>
            <a:endParaRPr dirty="0"/>
          </a:p>
        </p:txBody>
      </p:sp>
      <p:sp>
        <p:nvSpPr>
          <p:cNvPr id="142" name="Shape 91"/>
          <p:cNvSpPr/>
          <p:nvPr/>
        </p:nvSpPr>
        <p:spPr>
          <a:xfrm>
            <a:off x="205024" y="2164724"/>
            <a:ext cx="4674157" cy="149518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Data Shows, on average females have made more bike related purchases in the last 3 years compared to males </a:t>
            </a:r>
          </a:p>
          <a:p>
            <a:pPr marL="285750" indent="-285750">
              <a:buFont typeface="Arial" panose="020B0604020202020204" pitchFamily="34" charset="0"/>
              <a:buChar char="•"/>
            </a:pPr>
            <a:r>
              <a:rPr lang="en-US" dirty="0"/>
              <a:t>On average females have had 1% higher bike related compared to the men in the last 3 years  </a:t>
            </a:r>
            <a:endParaRPr dirty="0"/>
          </a:p>
        </p:txBody>
      </p:sp>
      <p:sp>
        <p:nvSpPr>
          <p:cNvPr id="143" name="Rectangle"/>
          <p:cNvSpPr/>
          <p:nvPr/>
        </p:nvSpPr>
        <p:spPr>
          <a:xfrm>
            <a:off x="5629275" y="2364581"/>
            <a:ext cx="3141402" cy="1980134"/>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A39736AD-0A80-42D3-B696-060BA310B2D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14975" y="2271713"/>
            <a:ext cx="3255650" cy="2073002"/>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87027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Top Job Industry Contributing to the maxing profit and bike related purchases </a:t>
            </a:r>
            <a:endParaRPr dirty="0"/>
          </a:p>
        </p:txBody>
      </p:sp>
      <p:sp>
        <p:nvSpPr>
          <p:cNvPr id="151" name="Shape 100"/>
          <p:cNvSpPr/>
          <p:nvPr/>
        </p:nvSpPr>
        <p:spPr>
          <a:xfrm>
            <a:off x="205025" y="2035675"/>
            <a:ext cx="4845606" cy="255701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The top 3 industry sector bringing in the highest profit are: Financial services, Health and Manufacturing </a:t>
            </a:r>
          </a:p>
          <a:p>
            <a:pPr marL="285750" indent="-285750">
              <a:buFont typeface="Arial" panose="020B0604020202020204" pitchFamily="34" charset="0"/>
              <a:buChar char="•"/>
            </a:pPr>
            <a:r>
              <a:rPr lang="en-US" dirty="0"/>
              <a:t>These can be obvious as most of these industry sectors are based within the city or on the outskirts of the city therefore consumers prefer bikes for commuting </a:t>
            </a:r>
          </a:p>
          <a:p>
            <a:pPr marL="285750" indent="-285750">
              <a:buFont typeface="Arial" panose="020B0604020202020204" pitchFamily="34" charset="0"/>
              <a:buChar char="•"/>
            </a:pPr>
            <a:r>
              <a:rPr lang="en-US" dirty="0"/>
              <a:t>Most of the Industry Sectors have returned less than $1,000,000 in profits </a:t>
            </a:r>
            <a:endParaRPr dirty="0"/>
          </a:p>
        </p:txBody>
      </p:sp>
      <p:grpSp>
        <p:nvGrpSpPr>
          <p:cNvPr id="154" name="Shape 101"/>
          <p:cNvGrpSpPr/>
          <p:nvPr/>
        </p:nvGrpSpPr>
        <p:grpSpPr>
          <a:xfrm>
            <a:off x="4969973" y="2164724"/>
            <a:ext cx="3852557" cy="2195084"/>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descr="Top Job Industry Contributing to the maxing profit and bike related purchases &#10;">
            <a:extLst>
              <a:ext uri="{FF2B5EF4-FFF2-40B4-BE49-F238E27FC236}">
                <a16:creationId xmlns:a16="http://schemas.microsoft.com/office/drawing/2014/main" id="{CCEA2E49-9C94-4CF8-9173-984ADDB4CE9A}"/>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883" y="2035508"/>
            <a:ext cx="4191117" cy="232430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Profit of wealth segment by age cluster</a:t>
            </a:r>
            <a:endParaRPr dirty="0"/>
          </a:p>
        </p:txBody>
      </p:sp>
      <p:sp>
        <p:nvSpPr>
          <p:cNvPr id="151" name="Shape 100"/>
          <p:cNvSpPr/>
          <p:nvPr/>
        </p:nvSpPr>
        <p:spPr>
          <a:xfrm>
            <a:off x="205025" y="1600913"/>
            <a:ext cx="4253876" cy="282247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Overall, the mass customer segmentation makes the highest profit across the different age clusters.</a:t>
            </a:r>
          </a:p>
          <a:p>
            <a:pPr marL="285750" indent="-285750">
              <a:buFont typeface="Arial" panose="020B0604020202020204" pitchFamily="34" charset="0"/>
              <a:buChar char="•"/>
            </a:pPr>
            <a:r>
              <a:rPr lang="en-US" dirty="0"/>
              <a:t>Mass customer aged between 38-47 are likely to bring more profit for the company compared to other age clusters.</a:t>
            </a:r>
          </a:p>
          <a:p>
            <a:pPr marL="285750" indent="-285750">
              <a:buFont typeface="Arial" panose="020B0604020202020204" pitchFamily="34" charset="0"/>
              <a:buChar char="•"/>
            </a:pPr>
            <a:r>
              <a:rPr lang="en-US" dirty="0"/>
              <a:t>This also indicates a trend of buying power, as the buying increases over time till 47 and then see’s a decline in buying power, thus leading to lower profits </a:t>
            </a:r>
            <a:endParaRPr dirty="0"/>
          </a:p>
        </p:txBody>
      </p:sp>
      <p:grpSp>
        <p:nvGrpSpPr>
          <p:cNvPr id="154" name="Shape 101"/>
          <p:cNvGrpSpPr/>
          <p:nvPr/>
        </p:nvGrpSpPr>
        <p:grpSpPr>
          <a:xfrm>
            <a:off x="4969973" y="2164724"/>
            <a:ext cx="3852557" cy="2195084"/>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descr="Profit of wealth segment by age cluster&#10;">
            <a:extLst>
              <a:ext uri="{FF2B5EF4-FFF2-40B4-BE49-F238E27FC236}">
                <a16:creationId xmlns:a16="http://schemas.microsoft.com/office/drawing/2014/main" id="{CCEA2E49-9C94-4CF8-9173-984ADDB4CE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58901" y="2151556"/>
            <a:ext cx="4685100" cy="2338801"/>
          </a:xfrm>
          <a:prstGeom prst="rect">
            <a:avLst/>
          </a:prstGeom>
        </p:spPr>
      </p:pic>
    </p:spTree>
    <p:extLst>
      <p:ext uri="{BB962C8B-B14F-4D97-AF65-F5344CB8AC3E}">
        <p14:creationId xmlns:p14="http://schemas.microsoft.com/office/powerpoint/2010/main" val="84079299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Number of Cars owned in each state</a:t>
            </a:r>
            <a:endParaRPr dirty="0"/>
          </a:p>
        </p:txBody>
      </p:sp>
      <p:sp>
        <p:nvSpPr>
          <p:cNvPr id="151" name="Shape 100"/>
          <p:cNvSpPr/>
          <p:nvPr/>
        </p:nvSpPr>
        <p:spPr>
          <a:xfrm>
            <a:off x="205025" y="1828475"/>
            <a:ext cx="4134600" cy="20261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NSW, QLD and VIC could be potential market opportunities for the company </a:t>
            </a:r>
          </a:p>
          <a:p>
            <a:pPr marL="285750" indent="-285750">
              <a:buFont typeface="Arial" panose="020B0604020202020204" pitchFamily="34" charset="0"/>
              <a:buChar char="•"/>
            </a:pPr>
            <a:r>
              <a:rPr lang="en-US" dirty="0"/>
              <a:t>NSW, has the highest potential as the number of people that own car is almost equal to the people who don’t own cars which shows that there is opportunity to find value customers there.</a:t>
            </a:r>
            <a:endParaRPr dirty="0"/>
          </a:p>
        </p:txBody>
      </p:sp>
      <p:grpSp>
        <p:nvGrpSpPr>
          <p:cNvPr id="154" name="Shape 101"/>
          <p:cNvGrpSpPr/>
          <p:nvPr/>
        </p:nvGrpSpPr>
        <p:grpSpPr>
          <a:xfrm>
            <a:off x="4980214" y="2265494"/>
            <a:ext cx="3842316" cy="2094314"/>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a:extLst>
              <a:ext uri="{FF2B5EF4-FFF2-40B4-BE49-F238E27FC236}">
                <a16:creationId xmlns:a16="http://schemas.microsoft.com/office/drawing/2014/main" id="{CCEA2E49-9C94-4CF8-9173-984ADDB4CE9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03742" y="2265493"/>
            <a:ext cx="4195260" cy="2094316"/>
          </a:xfrm>
          <a:prstGeom prst="rect">
            <a:avLst/>
          </a:prstGeom>
        </p:spPr>
      </p:pic>
    </p:spTree>
    <p:extLst>
      <p:ext uri="{BB962C8B-B14F-4D97-AF65-F5344CB8AC3E}">
        <p14:creationId xmlns:p14="http://schemas.microsoft.com/office/powerpoint/2010/main" val="129628725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classification- Targeting High value customers</a:t>
            </a:r>
            <a:endParaRPr dirty="0"/>
          </a:p>
        </p:txBody>
      </p:sp>
      <p:sp>
        <p:nvSpPr>
          <p:cNvPr id="151" name="Shape 100"/>
          <p:cNvSpPr/>
          <p:nvPr/>
        </p:nvSpPr>
        <p:spPr>
          <a:xfrm>
            <a:off x="205024" y="1828475"/>
            <a:ext cx="5745719" cy="176064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Most of the high value customers will be female compared to male </a:t>
            </a:r>
          </a:p>
          <a:p>
            <a:pPr marL="285750" indent="-285750">
              <a:buFont typeface="Arial" panose="020B0604020202020204" pitchFamily="34" charset="0"/>
              <a:buChar char="•"/>
            </a:pPr>
            <a:r>
              <a:rPr lang="en-US" dirty="0"/>
              <a:t>Working in the financial, Health and manufacturing industry sector</a:t>
            </a:r>
          </a:p>
          <a:p>
            <a:pPr marL="285750" indent="-285750">
              <a:buFont typeface="Arial" panose="020B0604020202020204" pitchFamily="34" charset="0"/>
              <a:buChar char="•"/>
            </a:pPr>
            <a:r>
              <a:rPr lang="en-US" dirty="0"/>
              <a:t>Aged between 38-47</a:t>
            </a:r>
          </a:p>
          <a:p>
            <a:pPr marL="285750" indent="-285750">
              <a:buFont typeface="Arial" panose="020B0604020202020204" pitchFamily="34" charset="0"/>
              <a:buChar char="•"/>
            </a:pPr>
            <a:r>
              <a:rPr lang="en-US" dirty="0"/>
              <a:t>Who are currently living in NSW and VIC</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extLst>
      <p:ext uri="{BB962C8B-B14F-4D97-AF65-F5344CB8AC3E}">
        <p14:creationId xmlns:p14="http://schemas.microsoft.com/office/powerpoint/2010/main" val="282465632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221</TotalTime>
  <Words>955</Words>
  <Application>Microsoft Office PowerPoint</Application>
  <PresentationFormat>On-screen Show (16:9)</PresentationFormat>
  <Paragraphs>100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Dayanand Jola Dinakar</dc:creator>
  <cp:keywords>Data insights</cp:keywords>
  <cp:lastModifiedBy>Dayanand Jola Dinakar</cp:lastModifiedBy>
  <cp:revision>8</cp:revision>
  <dcterms:modified xsi:type="dcterms:W3CDTF">2021-08-31T18:18:20Z</dcterms:modified>
</cp:coreProperties>
</file>