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1"/>
  </p:notesMasterIdLst>
  <p:handoutMasterIdLst>
    <p:handoutMasterId r:id="rId12"/>
  </p:handoutMasterIdLst>
  <p:sldIdLst>
    <p:sldId id="256" r:id="rId5"/>
    <p:sldId id="271" r:id="rId6"/>
    <p:sldId id="285" r:id="rId7"/>
    <p:sldId id="283" r:id="rId8"/>
    <p:sldId id="284" r:id="rId9"/>
    <p:sldId id="28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5"/>
            <p14:sldId id="283"/>
            <p14:sldId id="284"/>
            <p14:sldId id="286"/>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3" d="100"/>
          <a:sy n="73" d="100"/>
        </p:scale>
        <p:origin x="618"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4/8/2025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4/8/2025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4/8/2025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4324"/>
            <a:ext cx="10515600" cy="2387600"/>
          </a:xfrm>
        </p:spPr>
        <p:txBody>
          <a:bodyPr anchor="ctr" anchorCtr="0">
            <a:normAutofit/>
          </a:bodyPr>
          <a:lstStyle/>
          <a:p>
            <a:r>
              <a:rPr lang="en-US" sz="4800" dirty="0" smtClean="0">
                <a:solidFill>
                  <a:schemeClr val="bg1"/>
                </a:solidFill>
              </a:rPr>
              <a:t>Welcome to </a:t>
            </a:r>
            <a:r>
              <a:rPr lang="en-US" sz="4800" dirty="0">
                <a:solidFill>
                  <a:schemeClr val="bg1"/>
                </a:solidFill>
              </a:rPr>
              <a:t>Test Automation for Smart Factory IT/OT Integration</a:t>
            </a:r>
            <a:r>
              <a:rPr lang="en-US" sz="4800" dirty="0" smtClean="0">
                <a:solidFill>
                  <a:schemeClr val="bg1"/>
                </a:solidFill>
              </a:rPr>
              <a:t/>
            </a:r>
            <a:br>
              <a:rPr lang="en-US" sz="4800" dirty="0" smtClean="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0" y="2933700"/>
            <a:ext cx="9582150" cy="2500313"/>
          </a:xfrm>
        </p:spPr>
        <p:txBody>
          <a:bodyPr>
            <a:normAutofit/>
          </a:bodyPr>
          <a:lstStyle/>
          <a:p>
            <a:pPr marL="0" indent="0">
              <a:buNone/>
            </a:pPr>
            <a:endParaRPr lang="en-US" sz="2400" dirty="0" smtClean="0">
              <a:solidFill>
                <a:schemeClr val="bg1"/>
              </a:solidFill>
              <a:latin typeface="+mj-lt"/>
            </a:endParaRPr>
          </a:p>
          <a:p>
            <a:pPr marL="0" indent="0">
              <a:buNone/>
            </a:pPr>
            <a:endParaRPr lang="en-US" sz="2400" dirty="0">
              <a:solidFill>
                <a:schemeClr val="bg1"/>
              </a:solidFill>
              <a:latin typeface="+mj-lt"/>
            </a:endParaRPr>
          </a:p>
          <a:p>
            <a:pPr marL="0" indent="0">
              <a:buNone/>
            </a:pPr>
            <a:r>
              <a:rPr lang="en-US" sz="2400" dirty="0" smtClean="0">
                <a:solidFill>
                  <a:schemeClr val="bg1"/>
                </a:solidFill>
                <a:latin typeface="+mj-lt"/>
              </a:rPr>
              <a:t>By: Dayanand Bhat</a:t>
            </a:r>
          </a:p>
          <a:p>
            <a:pPr marL="0" indent="0">
              <a:buNone/>
            </a:pPr>
            <a:endParaRPr lang="en-US" sz="2400" dirty="0">
              <a:solidFill>
                <a:schemeClr val="bg1"/>
              </a:solidFill>
              <a:latin typeface="+mj-lt"/>
            </a:endParaRP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0"/>
            <a:ext cx="6877119" cy="1088136"/>
          </a:xfrm>
        </p:spPr>
        <p:txBody>
          <a:bodyPr>
            <a:noAutofit/>
          </a:bodyPr>
          <a:lstStyle/>
          <a:p>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Background</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1423851"/>
            <a:ext cx="11280276" cy="56170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b="1" dirty="0" smtClean="0">
                <a:latin typeface="Arial Black" panose="020B0A04020102020204" pitchFamily="34" charset="0"/>
              </a:rPr>
              <a:t>Given Use Case:</a:t>
            </a:r>
            <a:endParaRPr lang="en-US" sz="1400" b="1" dirty="0">
              <a:latin typeface="Arial Black" panose="020B0A04020102020204" pitchFamily="34" charset="0"/>
            </a:endParaRPr>
          </a:p>
          <a:p>
            <a:pPr lvl="0">
              <a:spcAft>
                <a:spcPts val="600"/>
              </a:spcAft>
              <a:buFont typeface="Wingdings" panose="05000000000000000000" pitchFamily="2" charset="2"/>
              <a:buChar char="q"/>
              <a:defRPr/>
            </a:pPr>
            <a:r>
              <a:rPr lang="en-US" sz="1400" dirty="0" smtClean="0"/>
              <a:t>  </a:t>
            </a:r>
            <a:r>
              <a:rPr lang="en-US" sz="1400" dirty="0" smtClean="0">
                <a:latin typeface="Arial" panose="020B0604020202020204" pitchFamily="34" charset="0"/>
                <a:cs typeface="Arial" panose="020B0604020202020204" pitchFamily="34" charset="0"/>
              </a:rPr>
              <a:t>Create </a:t>
            </a:r>
            <a:r>
              <a:rPr lang="en-US" sz="1400" dirty="0">
                <a:latin typeface="Arial" panose="020B0604020202020204" pitchFamily="34" charset="0"/>
                <a:cs typeface="Arial" panose="020B0604020202020204" pitchFamily="34" charset="0"/>
              </a:rPr>
              <a:t>a test automation suite to validate data consistency by testing both UI and API</a:t>
            </a:r>
            <a:r>
              <a:rPr lang="en-US" sz="1400" dirty="0" smtClean="0"/>
              <a:t>.</a:t>
            </a:r>
          </a:p>
          <a:p>
            <a:pPr lvl="0">
              <a:spcAft>
                <a:spcPts val="600"/>
              </a:spcAft>
              <a:buFont typeface="Wingdings" panose="05000000000000000000" pitchFamily="2" charset="2"/>
              <a:buChar char="q"/>
              <a:defRPr/>
            </a:pPr>
            <a:r>
              <a:rPr lang="en-US" sz="1400" b="1" dirty="0" smtClean="0">
                <a:latin typeface="Arial Black" panose="020B0A04020102020204" pitchFamily="34" charset="0"/>
              </a:rPr>
              <a:t>  </a:t>
            </a:r>
            <a:r>
              <a:rPr lang="en-US" sz="1400" dirty="0" smtClean="0">
                <a:latin typeface="Arial" panose="020B0604020202020204" pitchFamily="34" charset="0"/>
                <a:cs typeface="Arial" panose="020B0604020202020204" pitchFamily="34" charset="0"/>
              </a:rPr>
              <a:t>Select any publicly available application and run test automation suite and analyze the result</a:t>
            </a:r>
          </a:p>
          <a:p>
            <a:pPr lvl="0">
              <a:spcAft>
                <a:spcPts val="600"/>
              </a:spcAft>
              <a:buFont typeface="Wingdings" panose="05000000000000000000" pitchFamily="2" charset="2"/>
              <a:buChar char="q"/>
              <a:defRPr/>
            </a:pPr>
            <a:r>
              <a:rPr lang="en-US" sz="1400" dirty="0" smtClean="0">
                <a:latin typeface="Arial" panose="020B0604020202020204" pitchFamily="34" charset="0"/>
                <a:cs typeface="Arial" panose="020B0604020202020204" pitchFamily="34" charset="0"/>
              </a:rPr>
              <a:t>   Submit the documents: Approach, Test Plan , Readme file, Test Automation suite</a:t>
            </a:r>
            <a:endParaRPr lang="en-US" sz="1400" dirty="0" smtClean="0">
              <a:latin typeface="Arial" panose="020B0604020202020204" pitchFamily="34" charset="0"/>
              <a:cs typeface="Arial" panose="020B0604020202020204" pitchFamily="34" charset="0"/>
            </a:endParaRPr>
          </a:p>
          <a:p>
            <a:pPr lvl="0">
              <a:spcAft>
                <a:spcPts val="600"/>
              </a:spcAft>
              <a:buFont typeface="Wingdings" panose="05000000000000000000" pitchFamily="2" charset="2"/>
              <a:buChar char="q"/>
              <a:defRPr/>
            </a:pPr>
            <a:endParaRPr lang="en-US" sz="1400" dirty="0">
              <a:latin typeface="Arial" panose="020B0604020202020204" pitchFamily="34" charset="0"/>
              <a:cs typeface="Arial" panose="020B0604020202020204" pitchFamily="34" charset="0"/>
            </a:endParaRPr>
          </a:p>
          <a:p>
            <a:pPr lvl="0">
              <a:spcAft>
                <a:spcPts val="600"/>
              </a:spcAft>
              <a:buFont typeface="Wingdings" panose="05000000000000000000" pitchFamily="2" charset="2"/>
              <a:buChar char="q"/>
              <a:defRPr/>
            </a:pPr>
            <a:endParaRPr lang="en-US" sz="1400" dirty="0" smtClean="0">
              <a:latin typeface="Arial" panose="020B0604020202020204" pitchFamily="34" charset="0"/>
              <a:cs typeface="Arial" panose="020B0604020202020204" pitchFamily="34" charset="0"/>
            </a:endParaRPr>
          </a:p>
          <a:p>
            <a:pPr marL="0" indent="0">
              <a:spcAft>
                <a:spcPts val="600"/>
              </a:spcAft>
              <a:buNone/>
              <a:defRPr/>
            </a:pPr>
            <a:r>
              <a:rPr lang="en-US" sz="1400" b="1" dirty="0" smtClean="0">
                <a:latin typeface="Arial Black" panose="020B0A04020102020204" pitchFamily="34" charset="0"/>
              </a:rPr>
              <a:t>Implementation:</a:t>
            </a:r>
            <a:endParaRPr lang="en-US" sz="1400" b="1" dirty="0">
              <a:latin typeface="Arial Black" panose="020B0A04020102020204" pitchFamily="34" charset="0"/>
            </a:endParaRPr>
          </a:p>
          <a:p>
            <a:pPr lvl="0">
              <a:spcAft>
                <a:spcPts val="600"/>
              </a:spcAft>
              <a:buFont typeface="Wingdings" panose="05000000000000000000" pitchFamily="2" charset="2"/>
              <a:buChar char="q"/>
              <a:defRPr/>
            </a:pPr>
            <a:r>
              <a:rPr lang="en-US" sz="1400" dirty="0" smtClean="0">
                <a:latin typeface="Arial" panose="020B0604020202020204" pitchFamily="34" charset="0"/>
                <a:cs typeface="Arial" panose="020B0604020202020204" pitchFamily="34" charset="0"/>
              </a:rPr>
              <a:t>  Create Test Automation suite using Testcomplete and SoapUI tools. Integrated SoapUI with Testcomplete to run both UI and API Test</a:t>
            </a:r>
          </a:p>
          <a:p>
            <a:pPr lvl="0">
              <a:spcAft>
                <a:spcPts val="600"/>
              </a:spcAft>
              <a:buFont typeface="Wingdings" panose="05000000000000000000" pitchFamily="2" charset="2"/>
              <a:buChar char="q"/>
              <a:defRPr/>
            </a:pP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 Selected one </a:t>
            </a:r>
            <a:r>
              <a:rPr lang="en-US" sz="1400" dirty="0">
                <a:latin typeface="Arial" panose="020B0604020202020204" pitchFamily="34" charset="0"/>
                <a:cs typeface="Arial" panose="020B0604020202020204" pitchFamily="34" charset="0"/>
              </a:rPr>
              <a:t>publicly available </a:t>
            </a:r>
            <a:r>
              <a:rPr lang="en-US" sz="1400" dirty="0" smtClean="0">
                <a:latin typeface="Arial" panose="020B0604020202020204" pitchFamily="34" charset="0"/>
                <a:cs typeface="Arial" panose="020B0604020202020204" pitchFamily="34" charset="0"/>
              </a:rPr>
              <a:t>banking application to run my test cases. </a:t>
            </a:r>
            <a:r>
              <a:rPr lang="en-US" sz="1400" dirty="0">
                <a:latin typeface="Arial" panose="020B0604020202020204" pitchFamily="34" charset="0"/>
                <a:cs typeface="Arial" panose="020B0604020202020204" pitchFamily="34" charset="0"/>
              </a:rPr>
              <a:t>URL: https://parabank.parasoft.com/ </a:t>
            </a:r>
            <a:r>
              <a:rPr lang="en-US" sz="1400" dirty="0" smtClean="0">
                <a:latin typeface="Arial" panose="020B0604020202020204" pitchFamily="34" charset="0"/>
                <a:cs typeface="Arial" panose="020B0604020202020204" pitchFamily="34" charset="0"/>
              </a:rPr>
              <a:t>. In this, selected one  feature i.e. ‘Register user’ to test my UI and API test case.</a:t>
            </a:r>
          </a:p>
          <a:p>
            <a:pPr lvl="0">
              <a:spcAft>
                <a:spcPts val="600"/>
              </a:spcAft>
              <a:buFont typeface="Wingdings" panose="05000000000000000000" pitchFamily="2" charset="2"/>
              <a:buChar char="q"/>
              <a:defRPr/>
            </a:pPr>
            <a:r>
              <a:rPr lang="en-US" sz="1400" dirty="0" smtClean="0">
                <a:latin typeface="Arial" panose="020B0604020202020204" pitchFamily="34" charset="0"/>
                <a:cs typeface="Arial" panose="020B0604020202020204" pitchFamily="34" charset="0"/>
              </a:rPr>
              <a:t>Uploaded all the documents to </a:t>
            </a:r>
            <a:r>
              <a:rPr lang="en-US" sz="1400" dirty="0">
                <a:latin typeface="Arial" panose="020B0604020202020204" pitchFamily="34" charset="0"/>
                <a:cs typeface="Arial" panose="020B0604020202020204" pitchFamily="34" charset="0"/>
              </a:rPr>
              <a:t>GitHub Repository : https://github.com/DayanandBhat/TestingRepo </a:t>
            </a:r>
          </a:p>
          <a:p>
            <a:pPr marL="0" lvl="0" indent="0">
              <a:spcAft>
                <a:spcPts val="600"/>
              </a:spcAft>
              <a:buNone/>
              <a:defRPr/>
            </a:pPr>
            <a:endParaRPr lang="en-US" sz="1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0"/>
            <a:ext cx="6877119" cy="1088136"/>
          </a:xfrm>
        </p:spPr>
        <p:txBody>
          <a:bodyPr>
            <a:noAutofit/>
          </a:bodyPr>
          <a:lstStyle/>
          <a:p>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latin typeface="Segoe UI Light" panose="020B0502040204020203" pitchFamily="34" charset="0"/>
                <a:cs typeface="Segoe UI Light" panose="020B0502040204020203" pitchFamily="34" charset="0"/>
              </a:rPr>
              <a:t>What I Tested</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1423851"/>
            <a:ext cx="11280276" cy="56170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sz="1400" b="1" dirty="0" smtClean="0">
              <a:latin typeface="Arial Black" panose="020B0A04020102020204" pitchFamily="34" charset="0"/>
            </a:endParaRPr>
          </a:p>
          <a:p>
            <a:pPr marL="0" lvl="0" indent="0">
              <a:spcAft>
                <a:spcPts val="600"/>
              </a:spcAft>
              <a:buNone/>
              <a:defRPr/>
            </a:pPr>
            <a:r>
              <a:rPr lang="en-US" sz="1400" b="1" dirty="0" smtClean="0">
                <a:latin typeface="Arial Black" panose="020B0A04020102020204" pitchFamily="34" charset="0"/>
              </a:rPr>
              <a:t>     I have tested Register User functionality for both positive and negative scenarios.</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Positive Case1: Register User using UI </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Validation: Check user is registered or not through UI and API. Both the result should match</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a:t>
            </a:r>
          </a:p>
          <a:p>
            <a:pPr mar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a:t>
            </a:r>
            <a:r>
              <a:rPr lang="en-US" sz="1400" b="1" dirty="0">
                <a:latin typeface="Arial Black" panose="020B0A04020102020204" pitchFamily="34" charset="0"/>
              </a:rPr>
              <a:t>Positive </a:t>
            </a:r>
            <a:r>
              <a:rPr lang="en-US" sz="1400" b="1" dirty="0" smtClean="0">
                <a:latin typeface="Arial Black" panose="020B0A04020102020204" pitchFamily="34" charset="0"/>
              </a:rPr>
              <a:t>Case2: </a:t>
            </a:r>
            <a:r>
              <a:rPr lang="en-US" sz="1400" b="1" dirty="0">
                <a:latin typeface="Arial Black" panose="020B0A04020102020204" pitchFamily="34" charset="0"/>
              </a:rPr>
              <a:t>Register User using </a:t>
            </a:r>
            <a:r>
              <a:rPr lang="en-US" sz="1400" b="1" dirty="0" smtClean="0">
                <a:latin typeface="Arial Black" panose="020B0A04020102020204" pitchFamily="34" charset="0"/>
              </a:rPr>
              <a:t>API</a:t>
            </a:r>
            <a:endParaRPr lang="en-US" sz="1400" b="1" dirty="0">
              <a:latin typeface="Arial Black" panose="020B0A04020102020204" pitchFamily="34" charset="0"/>
            </a:endParaRPr>
          </a:p>
          <a:p>
            <a:pPr marL="0" lvl="0" indent="0">
              <a:spcAft>
                <a:spcPts val="600"/>
              </a:spcAft>
              <a:buNone/>
              <a:defRPr/>
            </a:pPr>
            <a:r>
              <a:rPr lang="en-US" sz="1400" b="1" dirty="0" smtClean="0">
                <a:latin typeface="Arial Black" panose="020B0A04020102020204" pitchFamily="34" charset="0"/>
              </a:rPr>
              <a:t>                                Validation</a:t>
            </a:r>
            <a:r>
              <a:rPr lang="en-US" sz="1400" b="1" dirty="0">
                <a:latin typeface="Arial Black" panose="020B0A04020102020204" pitchFamily="34" charset="0"/>
              </a:rPr>
              <a:t>: Check user is registered or not through </a:t>
            </a:r>
            <a:r>
              <a:rPr lang="en-US" sz="1400" b="1" dirty="0" smtClean="0">
                <a:latin typeface="Arial Black" panose="020B0A04020102020204" pitchFamily="34" charset="0"/>
              </a:rPr>
              <a:t>API and UI. </a:t>
            </a:r>
            <a:r>
              <a:rPr lang="en-US" sz="1400" b="1" dirty="0">
                <a:latin typeface="Arial Black" panose="020B0A04020102020204" pitchFamily="34" charset="0"/>
              </a:rPr>
              <a:t>Both the result should </a:t>
            </a:r>
            <a:r>
              <a:rPr lang="en-US" sz="1400" b="1" dirty="0" smtClean="0">
                <a:latin typeface="Arial Black" panose="020B0A04020102020204" pitchFamily="34" charset="0"/>
              </a:rPr>
              <a:t>match</a:t>
            </a:r>
          </a:p>
          <a:p>
            <a:pPr marL="0" lvl="0" indent="0">
              <a:spcAft>
                <a:spcPts val="600"/>
              </a:spcAft>
              <a:buNone/>
              <a:defRPr/>
            </a:pPr>
            <a:endParaRPr lang="en-US" sz="1400" b="1" dirty="0">
              <a:latin typeface="Arial Black" panose="020B0A04020102020204" pitchFamily="34" charset="0"/>
            </a:endParaRPr>
          </a:p>
          <a:p>
            <a:pPr marL="0" lvl="0" indent="0">
              <a:spcAft>
                <a:spcPts val="600"/>
              </a:spcAft>
              <a:buNone/>
              <a:defRPr/>
            </a:pPr>
            <a:r>
              <a:rPr lang="en-US" sz="1400" b="1" dirty="0" smtClean="0">
                <a:latin typeface="Arial Black" panose="020B0A04020102020204" pitchFamily="34" charset="0"/>
              </a:rPr>
              <a:t>      Above 2 cases are tested and validated for negative cases also.</a:t>
            </a:r>
          </a:p>
        </p:txBody>
      </p:sp>
    </p:spTree>
    <p:extLst>
      <p:ext uri="{BB962C8B-B14F-4D97-AF65-F5344CB8AC3E}">
        <p14:creationId xmlns:p14="http://schemas.microsoft.com/office/powerpoint/2010/main" val="1303322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0"/>
            <a:ext cx="6877119" cy="1088136"/>
          </a:xfrm>
        </p:spPr>
        <p:txBody>
          <a:bodyPr>
            <a:noAutofit/>
          </a:bodyPr>
          <a:lstStyle/>
          <a:p>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a:t>why I have chosen</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1423851"/>
            <a:ext cx="11280276" cy="56170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lvl="0" indent="-342900">
              <a:spcAft>
                <a:spcPts val="600"/>
              </a:spcAft>
              <a:buFont typeface="+mj-lt"/>
              <a:buAutoNum type="arabicPeriod"/>
              <a:defRPr/>
            </a:pPr>
            <a:r>
              <a:rPr lang="en-US" sz="1400" b="1" dirty="0" smtClean="0">
                <a:latin typeface="Arial Black" panose="020B0A04020102020204" pitchFamily="34" charset="0"/>
              </a:rPr>
              <a:t>We have to register user first to login to application.</a:t>
            </a:r>
          </a:p>
          <a:p>
            <a:pPr marL="342900" lvl="0" indent="-342900">
              <a:spcAft>
                <a:spcPts val="600"/>
              </a:spcAft>
              <a:buFont typeface="+mj-lt"/>
              <a:buAutoNum type="arabicPeriod"/>
              <a:defRPr/>
            </a:pPr>
            <a:r>
              <a:rPr lang="en-US" sz="1400" b="1" dirty="0" smtClean="0">
                <a:latin typeface="Arial Black" panose="020B0A04020102020204" pitchFamily="34" charset="0"/>
              </a:rPr>
              <a:t>This register user allows user to create user name and password. By passing both positive and negative test data (by passing new user name and existing user name) we can validate application behavior.</a:t>
            </a:r>
          </a:p>
          <a:p>
            <a:pPr marL="342900" lvl="0" indent="-342900">
              <a:spcAft>
                <a:spcPts val="600"/>
              </a:spcAft>
              <a:buFont typeface="+mj-lt"/>
              <a:buAutoNum type="arabicPeriod"/>
              <a:defRPr/>
            </a:pPr>
            <a:r>
              <a:rPr lang="en-US" sz="1400" b="1" dirty="0" smtClean="0">
                <a:latin typeface="Arial Black" panose="020B0A04020102020204" pitchFamily="34" charset="0"/>
              </a:rPr>
              <a:t>There are many fields in </a:t>
            </a:r>
            <a:r>
              <a:rPr lang="en-US" sz="1400" b="1" dirty="0">
                <a:latin typeface="Arial Black" panose="020B0A04020102020204" pitchFamily="34" charset="0"/>
              </a:rPr>
              <a:t>register </a:t>
            </a:r>
            <a:r>
              <a:rPr lang="en-US" sz="1400" b="1" dirty="0" smtClean="0">
                <a:latin typeface="Arial Black" panose="020B0A04020102020204" pitchFamily="34" charset="0"/>
              </a:rPr>
              <a:t>user form. In that few are mandatory and few are non mandatory fields. We have more option to test negative test cases by keeping blank in mandatory fields.</a:t>
            </a:r>
          </a:p>
          <a:p>
            <a:pPr marL="342900" lvl="0" indent="-342900">
              <a:spcAft>
                <a:spcPts val="600"/>
              </a:spcAft>
              <a:buFont typeface="+mj-lt"/>
              <a:buAutoNum type="arabicPeriod"/>
              <a:defRPr/>
            </a:pPr>
            <a:r>
              <a:rPr lang="en-US" sz="1400" b="1" dirty="0" smtClean="0">
                <a:latin typeface="Arial Black" panose="020B0A04020102020204" pitchFamily="34" charset="0"/>
              </a:rPr>
              <a:t>API is available to register user. We can achieve our goal of testing </a:t>
            </a:r>
            <a:r>
              <a:rPr lang="en-US" sz="1400" b="1" dirty="0">
                <a:latin typeface="Arial Black" panose="020B0A04020102020204" pitchFamily="34" charset="0"/>
              </a:rPr>
              <a:t>Data </a:t>
            </a:r>
            <a:r>
              <a:rPr lang="en-US" sz="1400" b="1" dirty="0" smtClean="0">
                <a:latin typeface="Arial Black" panose="020B0A04020102020204" pitchFamily="34" charset="0"/>
              </a:rPr>
              <a:t>Consistency.</a:t>
            </a:r>
          </a:p>
          <a:p>
            <a:pPr marL="342900" lvl="0" indent="-342900">
              <a:spcAft>
                <a:spcPts val="600"/>
              </a:spcAft>
              <a:buFont typeface="+mj-lt"/>
              <a:buAutoNum type="arabicPeriod"/>
              <a:defRPr/>
            </a:pPr>
            <a:r>
              <a:rPr lang="en-US" sz="1400" b="1" dirty="0" smtClean="0">
                <a:latin typeface="Arial Black" panose="020B0A04020102020204" pitchFamily="34" charset="0"/>
              </a:rPr>
              <a:t>One UI script is enough to register user for both positive and negative cases. With less coding we can cover both positive and negative cases along with Data Consistency.</a:t>
            </a:r>
          </a:p>
          <a:p>
            <a:pPr marL="342900" lvl="0" indent="-342900">
              <a:spcAft>
                <a:spcPts val="600"/>
              </a:spcAft>
              <a:buFont typeface="+mj-lt"/>
              <a:buAutoNum type="arabicPeriod"/>
              <a:defRPr/>
            </a:pPr>
            <a:r>
              <a:rPr lang="en-US" sz="1400" b="1" dirty="0" smtClean="0">
                <a:latin typeface="Arial Black" panose="020B0A04020102020204" pitchFamily="34" charset="0"/>
              </a:rPr>
              <a:t>As it is a demo application there is no consistency in data flow between one module to another module like transfer fund.</a:t>
            </a:r>
          </a:p>
          <a:p>
            <a:pPr marL="342900" lvl="0" indent="-342900">
              <a:spcAft>
                <a:spcPts val="600"/>
              </a:spcAft>
              <a:buFont typeface="+mj-lt"/>
              <a:buAutoNum type="arabicPeriod"/>
              <a:defRPr/>
            </a:pPr>
            <a:endParaRPr lang="en-US" sz="1400" b="1" dirty="0">
              <a:latin typeface="Arial Black" panose="020B0A04020102020204" pitchFamily="34" charset="0"/>
            </a:endParaRPr>
          </a:p>
          <a:p>
            <a:pPr marL="0" lvl="0" indent="0">
              <a:spcAft>
                <a:spcPts val="600"/>
              </a:spcAft>
              <a:buNone/>
              <a:defRPr/>
            </a:pPr>
            <a:r>
              <a:rPr lang="en-US" sz="1400" b="1" dirty="0" smtClean="0">
                <a:latin typeface="Arial Black" panose="020B0A04020102020204" pitchFamily="34" charset="0"/>
              </a:rPr>
              <a:t> Considering above points I have chosen register user feature to test.</a:t>
            </a:r>
          </a:p>
        </p:txBody>
      </p:sp>
    </p:spTree>
    <p:extLst>
      <p:ext uri="{BB962C8B-B14F-4D97-AF65-F5344CB8AC3E}">
        <p14:creationId xmlns:p14="http://schemas.microsoft.com/office/powerpoint/2010/main" val="35743512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0"/>
            <a:ext cx="6877119" cy="1088136"/>
          </a:xfrm>
        </p:spPr>
        <p:txBody>
          <a:bodyPr>
            <a:noAutofit/>
          </a:bodyPr>
          <a:lstStyle/>
          <a:p>
            <a:r>
              <a:rPr lang="en-US" dirty="0" smtClean="0">
                <a:latin typeface="Segoe UI Light" panose="020B0502040204020203" pitchFamily="34" charset="0"/>
                <a:cs typeface="Segoe UI Light" panose="020B0502040204020203" pitchFamily="34" charset="0"/>
              </a:rPr>
              <a:t/>
            </a:r>
            <a:br>
              <a:rPr lang="en-US" dirty="0" smtClean="0">
                <a:latin typeface="Segoe UI Light" panose="020B0502040204020203" pitchFamily="34" charset="0"/>
                <a:cs typeface="Segoe UI Light" panose="020B0502040204020203" pitchFamily="34" charset="0"/>
              </a:rPr>
            </a:br>
            <a:r>
              <a:rPr lang="en-US" dirty="0" smtClean="0"/>
              <a:t>Issues or Learning</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1423851"/>
            <a:ext cx="11280276" cy="561702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lvl="0" indent="-342900">
              <a:spcAft>
                <a:spcPts val="600"/>
              </a:spcAft>
              <a:buFont typeface="+mj-lt"/>
              <a:buAutoNum type="arabicPeriod"/>
              <a:defRPr/>
            </a:pPr>
            <a:r>
              <a:rPr lang="en-US" sz="1400" b="1" dirty="0" smtClean="0">
                <a:latin typeface="Arial Black" panose="020B0A04020102020204" pitchFamily="34" charset="0"/>
              </a:rPr>
              <a:t>Issues: </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While selecting the application, I have checked API’s mentioned in the application was working fine. However during implementation and now also it is not working.  Hence I have taken some different API (got it from internet) in SoapUI test case for demo purpose. This is not  actually validating Data Consistency as per our requirement.</a:t>
            </a:r>
          </a:p>
          <a:p>
            <a:pPr marL="0" lvl="0" indent="0">
              <a:spcAft>
                <a:spcPts val="600"/>
              </a:spcAft>
              <a:buNone/>
              <a:defRPr/>
            </a:pPr>
            <a:endParaRPr lang="en-US" sz="1400" b="1" dirty="0">
              <a:latin typeface="Arial Black" panose="020B0A04020102020204" pitchFamily="34" charset="0"/>
            </a:endParaRPr>
          </a:p>
          <a:p>
            <a:pPr marL="0" lvl="0" indent="0">
              <a:spcAft>
                <a:spcPts val="600"/>
              </a:spcAft>
              <a:buNone/>
              <a:defRPr/>
            </a:pPr>
            <a:endParaRPr lang="en-US" sz="1400" b="1" dirty="0" smtClean="0">
              <a:latin typeface="Arial Black" panose="020B0A04020102020204" pitchFamily="34" charset="0"/>
            </a:endParaRPr>
          </a:p>
          <a:p>
            <a:pPr marL="0" lvl="0" indent="0">
              <a:spcAft>
                <a:spcPts val="600"/>
              </a:spcAft>
              <a:buNone/>
              <a:defRPr/>
            </a:pPr>
            <a:r>
              <a:rPr lang="en-US" sz="1400" b="1" dirty="0" smtClean="0">
                <a:latin typeface="Arial Black" panose="020B0A04020102020204" pitchFamily="34" charset="0"/>
              </a:rPr>
              <a:t>2. Learning:</a:t>
            </a:r>
          </a:p>
          <a:p>
            <a:pPr marL="0" lvl="0" indent="0">
              <a:spcAft>
                <a:spcPts val="600"/>
              </a:spcAft>
              <a:buNone/>
              <a:defRPr/>
            </a:pPr>
            <a:r>
              <a:rPr lang="en-US" sz="1400" b="1" dirty="0">
                <a:latin typeface="Arial Black" panose="020B0A04020102020204" pitchFamily="34" charset="0"/>
              </a:rPr>
              <a:t> </a:t>
            </a:r>
            <a:r>
              <a:rPr lang="en-US" sz="1400" b="1" dirty="0" smtClean="0">
                <a:latin typeface="Arial Black" panose="020B0A04020102020204" pitchFamily="34" charset="0"/>
              </a:rPr>
              <a:t>    I never used SoapUI before and never integrated Soap UI with Testcomplete. Now able to create Test suite by adding WSDL in Soap UI and now able to integrate SoapUI with Testcomplete and run API test suite. </a:t>
            </a:r>
          </a:p>
        </p:txBody>
      </p:sp>
    </p:spTree>
    <p:extLst>
      <p:ext uri="{BB962C8B-B14F-4D97-AF65-F5344CB8AC3E}">
        <p14:creationId xmlns:p14="http://schemas.microsoft.com/office/powerpoint/2010/main" val="33637131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6876288" cy="3758184"/>
          </a:xfrm>
        </p:spPr>
        <p:txBody>
          <a:bodyPr/>
          <a:lstStyle/>
          <a:p>
            <a:r>
              <a:rPr lang="en-US" dirty="0" smtClean="0">
                <a:latin typeface="Arial" panose="020B0604020202020204" pitchFamily="34" charset="0"/>
                <a:cs typeface="Arial" panose="020B0604020202020204" pitchFamily="34" charset="0"/>
              </a:rPr>
              <a:t>Thank you</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2862531"/>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0</TotalTime>
  <Words>520</Words>
  <Application>Microsoft Office PowerPoint</Application>
  <PresentationFormat>Widescreen</PresentationFormat>
  <Paragraphs>44</Paragraphs>
  <Slides>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Arial Black</vt:lpstr>
      <vt:lpstr>Calibri</vt:lpstr>
      <vt:lpstr>Segoe UI</vt:lpstr>
      <vt:lpstr>Segoe UI Light</vt:lpstr>
      <vt:lpstr>Wingdings</vt:lpstr>
      <vt:lpstr>WelcomeDoc</vt:lpstr>
      <vt:lpstr>Welcome to Test Automation for Smart Factory IT/OT Integration </vt:lpstr>
      <vt:lpstr> Background</vt:lpstr>
      <vt:lpstr> What I Tested</vt:lpstr>
      <vt:lpstr> why I have chosen</vt:lpstr>
      <vt:lpstr> Issues or Learning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2025-04-07T17:24:40Z</dcterms:created>
  <dcterms:modified xsi:type="dcterms:W3CDTF">2025-04-08T05:11:12Z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