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1959888" cy="3294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5" userDrawn="1">
          <p15:clr>
            <a:srgbClr val="A4A3A4"/>
          </p15:clr>
        </p15:guide>
        <p15:guide id="2" pos="6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08C"/>
    <a:srgbClr val="00A453"/>
    <a:srgbClr val="1D6FB8"/>
    <a:srgbClr val="6600CC"/>
    <a:srgbClr val="4CBA8D"/>
    <a:srgbClr val="4BB98C"/>
    <a:srgbClr val="ED7443"/>
    <a:srgbClr val="00324D"/>
    <a:srgbClr val="575757"/>
    <a:srgbClr val="087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F8C68-1934-4905-91A8-A2BEB2482622}" v="2" dt="2023-08-24T20:47:5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50000" autoAdjust="0"/>
  </p:normalViewPr>
  <p:slideViewPr>
    <p:cSldViewPr snapToGrid="0">
      <p:cViewPr>
        <p:scale>
          <a:sx n="30" d="100"/>
          <a:sy n="30" d="100"/>
        </p:scale>
        <p:origin x="1200" y="36"/>
      </p:cViewPr>
      <p:guideLst>
        <p:guide orient="horz" pos="7495"/>
        <p:guide pos="6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Enríquez Quintero" userId="ae696c35-d43a-4584-9f9a-fd17d7d54b4a" providerId="ADAL" clId="{B47F8C68-1934-4905-91A8-A2BEB2482622}"/>
    <pc:docChg chg="modSld">
      <pc:chgData name="Elizabeth Enríquez Quintero" userId="ae696c35-d43a-4584-9f9a-fd17d7d54b4a" providerId="ADAL" clId="{B47F8C68-1934-4905-91A8-A2BEB2482622}" dt="2023-08-24T20:47:57.738" v="1"/>
      <pc:docMkLst>
        <pc:docMk/>
      </pc:docMkLst>
      <pc:sldChg chg="setBg">
        <pc:chgData name="Elizabeth Enríquez Quintero" userId="ae696c35-d43a-4584-9f9a-fd17d7d54b4a" providerId="ADAL" clId="{B47F8C68-1934-4905-91A8-A2BEB2482622}" dt="2023-08-24T20:47:57.738" v="1"/>
        <pc:sldMkLst>
          <pc:docMk/>
          <pc:sldMk cId="3521380786" sldId="2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05B39-A735-4685-9204-05A0BCDD2216}" type="doc">
      <dgm:prSet loTypeId="urn:microsoft.com/office/officeart/2005/8/layout/bProcess2" loCatId="process" qsTypeId="urn:microsoft.com/office/officeart/2005/8/quickstyle/simple1" qsCatId="simple" csTypeId="urn:microsoft.com/office/officeart/2005/8/colors/accent3_1" csCatId="accent3" phldr="1"/>
      <dgm:spPr/>
    </dgm:pt>
    <dgm:pt modelId="{B6DEB686-6B49-4DD5-A254-579129033173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dirty="0" smtClean="0"/>
            <a:t>Revisión bibliográfica</a:t>
          </a:r>
          <a:br>
            <a:rPr lang="es-ES" dirty="0" smtClean="0"/>
          </a:br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1- Buscar fuentes de información.</a:t>
          </a:r>
          <a:br>
            <a:rPr lang="es-ES" dirty="0" smtClean="0"/>
          </a:br>
          <a:r>
            <a:rPr lang="es-ES" dirty="0" smtClean="0"/>
            <a:t>2- Seleccionar criterios de inclusión.</a:t>
          </a:r>
          <a:br>
            <a:rPr lang="es-ES" dirty="0" smtClean="0"/>
          </a:br>
          <a:r>
            <a:rPr lang="es-ES" dirty="0" smtClean="0"/>
            <a:t>3- Buscar y recopilar fuentes.</a:t>
          </a:r>
          <a:endParaRPr lang="es-CO" dirty="0"/>
        </a:p>
      </dgm:t>
    </dgm:pt>
    <dgm:pt modelId="{7948BE23-CFB7-4EA4-80E4-961DEC0E4F2A}" type="parTrans" cxnId="{22F07439-9651-4447-8DEC-704A816FFC62}">
      <dgm:prSet/>
      <dgm:spPr/>
      <dgm:t>
        <a:bodyPr/>
        <a:lstStyle/>
        <a:p>
          <a:endParaRPr lang="es-CO"/>
        </a:p>
      </dgm:t>
    </dgm:pt>
    <dgm:pt modelId="{01519BCA-9512-4ADA-B4D9-338369879BBC}" type="sibTrans" cxnId="{22F07439-9651-4447-8DEC-704A816FFC62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s-CO"/>
        </a:p>
      </dgm:t>
    </dgm:pt>
    <dgm:pt modelId="{D34C324C-EB45-496A-A3F0-715FE1F5DD9E}">
      <dgm:prSet phldrT="[Texto]"/>
      <dgm:spPr/>
      <dgm:t>
        <a:bodyPr/>
        <a:lstStyle/>
        <a:p>
          <a:r>
            <a:rPr lang="es-ES" dirty="0" smtClean="0"/>
            <a:t>Conceptualización</a:t>
          </a:r>
          <a:br>
            <a:rPr lang="es-ES" dirty="0" smtClean="0"/>
          </a:br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1- Concientizar a las personas sobre la inseguridad social.</a:t>
          </a:r>
          <a:endParaRPr lang="es-CO" dirty="0"/>
        </a:p>
      </dgm:t>
    </dgm:pt>
    <dgm:pt modelId="{A5B13BE5-8E92-477E-9100-B67BA8BBF4CF}" type="parTrans" cxnId="{34F14120-4D68-43BA-B673-73FD58EDD9FC}">
      <dgm:prSet/>
      <dgm:spPr/>
      <dgm:t>
        <a:bodyPr/>
        <a:lstStyle/>
        <a:p>
          <a:endParaRPr lang="es-CO"/>
        </a:p>
      </dgm:t>
    </dgm:pt>
    <dgm:pt modelId="{2580498D-CE77-4684-B33C-3D747A50CCCA}" type="sibTrans" cxnId="{34F14120-4D68-43BA-B673-73FD58EDD9FC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s-CO"/>
        </a:p>
      </dgm:t>
    </dgm:pt>
    <dgm:pt modelId="{BC523022-53FD-4D3A-9118-FD8A1D435B4F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dirty="0" smtClean="0"/>
            <a:t>Implementación y validación del videojuego</a:t>
          </a:r>
          <a:br>
            <a:rPr lang="es-ES" dirty="0" smtClean="0"/>
          </a:br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1- Codificar el prototipo</a:t>
          </a:r>
          <a:br>
            <a:rPr lang="es-ES" dirty="0" smtClean="0"/>
          </a:br>
          <a:r>
            <a:rPr lang="es-ES" dirty="0" smtClean="0"/>
            <a:t>2- Hacer pruebas de jugabilidad con usuarios</a:t>
          </a:r>
          <a:br>
            <a:rPr lang="es-ES" dirty="0" smtClean="0"/>
          </a:br>
          <a:endParaRPr lang="es-CO" dirty="0"/>
        </a:p>
      </dgm:t>
    </dgm:pt>
    <dgm:pt modelId="{0E23B344-CB57-4BBF-BC84-817FB34419FE}" type="parTrans" cxnId="{2936C3AF-5F86-43F1-8F9D-DC0A9FF2F94E}">
      <dgm:prSet/>
      <dgm:spPr/>
      <dgm:t>
        <a:bodyPr/>
        <a:lstStyle/>
        <a:p>
          <a:endParaRPr lang="es-CO"/>
        </a:p>
      </dgm:t>
    </dgm:pt>
    <dgm:pt modelId="{70D6CAC2-1D58-4606-91B8-5C6C2E3E73E8}" type="sibTrans" cxnId="{2936C3AF-5F86-43F1-8F9D-DC0A9FF2F94E}">
      <dgm:prSet/>
      <dgm:spPr/>
      <dgm:t>
        <a:bodyPr/>
        <a:lstStyle/>
        <a:p>
          <a:endParaRPr lang="es-CO"/>
        </a:p>
      </dgm:t>
    </dgm:pt>
    <dgm:pt modelId="{DB495B3C-F36D-4075-942D-6B3F58A586BC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dirty="0" smtClean="0"/>
            <a:t>Propuesta técnica de gamificación</a:t>
          </a:r>
          <a:br>
            <a:rPr lang="es-ES" dirty="0" smtClean="0"/>
          </a:br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1- Idea del videojuego, conceptualización (GDD)</a:t>
          </a:r>
          <a:br>
            <a:rPr lang="es-ES" dirty="0" smtClean="0"/>
          </a:br>
          <a:r>
            <a:rPr lang="es-ES" dirty="0" smtClean="0"/>
            <a:t>2- One Page Document</a:t>
          </a:r>
          <a:br>
            <a:rPr lang="es-ES" dirty="0" smtClean="0"/>
          </a:br>
          <a:r>
            <a:rPr lang="es-ES" dirty="0" smtClean="0"/>
            <a:t>3- Ten Page Document</a:t>
          </a:r>
          <a:br>
            <a:rPr lang="es-ES" dirty="0" smtClean="0"/>
          </a:br>
          <a:r>
            <a:rPr lang="es-ES" dirty="0" smtClean="0"/>
            <a:t>4- Layout </a:t>
          </a:r>
          <a:endParaRPr lang="es-CO" dirty="0"/>
        </a:p>
      </dgm:t>
    </dgm:pt>
    <dgm:pt modelId="{393B1C6D-867D-4995-98C4-1FDBD8E83358}" type="parTrans" cxnId="{C6FB996F-E163-412C-A0C2-5E4E5C4B4DDC}">
      <dgm:prSet/>
      <dgm:spPr/>
      <dgm:t>
        <a:bodyPr/>
        <a:lstStyle/>
        <a:p>
          <a:endParaRPr lang="es-CO"/>
        </a:p>
      </dgm:t>
    </dgm:pt>
    <dgm:pt modelId="{32C63C56-6CF5-4614-94D5-57850E715835}" type="sibTrans" cxnId="{C6FB996F-E163-412C-A0C2-5E4E5C4B4DDC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s-CO"/>
        </a:p>
      </dgm:t>
    </dgm:pt>
    <dgm:pt modelId="{FAE597D2-A0E4-4291-87C2-B6E1BB18A19A}">
      <dgm:prSet phldrT="[Texto]"/>
      <dgm:spPr/>
      <dgm:t>
        <a:bodyPr/>
        <a:lstStyle/>
        <a:p>
          <a:r>
            <a:rPr lang="es-ES" dirty="0" smtClean="0"/>
            <a:t>Diseño del videojuego</a:t>
          </a:r>
          <a:br>
            <a:rPr lang="es-ES" dirty="0" smtClean="0"/>
          </a:br>
          <a:r>
            <a:rPr lang="es-ES" dirty="0" smtClean="0"/>
            <a:t/>
          </a:r>
          <a:br>
            <a:rPr lang="es-ES" dirty="0" smtClean="0"/>
          </a:br>
          <a:r>
            <a:rPr lang="es-ES" dirty="0" smtClean="0"/>
            <a:t>1- Diseños de personajes</a:t>
          </a:r>
          <a:br>
            <a:rPr lang="es-ES" dirty="0" smtClean="0"/>
          </a:br>
          <a:r>
            <a:rPr lang="es-ES" dirty="0" smtClean="0"/>
            <a:t>2- Dinámicas, mecánicas, movimiento, etc.</a:t>
          </a:r>
          <a:endParaRPr lang="es-CO" dirty="0"/>
        </a:p>
      </dgm:t>
    </dgm:pt>
    <dgm:pt modelId="{8BC9BF8A-785A-4C0E-A52D-899007F97D46}" type="sibTrans" cxnId="{C0AC1DFA-65F1-4073-923E-DB9319D9A377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s-CO"/>
        </a:p>
      </dgm:t>
    </dgm:pt>
    <dgm:pt modelId="{F02AA224-C3D3-4CAC-B667-77C6939BD300}" type="parTrans" cxnId="{C0AC1DFA-65F1-4073-923E-DB9319D9A377}">
      <dgm:prSet/>
      <dgm:spPr/>
      <dgm:t>
        <a:bodyPr/>
        <a:lstStyle/>
        <a:p>
          <a:endParaRPr lang="es-CO"/>
        </a:p>
      </dgm:t>
    </dgm:pt>
    <dgm:pt modelId="{4497571D-9BE2-4F49-99CF-1F50252973FE}" type="pres">
      <dgm:prSet presAssocID="{13105B39-A735-4685-9204-05A0BCDD2216}" presName="diagram" presStyleCnt="0">
        <dgm:presLayoutVars>
          <dgm:dir/>
          <dgm:resizeHandles/>
        </dgm:presLayoutVars>
      </dgm:prSet>
      <dgm:spPr/>
    </dgm:pt>
    <dgm:pt modelId="{7CEB9C3A-3CB3-4A63-9984-72DFF8C72E43}" type="pres">
      <dgm:prSet presAssocID="{B6DEB686-6B49-4DD5-A254-579129033173}" presName="firstNode" presStyleLbl="node1" presStyleIdx="0" presStyleCnt="5" custLinFactNeighborX="2598" custLinFactNeighborY="-66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5B4492-D03A-4863-A1B9-D8BA07E1464F}" type="pres">
      <dgm:prSet presAssocID="{01519BCA-9512-4ADA-B4D9-338369879BBC}" presName="sibTrans" presStyleLbl="sibTrans2D1" presStyleIdx="0" presStyleCnt="4" custLinFactNeighborX="-12417" custLinFactNeighborY="-793"/>
      <dgm:spPr/>
      <dgm:t>
        <a:bodyPr/>
        <a:lstStyle/>
        <a:p>
          <a:endParaRPr lang="es-ES"/>
        </a:p>
      </dgm:t>
    </dgm:pt>
    <dgm:pt modelId="{DDA9AC46-F6F0-4693-9D3F-AE4B2B8F9A42}" type="pres">
      <dgm:prSet presAssocID="{D34C324C-EB45-496A-A3F0-715FE1F5DD9E}" presName="middleNode" presStyleCnt="0"/>
      <dgm:spPr/>
    </dgm:pt>
    <dgm:pt modelId="{4AC6C510-BA7A-452E-969B-139B72D0D718}" type="pres">
      <dgm:prSet presAssocID="{D34C324C-EB45-496A-A3F0-715FE1F5DD9E}" presName="padding" presStyleLbl="node1" presStyleIdx="0" presStyleCnt="5"/>
      <dgm:spPr/>
    </dgm:pt>
    <dgm:pt modelId="{D8F99B52-D072-4294-B5B7-A19FF150BE3D}" type="pres">
      <dgm:prSet presAssocID="{D34C324C-EB45-496A-A3F0-715FE1F5DD9E}" presName="shape" presStyleLbl="node1" presStyleIdx="1" presStyleCnt="5" custLinFactNeighborX="1234" custLinFactNeighborY="60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C7B40-EEDA-4DC3-AAE8-32FC257B48DE}" type="pres">
      <dgm:prSet presAssocID="{2580498D-CE77-4684-B33C-3D747A50CCCA}" presName="sibTrans" presStyleLbl="sibTrans2D1" presStyleIdx="1" presStyleCnt="4"/>
      <dgm:spPr/>
      <dgm:t>
        <a:bodyPr/>
        <a:lstStyle/>
        <a:p>
          <a:endParaRPr lang="es-ES"/>
        </a:p>
      </dgm:t>
    </dgm:pt>
    <dgm:pt modelId="{270E272C-16EC-43E9-824D-6CDCA3B14F68}" type="pres">
      <dgm:prSet presAssocID="{DB495B3C-F36D-4075-942D-6B3F58A586BC}" presName="middleNode" presStyleCnt="0"/>
      <dgm:spPr/>
    </dgm:pt>
    <dgm:pt modelId="{7D5B0394-46C8-4DA4-823D-360F03745455}" type="pres">
      <dgm:prSet presAssocID="{DB495B3C-F36D-4075-942D-6B3F58A586BC}" presName="padding" presStyleLbl="node1" presStyleIdx="1" presStyleCnt="5"/>
      <dgm:spPr/>
    </dgm:pt>
    <dgm:pt modelId="{84FB7557-149A-4D88-B44F-E3F891C1466A}" type="pres">
      <dgm:prSet presAssocID="{DB495B3C-F36D-4075-942D-6B3F58A586BC}" presName="shape" presStyleLbl="node1" presStyleIdx="2" presStyleCnt="5" custLinFactNeighborX="-267" custLinFactNeighborY="405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8D80AF-C84E-4C78-BD7A-14BB5367BFC3}" type="pres">
      <dgm:prSet presAssocID="{32C63C56-6CF5-4614-94D5-57850E715835}" presName="sibTrans" presStyleLbl="sibTrans2D1" presStyleIdx="2" presStyleCnt="4"/>
      <dgm:spPr/>
      <dgm:t>
        <a:bodyPr/>
        <a:lstStyle/>
        <a:p>
          <a:endParaRPr lang="es-ES"/>
        </a:p>
      </dgm:t>
    </dgm:pt>
    <dgm:pt modelId="{5E0CD3E7-26BC-41DA-BDEF-0F537F60155F}" type="pres">
      <dgm:prSet presAssocID="{FAE597D2-A0E4-4291-87C2-B6E1BB18A19A}" presName="middleNode" presStyleCnt="0"/>
      <dgm:spPr/>
    </dgm:pt>
    <dgm:pt modelId="{3C90E5D2-ECAB-4EA3-8662-D84C46F00E62}" type="pres">
      <dgm:prSet presAssocID="{FAE597D2-A0E4-4291-87C2-B6E1BB18A19A}" presName="padding" presStyleLbl="node1" presStyleIdx="2" presStyleCnt="5"/>
      <dgm:spPr/>
    </dgm:pt>
    <dgm:pt modelId="{DA1EF91B-E249-4EB4-8424-4214B62A8B57}" type="pres">
      <dgm:prSet presAssocID="{FAE597D2-A0E4-4291-87C2-B6E1BB18A19A}" presName="shape" presStyleLbl="node1" presStyleIdx="3" presStyleCnt="5" custLinFactNeighborX="-684" custLinFactNeighborY="33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8DEE9D-7E36-4832-BC13-EABE38D33ECC}" type="pres">
      <dgm:prSet presAssocID="{8BC9BF8A-785A-4C0E-A52D-899007F97D46}" presName="sibTrans" presStyleLbl="sibTrans2D1" presStyleIdx="3" presStyleCnt="4"/>
      <dgm:spPr/>
      <dgm:t>
        <a:bodyPr/>
        <a:lstStyle/>
        <a:p>
          <a:endParaRPr lang="es-ES"/>
        </a:p>
      </dgm:t>
    </dgm:pt>
    <dgm:pt modelId="{A170D2FF-FDB1-4A45-9A13-69839EF1CD10}" type="pres">
      <dgm:prSet presAssocID="{BC523022-53FD-4D3A-9118-FD8A1D435B4F}" presName="lastNode" presStyleLbl="node1" presStyleIdx="4" presStyleCnt="5" custLinFactNeighborX="551" custLinFactNeighborY="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E82FBB4-8F84-4488-8B93-2F56B8E88BA6}" type="presOf" srcId="{01519BCA-9512-4ADA-B4D9-338369879BBC}" destId="{1A5B4492-D03A-4863-A1B9-D8BA07E1464F}" srcOrd="0" destOrd="0" presId="urn:microsoft.com/office/officeart/2005/8/layout/bProcess2"/>
    <dgm:cxn modelId="{BE2E8239-BF38-4A7F-96B8-82C80EF3CA03}" type="presOf" srcId="{13105B39-A735-4685-9204-05A0BCDD2216}" destId="{4497571D-9BE2-4F49-99CF-1F50252973FE}" srcOrd="0" destOrd="0" presId="urn:microsoft.com/office/officeart/2005/8/layout/bProcess2"/>
    <dgm:cxn modelId="{3B7F051B-62C2-4868-BFAE-DE865AD0EEC0}" type="presOf" srcId="{B6DEB686-6B49-4DD5-A254-579129033173}" destId="{7CEB9C3A-3CB3-4A63-9984-72DFF8C72E43}" srcOrd="0" destOrd="0" presId="urn:microsoft.com/office/officeart/2005/8/layout/bProcess2"/>
    <dgm:cxn modelId="{8621922A-7562-4F58-9324-B706D4E47CB3}" type="presOf" srcId="{8BC9BF8A-785A-4C0E-A52D-899007F97D46}" destId="{538DEE9D-7E36-4832-BC13-EABE38D33ECC}" srcOrd="0" destOrd="0" presId="urn:microsoft.com/office/officeart/2005/8/layout/bProcess2"/>
    <dgm:cxn modelId="{703C240D-987B-4879-B700-5B8F4DEAFA65}" type="presOf" srcId="{BC523022-53FD-4D3A-9118-FD8A1D435B4F}" destId="{A170D2FF-FDB1-4A45-9A13-69839EF1CD10}" srcOrd="0" destOrd="0" presId="urn:microsoft.com/office/officeart/2005/8/layout/bProcess2"/>
    <dgm:cxn modelId="{2936C3AF-5F86-43F1-8F9D-DC0A9FF2F94E}" srcId="{13105B39-A735-4685-9204-05A0BCDD2216}" destId="{BC523022-53FD-4D3A-9118-FD8A1D435B4F}" srcOrd="4" destOrd="0" parTransId="{0E23B344-CB57-4BBF-BC84-817FB34419FE}" sibTransId="{70D6CAC2-1D58-4606-91B8-5C6C2E3E73E8}"/>
    <dgm:cxn modelId="{C3D5738B-3E7B-4FE0-BB0D-22DDC96C6C55}" type="presOf" srcId="{DB495B3C-F36D-4075-942D-6B3F58A586BC}" destId="{84FB7557-149A-4D88-B44F-E3F891C1466A}" srcOrd="0" destOrd="0" presId="urn:microsoft.com/office/officeart/2005/8/layout/bProcess2"/>
    <dgm:cxn modelId="{B6FF5AF8-CB20-434E-BE5B-39046136CFF6}" type="presOf" srcId="{2580498D-CE77-4684-B33C-3D747A50CCCA}" destId="{F64C7B40-EEDA-4DC3-AAE8-32FC257B48DE}" srcOrd="0" destOrd="0" presId="urn:microsoft.com/office/officeart/2005/8/layout/bProcess2"/>
    <dgm:cxn modelId="{34F14120-4D68-43BA-B673-73FD58EDD9FC}" srcId="{13105B39-A735-4685-9204-05A0BCDD2216}" destId="{D34C324C-EB45-496A-A3F0-715FE1F5DD9E}" srcOrd="1" destOrd="0" parTransId="{A5B13BE5-8E92-477E-9100-B67BA8BBF4CF}" sibTransId="{2580498D-CE77-4684-B33C-3D747A50CCCA}"/>
    <dgm:cxn modelId="{0A02CCA0-352B-4ADE-83AB-C40B83225BEC}" type="presOf" srcId="{D34C324C-EB45-496A-A3F0-715FE1F5DD9E}" destId="{D8F99B52-D072-4294-B5B7-A19FF150BE3D}" srcOrd="0" destOrd="0" presId="urn:microsoft.com/office/officeart/2005/8/layout/bProcess2"/>
    <dgm:cxn modelId="{C9AE16D1-44B4-46A0-9999-842819272A00}" type="presOf" srcId="{32C63C56-6CF5-4614-94D5-57850E715835}" destId="{448D80AF-C84E-4C78-BD7A-14BB5367BFC3}" srcOrd="0" destOrd="0" presId="urn:microsoft.com/office/officeart/2005/8/layout/bProcess2"/>
    <dgm:cxn modelId="{C0AC1DFA-65F1-4073-923E-DB9319D9A377}" srcId="{13105B39-A735-4685-9204-05A0BCDD2216}" destId="{FAE597D2-A0E4-4291-87C2-B6E1BB18A19A}" srcOrd="3" destOrd="0" parTransId="{F02AA224-C3D3-4CAC-B667-77C6939BD300}" sibTransId="{8BC9BF8A-785A-4C0E-A52D-899007F97D46}"/>
    <dgm:cxn modelId="{B12049B7-EEFF-4670-A41B-5E1B76EAC3E5}" type="presOf" srcId="{FAE597D2-A0E4-4291-87C2-B6E1BB18A19A}" destId="{DA1EF91B-E249-4EB4-8424-4214B62A8B57}" srcOrd="0" destOrd="0" presId="urn:microsoft.com/office/officeart/2005/8/layout/bProcess2"/>
    <dgm:cxn modelId="{22F07439-9651-4447-8DEC-704A816FFC62}" srcId="{13105B39-A735-4685-9204-05A0BCDD2216}" destId="{B6DEB686-6B49-4DD5-A254-579129033173}" srcOrd="0" destOrd="0" parTransId="{7948BE23-CFB7-4EA4-80E4-961DEC0E4F2A}" sibTransId="{01519BCA-9512-4ADA-B4D9-338369879BBC}"/>
    <dgm:cxn modelId="{C6FB996F-E163-412C-A0C2-5E4E5C4B4DDC}" srcId="{13105B39-A735-4685-9204-05A0BCDD2216}" destId="{DB495B3C-F36D-4075-942D-6B3F58A586BC}" srcOrd="2" destOrd="0" parTransId="{393B1C6D-867D-4995-98C4-1FDBD8E83358}" sibTransId="{32C63C56-6CF5-4614-94D5-57850E715835}"/>
    <dgm:cxn modelId="{4CA3AE60-7F6E-4729-A065-8E967AD40DEC}" type="presParOf" srcId="{4497571D-9BE2-4F49-99CF-1F50252973FE}" destId="{7CEB9C3A-3CB3-4A63-9984-72DFF8C72E43}" srcOrd="0" destOrd="0" presId="urn:microsoft.com/office/officeart/2005/8/layout/bProcess2"/>
    <dgm:cxn modelId="{4E82BA58-6DAB-4391-A49A-A3C9310E596B}" type="presParOf" srcId="{4497571D-9BE2-4F49-99CF-1F50252973FE}" destId="{1A5B4492-D03A-4863-A1B9-D8BA07E1464F}" srcOrd="1" destOrd="0" presId="urn:microsoft.com/office/officeart/2005/8/layout/bProcess2"/>
    <dgm:cxn modelId="{00DEE8EA-9751-4260-A741-E72B74F27042}" type="presParOf" srcId="{4497571D-9BE2-4F49-99CF-1F50252973FE}" destId="{DDA9AC46-F6F0-4693-9D3F-AE4B2B8F9A42}" srcOrd="2" destOrd="0" presId="urn:microsoft.com/office/officeart/2005/8/layout/bProcess2"/>
    <dgm:cxn modelId="{2C071DE8-8E32-40B0-8400-58B075A2710E}" type="presParOf" srcId="{DDA9AC46-F6F0-4693-9D3F-AE4B2B8F9A42}" destId="{4AC6C510-BA7A-452E-969B-139B72D0D718}" srcOrd="0" destOrd="0" presId="urn:microsoft.com/office/officeart/2005/8/layout/bProcess2"/>
    <dgm:cxn modelId="{AD92636C-B256-4B68-A29D-953C2146C67D}" type="presParOf" srcId="{DDA9AC46-F6F0-4693-9D3F-AE4B2B8F9A42}" destId="{D8F99B52-D072-4294-B5B7-A19FF150BE3D}" srcOrd="1" destOrd="0" presId="urn:microsoft.com/office/officeart/2005/8/layout/bProcess2"/>
    <dgm:cxn modelId="{FE6E1BE1-DB7A-4C40-BDEC-FB5B002455C5}" type="presParOf" srcId="{4497571D-9BE2-4F49-99CF-1F50252973FE}" destId="{F64C7B40-EEDA-4DC3-AAE8-32FC257B48DE}" srcOrd="3" destOrd="0" presId="urn:microsoft.com/office/officeart/2005/8/layout/bProcess2"/>
    <dgm:cxn modelId="{F619CD55-2B1A-42A9-9D92-B89D5550EBB8}" type="presParOf" srcId="{4497571D-9BE2-4F49-99CF-1F50252973FE}" destId="{270E272C-16EC-43E9-824D-6CDCA3B14F68}" srcOrd="4" destOrd="0" presId="urn:microsoft.com/office/officeart/2005/8/layout/bProcess2"/>
    <dgm:cxn modelId="{01D415D2-3BB0-4570-A621-6AF17B21C175}" type="presParOf" srcId="{270E272C-16EC-43E9-824D-6CDCA3B14F68}" destId="{7D5B0394-46C8-4DA4-823D-360F03745455}" srcOrd="0" destOrd="0" presId="urn:microsoft.com/office/officeart/2005/8/layout/bProcess2"/>
    <dgm:cxn modelId="{3428C262-49D3-4FEC-B66F-9CF77E195B7D}" type="presParOf" srcId="{270E272C-16EC-43E9-824D-6CDCA3B14F68}" destId="{84FB7557-149A-4D88-B44F-E3F891C1466A}" srcOrd="1" destOrd="0" presId="urn:microsoft.com/office/officeart/2005/8/layout/bProcess2"/>
    <dgm:cxn modelId="{39815130-9E19-4218-95FF-CB6EB67D52B9}" type="presParOf" srcId="{4497571D-9BE2-4F49-99CF-1F50252973FE}" destId="{448D80AF-C84E-4C78-BD7A-14BB5367BFC3}" srcOrd="5" destOrd="0" presId="urn:microsoft.com/office/officeart/2005/8/layout/bProcess2"/>
    <dgm:cxn modelId="{82953104-92CE-4378-86F2-0E44967A1D83}" type="presParOf" srcId="{4497571D-9BE2-4F49-99CF-1F50252973FE}" destId="{5E0CD3E7-26BC-41DA-BDEF-0F537F60155F}" srcOrd="6" destOrd="0" presId="urn:microsoft.com/office/officeart/2005/8/layout/bProcess2"/>
    <dgm:cxn modelId="{C60C3EBB-075A-4804-B75A-94AD43D4264C}" type="presParOf" srcId="{5E0CD3E7-26BC-41DA-BDEF-0F537F60155F}" destId="{3C90E5D2-ECAB-4EA3-8662-D84C46F00E62}" srcOrd="0" destOrd="0" presId="urn:microsoft.com/office/officeart/2005/8/layout/bProcess2"/>
    <dgm:cxn modelId="{B44FABA7-DEF5-417C-8DF5-880FB05343ED}" type="presParOf" srcId="{5E0CD3E7-26BC-41DA-BDEF-0F537F60155F}" destId="{DA1EF91B-E249-4EB4-8424-4214B62A8B57}" srcOrd="1" destOrd="0" presId="urn:microsoft.com/office/officeart/2005/8/layout/bProcess2"/>
    <dgm:cxn modelId="{F18F1336-EB2D-4089-AC87-6C40725DC53D}" type="presParOf" srcId="{4497571D-9BE2-4F49-99CF-1F50252973FE}" destId="{538DEE9D-7E36-4832-BC13-EABE38D33ECC}" srcOrd="7" destOrd="0" presId="urn:microsoft.com/office/officeart/2005/8/layout/bProcess2"/>
    <dgm:cxn modelId="{1A41B4A7-22F1-4520-A065-83B65737D480}" type="presParOf" srcId="{4497571D-9BE2-4F49-99CF-1F50252973FE}" destId="{A170D2FF-FDB1-4A45-9A13-69839EF1CD1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B9C3A-3CB3-4A63-9984-72DFF8C72E43}">
      <dsp:nvSpPr>
        <dsp:cNvPr id="0" name=""/>
        <dsp:cNvSpPr/>
      </dsp:nvSpPr>
      <dsp:spPr>
        <a:xfrm>
          <a:off x="977804" y="0"/>
          <a:ext cx="2055329" cy="2055329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Revisión bibliográfica</a:t>
          </a:r>
          <a:br>
            <a:rPr lang="es-ES" sz="1100" kern="1200" dirty="0" smtClean="0"/>
          </a:br>
          <a:r>
            <a:rPr lang="es-ES" sz="1100" kern="1200" dirty="0" smtClean="0"/>
            <a:t/>
          </a:r>
          <a:br>
            <a:rPr lang="es-ES" sz="1100" kern="1200" dirty="0" smtClean="0"/>
          </a:br>
          <a:r>
            <a:rPr lang="es-ES" sz="1100" kern="1200" dirty="0" smtClean="0"/>
            <a:t>1- Buscar fuentes de información.</a:t>
          </a:r>
          <a:br>
            <a:rPr lang="es-ES" sz="1100" kern="1200" dirty="0" smtClean="0"/>
          </a:br>
          <a:r>
            <a:rPr lang="es-ES" sz="1100" kern="1200" dirty="0" smtClean="0"/>
            <a:t>2- Seleccionar criterios de inclusión.</a:t>
          </a:r>
          <a:br>
            <a:rPr lang="es-ES" sz="1100" kern="1200" dirty="0" smtClean="0"/>
          </a:br>
          <a:r>
            <a:rPr lang="es-ES" sz="1100" kern="1200" dirty="0" smtClean="0"/>
            <a:t>3- Buscar y recopilar fuentes.</a:t>
          </a:r>
          <a:endParaRPr lang="es-CO" sz="1100" kern="1200" dirty="0"/>
        </a:p>
      </dsp:txBody>
      <dsp:txXfrm>
        <a:off x="1278800" y="300996"/>
        <a:ext cx="1453337" cy="1453337"/>
      </dsp:txXfrm>
    </dsp:sp>
    <dsp:sp modelId="{1A5B4492-D03A-4863-A1B9-D8BA07E1464F}">
      <dsp:nvSpPr>
        <dsp:cNvPr id="0" name=""/>
        <dsp:cNvSpPr/>
      </dsp:nvSpPr>
      <dsp:spPr>
        <a:xfrm rot="10843847">
          <a:off x="1549648" y="2336286"/>
          <a:ext cx="719365" cy="608001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99B52-D072-4294-B5B7-A19FF150BE3D}">
      <dsp:nvSpPr>
        <dsp:cNvPr id="0" name=""/>
        <dsp:cNvSpPr/>
      </dsp:nvSpPr>
      <dsp:spPr>
        <a:xfrm>
          <a:off x="1283536" y="3202269"/>
          <a:ext cx="1370905" cy="1370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Conceptualización</a:t>
          </a:r>
          <a:br>
            <a:rPr lang="es-ES" sz="700" kern="1200" dirty="0" smtClean="0"/>
          </a:br>
          <a:r>
            <a:rPr lang="es-ES" sz="700" kern="1200" dirty="0" smtClean="0"/>
            <a:t/>
          </a:r>
          <a:br>
            <a:rPr lang="es-ES" sz="700" kern="1200" dirty="0" smtClean="0"/>
          </a:br>
          <a:r>
            <a:rPr lang="es-ES" sz="700" kern="1200" dirty="0" smtClean="0"/>
            <a:t>1- Concientizar a las personas sobre la inseguridad social.</a:t>
          </a:r>
          <a:endParaRPr lang="es-CO" sz="700" kern="1200" dirty="0"/>
        </a:p>
      </dsp:txBody>
      <dsp:txXfrm>
        <a:off x="1484300" y="3403033"/>
        <a:ext cx="969377" cy="969377"/>
      </dsp:txXfrm>
    </dsp:sp>
    <dsp:sp modelId="{F64C7B40-EEDA-4DC3-AAE8-32FC257B48DE}">
      <dsp:nvSpPr>
        <dsp:cNvPr id="0" name=""/>
        <dsp:cNvSpPr/>
      </dsp:nvSpPr>
      <dsp:spPr>
        <a:xfrm rot="5691986">
          <a:off x="3157660" y="3715548"/>
          <a:ext cx="719365" cy="608001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B7557-149A-4D88-B44F-E3F891C1466A}">
      <dsp:nvSpPr>
        <dsp:cNvPr id="0" name=""/>
        <dsp:cNvSpPr/>
      </dsp:nvSpPr>
      <dsp:spPr>
        <a:xfrm>
          <a:off x="4345953" y="3463003"/>
          <a:ext cx="1370905" cy="137090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Propuesta técnica de gamificación</a:t>
          </a:r>
          <a:br>
            <a:rPr lang="es-ES" sz="700" kern="1200" dirty="0" smtClean="0"/>
          </a:br>
          <a:r>
            <a:rPr lang="es-ES" sz="700" kern="1200" dirty="0" smtClean="0"/>
            <a:t/>
          </a:r>
          <a:br>
            <a:rPr lang="es-ES" sz="700" kern="1200" dirty="0" smtClean="0"/>
          </a:br>
          <a:r>
            <a:rPr lang="es-ES" sz="700" kern="1200" dirty="0" smtClean="0"/>
            <a:t>1- Idea del videojuego, conceptualización (GDD)</a:t>
          </a:r>
          <a:br>
            <a:rPr lang="es-ES" sz="700" kern="1200" dirty="0" smtClean="0"/>
          </a:br>
          <a:r>
            <a:rPr lang="es-ES" sz="700" kern="1200" dirty="0" smtClean="0"/>
            <a:t>2- One Page Document</a:t>
          </a:r>
          <a:br>
            <a:rPr lang="es-ES" sz="700" kern="1200" dirty="0" smtClean="0"/>
          </a:br>
          <a:r>
            <a:rPr lang="es-ES" sz="700" kern="1200" dirty="0" smtClean="0"/>
            <a:t>3- Ten Page Document</a:t>
          </a:r>
          <a:br>
            <a:rPr lang="es-ES" sz="700" kern="1200" dirty="0" smtClean="0"/>
          </a:br>
          <a:r>
            <a:rPr lang="es-ES" sz="700" kern="1200" dirty="0" smtClean="0"/>
            <a:t>4- Layout </a:t>
          </a:r>
          <a:endParaRPr lang="es-CO" sz="700" kern="1200" dirty="0"/>
        </a:p>
      </dsp:txBody>
      <dsp:txXfrm>
        <a:off x="4546717" y="3663767"/>
        <a:ext cx="969377" cy="969377"/>
      </dsp:txXfrm>
    </dsp:sp>
    <dsp:sp modelId="{448D80AF-C84E-4C78-BD7A-14BB5367BFC3}">
      <dsp:nvSpPr>
        <dsp:cNvPr id="0" name=""/>
        <dsp:cNvSpPr/>
      </dsp:nvSpPr>
      <dsp:spPr>
        <a:xfrm rot="21593603">
          <a:off x="4668833" y="2291060"/>
          <a:ext cx="719365" cy="608001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EF91B-E249-4EB4-8424-4214B62A8B57}">
      <dsp:nvSpPr>
        <dsp:cNvPr id="0" name=""/>
        <dsp:cNvSpPr/>
      </dsp:nvSpPr>
      <dsp:spPr>
        <a:xfrm>
          <a:off x="4340236" y="390627"/>
          <a:ext cx="1370905" cy="13709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Diseño del videojuego</a:t>
          </a:r>
          <a:br>
            <a:rPr lang="es-ES" sz="700" kern="1200" dirty="0" smtClean="0"/>
          </a:br>
          <a:r>
            <a:rPr lang="es-ES" sz="700" kern="1200" dirty="0" smtClean="0"/>
            <a:t/>
          </a:r>
          <a:br>
            <a:rPr lang="es-ES" sz="700" kern="1200" dirty="0" smtClean="0"/>
          </a:br>
          <a:r>
            <a:rPr lang="es-ES" sz="700" kern="1200" dirty="0" smtClean="0"/>
            <a:t>1- Diseños de personajes</a:t>
          </a:r>
          <a:br>
            <a:rPr lang="es-ES" sz="700" kern="1200" dirty="0" smtClean="0"/>
          </a:br>
          <a:r>
            <a:rPr lang="es-ES" sz="700" kern="1200" dirty="0" smtClean="0"/>
            <a:t>2- Dinámicas, mecánicas, movimiento, etc.</a:t>
          </a:r>
          <a:endParaRPr lang="es-CO" sz="700" kern="1200" dirty="0"/>
        </a:p>
      </dsp:txBody>
      <dsp:txXfrm>
        <a:off x="4541000" y="591391"/>
        <a:ext cx="969377" cy="969377"/>
      </dsp:txXfrm>
    </dsp:sp>
    <dsp:sp modelId="{538DEE9D-7E36-4832-BC13-EABE38D33ECC}">
      <dsp:nvSpPr>
        <dsp:cNvPr id="0" name=""/>
        <dsp:cNvSpPr/>
      </dsp:nvSpPr>
      <dsp:spPr>
        <a:xfrm rot="5349211">
          <a:off x="6063973" y="751424"/>
          <a:ext cx="719365" cy="608001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0D2FF-FDB1-4A45-9A13-69839EF1CD10}">
      <dsp:nvSpPr>
        <dsp:cNvPr id="0" name=""/>
        <dsp:cNvSpPr/>
      </dsp:nvSpPr>
      <dsp:spPr>
        <a:xfrm>
          <a:off x="7101721" y="2558"/>
          <a:ext cx="2055329" cy="2055329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Implementación y validación del videojuego</a:t>
          </a:r>
          <a:br>
            <a:rPr lang="es-ES" sz="1100" kern="1200" dirty="0" smtClean="0"/>
          </a:br>
          <a:r>
            <a:rPr lang="es-ES" sz="1100" kern="1200" dirty="0" smtClean="0"/>
            <a:t/>
          </a:r>
          <a:br>
            <a:rPr lang="es-ES" sz="1100" kern="1200" dirty="0" smtClean="0"/>
          </a:br>
          <a:r>
            <a:rPr lang="es-ES" sz="1100" kern="1200" dirty="0" smtClean="0"/>
            <a:t>1- Codificar el prototipo</a:t>
          </a:r>
          <a:br>
            <a:rPr lang="es-ES" sz="1100" kern="1200" dirty="0" smtClean="0"/>
          </a:br>
          <a:r>
            <a:rPr lang="es-ES" sz="1100" kern="1200" dirty="0" smtClean="0"/>
            <a:t>2- Hacer pruebas de jugabilidad con usuarios</a:t>
          </a:r>
          <a:br>
            <a:rPr lang="es-ES" sz="1100" kern="1200" dirty="0" smtClean="0"/>
          </a:br>
          <a:endParaRPr lang="es-CO" sz="1100" kern="1200" dirty="0"/>
        </a:p>
      </dsp:txBody>
      <dsp:txXfrm>
        <a:off x="7402717" y="303554"/>
        <a:ext cx="1453337" cy="1453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211A4-D45C-4BC7-9D60-D17ACE3974ED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20C1-B59C-4A12-ADBE-30548B528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17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992" y="5390979"/>
            <a:ext cx="18665905" cy="11468218"/>
          </a:xfrm>
        </p:spPr>
        <p:txBody>
          <a:bodyPr anchor="b"/>
          <a:lstStyle>
            <a:lvl1pPr algn="ctr">
              <a:defRPr sz="1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986" y="17301456"/>
            <a:ext cx="16469916" cy="7953023"/>
          </a:xfrm>
        </p:spPr>
        <p:txBody>
          <a:bodyPr/>
          <a:lstStyle>
            <a:lvl1pPr marL="0" indent="0" algn="ctr">
              <a:buNone/>
              <a:defRPr sz="5764"/>
            </a:lvl1pPr>
            <a:lvl2pPr marL="1098012" indent="0" algn="ctr">
              <a:buNone/>
              <a:defRPr sz="4803"/>
            </a:lvl2pPr>
            <a:lvl3pPr marL="2196023" indent="0" algn="ctr">
              <a:buNone/>
              <a:defRPr sz="4323"/>
            </a:lvl3pPr>
            <a:lvl4pPr marL="3294035" indent="0" algn="ctr">
              <a:buNone/>
              <a:defRPr sz="3843"/>
            </a:lvl4pPr>
            <a:lvl5pPr marL="4392046" indent="0" algn="ctr">
              <a:buNone/>
              <a:defRPr sz="3843"/>
            </a:lvl5pPr>
            <a:lvl6pPr marL="5490058" indent="0" algn="ctr">
              <a:buNone/>
              <a:defRPr sz="3843"/>
            </a:lvl6pPr>
            <a:lvl7pPr marL="6588069" indent="0" algn="ctr">
              <a:buNone/>
              <a:defRPr sz="3843"/>
            </a:lvl7pPr>
            <a:lvl8pPr marL="7686081" indent="0" algn="ctr">
              <a:buNone/>
              <a:defRPr sz="3843"/>
            </a:lvl8pPr>
            <a:lvl9pPr marL="8784092" indent="0" algn="ctr">
              <a:buNone/>
              <a:defRPr sz="38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57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615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5046" y="1753783"/>
            <a:ext cx="4735101" cy="279156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743" y="1753783"/>
            <a:ext cx="13930804" cy="2791565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76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06" y="8212290"/>
            <a:ext cx="18940403" cy="13702383"/>
          </a:xfrm>
        </p:spPr>
        <p:txBody>
          <a:bodyPr anchor="b"/>
          <a:lstStyle>
            <a:lvl1pPr>
              <a:defRPr sz="1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306" y="22044303"/>
            <a:ext cx="18940403" cy="7205759"/>
          </a:xfrm>
        </p:spPr>
        <p:txBody>
          <a:bodyPr/>
          <a:lstStyle>
            <a:lvl1pPr marL="0" indent="0">
              <a:buNone/>
              <a:defRPr sz="5764">
                <a:solidFill>
                  <a:schemeClr val="tx1"/>
                </a:solidFill>
              </a:defRPr>
            </a:lvl1pPr>
            <a:lvl2pPr marL="1098012" indent="0">
              <a:buNone/>
              <a:defRPr sz="4803">
                <a:solidFill>
                  <a:schemeClr val="tx1">
                    <a:tint val="75000"/>
                  </a:schemeClr>
                </a:solidFill>
              </a:defRPr>
            </a:lvl2pPr>
            <a:lvl3pPr marL="2196023" indent="0">
              <a:buNone/>
              <a:defRPr sz="4323">
                <a:solidFill>
                  <a:schemeClr val="tx1">
                    <a:tint val="75000"/>
                  </a:schemeClr>
                </a:solidFill>
              </a:defRPr>
            </a:lvl3pPr>
            <a:lvl4pPr marL="3294035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4pPr>
            <a:lvl5pPr marL="4392046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5pPr>
            <a:lvl6pPr marL="5490058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6pPr>
            <a:lvl7pPr marL="6588069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7pPr>
            <a:lvl8pPr marL="7686081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8pPr>
            <a:lvl9pPr marL="8784092" indent="0">
              <a:buNone/>
              <a:defRPr sz="38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31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743" y="8768916"/>
            <a:ext cx="9332952" cy="209005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7194" y="8768916"/>
            <a:ext cx="9332952" cy="209005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553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1753791"/>
            <a:ext cx="18940403" cy="6366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05" y="8075030"/>
            <a:ext cx="9290060" cy="3957448"/>
          </a:xfrm>
        </p:spPr>
        <p:txBody>
          <a:bodyPr anchor="b"/>
          <a:lstStyle>
            <a:lvl1pPr marL="0" indent="0">
              <a:buNone/>
              <a:defRPr sz="5764" b="1"/>
            </a:lvl1pPr>
            <a:lvl2pPr marL="1098012" indent="0">
              <a:buNone/>
              <a:defRPr sz="4803" b="1"/>
            </a:lvl2pPr>
            <a:lvl3pPr marL="2196023" indent="0">
              <a:buNone/>
              <a:defRPr sz="4323" b="1"/>
            </a:lvl3pPr>
            <a:lvl4pPr marL="3294035" indent="0">
              <a:buNone/>
              <a:defRPr sz="3843" b="1"/>
            </a:lvl4pPr>
            <a:lvl5pPr marL="4392046" indent="0">
              <a:buNone/>
              <a:defRPr sz="3843" b="1"/>
            </a:lvl5pPr>
            <a:lvl6pPr marL="5490058" indent="0">
              <a:buNone/>
              <a:defRPr sz="3843" b="1"/>
            </a:lvl6pPr>
            <a:lvl7pPr marL="6588069" indent="0">
              <a:buNone/>
              <a:defRPr sz="3843" b="1"/>
            </a:lvl7pPr>
            <a:lvl8pPr marL="7686081" indent="0">
              <a:buNone/>
              <a:defRPr sz="3843" b="1"/>
            </a:lvl8pPr>
            <a:lvl9pPr marL="8784092" indent="0">
              <a:buNone/>
              <a:defRPr sz="38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05" y="12032478"/>
            <a:ext cx="9290060" cy="17697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7194" y="8075030"/>
            <a:ext cx="9335813" cy="3957448"/>
          </a:xfrm>
        </p:spPr>
        <p:txBody>
          <a:bodyPr anchor="b"/>
          <a:lstStyle>
            <a:lvl1pPr marL="0" indent="0">
              <a:buNone/>
              <a:defRPr sz="5764" b="1"/>
            </a:lvl1pPr>
            <a:lvl2pPr marL="1098012" indent="0">
              <a:buNone/>
              <a:defRPr sz="4803" b="1"/>
            </a:lvl2pPr>
            <a:lvl3pPr marL="2196023" indent="0">
              <a:buNone/>
              <a:defRPr sz="4323" b="1"/>
            </a:lvl3pPr>
            <a:lvl4pPr marL="3294035" indent="0">
              <a:buNone/>
              <a:defRPr sz="3843" b="1"/>
            </a:lvl4pPr>
            <a:lvl5pPr marL="4392046" indent="0">
              <a:buNone/>
              <a:defRPr sz="3843" b="1"/>
            </a:lvl5pPr>
            <a:lvl6pPr marL="5490058" indent="0">
              <a:buNone/>
              <a:defRPr sz="3843" b="1"/>
            </a:lvl6pPr>
            <a:lvl7pPr marL="6588069" indent="0">
              <a:buNone/>
              <a:defRPr sz="3843" b="1"/>
            </a:lvl7pPr>
            <a:lvl8pPr marL="7686081" indent="0">
              <a:buNone/>
              <a:defRPr sz="3843" b="1"/>
            </a:lvl8pPr>
            <a:lvl9pPr marL="8784092" indent="0">
              <a:buNone/>
              <a:defRPr sz="38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7194" y="12032478"/>
            <a:ext cx="9335813" cy="17697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723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60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75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2196042"/>
            <a:ext cx="7082635" cy="7686146"/>
          </a:xfrm>
        </p:spPr>
        <p:txBody>
          <a:bodyPr anchor="b"/>
          <a:lstStyle>
            <a:lvl1pPr>
              <a:defRPr sz="768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813" y="4742847"/>
            <a:ext cx="11117193" cy="23409194"/>
          </a:xfrm>
        </p:spPr>
        <p:txBody>
          <a:bodyPr/>
          <a:lstStyle>
            <a:lvl1pPr>
              <a:defRPr sz="7685"/>
            </a:lvl1pPr>
            <a:lvl2pPr>
              <a:defRPr sz="6724"/>
            </a:lvl2pPr>
            <a:lvl3pPr>
              <a:defRPr sz="5764"/>
            </a:lvl3pPr>
            <a:lvl4pPr>
              <a:defRPr sz="4803"/>
            </a:lvl4pPr>
            <a:lvl5pPr>
              <a:defRPr sz="4803"/>
            </a:lvl5pPr>
            <a:lvl6pPr>
              <a:defRPr sz="4803"/>
            </a:lvl6pPr>
            <a:lvl7pPr>
              <a:defRPr sz="4803"/>
            </a:lvl7pPr>
            <a:lvl8pPr>
              <a:defRPr sz="4803"/>
            </a:lvl8pPr>
            <a:lvl9pPr>
              <a:defRPr sz="48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9882187"/>
            <a:ext cx="7082635" cy="18307975"/>
          </a:xfrm>
        </p:spPr>
        <p:txBody>
          <a:bodyPr/>
          <a:lstStyle>
            <a:lvl1pPr marL="0" indent="0">
              <a:buNone/>
              <a:defRPr sz="3843"/>
            </a:lvl1pPr>
            <a:lvl2pPr marL="1098012" indent="0">
              <a:buNone/>
              <a:defRPr sz="3362"/>
            </a:lvl2pPr>
            <a:lvl3pPr marL="2196023" indent="0">
              <a:buNone/>
              <a:defRPr sz="2882"/>
            </a:lvl3pPr>
            <a:lvl4pPr marL="3294035" indent="0">
              <a:buNone/>
              <a:defRPr sz="2402"/>
            </a:lvl4pPr>
            <a:lvl5pPr marL="4392046" indent="0">
              <a:buNone/>
              <a:defRPr sz="2402"/>
            </a:lvl5pPr>
            <a:lvl6pPr marL="5490058" indent="0">
              <a:buNone/>
              <a:defRPr sz="2402"/>
            </a:lvl6pPr>
            <a:lvl7pPr marL="6588069" indent="0">
              <a:buNone/>
              <a:defRPr sz="2402"/>
            </a:lvl7pPr>
            <a:lvl8pPr marL="7686081" indent="0">
              <a:buNone/>
              <a:defRPr sz="2402"/>
            </a:lvl8pPr>
            <a:lvl9pPr marL="8784092" indent="0">
              <a:buNone/>
              <a:defRPr sz="2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655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2196042"/>
            <a:ext cx="7082635" cy="7686146"/>
          </a:xfrm>
        </p:spPr>
        <p:txBody>
          <a:bodyPr anchor="b"/>
          <a:lstStyle>
            <a:lvl1pPr>
              <a:defRPr sz="768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5813" y="4742847"/>
            <a:ext cx="11117193" cy="23409194"/>
          </a:xfrm>
        </p:spPr>
        <p:txBody>
          <a:bodyPr anchor="t"/>
          <a:lstStyle>
            <a:lvl1pPr marL="0" indent="0">
              <a:buNone/>
              <a:defRPr sz="7685"/>
            </a:lvl1pPr>
            <a:lvl2pPr marL="1098012" indent="0">
              <a:buNone/>
              <a:defRPr sz="6724"/>
            </a:lvl2pPr>
            <a:lvl3pPr marL="2196023" indent="0">
              <a:buNone/>
              <a:defRPr sz="5764"/>
            </a:lvl3pPr>
            <a:lvl4pPr marL="3294035" indent="0">
              <a:buNone/>
              <a:defRPr sz="4803"/>
            </a:lvl4pPr>
            <a:lvl5pPr marL="4392046" indent="0">
              <a:buNone/>
              <a:defRPr sz="4803"/>
            </a:lvl5pPr>
            <a:lvl6pPr marL="5490058" indent="0">
              <a:buNone/>
              <a:defRPr sz="4803"/>
            </a:lvl6pPr>
            <a:lvl7pPr marL="6588069" indent="0">
              <a:buNone/>
              <a:defRPr sz="4803"/>
            </a:lvl7pPr>
            <a:lvl8pPr marL="7686081" indent="0">
              <a:buNone/>
              <a:defRPr sz="4803"/>
            </a:lvl8pPr>
            <a:lvl9pPr marL="8784092" indent="0">
              <a:buNone/>
              <a:defRPr sz="480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9882187"/>
            <a:ext cx="7082635" cy="18307975"/>
          </a:xfrm>
        </p:spPr>
        <p:txBody>
          <a:bodyPr/>
          <a:lstStyle>
            <a:lvl1pPr marL="0" indent="0">
              <a:buNone/>
              <a:defRPr sz="3843"/>
            </a:lvl1pPr>
            <a:lvl2pPr marL="1098012" indent="0">
              <a:buNone/>
              <a:defRPr sz="3362"/>
            </a:lvl2pPr>
            <a:lvl3pPr marL="2196023" indent="0">
              <a:buNone/>
              <a:defRPr sz="2882"/>
            </a:lvl3pPr>
            <a:lvl4pPr marL="3294035" indent="0">
              <a:buNone/>
              <a:defRPr sz="2402"/>
            </a:lvl4pPr>
            <a:lvl5pPr marL="4392046" indent="0">
              <a:buNone/>
              <a:defRPr sz="2402"/>
            </a:lvl5pPr>
            <a:lvl6pPr marL="5490058" indent="0">
              <a:buNone/>
              <a:defRPr sz="2402"/>
            </a:lvl6pPr>
            <a:lvl7pPr marL="6588069" indent="0">
              <a:buNone/>
              <a:defRPr sz="2402"/>
            </a:lvl7pPr>
            <a:lvl8pPr marL="7686081" indent="0">
              <a:buNone/>
              <a:defRPr sz="2402"/>
            </a:lvl8pPr>
            <a:lvl9pPr marL="8784092" indent="0">
              <a:buNone/>
              <a:defRPr sz="2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057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743" y="1753791"/>
            <a:ext cx="18940403" cy="63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43" y="8768916"/>
            <a:ext cx="18940403" cy="2090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742" y="30531087"/>
            <a:ext cx="4940975" cy="1753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2287-3435-4589-A4CF-D074CCB0DE60}" type="datetimeFigureOut">
              <a:rPr lang="es-CO" smtClean="0"/>
              <a:t>8/11/2023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4213" y="30531087"/>
            <a:ext cx="7411462" cy="1753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9171" y="30531087"/>
            <a:ext cx="4940975" cy="1753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1E3D-DDDD-4639-9BDD-C50D786612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58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6023" rtl="0" eaLnBrk="1" latinLnBrk="0" hangingPunct="1">
        <a:lnSpc>
          <a:spcPct val="90000"/>
        </a:lnSpc>
        <a:spcBef>
          <a:spcPct val="0"/>
        </a:spcBef>
        <a:buNone/>
        <a:defRPr sz="10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9006" indent="-549006" algn="l" defTabSz="2196023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6724" kern="1200">
          <a:solidFill>
            <a:schemeClr val="tx1"/>
          </a:solidFill>
          <a:latin typeface="+mn-lt"/>
          <a:ea typeface="+mn-ea"/>
          <a:cs typeface="+mn-cs"/>
        </a:defRPr>
      </a:lvl1pPr>
      <a:lvl2pPr marL="1647017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745029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803" kern="1200">
          <a:solidFill>
            <a:schemeClr val="tx1"/>
          </a:solidFill>
          <a:latin typeface="+mn-lt"/>
          <a:ea typeface="+mn-ea"/>
          <a:cs typeface="+mn-cs"/>
        </a:defRPr>
      </a:lvl3pPr>
      <a:lvl4pPr marL="3843040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4pPr>
      <a:lvl5pPr marL="4941052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5pPr>
      <a:lvl6pPr marL="6039063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6pPr>
      <a:lvl7pPr marL="7137075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7pPr>
      <a:lvl8pPr marL="8235086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8pPr>
      <a:lvl9pPr marL="9333098" indent="-549006" algn="l" defTabSz="2196023" rtl="0" eaLnBrk="1" latinLnBrk="0" hangingPunct="1">
        <a:lnSpc>
          <a:spcPct val="90000"/>
        </a:lnSpc>
        <a:spcBef>
          <a:spcPts val="1201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1pPr>
      <a:lvl2pPr marL="1098012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196023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3pPr>
      <a:lvl4pPr marL="3294035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4pPr>
      <a:lvl5pPr marL="4392046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5pPr>
      <a:lvl6pPr marL="5490058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6pPr>
      <a:lvl7pPr marL="6588069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7pPr>
      <a:lvl8pPr marL="7686081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8pPr>
      <a:lvl9pPr marL="8784092" algn="l" defTabSz="2196023" rtl="0" eaLnBrk="1" latinLnBrk="0" hangingPunct="1">
        <a:defRPr sz="4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jpe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image" Target="../media/image2.jpe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jpe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jpeg"/><Relationship Id="rId31" Type="http://schemas.openxmlformats.org/officeDocument/2006/relationships/image" Target="../media/image25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jpeg"/><Relationship Id="rId30" Type="http://schemas.openxmlformats.org/officeDocument/2006/relationships/image" Target="../media/image24.jpeg"/><Relationship Id="rId3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dondear rectángulo de esquina diagonal 71"/>
          <p:cNvSpPr/>
          <p:nvPr/>
        </p:nvSpPr>
        <p:spPr>
          <a:xfrm>
            <a:off x="604186" y="5373753"/>
            <a:ext cx="9817176" cy="70645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dondear rectángulo de esquina diagonal 70"/>
          <p:cNvSpPr/>
          <p:nvPr/>
        </p:nvSpPr>
        <p:spPr>
          <a:xfrm>
            <a:off x="11365753" y="5369488"/>
            <a:ext cx="10143497" cy="689188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dondear rectángulo de esquina diagonal 69"/>
          <p:cNvSpPr/>
          <p:nvPr/>
        </p:nvSpPr>
        <p:spPr>
          <a:xfrm>
            <a:off x="799676" y="12406236"/>
            <a:ext cx="9699230" cy="1049452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dondear rectángulo de esquina diagonal 68"/>
          <p:cNvSpPr/>
          <p:nvPr/>
        </p:nvSpPr>
        <p:spPr>
          <a:xfrm>
            <a:off x="11248998" y="12376963"/>
            <a:ext cx="10143497" cy="715046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dondear rectángulo de esquina diagonal 67"/>
          <p:cNvSpPr/>
          <p:nvPr/>
        </p:nvSpPr>
        <p:spPr>
          <a:xfrm>
            <a:off x="11321923" y="24513842"/>
            <a:ext cx="10143496" cy="667318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Redondear rectángulo de esquina diagonal 229"/>
          <p:cNvSpPr/>
          <p:nvPr/>
        </p:nvSpPr>
        <p:spPr>
          <a:xfrm>
            <a:off x="833954" y="21561400"/>
            <a:ext cx="9664951" cy="683643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73E614-CE09-3214-DB03-5A64DCD6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16176"/>
            <a:ext cx="21915101" cy="2924450"/>
          </a:xfrm>
          <a:prstGeom prst="rect">
            <a:avLst/>
          </a:prstGeom>
        </p:spPr>
      </p:pic>
      <p:sp>
        <p:nvSpPr>
          <p:cNvPr id="114" name="Google Shape;85;p13">
            <a:extLst>
              <a:ext uri="{FF2B5EF4-FFF2-40B4-BE49-F238E27FC236}">
                <a16:creationId xmlns:a16="http://schemas.microsoft.com/office/drawing/2014/main" id="{3FB5793D-6B55-403F-9126-053240ADB8B9}"/>
              </a:ext>
            </a:extLst>
          </p:cNvPr>
          <p:cNvSpPr txBox="1"/>
          <p:nvPr/>
        </p:nvSpPr>
        <p:spPr>
          <a:xfrm>
            <a:off x="799676" y="12057060"/>
            <a:ext cx="9664951" cy="113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CO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/>
                <a:sym typeface="Times New Roman"/>
              </a:rPr>
              <a:t>Planteamiento </a:t>
            </a:r>
            <a:r>
              <a:rPr lang="es-CO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/>
                <a:sym typeface="Times New Roman"/>
              </a:rPr>
              <a:t>del problema </a:t>
            </a:r>
            <a:r>
              <a:rPr lang="es-CO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/>
                <a:sym typeface="Times New Roman"/>
              </a:rPr>
              <a:t>y justificación</a:t>
            </a:r>
            <a:r>
              <a:rPr lang="es-CO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/>
                <a:sym typeface="Times New Roman"/>
              </a:rPr>
              <a:t> 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2567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i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6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84;p13"/>
          <p:cNvSpPr txBox="1"/>
          <p:nvPr/>
        </p:nvSpPr>
        <p:spPr>
          <a:xfrm>
            <a:off x="12733306" y="12155381"/>
            <a:ext cx="7785874" cy="144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 marL="560309" indent="-560309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CO" sz="4800" b="1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/>
                <a:cs typeface="Times New Roman"/>
                <a:sym typeface="Times New Roman"/>
              </a:rPr>
              <a:t>Resultados preliminares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Times New Roman"/>
              <a:cs typeface="Times New Roman"/>
              <a:sym typeface="Times New Roman"/>
            </a:endParaRPr>
          </a:p>
          <a:p>
            <a:pPr marL="560309" indent="-560309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600"/>
            </a:pPr>
            <a:endParaRPr sz="4800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85;p13"/>
          <p:cNvSpPr txBox="1"/>
          <p:nvPr/>
        </p:nvSpPr>
        <p:spPr>
          <a:xfrm>
            <a:off x="3668455" y="5097960"/>
            <a:ext cx="4892236" cy="82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CO" sz="4800" b="1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/>
                <a:cs typeface="Times New Roman"/>
                <a:sym typeface="Times New Roman"/>
              </a:rPr>
              <a:t>Introducción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2567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i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6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86;p13"/>
          <p:cNvSpPr txBox="1"/>
          <p:nvPr/>
        </p:nvSpPr>
        <p:spPr>
          <a:xfrm>
            <a:off x="14110700" y="5023108"/>
            <a:ext cx="5019930" cy="83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s-CO" sz="4800" b="1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/>
                <a:cs typeface="Times New Roman"/>
                <a:sym typeface="Times New Roman"/>
              </a:rPr>
              <a:t>Metodología</a:t>
            </a:r>
            <a:endParaRPr sz="4800" b="1" dirty="0">
              <a:solidFill>
                <a:schemeClr val="tx1">
                  <a:lumMod val="75000"/>
                  <a:lumOff val="25000"/>
                </a:schemeClr>
              </a:solidFill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4400"/>
            </a:pPr>
            <a:endParaRPr sz="4800" b="1" dirty="0">
              <a:solidFill>
                <a:schemeClr val="tx1">
                  <a:lumMod val="75000"/>
                  <a:lumOff val="25000"/>
                </a:schemeClr>
              </a:solidFill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18;p13"/>
          <p:cNvSpPr txBox="1"/>
          <p:nvPr/>
        </p:nvSpPr>
        <p:spPr>
          <a:xfrm>
            <a:off x="4757420" y="17786549"/>
            <a:ext cx="2159130" cy="45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27" tIns="81327" rIns="81327" bIns="81327" anchor="t" anchorCtr="0">
            <a:noAutofit/>
          </a:bodyPr>
          <a:lstStyle/>
          <a:p>
            <a:endParaRPr sz="2642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" name="30 Conector recto"/>
          <p:cNvCxnSpPr>
            <a:cxnSpLocks/>
          </p:cNvCxnSpPr>
          <p:nvPr/>
        </p:nvCxnSpPr>
        <p:spPr>
          <a:xfrm flipH="1">
            <a:off x="10884608" y="4829771"/>
            <a:ext cx="190105" cy="25254589"/>
          </a:xfrm>
          <a:prstGeom prst="line">
            <a:avLst/>
          </a:prstGeom>
          <a:ln w="38100">
            <a:solidFill>
              <a:srgbClr val="5757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240421" y="11929284"/>
            <a:ext cx="10417591" cy="0"/>
          </a:xfrm>
          <a:prstGeom prst="line">
            <a:avLst/>
          </a:prstGeom>
          <a:ln w="38100">
            <a:solidFill>
              <a:srgbClr val="5757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11228705" y="11898871"/>
            <a:ext cx="10417591" cy="0"/>
          </a:xfrm>
          <a:prstGeom prst="line">
            <a:avLst/>
          </a:prstGeom>
          <a:ln w="38100">
            <a:solidFill>
              <a:srgbClr val="5757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"/>
          <p:cNvCxnSpPr/>
          <p:nvPr/>
        </p:nvCxnSpPr>
        <p:spPr>
          <a:xfrm>
            <a:off x="11298758" y="24040558"/>
            <a:ext cx="10417591" cy="0"/>
          </a:xfrm>
          <a:prstGeom prst="line">
            <a:avLst/>
          </a:prstGeom>
          <a:ln w="38100">
            <a:solidFill>
              <a:srgbClr val="5757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57 Conector recto"/>
          <p:cNvCxnSpPr/>
          <p:nvPr/>
        </p:nvCxnSpPr>
        <p:spPr>
          <a:xfrm>
            <a:off x="240420" y="20848345"/>
            <a:ext cx="10417591" cy="0"/>
          </a:xfrm>
          <a:prstGeom prst="line">
            <a:avLst/>
          </a:prstGeom>
          <a:ln w="38100">
            <a:solidFill>
              <a:srgbClr val="5757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110;p1"/>
          <p:cNvSpPr/>
          <p:nvPr/>
        </p:nvSpPr>
        <p:spPr>
          <a:xfrm>
            <a:off x="2307608" y="4397930"/>
            <a:ext cx="6637610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13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Calibri"/>
              </a:rPr>
              <a:t>1- Santiago Andrés Rueda Benavides</a:t>
            </a:r>
          </a:p>
          <a:p>
            <a:pPr algn="ctr"/>
            <a:r>
              <a:rPr lang="es-ES" sz="213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Calibri"/>
              </a:rPr>
              <a:t>2- Yerly Lizeth Rueda Benavides</a:t>
            </a:r>
            <a:br>
              <a:rPr lang="es-ES" sz="213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Calibri"/>
              </a:rPr>
            </a:br>
            <a:endParaRPr lang="es-ES" sz="213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28" name="Rectángulo 227"/>
          <p:cNvSpPr/>
          <p:nvPr/>
        </p:nvSpPr>
        <p:spPr>
          <a:xfrm>
            <a:off x="833954" y="6725549"/>
            <a:ext cx="9239695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3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Actualmente, el mundo entero </a:t>
            </a:r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 enfrenta a varios problemas, entre los cuales podemos destacar la inseguridad social (ya sea por secuestro, robo, etc.), problema que nos aterroriza en el día a día, ya que conforme pasa el tiempo este toma más víctimas, dejando un rastro de mucho dolor y tristeza a su paso. Por otra parte se ha encontrado la necesidad de hacer válido la expresión del arte urbano, para disminuir la discriminación hacia este arte, para que todos lo comprendan y lo disfruten.</a:t>
            </a:r>
          </a:p>
          <a:p>
            <a:pPr algn="just"/>
            <a:endParaRPr lang="es-ES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 así, de este modo, que nace un prototipo de videojuego entretenido, didáctico e inclusivo, apto para todo tipo de usuarios o personas; esta, sería una manera efectiva tal que divertida  para hacer consciencia sobre un método de prevención a la inseguridad social, al tiempo en que se trata la aceptación al arte urbano.</a:t>
            </a:r>
            <a:endParaRPr lang="es-CO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43" name="Google Shape;85;p13"/>
          <p:cNvSpPr txBox="1"/>
          <p:nvPr/>
        </p:nvSpPr>
        <p:spPr>
          <a:xfrm>
            <a:off x="3983782" y="21327677"/>
            <a:ext cx="3099803" cy="11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CO" sz="4800" b="1" dirty="0" smtClean="0">
                <a:ea typeface="Times New Roman"/>
                <a:cs typeface="Times New Roman"/>
                <a:sym typeface="Times New Roman"/>
              </a:rPr>
              <a:t>Objetivos</a:t>
            </a:r>
            <a:endParaRPr sz="4800" dirty="0" smtClean="0"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2567"/>
            </a:pPr>
            <a:endParaRPr sz="4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i="1" dirty="0" smtClean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6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" name="AutoShape 16" descr="https://1.bp.blogspot.com/-DWO7P27UmL4/XXaFQXcmHKI/AAAAAAAAIz4/Gz17AjIywagxZgfEYtoPGdhjsXlMA4AHACLcBGAs/s640/informacion%2Bsimposio.jpg"/>
          <p:cNvSpPr>
            <a:spLocks noChangeAspect="1" noChangeArrowheads="1"/>
          </p:cNvSpPr>
          <p:nvPr/>
        </p:nvSpPr>
        <p:spPr bwMode="auto">
          <a:xfrm>
            <a:off x="2267816" y="-101974"/>
            <a:ext cx="206560" cy="20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1967" tIns="30983" rIns="61967" bIns="30983" numCol="1" anchor="t" anchorCtr="0" compatLnSpc="1">
            <a:prstTxWarp prst="textNoShape">
              <a:avLst/>
            </a:prstTxWarp>
          </a:bodyPr>
          <a:lstStyle/>
          <a:p>
            <a:endParaRPr lang="es-CO" sz="1019"/>
          </a:p>
        </p:txBody>
      </p:sp>
      <p:sp>
        <p:nvSpPr>
          <p:cNvPr id="26" name="AutoShape 18" descr="https://1.bp.blogspot.com/-DWO7P27UmL4/XXaFQXcmHKI/AAAAAAAAIz4/Gz17AjIywagxZgfEYtoPGdhjsXlMA4AHACLcBGAs/s640/informacion%2Bsimposio.jpg"/>
          <p:cNvSpPr>
            <a:spLocks noChangeAspect="1" noChangeArrowheads="1"/>
          </p:cNvSpPr>
          <p:nvPr/>
        </p:nvSpPr>
        <p:spPr bwMode="auto">
          <a:xfrm>
            <a:off x="2371094" y="1307"/>
            <a:ext cx="206560" cy="20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1967" tIns="30983" rIns="61967" bIns="30983" numCol="1" anchor="t" anchorCtr="0" compatLnSpc="1">
            <a:prstTxWarp prst="textNoShape">
              <a:avLst/>
            </a:prstTxWarp>
          </a:bodyPr>
          <a:lstStyle/>
          <a:p>
            <a:endParaRPr lang="es-CO" sz="1019"/>
          </a:p>
        </p:txBody>
      </p:sp>
      <p:sp>
        <p:nvSpPr>
          <p:cNvPr id="27" name="AutoShape 20" descr="https://1.bp.blogspot.com/-8uxrB82FWnY/XXaFqUWoPQI/AAAAAAAAI0A/TRxzMa3uHjwNr2cbsAHc10XAozjakGcFQCLcBGAs/s1600/afiche%2BFINAL.jpg"/>
          <p:cNvSpPr>
            <a:spLocks noChangeAspect="1" noChangeArrowheads="1"/>
          </p:cNvSpPr>
          <p:nvPr/>
        </p:nvSpPr>
        <p:spPr bwMode="auto">
          <a:xfrm>
            <a:off x="2474374" y="104587"/>
            <a:ext cx="206560" cy="20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1967" tIns="30983" rIns="61967" bIns="30983" numCol="1" anchor="t" anchorCtr="0" compatLnSpc="1">
            <a:prstTxWarp prst="textNoShape">
              <a:avLst/>
            </a:prstTxWarp>
          </a:bodyPr>
          <a:lstStyle/>
          <a:p>
            <a:endParaRPr lang="es-CO" sz="1019"/>
          </a:p>
        </p:txBody>
      </p:sp>
      <p:sp>
        <p:nvSpPr>
          <p:cNvPr id="15" name="CuadroTexto 14"/>
          <p:cNvSpPr txBox="1"/>
          <p:nvPr/>
        </p:nvSpPr>
        <p:spPr>
          <a:xfrm>
            <a:off x="4493272" y="1658476"/>
            <a:ext cx="13790502" cy="801243"/>
          </a:xfrm>
          <a:prstGeom prst="rect">
            <a:avLst/>
          </a:prstGeom>
          <a:noFill/>
        </p:spPr>
        <p:txBody>
          <a:bodyPr wrap="square" lIns="61973" tIns="30987" rIns="61973" bIns="30987" rtlCol="0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a typeface="Arial"/>
                <a:cs typeface="Times New Roman" panose="02020603050405020304" pitchFamily="18" charset="0"/>
                <a:sym typeface="Calibri"/>
              </a:rPr>
              <a:t>T</a:t>
            </a:r>
            <a:r>
              <a:rPr lang="es-CO" sz="4800" b="1" dirty="0">
                <a:solidFill>
                  <a:schemeClr val="bg1"/>
                </a:solidFill>
                <a:ea typeface="Arial"/>
                <a:cs typeface="Times New Roman" panose="02020603050405020304" pitchFamily="18" charset="0"/>
                <a:sym typeface="Calibri"/>
              </a:rPr>
              <a:t>Í</a:t>
            </a:r>
            <a:r>
              <a:rPr lang="es-MX" sz="4800" b="1" dirty="0">
                <a:solidFill>
                  <a:schemeClr val="bg1"/>
                </a:solidFill>
                <a:ea typeface="Arial"/>
                <a:cs typeface="Times New Roman" panose="02020603050405020304" pitchFamily="18" charset="0"/>
                <a:sym typeface="Calibri"/>
              </a:rPr>
              <a:t>TULO DE LA INVESTIGACIÓN</a:t>
            </a:r>
            <a:endParaRPr lang="es-MX" sz="4800" b="1" dirty="0">
              <a:solidFill>
                <a:schemeClr val="bg1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Shape 193"/>
          <p:cNvSpPr txBox="1">
            <a:spLocks/>
          </p:cNvSpPr>
          <p:nvPr/>
        </p:nvSpPr>
        <p:spPr>
          <a:xfrm>
            <a:off x="1458751" y="30300778"/>
            <a:ext cx="18958491" cy="2360479"/>
          </a:xfrm>
          <a:prstGeom prst="rect">
            <a:avLst/>
          </a:prstGeom>
          <a:noFill/>
          <a:ln>
            <a:noFill/>
          </a:ln>
        </p:spPr>
        <p:txBody>
          <a:bodyPr wrap="square" lIns="249823" tIns="249823" rIns="249823" bIns="24982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s-CO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Referencias bibliográficas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altLang="es-CO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1- RCUB, </a:t>
            </a:r>
            <a:r>
              <a:rPr lang="es-ES" altLang="es-CO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s-ES" sz="1200" dirty="0" smtClean="0"/>
              <a:t>30 de diciembre de </a:t>
            </a:r>
            <a:r>
              <a:rPr lang="es-ES" sz="1200" dirty="0"/>
              <a:t>2022), Gamificación mixta con videojuegos y plataformas educativas: un estudio sobre la demanda cognitiva </a:t>
            </a:r>
            <a:r>
              <a:rPr lang="es-ES" sz="1200" dirty="0" smtClean="0"/>
              <a:t>matemática. </a:t>
            </a:r>
            <a:r>
              <a:rPr lang="es-ES" sz="1200" dirty="0"/>
              <a:t>2- ProQuest, (junio de 2017), El profesorado español en la creación de materiales didácticos: Los videojuegos </a:t>
            </a:r>
            <a:r>
              <a:rPr lang="es-ES" sz="1200" dirty="0" smtClean="0"/>
              <a:t>educativos. </a:t>
            </a:r>
            <a:r>
              <a:rPr lang="es-ES" sz="1200" dirty="0"/>
              <a:t>3- ProQuest, (2019), Videojuegos y literatura: Estudio de tres casos de </a:t>
            </a:r>
            <a:r>
              <a:rPr lang="es-ES" sz="1200" dirty="0" err="1"/>
              <a:t>intertextos</a:t>
            </a:r>
            <a:r>
              <a:rPr lang="es-ES" sz="1200" dirty="0"/>
              <a:t> </a:t>
            </a:r>
            <a:r>
              <a:rPr lang="es-ES" sz="1200" dirty="0" smtClean="0"/>
              <a:t>hispanoamericanos. 4- ProQuest, (6 </a:t>
            </a:r>
            <a:r>
              <a:rPr lang="es-ES" sz="1200" dirty="0"/>
              <a:t>de octubre de 2019), Scratch: </a:t>
            </a:r>
            <a:r>
              <a:rPr lang="es-ES" sz="1200" dirty="0" err="1"/>
              <a:t>comó</a:t>
            </a:r>
            <a:r>
              <a:rPr lang="es-ES" sz="1200" dirty="0"/>
              <a:t> los chicos crean sus propios </a:t>
            </a:r>
            <a:r>
              <a:rPr lang="es-ES" sz="1200" dirty="0" smtClean="0"/>
              <a:t>videojuegos. 5- ProQuest, (22 </a:t>
            </a:r>
            <a:r>
              <a:rPr lang="es-ES" sz="1200" dirty="0"/>
              <a:t>de diciembre de 2019), Proyectos educativos de gamificación por videojuegos: desarrollo del pensamiento numérico y razonamiento escolar en contextos </a:t>
            </a:r>
            <a:r>
              <a:rPr lang="es-ES" sz="1200" dirty="0" smtClean="0"/>
              <a:t>vulnerables. 6- ProQuest, (1 </a:t>
            </a:r>
            <a:r>
              <a:rPr lang="es-ES" sz="1200" dirty="0"/>
              <a:t>de noviembre de 2020), Jugo de video a partir de la metodología GAME-BASED LEARNING como medio de comunicación para la formación de hábitos alimentarios en niños con enfermedad </a:t>
            </a:r>
            <a:r>
              <a:rPr lang="es-ES" sz="1200" dirty="0" err="1" smtClean="0"/>
              <a:t>celïaca</a:t>
            </a:r>
            <a:r>
              <a:rPr lang="es-ES" sz="1200" dirty="0" smtClean="0"/>
              <a:t>. 7- UET, (19 </a:t>
            </a:r>
            <a:r>
              <a:rPr lang="es-ES" sz="1200" dirty="0"/>
              <a:t>de noviembre de 2020), Uso de motor de videojuegos </a:t>
            </a:r>
            <a:r>
              <a:rPr lang="es-ES" sz="1200" dirty="0" err="1"/>
              <a:t>Roblox</a:t>
            </a:r>
            <a:r>
              <a:rPr lang="es-ES" sz="1200" dirty="0"/>
              <a:t> para crear recorridos virtuales y aprender sobre el patrimonio </a:t>
            </a:r>
            <a:r>
              <a:rPr lang="es-ES" sz="1200" dirty="0" smtClean="0"/>
              <a:t>escultórico. 8- ProQuest, (17 </a:t>
            </a:r>
            <a:r>
              <a:rPr lang="es-ES" sz="1200" dirty="0"/>
              <a:t>de septiembre de 2018), Significado de la experiencia de educadores con la </a:t>
            </a:r>
            <a:r>
              <a:rPr lang="es-ES" sz="1200" dirty="0" err="1"/>
              <a:t>integracíón</a:t>
            </a:r>
            <a:r>
              <a:rPr lang="es-ES" sz="1200" dirty="0"/>
              <a:t> de pensamiento computacional: Un estudio </a:t>
            </a:r>
            <a:r>
              <a:rPr lang="es-ES" sz="1200" dirty="0" smtClean="0"/>
              <a:t>fenomenológico. 9- ProQuest, (23 </a:t>
            </a:r>
            <a:r>
              <a:rPr lang="es-ES" sz="1200" dirty="0"/>
              <a:t>de marzo de 2020), Educación para cada uno: K12 se compromete con la educación continua durante el </a:t>
            </a:r>
            <a:r>
              <a:rPr lang="es-ES" sz="1200" dirty="0" smtClean="0"/>
              <a:t>coronavirus. </a:t>
            </a:r>
            <a:r>
              <a:rPr lang="es-ES" sz="1200" dirty="0"/>
              <a:t>10- ProQuest, (14 de marzo de 2023), </a:t>
            </a:r>
            <a:r>
              <a:rPr lang="es-ES" sz="1200" dirty="0" err="1"/>
              <a:t>Sélecu</a:t>
            </a:r>
            <a:r>
              <a:rPr lang="es-ES" sz="1200" dirty="0"/>
              <a:t>, un videojuego para aprender en clase en Medellín</a:t>
            </a:r>
            <a:endParaRPr lang="es-CO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08F84F-C6F4-39E0-0879-2089E8B68DC6}"/>
              </a:ext>
            </a:extLst>
          </p:cNvPr>
          <p:cNvSpPr/>
          <p:nvPr/>
        </p:nvSpPr>
        <p:spPr>
          <a:xfrm>
            <a:off x="833815" y="13994476"/>
            <a:ext cx="5026695" cy="468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inseguridad social y la discriminación son factores que se presentan a nivel mundial. ¨En Colombia en el primer semestre del año 2023 se registraron 1.081 robos por día, 44 robos por hora y un robo cada minuto y medio¨. Así lo reveló la cuarta versión del reloj de la criminalidad, cifras muy alarmantes, que se podrían  mejorar, empezando por tomar conciencia, tener precaución con cualquier comportamiento raro o extraño que se mire por parte de alguna persona hacia nosotros                                            . </a:t>
            </a:r>
          </a:p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49BE2A34-A63F-3B45-BA04-3B5C53ADA42C}"/>
              </a:ext>
            </a:extLst>
          </p:cNvPr>
          <p:cNvSpPr/>
          <p:nvPr/>
        </p:nvSpPr>
        <p:spPr>
          <a:xfrm>
            <a:off x="1046582" y="22800809"/>
            <a:ext cx="9239694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Dar a conocer a través de un prototipo de videojuego, la expresión del arte urbano como símbolo de vida, que no debe discriminarse; a la vez de concientizar sobre  la  prevención hacia la inseguridad social en el mundo.</a:t>
            </a:r>
            <a:endParaRPr lang="es-CO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45" name="Diagrama 244">
            <a:extLst>
              <a:ext uri="{FF2B5EF4-FFF2-40B4-BE49-F238E27FC236}">
                <a16:creationId xmlns:a16="http://schemas.microsoft.com/office/drawing/2014/main" id="{B1FA9882-5BBD-43F5-DE87-37839C810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131053"/>
              </p:ext>
            </p:extLst>
          </p:nvPr>
        </p:nvGraphicFramePr>
        <p:xfrm>
          <a:off x="11472488" y="6862195"/>
          <a:ext cx="10070133" cy="483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Shape 193">
            <a:extLst>
              <a:ext uri="{FF2B5EF4-FFF2-40B4-BE49-F238E27FC236}">
                <a16:creationId xmlns:a16="http://schemas.microsoft.com/office/drawing/2014/main" id="{1BEA27D5-FB1B-7BE8-170B-11E8ED7656A6}"/>
              </a:ext>
            </a:extLst>
          </p:cNvPr>
          <p:cNvSpPr txBox="1">
            <a:spLocks/>
          </p:cNvSpPr>
          <p:nvPr/>
        </p:nvSpPr>
        <p:spPr>
          <a:xfrm>
            <a:off x="3076183" y="1604860"/>
            <a:ext cx="15663157" cy="1304244"/>
          </a:xfrm>
          <a:prstGeom prst="rect">
            <a:avLst/>
          </a:prstGeom>
          <a:noFill/>
          <a:ln>
            <a:noFill/>
          </a:ln>
        </p:spPr>
        <p:txBody>
          <a:bodyPr wrap="square" lIns="249823" tIns="249823" rIns="249823" bIns="24982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s-ES" sz="49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Crazy Graffity</a:t>
            </a:r>
          </a:p>
          <a:p>
            <a:pPr algn="ctr"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s-ES" sz="36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Prototipo de videojuego que genere conciencia acerca de la inseguridad social</a:t>
            </a:r>
            <a:endParaRPr lang="es-CO" sz="36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BA047A-F47D-9A7E-2173-675E89BDE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92" y="-48503"/>
            <a:ext cx="22043779" cy="181938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530801-E34B-7601-EBEF-82912901557E}"/>
              </a:ext>
            </a:extLst>
          </p:cNvPr>
          <p:cNvSpPr/>
          <p:nvPr/>
        </p:nvSpPr>
        <p:spPr>
          <a:xfrm flipV="1">
            <a:off x="-83892" y="3485234"/>
            <a:ext cx="22043778" cy="127893"/>
          </a:xfrm>
          <a:prstGeom prst="rect">
            <a:avLst/>
          </a:prstGeom>
          <a:solidFill>
            <a:srgbClr val="00A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108F84F-C6F4-39E0-0879-2089E8B68DC6}"/>
              </a:ext>
            </a:extLst>
          </p:cNvPr>
          <p:cNvSpPr/>
          <p:nvPr/>
        </p:nvSpPr>
        <p:spPr>
          <a:xfrm>
            <a:off x="833954" y="18275443"/>
            <a:ext cx="9239694" cy="238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Muchas personas, expertos nos han dado soluciones las cuales debemos seguir, para no terminar en peligro, como es el caso de no tener confianza a los desconocidos que se encuentran en la calle, esto especialmente para los niños y adolescentes, también tener un mecanismo de defensa, no hacer actos indebidos, no salir a lugares peligrosos, procurar no pasear en la calle a horas demasiado tardías y desde luego respetar a todas las personas y sus estilos de expresión, recordar que todos somos valiosos para la vida.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9BE2A34-A63F-3B45-BA04-3B5C53ADA42C}"/>
              </a:ext>
            </a:extLst>
          </p:cNvPr>
          <p:cNvSpPr/>
          <p:nvPr/>
        </p:nvSpPr>
        <p:spPr>
          <a:xfrm>
            <a:off x="5872952" y="24553149"/>
            <a:ext cx="4078525" cy="140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Entender la importancia de relacionar y solucionar problemas de la actualidad, por medio de recursos didácticos.</a:t>
            </a:r>
            <a:endParaRPr lang="es-CO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9BE2A34-A63F-3B45-BA04-3B5C53ADA42C}"/>
              </a:ext>
            </a:extLst>
          </p:cNvPr>
          <p:cNvSpPr/>
          <p:nvPr/>
        </p:nvSpPr>
        <p:spPr>
          <a:xfrm>
            <a:off x="6188915" y="26123568"/>
            <a:ext cx="4078525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9BE2A34-A63F-3B45-BA04-3B5C53ADA42C}"/>
              </a:ext>
            </a:extLst>
          </p:cNvPr>
          <p:cNvSpPr/>
          <p:nvPr/>
        </p:nvSpPr>
        <p:spPr>
          <a:xfrm>
            <a:off x="5809358" y="26495196"/>
            <a:ext cx="4078525" cy="140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Establecer los requerimientos del videojuego mediante el documento de diseño del jugador (GDD)</a:t>
            </a:r>
            <a:endParaRPr lang="es-CO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9BE2A34-A63F-3B45-BA04-3B5C53ADA42C}"/>
              </a:ext>
            </a:extLst>
          </p:cNvPr>
          <p:cNvSpPr/>
          <p:nvPr/>
        </p:nvSpPr>
        <p:spPr>
          <a:xfrm>
            <a:off x="5836985" y="28355198"/>
            <a:ext cx="4078525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13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Realizar pruebas de validación del prototipo del videojuego.</a:t>
            </a:r>
            <a:endParaRPr lang="es-CO" sz="213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0242">
            <a:off x="20152336" y="6574401"/>
            <a:ext cx="1316124" cy="634625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202" y="8090830"/>
            <a:ext cx="1205773" cy="1259025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435" y="6691418"/>
            <a:ext cx="1135329" cy="8697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297">
            <a:off x="18109794" y="8671276"/>
            <a:ext cx="2816427" cy="175092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67" y="14423851"/>
            <a:ext cx="3299238" cy="3299238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93" y="13946901"/>
            <a:ext cx="1596137" cy="1222803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51" y="16757889"/>
            <a:ext cx="1245946" cy="954521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58" y="6448049"/>
            <a:ext cx="1113146" cy="1113146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265" y="8226900"/>
            <a:ext cx="1065692" cy="1065692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2310">
            <a:off x="12067549" y="9862503"/>
            <a:ext cx="1160763" cy="75784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6129">
            <a:off x="17073140" y="10644282"/>
            <a:ext cx="646331" cy="934912"/>
          </a:xfrm>
          <a:prstGeom prst="rect">
            <a:avLst/>
          </a:prstGeom>
        </p:spPr>
      </p:pic>
      <p:pic>
        <p:nvPicPr>
          <p:cNvPr id="225" name="Imagen 2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002">
            <a:off x="17660853" y="10274135"/>
            <a:ext cx="710518" cy="946766"/>
          </a:xfrm>
          <a:prstGeom prst="rect">
            <a:avLst/>
          </a:prstGeom>
        </p:spPr>
      </p:pic>
      <p:pic>
        <p:nvPicPr>
          <p:cNvPr id="226" name="Imagen 2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38">
            <a:off x="5027810" y="24903573"/>
            <a:ext cx="902505" cy="846055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38">
            <a:off x="5155961" y="26623903"/>
            <a:ext cx="697151" cy="653546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4938">
            <a:off x="5211555" y="28220768"/>
            <a:ext cx="585962" cy="549312"/>
          </a:xfrm>
          <a:prstGeom prst="rect">
            <a:avLst/>
          </a:prstGeom>
        </p:spPr>
      </p:pic>
      <p:sp>
        <p:nvSpPr>
          <p:cNvPr id="148" name="Shape 193"/>
          <p:cNvSpPr txBox="1">
            <a:spLocks/>
          </p:cNvSpPr>
          <p:nvPr/>
        </p:nvSpPr>
        <p:spPr>
          <a:xfrm>
            <a:off x="14693268" y="24127025"/>
            <a:ext cx="4158794" cy="926951"/>
          </a:xfrm>
          <a:prstGeom prst="rect">
            <a:avLst/>
          </a:prstGeom>
          <a:noFill/>
          <a:ln>
            <a:noFill/>
          </a:ln>
        </p:spPr>
        <p:txBody>
          <a:bodyPr wrap="square" lIns="327884" tIns="327884" rIns="327884" bIns="32788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81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s-CO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Conclusiones</a:t>
            </a:r>
          </a:p>
        </p:txBody>
      </p:sp>
      <p:pic>
        <p:nvPicPr>
          <p:cNvPr id="231" name="Imagen 23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5" y="24325244"/>
            <a:ext cx="5623105" cy="5266385"/>
          </a:xfrm>
          <a:prstGeom prst="rect">
            <a:avLst/>
          </a:prstGeom>
        </p:spPr>
      </p:pic>
      <p:sp>
        <p:nvSpPr>
          <p:cNvPr id="232" name="CuadroTexto 231"/>
          <p:cNvSpPr txBox="1"/>
          <p:nvPr/>
        </p:nvSpPr>
        <p:spPr>
          <a:xfrm>
            <a:off x="11254440" y="13789536"/>
            <a:ext cx="104320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50" b="1" dirty="0" smtClean="0"/>
              <a:t>1- Construcción de la Guía de Diseño de Videojuegos G.D.D. (Game Desing Document</a:t>
            </a:r>
            <a:r>
              <a:rPr lang="es-ES" sz="2250" dirty="0" smtClean="0"/>
              <a:t>)</a:t>
            </a:r>
            <a:br>
              <a:rPr lang="es-ES" sz="2250" dirty="0" smtClean="0"/>
            </a:br>
            <a:endParaRPr lang="es-CO" sz="2250" dirty="0"/>
          </a:p>
        </p:txBody>
      </p:sp>
      <p:pic>
        <p:nvPicPr>
          <p:cNvPr id="233" name="Imagen 23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1851809" y="15278796"/>
            <a:ext cx="1040553" cy="797169"/>
          </a:xfrm>
          <a:prstGeom prst="rect">
            <a:avLst/>
          </a:prstGeom>
        </p:spPr>
      </p:pic>
      <p:pic>
        <p:nvPicPr>
          <p:cNvPr id="234" name="Imagen 23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591">
            <a:off x="12062946" y="14426201"/>
            <a:ext cx="1609790" cy="1093451"/>
          </a:xfrm>
          <a:prstGeom prst="rect">
            <a:avLst/>
          </a:prstGeom>
        </p:spPr>
      </p:pic>
      <p:pic>
        <p:nvPicPr>
          <p:cNvPr id="235" name="Imagen 234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7920">
            <a:off x="12621438" y="15476154"/>
            <a:ext cx="1293349" cy="980253"/>
          </a:xfrm>
          <a:prstGeom prst="rect">
            <a:avLst/>
          </a:prstGeom>
        </p:spPr>
      </p:pic>
      <p:pic>
        <p:nvPicPr>
          <p:cNvPr id="238" name="Imagen 23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81">
            <a:off x="17693498" y="14693114"/>
            <a:ext cx="1292381" cy="1722098"/>
          </a:xfrm>
          <a:prstGeom prst="rect">
            <a:avLst/>
          </a:prstGeom>
        </p:spPr>
      </p:pic>
      <p:pic>
        <p:nvPicPr>
          <p:cNvPr id="242" name="Imagen 24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961">
            <a:off x="18891957" y="14539619"/>
            <a:ext cx="1061845" cy="1414908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3395961" y="14777185"/>
            <a:ext cx="1120503" cy="858419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8480">
            <a:off x="18569092" y="15230457"/>
            <a:ext cx="1061845" cy="1414908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6222">
            <a:off x="19873747" y="14907320"/>
            <a:ext cx="1017625" cy="1355985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3696855" y="15473083"/>
            <a:ext cx="796651" cy="610316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3334322" y="16343645"/>
            <a:ext cx="616779" cy="472516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4215776" y="15641841"/>
            <a:ext cx="566493" cy="433992"/>
          </a:xfrm>
          <a:prstGeom prst="rect">
            <a:avLst/>
          </a:prstGeom>
        </p:spPr>
      </p:pic>
      <p:sp>
        <p:nvSpPr>
          <p:cNvPr id="247" name="Flecha derecha 246"/>
          <p:cNvSpPr/>
          <p:nvPr/>
        </p:nvSpPr>
        <p:spPr>
          <a:xfrm>
            <a:off x="14989164" y="14893537"/>
            <a:ext cx="980359" cy="44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derecha 90"/>
          <p:cNvSpPr/>
          <p:nvPr/>
        </p:nvSpPr>
        <p:spPr>
          <a:xfrm>
            <a:off x="15835374" y="15652541"/>
            <a:ext cx="980359" cy="44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" name="Imagen 9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1920">
            <a:off x="12129782" y="15841185"/>
            <a:ext cx="959989" cy="1002386"/>
          </a:xfrm>
          <a:prstGeom prst="rect">
            <a:avLst/>
          </a:prstGeom>
        </p:spPr>
      </p:pic>
      <p:sp>
        <p:nvSpPr>
          <p:cNvPr id="93" name="CuadroTexto 92"/>
          <p:cNvSpPr txBox="1"/>
          <p:nvPr/>
        </p:nvSpPr>
        <p:spPr>
          <a:xfrm>
            <a:off x="11132086" y="17044450"/>
            <a:ext cx="81396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50" b="1" dirty="0"/>
              <a:t>2</a:t>
            </a:r>
            <a:r>
              <a:rPr lang="es-ES" sz="2250" b="1" dirty="0" smtClean="0"/>
              <a:t>- Diseño del prototipo de videojuego denominado</a:t>
            </a:r>
            <a:r>
              <a:rPr lang="es-ES" sz="2250" dirty="0" smtClean="0"/>
              <a:t> ¨</a:t>
            </a:r>
            <a:r>
              <a:rPr lang="es-ES" sz="2250" b="1" dirty="0" smtClean="0"/>
              <a:t>Crazy Graffity</a:t>
            </a:r>
            <a:r>
              <a:rPr lang="es-ES" sz="2250" dirty="0" smtClean="0"/>
              <a:t>¨</a:t>
            </a:r>
            <a:br>
              <a:rPr lang="es-ES" sz="2250" dirty="0" smtClean="0"/>
            </a:br>
            <a:endParaRPr lang="es-CO" sz="225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59" y="17706755"/>
            <a:ext cx="4125089" cy="2606232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14" y="17941113"/>
            <a:ext cx="3153085" cy="22353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918" y="17633135"/>
            <a:ext cx="2067015" cy="2709860"/>
          </a:xfrm>
          <a:prstGeom prst="rect">
            <a:avLst/>
          </a:prstGeom>
        </p:spPr>
      </p:pic>
      <p:sp>
        <p:nvSpPr>
          <p:cNvPr id="76" name="CuadroTexto 75"/>
          <p:cNvSpPr txBox="1"/>
          <p:nvPr/>
        </p:nvSpPr>
        <p:spPr>
          <a:xfrm>
            <a:off x="11132086" y="20509511"/>
            <a:ext cx="105231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50" b="1" dirty="0"/>
              <a:t>3</a:t>
            </a:r>
            <a:r>
              <a:rPr lang="es-ES" sz="2250" b="1" dirty="0" smtClean="0"/>
              <a:t>- Implementación del prototipo beta</a:t>
            </a:r>
            <a:r>
              <a:rPr lang="es-ES" sz="2250" dirty="0" smtClean="0"/>
              <a:t> ¨</a:t>
            </a:r>
            <a:r>
              <a:rPr lang="es-ES" sz="2250" b="1" dirty="0" smtClean="0"/>
              <a:t>Crazy Graffity</a:t>
            </a:r>
            <a:r>
              <a:rPr lang="es-ES" sz="2250" dirty="0" smtClean="0"/>
              <a:t>¨ </a:t>
            </a:r>
            <a:r>
              <a:rPr lang="es-ES" sz="2250" b="1" dirty="0" smtClean="0"/>
              <a:t>a scratch</a:t>
            </a:r>
            <a:r>
              <a:rPr lang="es-ES" sz="2250" dirty="0" smtClean="0"/>
              <a:t/>
            </a:r>
            <a:br>
              <a:rPr lang="es-ES" sz="2250" dirty="0" smtClean="0"/>
            </a:br>
            <a:endParaRPr lang="es-CO" sz="225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6644">
            <a:off x="12273712" y="21390625"/>
            <a:ext cx="2856590" cy="20570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094">
            <a:off x="17906383" y="21388279"/>
            <a:ext cx="2556542" cy="1923896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5279822" y="21876508"/>
            <a:ext cx="1733058" cy="1327698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6347694" y="21159094"/>
            <a:ext cx="1120503" cy="85841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107">
            <a:off x="16640734" y="22244161"/>
            <a:ext cx="1120503" cy="858419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6332">
            <a:off x="20473250" y="20792569"/>
            <a:ext cx="1056813" cy="809626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0194">
            <a:off x="20398052" y="23097905"/>
            <a:ext cx="1056813" cy="809626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6332">
            <a:off x="11269079" y="22146817"/>
            <a:ext cx="1056813" cy="809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362744" y="25494582"/>
            <a:ext cx="9873829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30" dirty="0" smtClean="0"/>
              <a:t>1-  Se investigó diferentes problemas en el día a día, para proyectar un posible solución, </a:t>
            </a:r>
            <a:br>
              <a:rPr lang="es-ES" sz="2130" dirty="0" smtClean="0"/>
            </a:br>
            <a:r>
              <a:rPr lang="es-ES" sz="2130" dirty="0" smtClean="0"/>
              <a:t>en este caso al tratarse de temas muy cotidianos, se indagó mucho, al respecto de opiniones y criticas de varias personas, no solo se hizo una búsqueda sino también una red de preguntas al estilo encuesta</a:t>
            </a:r>
            <a:r>
              <a:rPr lang="es-ES" dirty="0" smtClean="0"/>
              <a:t>.</a:t>
            </a:r>
            <a:endParaRPr lang="es-CO" dirty="0"/>
          </a:p>
        </p:txBody>
      </p:sp>
      <p:sp>
        <p:nvSpPr>
          <p:cNvPr id="94" name="CuadroTexto 93"/>
          <p:cNvSpPr txBox="1"/>
          <p:nvPr/>
        </p:nvSpPr>
        <p:spPr>
          <a:xfrm>
            <a:off x="11356968" y="26907832"/>
            <a:ext cx="1007340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30" dirty="0"/>
              <a:t>2</a:t>
            </a:r>
            <a:r>
              <a:rPr lang="es-ES" sz="2130" dirty="0" smtClean="0"/>
              <a:t>-  Se desarrolló un nuevo sistema de aprendizaje, más innovador y didáctico, donde todos pueden aprender varios temas de una manera más fácil y efectiva, como es el caso de los videojuegos, siendo esta la prueba de que la tecnología digital, no solo es producto del ocio de la humanidad, sino que dependiendo el uso y modo que se le utilice esta se puede transformar en una herramienta de gran alcance para todo el mundo.</a:t>
            </a:r>
            <a:endParaRPr lang="es-CO" sz="2130" dirty="0"/>
          </a:p>
        </p:txBody>
      </p:sp>
      <p:sp>
        <p:nvSpPr>
          <p:cNvPr id="95" name="CuadroTexto 94"/>
          <p:cNvSpPr txBox="1"/>
          <p:nvPr/>
        </p:nvSpPr>
        <p:spPr>
          <a:xfrm>
            <a:off x="11362744" y="28717896"/>
            <a:ext cx="10304296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30" dirty="0" smtClean="0"/>
              <a:t>3- La elección de la plataforma scratch como herramienta de trabajo, muestra y representa </a:t>
            </a:r>
            <a:br>
              <a:rPr lang="es-ES" sz="2130" dirty="0" smtClean="0"/>
            </a:br>
            <a:r>
              <a:rPr lang="es-ES" sz="2130" dirty="0" smtClean="0"/>
              <a:t>los múltiples beneficios de fácil acceso que ofrece la educación en la actualidad.</a:t>
            </a:r>
            <a:endParaRPr lang="es-CO" sz="2130" dirty="0"/>
          </a:p>
        </p:txBody>
      </p:sp>
      <p:pic>
        <p:nvPicPr>
          <p:cNvPr id="96" name="Imagen 9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92" y="16628093"/>
            <a:ext cx="1278606" cy="1278606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2" y="14170189"/>
            <a:ext cx="1278606" cy="127860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167272" y="4554171"/>
            <a:ext cx="4494500" cy="697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Calibri"/>
              </a:rPr>
              <a:t>1- </a:t>
            </a:r>
            <a:r>
              <a:rPr lang="es-CO" sz="213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Edwyn </a:t>
            </a:r>
            <a:r>
              <a:rPr lang="es-CO" sz="213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Fernando Santacruz Valencia</a:t>
            </a:r>
            <a:endParaRPr lang="es-ES" sz="213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  <a:sym typeface="Calibri"/>
            </a:endParaRPr>
          </a:p>
          <a:p>
            <a:endParaRPr lang="es-CO" dirty="0"/>
          </a:p>
        </p:txBody>
      </p:sp>
      <p:sp>
        <p:nvSpPr>
          <p:cNvPr id="98" name="Redondear rectángulo de esquina diagonal 97"/>
          <p:cNvSpPr/>
          <p:nvPr/>
        </p:nvSpPr>
        <p:spPr>
          <a:xfrm>
            <a:off x="3668455" y="3812934"/>
            <a:ext cx="3823842" cy="33819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Redondear rectángulo de esquina diagonal 98"/>
          <p:cNvSpPr/>
          <p:nvPr/>
        </p:nvSpPr>
        <p:spPr>
          <a:xfrm>
            <a:off x="14387737" y="3830849"/>
            <a:ext cx="3823842" cy="33819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Google Shape;85;p13"/>
          <p:cNvSpPr txBox="1"/>
          <p:nvPr/>
        </p:nvSpPr>
        <p:spPr>
          <a:xfrm rot="10800000" flipV="1">
            <a:off x="4739389" y="3556046"/>
            <a:ext cx="1819803" cy="5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/>
                <a:cs typeface="Times New Roman"/>
                <a:sym typeface="Times New Roman"/>
              </a:rPr>
              <a:t>Aprendiz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2567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i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6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85;p13"/>
          <p:cNvSpPr txBox="1"/>
          <p:nvPr/>
        </p:nvSpPr>
        <p:spPr>
          <a:xfrm rot="10800000" flipV="1">
            <a:off x="15479343" y="3574324"/>
            <a:ext cx="1819803" cy="5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884" tIns="327884" rIns="327884" bIns="327884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/>
                <a:cs typeface="Times New Roman"/>
                <a:sym typeface="Times New Roman"/>
              </a:rPr>
              <a:t>Asesores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2567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i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3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2453"/>
              </a:spcBef>
              <a:buClr>
                <a:schemeClr val="dk1"/>
              </a:buClr>
              <a:buSzPts val="3600"/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8" y="1776943"/>
            <a:ext cx="1724611" cy="1811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992" y="2015519"/>
            <a:ext cx="2731980" cy="17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80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2943</TotalTime>
  <Words>894</Words>
  <Application>Microsoft Office PowerPoint</Application>
  <PresentationFormat>Personalizado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Enriquez Quintero</dc:creator>
  <cp:lastModifiedBy>HP_01</cp:lastModifiedBy>
  <cp:revision>197</cp:revision>
  <dcterms:created xsi:type="dcterms:W3CDTF">2017-11-14T21:41:24Z</dcterms:created>
  <dcterms:modified xsi:type="dcterms:W3CDTF">2023-11-08T19:15:53Z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2022-10-13T13:50:37Z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b660b62b-f017-46f6-8fa1-ef3ff2ee7eff</vt:lpwstr>
  </property>
  <property fmtid="{D5CDD505-2E9C-101B-9397-08002B2CF9AE}" pid="8" name="MSIP_Label_1299739c-ad3d-4908-806e-4d91151a6e13_ContentBits">
    <vt:lpwstr>0</vt:lpwstr>
  </property>
</Properties>
</file>