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84" r:id="rId1"/>
  </p:sldMasterIdLst>
  <p:sldIdLst>
    <p:sldId id="256" r:id="rId2"/>
    <p:sldId id="260" r:id="rId3"/>
    <p:sldId id="259" r:id="rId4"/>
    <p:sldId id="257" r:id="rId5"/>
    <p:sldId id="261" r:id="rId6"/>
    <p:sldId id="263" r:id="rId7"/>
    <p:sldId id="264" r:id="rId8"/>
    <p:sldId id="265" r:id="rId9"/>
    <p:sldId id="266" r:id="rId10"/>
    <p:sldId id="267" r:id="rId11"/>
    <p:sldId id="268" r:id="rId12"/>
    <p:sldId id="269" r:id="rId13"/>
    <p:sldId id="270" r:id="rId14"/>
    <p:sldId id="272" r:id="rId15"/>
    <p:sldId id="273" r:id="rId16"/>
    <p:sldId id="274" r:id="rId17"/>
    <p:sldId id="277" r:id="rId18"/>
    <p:sldId id="278" r:id="rId19"/>
    <p:sldId id="275" r:id="rId20"/>
    <p:sldId id="276" r:id="rId21"/>
    <p:sldId id="281"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1" autoAdjust="0"/>
    <p:restoredTop sz="94660"/>
  </p:normalViewPr>
  <p:slideViewPr>
    <p:cSldViewPr snapToGrid="0">
      <p:cViewPr varScale="1">
        <p:scale>
          <a:sx n="62" d="100"/>
          <a:sy n="62" d="100"/>
        </p:scale>
        <p:origin x="4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s-GT"/>
        </a:p>
      </c:txPr>
    </c:title>
    <c:autoTitleDeleted val="0"/>
    <c:plotArea>
      <c:layout/>
      <c:doughnutChart>
        <c:varyColors val="1"/>
        <c:ser>
          <c:idx val="0"/>
          <c:order val="0"/>
          <c:tx>
            <c:strRef>
              <c:f>Hoja1!$B$1</c:f>
              <c:strCache>
                <c:ptCount val="1"/>
                <c:pt idx="0">
                  <c:v>Manteminientos </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GT"/>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Hoja1!$A$2:$A$6</c:f>
              <c:strCache>
                <c:ptCount val="5"/>
                <c:pt idx="0">
                  <c:v>Correctivo </c:v>
                </c:pt>
                <c:pt idx="1">
                  <c:v>Preventivo </c:v>
                </c:pt>
                <c:pt idx="2">
                  <c:v>Predictivo </c:v>
                </c:pt>
                <c:pt idx="3">
                  <c:v>Cero Horas</c:v>
                </c:pt>
                <c:pt idx="4">
                  <c:v>En Uso </c:v>
                </c:pt>
              </c:strCache>
            </c:strRef>
          </c:cat>
          <c:val>
            <c:numRef>
              <c:f>Hoja1!$B$2:$B$6</c:f>
              <c:numCache>
                <c:formatCode>General</c:formatCode>
                <c:ptCount val="5"/>
                <c:pt idx="0">
                  <c:v>8.1999999999999993</c:v>
                </c:pt>
                <c:pt idx="1">
                  <c:v>16.2</c:v>
                </c:pt>
                <c:pt idx="2">
                  <c:v>1.88</c:v>
                </c:pt>
                <c:pt idx="3">
                  <c:v>78</c:v>
                </c:pt>
                <c:pt idx="4">
                  <c:v>100</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1F90AC-0D94-4F9D-BCBB-7BACC8DD1174}"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s-GT"/>
        </a:p>
      </dgm:t>
    </dgm:pt>
    <dgm:pt modelId="{A3F0BA57-EB99-402E-98E3-543D04E236D5}">
      <dgm:prSet phldrT="[Texto]"/>
      <dgm:spPr/>
      <dgm:t>
        <a:bodyPr/>
        <a:lstStyle/>
        <a:p>
          <a:endParaRPr lang="es-GT" b="0" i="0" dirty="0" smtClean="0"/>
        </a:p>
        <a:p>
          <a:r>
            <a:rPr lang="es-GT" b="0" i="0" dirty="0" smtClean="0"/>
            <a:t>Funcionamiento lento.</a:t>
          </a:r>
          <a:endParaRPr lang="es-GT" dirty="0"/>
        </a:p>
      </dgm:t>
    </dgm:pt>
    <dgm:pt modelId="{EE127B59-04C4-400C-B5E6-F0DA2AB6EF03}" type="parTrans" cxnId="{5110E159-16FE-41C2-A65E-90562FA57D61}">
      <dgm:prSet/>
      <dgm:spPr/>
      <dgm:t>
        <a:bodyPr/>
        <a:lstStyle/>
        <a:p>
          <a:endParaRPr lang="es-GT"/>
        </a:p>
      </dgm:t>
    </dgm:pt>
    <dgm:pt modelId="{B35012AC-5D07-4B6D-97D0-F940F74DA018}" type="sibTrans" cxnId="{5110E159-16FE-41C2-A65E-90562FA57D61}">
      <dgm:prSet/>
      <dgm:spPr/>
      <dgm:t>
        <a:bodyPr/>
        <a:lstStyle/>
        <a:p>
          <a:endParaRPr lang="es-GT"/>
        </a:p>
      </dgm:t>
    </dgm:pt>
    <dgm:pt modelId="{0BF5AAB7-1F05-40C7-B6C3-C6492669E46C}">
      <dgm:prSet phldrT="[Texto]"/>
      <dgm:spPr/>
      <dgm:t>
        <a:bodyPr/>
        <a:lstStyle/>
        <a:p>
          <a:r>
            <a:rPr lang="es-GT" b="0" i="0" dirty="0" smtClean="0"/>
            <a:t>Problemas de memoria.</a:t>
          </a:r>
          <a:endParaRPr lang="es-GT" dirty="0"/>
        </a:p>
      </dgm:t>
    </dgm:pt>
    <dgm:pt modelId="{18CABA96-BC75-458E-9905-B5C7AC57A687}" type="parTrans" cxnId="{0BDEADB7-9795-45B0-B7BD-45E66A741D31}">
      <dgm:prSet/>
      <dgm:spPr/>
      <dgm:t>
        <a:bodyPr/>
        <a:lstStyle/>
        <a:p>
          <a:endParaRPr lang="es-GT"/>
        </a:p>
      </dgm:t>
    </dgm:pt>
    <dgm:pt modelId="{339B35E6-E39A-44BB-A007-9BE55A8D2B30}" type="sibTrans" cxnId="{0BDEADB7-9795-45B0-B7BD-45E66A741D31}">
      <dgm:prSet/>
      <dgm:spPr/>
      <dgm:t>
        <a:bodyPr/>
        <a:lstStyle/>
        <a:p>
          <a:endParaRPr lang="es-GT"/>
        </a:p>
      </dgm:t>
    </dgm:pt>
    <dgm:pt modelId="{983E29C5-9006-4158-8FD8-D51552FCA4FA}">
      <dgm:prSet phldrT="[Texto]"/>
      <dgm:spPr/>
      <dgm:t>
        <a:bodyPr/>
        <a:lstStyle/>
        <a:p>
          <a:r>
            <a:rPr lang="es-GT" b="0" i="0" dirty="0" smtClean="0"/>
            <a:t>Posible pérdida total o parcial de la información.</a:t>
          </a:r>
          <a:endParaRPr lang="es-GT" dirty="0"/>
        </a:p>
      </dgm:t>
    </dgm:pt>
    <dgm:pt modelId="{8A835F3D-E642-4879-BDEA-3A3204CDEE92}" type="parTrans" cxnId="{918B93E5-9221-419D-998A-39E3B9CAED41}">
      <dgm:prSet/>
      <dgm:spPr/>
      <dgm:t>
        <a:bodyPr/>
        <a:lstStyle/>
        <a:p>
          <a:endParaRPr lang="es-GT"/>
        </a:p>
      </dgm:t>
    </dgm:pt>
    <dgm:pt modelId="{75A005FD-8570-4A9E-BFA7-F17B7C0E3D2A}" type="sibTrans" cxnId="{918B93E5-9221-419D-998A-39E3B9CAED41}">
      <dgm:prSet/>
      <dgm:spPr/>
      <dgm:t>
        <a:bodyPr/>
        <a:lstStyle/>
        <a:p>
          <a:endParaRPr lang="es-GT"/>
        </a:p>
      </dgm:t>
    </dgm:pt>
    <dgm:pt modelId="{8FC30D81-602B-40FE-A0E3-8C8B78CA01F2}">
      <dgm:prSet phldrT="[Texto]"/>
      <dgm:spPr/>
      <dgm:t>
        <a:bodyPr/>
        <a:lstStyle/>
        <a:p>
          <a:r>
            <a:rPr lang="es-GT" b="0" i="0" dirty="0" smtClean="0"/>
            <a:t>Daño permanente en las piezas básicas de la computadora (procesador, disco duro, memorias, video, etc.)</a:t>
          </a:r>
          <a:endParaRPr lang="es-GT" dirty="0"/>
        </a:p>
      </dgm:t>
    </dgm:pt>
    <dgm:pt modelId="{DCFC3487-7BE8-46B0-B106-34CCA69D4A5E}" type="parTrans" cxnId="{5647E2F4-D9A3-4544-8487-DED7F7458AD7}">
      <dgm:prSet/>
      <dgm:spPr/>
      <dgm:t>
        <a:bodyPr/>
        <a:lstStyle/>
        <a:p>
          <a:endParaRPr lang="es-GT"/>
        </a:p>
      </dgm:t>
    </dgm:pt>
    <dgm:pt modelId="{E8FE408B-C7C0-4B73-BF53-816C76A0D6BB}" type="sibTrans" cxnId="{5647E2F4-D9A3-4544-8487-DED7F7458AD7}">
      <dgm:prSet/>
      <dgm:spPr/>
      <dgm:t>
        <a:bodyPr/>
        <a:lstStyle/>
        <a:p>
          <a:endParaRPr lang="es-GT"/>
        </a:p>
      </dgm:t>
    </dgm:pt>
    <dgm:pt modelId="{923D0174-B6AE-44B3-804D-AAAB65312A5B}">
      <dgm:prSet phldrT="[Texto]"/>
      <dgm:spPr/>
      <dgm:t>
        <a:bodyPr/>
        <a:lstStyle/>
        <a:p>
          <a:r>
            <a:rPr lang="es-GT" b="0" i="0" dirty="0" smtClean="0"/>
            <a:t>Funcionamiento errático (bloqueos, programas que no abren, etc.)</a:t>
          </a:r>
          <a:endParaRPr lang="es-GT" dirty="0"/>
        </a:p>
      </dgm:t>
    </dgm:pt>
    <dgm:pt modelId="{B45B0103-F8DF-4211-9D3E-786760EF5D13}" type="parTrans" cxnId="{14BC1F65-5FDD-4761-97C6-968A574DCBFC}">
      <dgm:prSet/>
      <dgm:spPr/>
      <dgm:t>
        <a:bodyPr/>
        <a:lstStyle/>
        <a:p>
          <a:endParaRPr lang="es-GT"/>
        </a:p>
      </dgm:t>
    </dgm:pt>
    <dgm:pt modelId="{C5CBCA65-28FD-4ED2-90DE-DB433E3E8067}" type="sibTrans" cxnId="{14BC1F65-5FDD-4761-97C6-968A574DCBFC}">
      <dgm:prSet/>
      <dgm:spPr/>
      <dgm:t>
        <a:bodyPr/>
        <a:lstStyle/>
        <a:p>
          <a:endParaRPr lang="es-GT"/>
        </a:p>
      </dgm:t>
    </dgm:pt>
    <dgm:pt modelId="{6271E86C-E528-43E8-BAF1-4F80CFD4BAF7}">
      <dgm:prSet phldrT="[Texto]"/>
      <dgm:spPr/>
      <dgm:t>
        <a:bodyPr/>
        <a:lstStyle/>
        <a:p>
          <a:r>
            <a:rPr lang="es-GT" b="0" i="0" dirty="0" smtClean="0"/>
            <a:t>Hasta llegar al colapso total.</a:t>
          </a:r>
          <a:endParaRPr lang="es-GT" dirty="0"/>
        </a:p>
      </dgm:t>
    </dgm:pt>
    <dgm:pt modelId="{953F4F16-F496-40D2-88E6-ECB6E800FB42}" type="parTrans" cxnId="{BF06B56A-7EC2-4BBE-9FAC-A39175F9A6EE}">
      <dgm:prSet/>
      <dgm:spPr/>
      <dgm:t>
        <a:bodyPr/>
        <a:lstStyle/>
        <a:p>
          <a:endParaRPr lang="es-GT"/>
        </a:p>
      </dgm:t>
    </dgm:pt>
    <dgm:pt modelId="{61982719-3B02-4F44-B0DA-E99BF68A1F9C}" type="sibTrans" cxnId="{BF06B56A-7EC2-4BBE-9FAC-A39175F9A6EE}">
      <dgm:prSet/>
      <dgm:spPr/>
      <dgm:t>
        <a:bodyPr/>
        <a:lstStyle/>
        <a:p>
          <a:endParaRPr lang="es-GT"/>
        </a:p>
      </dgm:t>
    </dgm:pt>
    <dgm:pt modelId="{0D58AEDB-F127-4126-BDE4-E0BA5AFAE9FC}" type="pres">
      <dgm:prSet presAssocID="{061F90AC-0D94-4F9D-BCBB-7BACC8DD1174}" presName="Name0" presStyleCnt="0">
        <dgm:presLayoutVars>
          <dgm:chPref val="1"/>
          <dgm:dir/>
          <dgm:animOne val="branch"/>
          <dgm:animLvl val="lvl"/>
          <dgm:resizeHandles/>
        </dgm:presLayoutVars>
      </dgm:prSet>
      <dgm:spPr/>
    </dgm:pt>
    <dgm:pt modelId="{191E1EF0-FF23-4ACD-9260-A7091DCE1528}" type="pres">
      <dgm:prSet presAssocID="{A3F0BA57-EB99-402E-98E3-543D04E236D5}" presName="vertOne" presStyleCnt="0"/>
      <dgm:spPr/>
    </dgm:pt>
    <dgm:pt modelId="{195F7F6B-AC2B-4D80-9F88-F6D20476140D}" type="pres">
      <dgm:prSet presAssocID="{A3F0BA57-EB99-402E-98E3-543D04E236D5}" presName="txOne" presStyleLbl="node0" presStyleIdx="0" presStyleCnt="1" custScaleY="43996">
        <dgm:presLayoutVars>
          <dgm:chPref val="3"/>
        </dgm:presLayoutVars>
      </dgm:prSet>
      <dgm:spPr/>
      <dgm:t>
        <a:bodyPr/>
        <a:lstStyle/>
        <a:p>
          <a:endParaRPr lang="es-GT"/>
        </a:p>
      </dgm:t>
    </dgm:pt>
    <dgm:pt modelId="{8D0ACBFE-9044-4262-9806-C8881BAB29C1}" type="pres">
      <dgm:prSet presAssocID="{A3F0BA57-EB99-402E-98E3-543D04E236D5}" presName="parTransOne" presStyleCnt="0"/>
      <dgm:spPr/>
    </dgm:pt>
    <dgm:pt modelId="{11F9A003-2044-4E79-A992-96E7A46A365E}" type="pres">
      <dgm:prSet presAssocID="{A3F0BA57-EB99-402E-98E3-543D04E236D5}" presName="horzOne" presStyleCnt="0"/>
      <dgm:spPr/>
    </dgm:pt>
    <dgm:pt modelId="{C5F2E371-0E5B-4035-9A4D-1DB478AF329F}" type="pres">
      <dgm:prSet presAssocID="{0BF5AAB7-1F05-40C7-B6C3-C6492669E46C}" presName="vertTwo" presStyleCnt="0"/>
      <dgm:spPr/>
    </dgm:pt>
    <dgm:pt modelId="{48D9453D-2EEE-4D3F-B1A6-5A9607487A39}" type="pres">
      <dgm:prSet presAssocID="{0BF5AAB7-1F05-40C7-B6C3-C6492669E46C}" presName="txTwo" presStyleLbl="node2" presStyleIdx="0" presStyleCnt="2">
        <dgm:presLayoutVars>
          <dgm:chPref val="3"/>
        </dgm:presLayoutVars>
      </dgm:prSet>
      <dgm:spPr/>
      <dgm:t>
        <a:bodyPr/>
        <a:lstStyle/>
        <a:p>
          <a:endParaRPr lang="es-GT"/>
        </a:p>
      </dgm:t>
    </dgm:pt>
    <dgm:pt modelId="{EEABFAC3-2E43-4E32-B9B5-B139CD9830F9}" type="pres">
      <dgm:prSet presAssocID="{0BF5AAB7-1F05-40C7-B6C3-C6492669E46C}" presName="parTransTwo" presStyleCnt="0"/>
      <dgm:spPr/>
    </dgm:pt>
    <dgm:pt modelId="{8F1682FA-70EB-4EC1-BC9C-841AC0A16C0E}" type="pres">
      <dgm:prSet presAssocID="{0BF5AAB7-1F05-40C7-B6C3-C6492669E46C}" presName="horzTwo" presStyleCnt="0"/>
      <dgm:spPr/>
    </dgm:pt>
    <dgm:pt modelId="{54B27E04-5592-4935-B99B-CA13EF80F0CE}" type="pres">
      <dgm:prSet presAssocID="{983E29C5-9006-4158-8FD8-D51552FCA4FA}" presName="vertThree" presStyleCnt="0"/>
      <dgm:spPr/>
    </dgm:pt>
    <dgm:pt modelId="{52B3193B-76DE-4150-BFE1-21CA48CB6ABD}" type="pres">
      <dgm:prSet presAssocID="{983E29C5-9006-4158-8FD8-D51552FCA4FA}" presName="txThree" presStyleLbl="node3" presStyleIdx="0" presStyleCnt="3">
        <dgm:presLayoutVars>
          <dgm:chPref val="3"/>
        </dgm:presLayoutVars>
      </dgm:prSet>
      <dgm:spPr/>
      <dgm:t>
        <a:bodyPr/>
        <a:lstStyle/>
        <a:p>
          <a:endParaRPr lang="es-GT"/>
        </a:p>
      </dgm:t>
    </dgm:pt>
    <dgm:pt modelId="{B5CE04CD-6853-4188-A929-CEB89D2C2F72}" type="pres">
      <dgm:prSet presAssocID="{983E29C5-9006-4158-8FD8-D51552FCA4FA}" presName="horzThree" presStyleCnt="0"/>
      <dgm:spPr/>
    </dgm:pt>
    <dgm:pt modelId="{38BCA798-22BF-41B3-860C-2BD65409B65C}" type="pres">
      <dgm:prSet presAssocID="{75A005FD-8570-4A9E-BFA7-F17B7C0E3D2A}" presName="sibSpaceThree" presStyleCnt="0"/>
      <dgm:spPr/>
    </dgm:pt>
    <dgm:pt modelId="{5F63FD10-AA15-481B-B4C1-9F705C3D3FEC}" type="pres">
      <dgm:prSet presAssocID="{8FC30D81-602B-40FE-A0E3-8C8B78CA01F2}" presName="vertThree" presStyleCnt="0"/>
      <dgm:spPr/>
    </dgm:pt>
    <dgm:pt modelId="{5CD283EE-545F-4B97-B5AC-0C1445DDBBA7}" type="pres">
      <dgm:prSet presAssocID="{8FC30D81-602B-40FE-A0E3-8C8B78CA01F2}" presName="txThree" presStyleLbl="node3" presStyleIdx="1" presStyleCnt="3">
        <dgm:presLayoutVars>
          <dgm:chPref val="3"/>
        </dgm:presLayoutVars>
      </dgm:prSet>
      <dgm:spPr/>
      <dgm:t>
        <a:bodyPr/>
        <a:lstStyle/>
        <a:p>
          <a:endParaRPr lang="es-GT"/>
        </a:p>
      </dgm:t>
    </dgm:pt>
    <dgm:pt modelId="{848348FF-B425-4C6C-94F4-9CB57CDF6F93}" type="pres">
      <dgm:prSet presAssocID="{8FC30D81-602B-40FE-A0E3-8C8B78CA01F2}" presName="horzThree" presStyleCnt="0"/>
      <dgm:spPr/>
    </dgm:pt>
    <dgm:pt modelId="{FDF182B2-F7E0-48AD-92D6-C55A0E8939A2}" type="pres">
      <dgm:prSet presAssocID="{339B35E6-E39A-44BB-A007-9BE55A8D2B30}" presName="sibSpaceTwo" presStyleCnt="0"/>
      <dgm:spPr/>
    </dgm:pt>
    <dgm:pt modelId="{39DCDE8A-66E3-4A8F-A83B-B575009F7035}" type="pres">
      <dgm:prSet presAssocID="{923D0174-B6AE-44B3-804D-AAAB65312A5B}" presName="vertTwo" presStyleCnt="0"/>
      <dgm:spPr/>
    </dgm:pt>
    <dgm:pt modelId="{3ECB20A9-9EFD-4B47-ADE9-6E95ADDFF918}" type="pres">
      <dgm:prSet presAssocID="{923D0174-B6AE-44B3-804D-AAAB65312A5B}" presName="txTwo" presStyleLbl="node2" presStyleIdx="1" presStyleCnt="2">
        <dgm:presLayoutVars>
          <dgm:chPref val="3"/>
        </dgm:presLayoutVars>
      </dgm:prSet>
      <dgm:spPr/>
      <dgm:t>
        <a:bodyPr/>
        <a:lstStyle/>
        <a:p>
          <a:endParaRPr lang="es-GT"/>
        </a:p>
      </dgm:t>
    </dgm:pt>
    <dgm:pt modelId="{D2DC3EAF-42BD-49BD-B49E-289CA13EA4A9}" type="pres">
      <dgm:prSet presAssocID="{923D0174-B6AE-44B3-804D-AAAB65312A5B}" presName="parTransTwo" presStyleCnt="0"/>
      <dgm:spPr/>
    </dgm:pt>
    <dgm:pt modelId="{87A1997D-8E49-4F97-AB5C-54A0826DEB0E}" type="pres">
      <dgm:prSet presAssocID="{923D0174-B6AE-44B3-804D-AAAB65312A5B}" presName="horzTwo" presStyleCnt="0"/>
      <dgm:spPr/>
    </dgm:pt>
    <dgm:pt modelId="{8F16A75B-41A1-4750-A7FD-CD2061212171}" type="pres">
      <dgm:prSet presAssocID="{6271E86C-E528-43E8-BAF1-4F80CFD4BAF7}" presName="vertThree" presStyleCnt="0"/>
      <dgm:spPr/>
    </dgm:pt>
    <dgm:pt modelId="{83F6D621-BAAF-4F85-B105-274D61E1C4B6}" type="pres">
      <dgm:prSet presAssocID="{6271E86C-E528-43E8-BAF1-4F80CFD4BAF7}" presName="txThree" presStyleLbl="node3" presStyleIdx="2" presStyleCnt="3">
        <dgm:presLayoutVars>
          <dgm:chPref val="3"/>
        </dgm:presLayoutVars>
      </dgm:prSet>
      <dgm:spPr/>
      <dgm:t>
        <a:bodyPr/>
        <a:lstStyle/>
        <a:p>
          <a:endParaRPr lang="es-GT"/>
        </a:p>
      </dgm:t>
    </dgm:pt>
    <dgm:pt modelId="{A35C25E6-69E5-4F7B-B30B-58D4E85362A6}" type="pres">
      <dgm:prSet presAssocID="{6271E86C-E528-43E8-BAF1-4F80CFD4BAF7}" presName="horzThree" presStyleCnt="0"/>
      <dgm:spPr/>
    </dgm:pt>
  </dgm:ptLst>
  <dgm:cxnLst>
    <dgm:cxn modelId="{5110E159-16FE-41C2-A65E-90562FA57D61}" srcId="{061F90AC-0D94-4F9D-BCBB-7BACC8DD1174}" destId="{A3F0BA57-EB99-402E-98E3-543D04E236D5}" srcOrd="0" destOrd="0" parTransId="{EE127B59-04C4-400C-B5E6-F0DA2AB6EF03}" sibTransId="{B35012AC-5D07-4B6D-97D0-F940F74DA018}"/>
    <dgm:cxn modelId="{8E3F6F0C-A03E-4205-B095-31DF660E36AD}" type="presOf" srcId="{6271E86C-E528-43E8-BAF1-4F80CFD4BAF7}" destId="{83F6D621-BAAF-4F85-B105-274D61E1C4B6}" srcOrd="0" destOrd="0" presId="urn:microsoft.com/office/officeart/2005/8/layout/hierarchy4"/>
    <dgm:cxn modelId="{5647E2F4-D9A3-4544-8487-DED7F7458AD7}" srcId="{0BF5AAB7-1F05-40C7-B6C3-C6492669E46C}" destId="{8FC30D81-602B-40FE-A0E3-8C8B78CA01F2}" srcOrd="1" destOrd="0" parTransId="{DCFC3487-7BE8-46B0-B106-34CCA69D4A5E}" sibTransId="{E8FE408B-C7C0-4B73-BF53-816C76A0D6BB}"/>
    <dgm:cxn modelId="{C3DF4091-A32B-4AD5-93AD-B17888B0A33E}" type="presOf" srcId="{0BF5AAB7-1F05-40C7-B6C3-C6492669E46C}" destId="{48D9453D-2EEE-4D3F-B1A6-5A9607487A39}" srcOrd="0" destOrd="0" presId="urn:microsoft.com/office/officeart/2005/8/layout/hierarchy4"/>
    <dgm:cxn modelId="{97730DF4-7840-44FC-9CE9-B0261D3C9339}" type="presOf" srcId="{983E29C5-9006-4158-8FD8-D51552FCA4FA}" destId="{52B3193B-76DE-4150-BFE1-21CA48CB6ABD}" srcOrd="0" destOrd="0" presId="urn:microsoft.com/office/officeart/2005/8/layout/hierarchy4"/>
    <dgm:cxn modelId="{BF06B56A-7EC2-4BBE-9FAC-A39175F9A6EE}" srcId="{923D0174-B6AE-44B3-804D-AAAB65312A5B}" destId="{6271E86C-E528-43E8-BAF1-4F80CFD4BAF7}" srcOrd="0" destOrd="0" parTransId="{953F4F16-F496-40D2-88E6-ECB6E800FB42}" sibTransId="{61982719-3B02-4F44-B0DA-E99BF68A1F9C}"/>
    <dgm:cxn modelId="{20AB48A8-A4BF-4913-967F-6F68212A2E54}" type="presOf" srcId="{923D0174-B6AE-44B3-804D-AAAB65312A5B}" destId="{3ECB20A9-9EFD-4B47-ADE9-6E95ADDFF918}" srcOrd="0" destOrd="0" presId="urn:microsoft.com/office/officeart/2005/8/layout/hierarchy4"/>
    <dgm:cxn modelId="{D2D13907-59B3-420E-B8D4-E42B5314F3E9}" type="presOf" srcId="{8FC30D81-602B-40FE-A0E3-8C8B78CA01F2}" destId="{5CD283EE-545F-4B97-B5AC-0C1445DDBBA7}" srcOrd="0" destOrd="0" presId="urn:microsoft.com/office/officeart/2005/8/layout/hierarchy4"/>
    <dgm:cxn modelId="{A71A5F35-44E7-4C94-8E07-64DED69BA794}" type="presOf" srcId="{061F90AC-0D94-4F9D-BCBB-7BACC8DD1174}" destId="{0D58AEDB-F127-4126-BDE4-E0BA5AFAE9FC}" srcOrd="0" destOrd="0" presId="urn:microsoft.com/office/officeart/2005/8/layout/hierarchy4"/>
    <dgm:cxn modelId="{0BDEADB7-9795-45B0-B7BD-45E66A741D31}" srcId="{A3F0BA57-EB99-402E-98E3-543D04E236D5}" destId="{0BF5AAB7-1F05-40C7-B6C3-C6492669E46C}" srcOrd="0" destOrd="0" parTransId="{18CABA96-BC75-458E-9905-B5C7AC57A687}" sibTransId="{339B35E6-E39A-44BB-A007-9BE55A8D2B30}"/>
    <dgm:cxn modelId="{72908A37-263D-400F-81CE-22062231FA30}" type="presOf" srcId="{A3F0BA57-EB99-402E-98E3-543D04E236D5}" destId="{195F7F6B-AC2B-4D80-9F88-F6D20476140D}" srcOrd="0" destOrd="0" presId="urn:microsoft.com/office/officeart/2005/8/layout/hierarchy4"/>
    <dgm:cxn modelId="{14BC1F65-5FDD-4761-97C6-968A574DCBFC}" srcId="{A3F0BA57-EB99-402E-98E3-543D04E236D5}" destId="{923D0174-B6AE-44B3-804D-AAAB65312A5B}" srcOrd="1" destOrd="0" parTransId="{B45B0103-F8DF-4211-9D3E-786760EF5D13}" sibTransId="{C5CBCA65-28FD-4ED2-90DE-DB433E3E8067}"/>
    <dgm:cxn modelId="{918B93E5-9221-419D-998A-39E3B9CAED41}" srcId="{0BF5AAB7-1F05-40C7-B6C3-C6492669E46C}" destId="{983E29C5-9006-4158-8FD8-D51552FCA4FA}" srcOrd="0" destOrd="0" parTransId="{8A835F3D-E642-4879-BDEA-3A3204CDEE92}" sibTransId="{75A005FD-8570-4A9E-BFA7-F17B7C0E3D2A}"/>
    <dgm:cxn modelId="{C48B89E1-5C9F-4600-902B-8A7F7E7C4367}" type="presParOf" srcId="{0D58AEDB-F127-4126-BDE4-E0BA5AFAE9FC}" destId="{191E1EF0-FF23-4ACD-9260-A7091DCE1528}" srcOrd="0" destOrd="0" presId="urn:microsoft.com/office/officeart/2005/8/layout/hierarchy4"/>
    <dgm:cxn modelId="{4C71A297-C072-4D5B-BF38-11B2D95CD116}" type="presParOf" srcId="{191E1EF0-FF23-4ACD-9260-A7091DCE1528}" destId="{195F7F6B-AC2B-4D80-9F88-F6D20476140D}" srcOrd="0" destOrd="0" presId="urn:microsoft.com/office/officeart/2005/8/layout/hierarchy4"/>
    <dgm:cxn modelId="{3AB30F03-8B59-4D3F-BAD9-1C56C65D04A6}" type="presParOf" srcId="{191E1EF0-FF23-4ACD-9260-A7091DCE1528}" destId="{8D0ACBFE-9044-4262-9806-C8881BAB29C1}" srcOrd="1" destOrd="0" presId="urn:microsoft.com/office/officeart/2005/8/layout/hierarchy4"/>
    <dgm:cxn modelId="{67D04C94-0987-43CF-8A72-015C04A1ABDF}" type="presParOf" srcId="{191E1EF0-FF23-4ACD-9260-A7091DCE1528}" destId="{11F9A003-2044-4E79-A992-96E7A46A365E}" srcOrd="2" destOrd="0" presId="urn:microsoft.com/office/officeart/2005/8/layout/hierarchy4"/>
    <dgm:cxn modelId="{BBD9C632-853C-46A0-8346-49252A8A2D00}" type="presParOf" srcId="{11F9A003-2044-4E79-A992-96E7A46A365E}" destId="{C5F2E371-0E5B-4035-9A4D-1DB478AF329F}" srcOrd="0" destOrd="0" presId="urn:microsoft.com/office/officeart/2005/8/layout/hierarchy4"/>
    <dgm:cxn modelId="{018EFD6B-6DEC-47F4-B099-185E4FD932E9}" type="presParOf" srcId="{C5F2E371-0E5B-4035-9A4D-1DB478AF329F}" destId="{48D9453D-2EEE-4D3F-B1A6-5A9607487A39}" srcOrd="0" destOrd="0" presId="urn:microsoft.com/office/officeart/2005/8/layout/hierarchy4"/>
    <dgm:cxn modelId="{05EDB6D2-7EF4-4A7B-BA9F-8A37189994A2}" type="presParOf" srcId="{C5F2E371-0E5B-4035-9A4D-1DB478AF329F}" destId="{EEABFAC3-2E43-4E32-B9B5-B139CD9830F9}" srcOrd="1" destOrd="0" presId="urn:microsoft.com/office/officeart/2005/8/layout/hierarchy4"/>
    <dgm:cxn modelId="{631E2A75-1259-4BE5-AEB6-D5EDA5A11BCC}" type="presParOf" srcId="{C5F2E371-0E5B-4035-9A4D-1DB478AF329F}" destId="{8F1682FA-70EB-4EC1-BC9C-841AC0A16C0E}" srcOrd="2" destOrd="0" presId="urn:microsoft.com/office/officeart/2005/8/layout/hierarchy4"/>
    <dgm:cxn modelId="{34DD1498-7F87-4338-8A2C-C81A44A36286}" type="presParOf" srcId="{8F1682FA-70EB-4EC1-BC9C-841AC0A16C0E}" destId="{54B27E04-5592-4935-B99B-CA13EF80F0CE}" srcOrd="0" destOrd="0" presId="urn:microsoft.com/office/officeart/2005/8/layout/hierarchy4"/>
    <dgm:cxn modelId="{CAFFA0B4-6C75-4447-8E9E-62E9ED08CC1F}" type="presParOf" srcId="{54B27E04-5592-4935-B99B-CA13EF80F0CE}" destId="{52B3193B-76DE-4150-BFE1-21CA48CB6ABD}" srcOrd="0" destOrd="0" presId="urn:microsoft.com/office/officeart/2005/8/layout/hierarchy4"/>
    <dgm:cxn modelId="{8CC9A10E-194F-4A27-837E-13A0A680967E}" type="presParOf" srcId="{54B27E04-5592-4935-B99B-CA13EF80F0CE}" destId="{B5CE04CD-6853-4188-A929-CEB89D2C2F72}" srcOrd="1" destOrd="0" presId="urn:microsoft.com/office/officeart/2005/8/layout/hierarchy4"/>
    <dgm:cxn modelId="{4E6FE13B-EA3F-4084-A0BC-810F7005EFF3}" type="presParOf" srcId="{8F1682FA-70EB-4EC1-BC9C-841AC0A16C0E}" destId="{38BCA798-22BF-41B3-860C-2BD65409B65C}" srcOrd="1" destOrd="0" presId="urn:microsoft.com/office/officeart/2005/8/layout/hierarchy4"/>
    <dgm:cxn modelId="{2C527C63-DC34-43EA-84A1-C87E3D89B6B8}" type="presParOf" srcId="{8F1682FA-70EB-4EC1-BC9C-841AC0A16C0E}" destId="{5F63FD10-AA15-481B-B4C1-9F705C3D3FEC}" srcOrd="2" destOrd="0" presId="urn:microsoft.com/office/officeart/2005/8/layout/hierarchy4"/>
    <dgm:cxn modelId="{BD9D4C1E-EB30-4CF4-BD7F-0920BF9A8A72}" type="presParOf" srcId="{5F63FD10-AA15-481B-B4C1-9F705C3D3FEC}" destId="{5CD283EE-545F-4B97-B5AC-0C1445DDBBA7}" srcOrd="0" destOrd="0" presId="urn:microsoft.com/office/officeart/2005/8/layout/hierarchy4"/>
    <dgm:cxn modelId="{AEC4A9FE-3E9C-4FDA-B379-BD070FA5732D}" type="presParOf" srcId="{5F63FD10-AA15-481B-B4C1-9F705C3D3FEC}" destId="{848348FF-B425-4C6C-94F4-9CB57CDF6F93}" srcOrd="1" destOrd="0" presId="urn:microsoft.com/office/officeart/2005/8/layout/hierarchy4"/>
    <dgm:cxn modelId="{FCA0F745-F19B-45D2-A113-A121BB7394CA}" type="presParOf" srcId="{11F9A003-2044-4E79-A992-96E7A46A365E}" destId="{FDF182B2-F7E0-48AD-92D6-C55A0E8939A2}" srcOrd="1" destOrd="0" presId="urn:microsoft.com/office/officeart/2005/8/layout/hierarchy4"/>
    <dgm:cxn modelId="{806D6580-2493-4758-9B27-AE1E7992A401}" type="presParOf" srcId="{11F9A003-2044-4E79-A992-96E7A46A365E}" destId="{39DCDE8A-66E3-4A8F-A83B-B575009F7035}" srcOrd="2" destOrd="0" presId="urn:microsoft.com/office/officeart/2005/8/layout/hierarchy4"/>
    <dgm:cxn modelId="{570459AF-8704-4D3C-B9C0-A42D544889E1}" type="presParOf" srcId="{39DCDE8A-66E3-4A8F-A83B-B575009F7035}" destId="{3ECB20A9-9EFD-4B47-ADE9-6E95ADDFF918}" srcOrd="0" destOrd="0" presId="urn:microsoft.com/office/officeart/2005/8/layout/hierarchy4"/>
    <dgm:cxn modelId="{F6AAE123-3123-4496-9542-F09C9682092A}" type="presParOf" srcId="{39DCDE8A-66E3-4A8F-A83B-B575009F7035}" destId="{D2DC3EAF-42BD-49BD-B49E-289CA13EA4A9}" srcOrd="1" destOrd="0" presId="urn:microsoft.com/office/officeart/2005/8/layout/hierarchy4"/>
    <dgm:cxn modelId="{6DCDDB93-1633-4A4E-9CA9-1D3236FCE4FD}" type="presParOf" srcId="{39DCDE8A-66E3-4A8F-A83B-B575009F7035}" destId="{87A1997D-8E49-4F97-AB5C-54A0826DEB0E}" srcOrd="2" destOrd="0" presId="urn:microsoft.com/office/officeart/2005/8/layout/hierarchy4"/>
    <dgm:cxn modelId="{374D84ED-0DA6-4E38-85C2-F609B6627DBB}" type="presParOf" srcId="{87A1997D-8E49-4F97-AB5C-54A0826DEB0E}" destId="{8F16A75B-41A1-4750-A7FD-CD2061212171}" srcOrd="0" destOrd="0" presId="urn:microsoft.com/office/officeart/2005/8/layout/hierarchy4"/>
    <dgm:cxn modelId="{4154E7EC-186B-4A71-A7AB-18D5C7AC6053}" type="presParOf" srcId="{8F16A75B-41A1-4750-A7FD-CD2061212171}" destId="{83F6D621-BAAF-4F85-B105-274D61E1C4B6}" srcOrd="0" destOrd="0" presId="urn:microsoft.com/office/officeart/2005/8/layout/hierarchy4"/>
    <dgm:cxn modelId="{BC131E8A-E814-40AC-A46F-CDA7FD2515E8}" type="presParOf" srcId="{8F16A75B-41A1-4750-A7FD-CD2061212171}" destId="{A35C25E6-69E5-4F7B-B30B-58D4E85362A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F7F6B-AC2B-4D80-9F88-F6D20476140D}">
      <dsp:nvSpPr>
        <dsp:cNvPr id="0" name=""/>
        <dsp:cNvSpPr/>
      </dsp:nvSpPr>
      <dsp:spPr>
        <a:xfrm>
          <a:off x="1132" y="1339"/>
          <a:ext cx="9870397" cy="8669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s-GT" sz="1900" b="0" i="0" kern="1200" dirty="0" smtClean="0"/>
        </a:p>
        <a:p>
          <a:pPr lvl="0" algn="ctr" defTabSz="844550">
            <a:lnSpc>
              <a:spcPct val="90000"/>
            </a:lnSpc>
            <a:spcBef>
              <a:spcPct val="0"/>
            </a:spcBef>
            <a:spcAft>
              <a:spcPct val="35000"/>
            </a:spcAft>
          </a:pPr>
          <a:r>
            <a:rPr lang="es-GT" sz="1900" b="0" i="0" kern="1200" dirty="0" smtClean="0"/>
            <a:t>Funcionamiento lento.</a:t>
          </a:r>
          <a:endParaRPr lang="es-GT" sz="1900" kern="1200" dirty="0"/>
        </a:p>
      </dsp:txBody>
      <dsp:txXfrm>
        <a:off x="26523" y="26730"/>
        <a:ext cx="9819615" cy="816139"/>
      </dsp:txXfrm>
    </dsp:sp>
    <dsp:sp modelId="{48D9453D-2EEE-4D3F-B1A6-5A9607487A39}">
      <dsp:nvSpPr>
        <dsp:cNvPr id="0" name=""/>
        <dsp:cNvSpPr/>
      </dsp:nvSpPr>
      <dsp:spPr>
        <a:xfrm>
          <a:off x="1132" y="1076665"/>
          <a:ext cx="6447649" cy="19704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b="0" i="0" kern="1200" dirty="0" smtClean="0"/>
            <a:t>Problemas de memoria.</a:t>
          </a:r>
          <a:endParaRPr lang="es-GT" sz="1900" kern="1200" dirty="0"/>
        </a:p>
      </dsp:txBody>
      <dsp:txXfrm>
        <a:off x="58845" y="1134378"/>
        <a:ext cx="6332223" cy="1855028"/>
      </dsp:txXfrm>
    </dsp:sp>
    <dsp:sp modelId="{52B3193B-76DE-4150-BFE1-21CA48CB6ABD}">
      <dsp:nvSpPr>
        <dsp:cNvPr id="0" name=""/>
        <dsp:cNvSpPr/>
      </dsp:nvSpPr>
      <dsp:spPr>
        <a:xfrm>
          <a:off x="1132" y="3255526"/>
          <a:ext cx="3157516" cy="19704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b="0" i="0" kern="1200" dirty="0" smtClean="0"/>
            <a:t>Posible pérdida total o parcial de la información.</a:t>
          </a:r>
          <a:endParaRPr lang="es-GT" sz="1900" kern="1200" dirty="0"/>
        </a:p>
      </dsp:txBody>
      <dsp:txXfrm>
        <a:off x="58845" y="3313239"/>
        <a:ext cx="3042090" cy="1855028"/>
      </dsp:txXfrm>
    </dsp:sp>
    <dsp:sp modelId="{5CD283EE-545F-4B97-B5AC-0C1445DDBBA7}">
      <dsp:nvSpPr>
        <dsp:cNvPr id="0" name=""/>
        <dsp:cNvSpPr/>
      </dsp:nvSpPr>
      <dsp:spPr>
        <a:xfrm>
          <a:off x="3291265" y="3255526"/>
          <a:ext cx="3157516" cy="19704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b="0" i="0" kern="1200" dirty="0" smtClean="0"/>
            <a:t>Daño permanente en las piezas básicas de la computadora (procesador, disco duro, memorias, video, etc.)</a:t>
          </a:r>
          <a:endParaRPr lang="es-GT" sz="1900" kern="1200" dirty="0"/>
        </a:p>
      </dsp:txBody>
      <dsp:txXfrm>
        <a:off x="3348978" y="3313239"/>
        <a:ext cx="3042090" cy="1855028"/>
      </dsp:txXfrm>
    </dsp:sp>
    <dsp:sp modelId="{3ECB20A9-9EFD-4B47-ADE9-6E95ADDFF918}">
      <dsp:nvSpPr>
        <dsp:cNvPr id="0" name=""/>
        <dsp:cNvSpPr/>
      </dsp:nvSpPr>
      <dsp:spPr>
        <a:xfrm>
          <a:off x="6714013" y="1076665"/>
          <a:ext cx="3157516" cy="19704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b="0" i="0" kern="1200" dirty="0" smtClean="0"/>
            <a:t>Funcionamiento errático (bloqueos, programas que no abren, etc.)</a:t>
          </a:r>
          <a:endParaRPr lang="es-GT" sz="1900" kern="1200" dirty="0"/>
        </a:p>
      </dsp:txBody>
      <dsp:txXfrm>
        <a:off x="6771726" y="1134378"/>
        <a:ext cx="3042090" cy="1855028"/>
      </dsp:txXfrm>
    </dsp:sp>
    <dsp:sp modelId="{83F6D621-BAAF-4F85-B105-274D61E1C4B6}">
      <dsp:nvSpPr>
        <dsp:cNvPr id="0" name=""/>
        <dsp:cNvSpPr/>
      </dsp:nvSpPr>
      <dsp:spPr>
        <a:xfrm>
          <a:off x="6714013" y="3255526"/>
          <a:ext cx="3157516" cy="19704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GT" sz="1900" b="0" i="0" kern="1200" dirty="0" smtClean="0"/>
            <a:t>Hasta llegar al colapso total.</a:t>
          </a:r>
          <a:endParaRPr lang="es-GT" sz="1900" kern="1200" dirty="0"/>
        </a:p>
      </dsp:txBody>
      <dsp:txXfrm>
        <a:off x="6771726" y="3313239"/>
        <a:ext cx="3042090" cy="18550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4/20/2017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4/20/2017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hyperlink" Target="https://es.wikipedia.org/wiki/Instrucci%C3%B3n_inform%C3%A1tica" TargetMode="External"/><Relationship Id="rId3" Type="http://schemas.openxmlformats.org/officeDocument/2006/relationships/hyperlink" Target="https://es.wikipedia.org/wiki/Compilador" TargetMode="External"/><Relationship Id="rId7" Type="http://schemas.openxmlformats.org/officeDocument/2006/relationships/hyperlink" Target="https://es.wikipedia.org/wiki/Int%C3%A9rprete_(inform%C3%A1tica)" TargetMode="External"/><Relationship Id="rId2" Type="http://schemas.openxmlformats.org/officeDocument/2006/relationships/hyperlink" Target="https://es.wikipedia.org/wiki/Lenguaje_de_alto_nivel" TargetMode="External"/><Relationship Id="rId1" Type="http://schemas.openxmlformats.org/officeDocument/2006/relationships/slideLayout" Target="../slideLayouts/slideLayout2.xml"/><Relationship Id="rId6" Type="http://schemas.openxmlformats.org/officeDocument/2006/relationships/hyperlink" Target="https://es.wikipedia.org/wiki/Biblioteca_(inform%C3%A1tica)" TargetMode="External"/><Relationship Id="rId5" Type="http://schemas.openxmlformats.org/officeDocument/2006/relationships/hyperlink" Target="https://es.wikipedia.org/wiki/Enlazador" TargetMode="External"/><Relationship Id="rId4" Type="http://schemas.openxmlformats.org/officeDocument/2006/relationships/hyperlink" Target="https://es.wikipedia.org/wiki/Programaci%C3%B3n#cite_note-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www.monografias.com/trabajos15/estadistica/estadistica.shtml" TargetMode="External"/><Relationship Id="rId3" Type="http://schemas.openxmlformats.org/officeDocument/2006/relationships/hyperlink" Target="http://www.monografias.com/trabajos5/estat/estat.shtml" TargetMode="External"/><Relationship Id="rId7" Type="http://schemas.openxmlformats.org/officeDocument/2006/relationships/hyperlink" Target="http://www.monografias.com/trabajos7/sisinf/sisinf.shtml" TargetMode="External"/><Relationship Id="rId2" Type="http://schemas.openxmlformats.org/officeDocument/2006/relationships/hyperlink" Target="http://www.monografias.com/trabajos35/newton-fuerza-aceleracion/newton-fuerza-aceleracion.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11/basda/basda.shtml" TargetMode="External"/><Relationship Id="rId11" Type="http://schemas.openxmlformats.org/officeDocument/2006/relationships/hyperlink" Target="http://www.monografias.com/trabajos11/teosis/teosis.shtml" TargetMode="External"/><Relationship Id="rId5" Type="http://schemas.openxmlformats.org/officeDocument/2006/relationships/hyperlink" Target="http://www.monografias.com/trabajos10/tarin/tarin.shtml" TargetMode="External"/><Relationship Id="rId10" Type="http://schemas.openxmlformats.org/officeDocument/2006/relationships/hyperlink" Target="http://www.monografias.com/trabajos7/esun/esun.shtml" TargetMode="External"/><Relationship Id="rId4" Type="http://schemas.openxmlformats.org/officeDocument/2006/relationships/hyperlink" Target="http://www.monografias.com/trabajos15/transformacion-madera/transformacion-madera.shtml" TargetMode="External"/><Relationship Id="rId9" Type="http://schemas.openxmlformats.org/officeDocument/2006/relationships/hyperlink" Target="http://www.monografias.com/trabajos/explodemo/explodemo.s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monografias.com/trabajos16/manual-ingles/manual-ingles.shtml" TargetMode="External"/><Relationship Id="rId13" Type="http://schemas.openxmlformats.org/officeDocument/2006/relationships/hyperlink" Target="http://www.monografias.com/trabajos5/resudeimp/resudeimp.shtml" TargetMode="External"/><Relationship Id="rId3" Type="http://schemas.openxmlformats.org/officeDocument/2006/relationships/hyperlink" Target="http://www.monografias.com/trabajos15/computadoras/computadoras.shtml" TargetMode="External"/><Relationship Id="rId7" Type="http://schemas.openxmlformats.org/officeDocument/2006/relationships/hyperlink" Target="http://www.monografias.com/Matematicas/index.shtml" TargetMode="External"/><Relationship Id="rId12" Type="http://schemas.openxmlformats.org/officeDocument/2006/relationships/hyperlink" Target="http://www.monografias.com/trabajos6/diop/diop.shtml" TargetMode="External"/><Relationship Id="rId2" Type="http://schemas.openxmlformats.org/officeDocument/2006/relationships/hyperlink" Target="http://www.monografias.com/trabajos6/etic/etic.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5/historias-de-matematicos/historias-de-matematicos.shtml" TargetMode="External"/><Relationship Id="rId11" Type="http://schemas.openxmlformats.org/officeDocument/2006/relationships/hyperlink" Target="http://www.monografias.com/trabajos5/sisope/sisope.shtml" TargetMode="External"/><Relationship Id="rId5" Type="http://schemas.openxmlformats.org/officeDocument/2006/relationships/hyperlink" Target="http://www.monografias.com/trabajos15/calidad-serv/calidad-serv.shtml#PLANT" TargetMode="External"/><Relationship Id="rId10" Type="http://schemas.openxmlformats.org/officeDocument/2006/relationships/hyperlink" Target="http://www.monografias.com/trabajos13/memor/memor.shtml" TargetMode="External"/><Relationship Id="rId4" Type="http://schemas.openxmlformats.org/officeDocument/2006/relationships/hyperlink" Target="http://www.monografias.com/trabajos6/auti/auti.shtml" TargetMode="External"/><Relationship Id="rId9" Type="http://schemas.openxmlformats.org/officeDocument/2006/relationships/hyperlink" Target="http://www.monografias.com/Tecnologia/index.shtml" TargetMode="External"/><Relationship Id="rId14" Type="http://schemas.openxmlformats.org/officeDocument/2006/relationships/hyperlink" Target="http://www.monografias.com/trabajos7/regi/regi.s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monografias.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eta.ufm.edu/computador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8000" dirty="0" smtClean="0">
                <a:latin typeface="Aharoni" panose="02010803020104030203" pitchFamily="2" charset="-79"/>
                <a:ea typeface="Adobe Myungjo Std M" panose="02020600000000000000" pitchFamily="18" charset="-128"/>
                <a:cs typeface="Aharoni" panose="02010803020104030203" pitchFamily="2" charset="-79"/>
              </a:rPr>
              <a:t>CARATULA </a:t>
            </a:r>
            <a:endParaRPr lang="es-GT" sz="8000" dirty="0">
              <a:latin typeface="Aharoni" panose="02010803020104030203" pitchFamily="2" charset="-79"/>
              <a:ea typeface="Adobe Myungjo Std M" panose="02020600000000000000" pitchFamily="18" charset="-128"/>
              <a:cs typeface="Aharoni" panose="02010803020104030203" pitchFamily="2" charset="-79"/>
            </a:endParaRPr>
          </a:p>
        </p:txBody>
      </p:sp>
      <p:sp>
        <p:nvSpPr>
          <p:cNvPr id="4" name="Subtítulo 3"/>
          <p:cNvSpPr>
            <a:spLocks noGrp="1"/>
          </p:cNvSpPr>
          <p:nvPr>
            <p:ph type="subTitle" idx="4294967295"/>
          </p:nvPr>
        </p:nvSpPr>
        <p:spPr>
          <a:xfrm>
            <a:off x="1696878" y="2107743"/>
            <a:ext cx="8767763" cy="3103562"/>
          </a:xfrm>
        </p:spPr>
        <p:txBody>
          <a:bodyPr>
            <a:normAutofit fontScale="92500" lnSpcReduction="20000"/>
          </a:bodyPr>
          <a:lstStyle/>
          <a:p>
            <a:pPr algn="l"/>
            <a:r>
              <a:rPr lang="es-GT" dirty="0" smtClean="0"/>
              <a:t>Nombre:</a:t>
            </a:r>
          </a:p>
          <a:p>
            <a:r>
              <a:rPr lang="es-GT" dirty="0" smtClean="0"/>
              <a:t>Cifuentes López</a:t>
            </a:r>
            <a:r>
              <a:rPr lang="es-GT" dirty="0"/>
              <a:t> </a:t>
            </a:r>
            <a:r>
              <a:rPr lang="es-GT" dirty="0" err="1"/>
              <a:t>Betzy</a:t>
            </a:r>
            <a:r>
              <a:rPr lang="es-GT" dirty="0"/>
              <a:t> </a:t>
            </a:r>
            <a:r>
              <a:rPr lang="es-GT" dirty="0" err="1"/>
              <a:t>Dayanara</a:t>
            </a:r>
            <a:r>
              <a:rPr lang="es-GT" dirty="0"/>
              <a:t> </a:t>
            </a:r>
            <a:endParaRPr lang="es-GT" dirty="0" smtClean="0"/>
          </a:p>
          <a:p>
            <a:r>
              <a:rPr lang="es-GT" dirty="0" smtClean="0"/>
              <a:t>Catedra: Practica Supervisada </a:t>
            </a:r>
          </a:p>
          <a:p>
            <a:r>
              <a:rPr lang="es-GT" dirty="0" err="1" smtClean="0"/>
              <a:t>Catedratico</a:t>
            </a:r>
            <a:r>
              <a:rPr lang="es-GT" dirty="0" smtClean="0"/>
              <a:t>: </a:t>
            </a:r>
            <a:r>
              <a:rPr lang="es-GT" dirty="0" err="1" smtClean="0"/>
              <a:t>Ercik</a:t>
            </a:r>
            <a:r>
              <a:rPr lang="es-GT" dirty="0" smtClean="0"/>
              <a:t> González</a:t>
            </a:r>
          </a:p>
          <a:p>
            <a:pPr algn="l"/>
            <a:r>
              <a:rPr lang="es-GT" dirty="0" smtClean="0"/>
              <a:t>Grado: 5to Baco  “B”</a:t>
            </a:r>
          </a:p>
          <a:p>
            <a:pPr algn="l"/>
            <a:r>
              <a:rPr lang="es-GT" dirty="0" smtClean="0"/>
              <a:t>Calve: 7</a:t>
            </a:r>
          </a:p>
          <a:p>
            <a:pPr algn="r"/>
            <a:r>
              <a:rPr lang="es-GT" dirty="0" smtClean="0"/>
              <a:t>Fecha:  20/abril/2017</a:t>
            </a:r>
            <a:br>
              <a:rPr lang="es-GT" dirty="0" smtClean="0"/>
            </a:br>
            <a:endParaRPr lang="es-GT" dirty="0" smtClean="0"/>
          </a:p>
          <a:p>
            <a:pPr algn="l"/>
            <a:endParaRPr lang="es-GT" dirty="0" smtClean="0"/>
          </a:p>
          <a:p>
            <a:pPr algn="l"/>
            <a:endParaRPr lang="es-GT" dirty="0" smtClean="0"/>
          </a:p>
          <a:p>
            <a:pPr algn="l"/>
            <a:endParaRPr lang="es-GT" dirty="0" smtClean="0"/>
          </a:p>
          <a:p>
            <a:pPr algn="l"/>
            <a:endParaRPr lang="es-GT" dirty="0"/>
          </a:p>
        </p:txBody>
      </p:sp>
    </p:spTree>
    <p:extLst>
      <p:ext uri="{BB962C8B-B14F-4D97-AF65-F5344CB8AC3E}">
        <p14:creationId xmlns:p14="http://schemas.microsoft.com/office/powerpoint/2010/main" val="3683877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109980" y="247973"/>
            <a:ext cx="9966960" cy="4897464"/>
          </a:xfrm>
        </p:spPr>
        <p:txBody>
          <a:bodyPr>
            <a:normAutofit fontScale="90000"/>
          </a:bodyPr>
          <a:lstStyle/>
          <a:p>
            <a:r>
              <a:rPr lang="es-GT" dirty="0" smtClean="0"/>
              <a:t/>
            </a:r>
            <a:br>
              <a:rPr lang="es-GT" dirty="0" smtClean="0"/>
            </a:br>
            <a:r>
              <a:rPr lang="es-GT" dirty="0"/>
              <a:t/>
            </a:r>
            <a:br>
              <a:rPr lang="es-GT" dirty="0"/>
            </a:br>
            <a:r>
              <a:rPr lang="es-GT" dirty="0" smtClean="0"/>
              <a:t/>
            </a:r>
            <a:br>
              <a:rPr lang="es-GT" dirty="0" smtClean="0"/>
            </a:br>
            <a:r>
              <a:rPr lang="es-GT" dirty="0"/>
              <a:t/>
            </a:r>
            <a:br>
              <a:rPr lang="es-GT" dirty="0"/>
            </a:br>
            <a:r>
              <a:rPr lang="es-GT" dirty="0" smtClean="0"/>
              <a:t/>
            </a:r>
            <a:br>
              <a:rPr lang="es-GT" dirty="0" smtClean="0"/>
            </a:br>
            <a:r>
              <a:rPr lang="es-GT" dirty="0"/>
              <a:t/>
            </a:r>
            <a:br>
              <a:rPr lang="es-GT" dirty="0"/>
            </a:br>
            <a:r>
              <a:rPr lang="es-GT" dirty="0" smtClean="0"/>
              <a:t/>
            </a:r>
            <a:br>
              <a:rPr lang="es-GT" dirty="0" smtClean="0"/>
            </a:br>
            <a:r>
              <a:rPr lang="es-GT" dirty="0" smtClean="0"/>
              <a:t>Historia </a:t>
            </a:r>
            <a:r>
              <a:rPr lang="es-GT" dirty="0"/>
              <a:t>de la programación</a:t>
            </a:r>
            <a:br>
              <a:rPr lang="es-GT" dirty="0"/>
            </a:br>
            <a:r>
              <a:rPr lang="es-GT" dirty="0"/>
              <a:t/>
            </a:r>
            <a:br>
              <a:rPr lang="es-GT" dirty="0"/>
            </a:br>
            <a:endParaRPr lang="es-GT" dirty="0"/>
          </a:p>
        </p:txBody>
      </p:sp>
      <p:sp>
        <p:nvSpPr>
          <p:cNvPr id="5" name="Subtítulo 4"/>
          <p:cNvSpPr>
            <a:spLocks noGrp="1"/>
          </p:cNvSpPr>
          <p:nvPr>
            <p:ph type="subTitle" idx="1"/>
          </p:nvPr>
        </p:nvSpPr>
        <p:spPr/>
        <p:txBody>
          <a:bodyPr/>
          <a:lstStyle/>
          <a:p>
            <a:endParaRPr lang="es-GT" dirty="0"/>
          </a:p>
        </p:txBody>
      </p:sp>
    </p:spTree>
    <p:extLst>
      <p:ext uri="{BB962C8B-B14F-4D97-AF65-F5344CB8AC3E}">
        <p14:creationId xmlns:p14="http://schemas.microsoft.com/office/powerpoint/2010/main" val="255335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7760" y="1143000"/>
            <a:ext cx="9872871" cy="4038600"/>
          </a:xfrm>
        </p:spPr>
        <p:txBody>
          <a:bodyPr>
            <a:noAutofit/>
          </a:bodyPr>
          <a:lstStyle/>
          <a:p>
            <a:r>
              <a:rPr lang="es-GT" dirty="0"/>
              <a:t>Sobre los últimos 50 años, los idiomas que programan han evolucionado del código binario de máquina a herramientas poderosas que crean las abstracciones complejas. Es importante entender por qué los idiomas han evolucionado, y qué capacidades que los idiomas más nuevos nos dan</a:t>
            </a:r>
            <a:r>
              <a:rPr lang="es-GT" dirty="0" smtClean="0"/>
              <a:t>.</a:t>
            </a:r>
            <a:endParaRPr lang="es-GT" dirty="0"/>
          </a:p>
          <a:p>
            <a:r>
              <a:rPr lang="es-GT" dirty="0"/>
              <a:t>Tan largo como no había máquinas, programar era ningún problema; cuando tuvimos unos pocas computadoras débiles, programar llegó a ser un problema templado y ahora que tenemos las computadoras gigantescas, programar ha llegado a ser un problema igualmente gigantesco. En este sentido que la industria electrónica no ha resuelto un solo problema, tiene sólo los creó - ha creado el problema de usar su producto</a:t>
            </a:r>
            <a:r>
              <a:rPr lang="es-GT" dirty="0" smtClean="0"/>
              <a:t>.</a:t>
            </a:r>
            <a:endParaRPr lang="es-GT" dirty="0"/>
          </a:p>
          <a:p>
            <a:r>
              <a:rPr lang="es-GT" dirty="0" err="1"/>
              <a:t>Edsger</a:t>
            </a:r>
            <a:r>
              <a:rPr lang="es-GT" dirty="0"/>
              <a:t>. W. </a:t>
            </a:r>
            <a:r>
              <a:rPr lang="es-GT" dirty="0" err="1"/>
              <a:t>Dijkstra</a:t>
            </a:r>
            <a:r>
              <a:rPr lang="es-GT" dirty="0"/>
              <a:t>. “El </a:t>
            </a:r>
            <a:r>
              <a:rPr lang="es-GT" dirty="0" err="1"/>
              <a:t>Programista</a:t>
            </a:r>
            <a:r>
              <a:rPr lang="es-GT" dirty="0"/>
              <a:t> Humilde”. </a:t>
            </a:r>
          </a:p>
          <a:p>
            <a:r>
              <a:rPr lang="es-GT" dirty="0"/>
              <a:t>La Conferencia del Premio de </a:t>
            </a:r>
            <a:r>
              <a:rPr lang="es-GT" dirty="0" err="1"/>
              <a:t>Turing</a:t>
            </a:r>
            <a:r>
              <a:rPr lang="es-GT" dirty="0"/>
              <a:t>, Comunicaciones del ACM, </a:t>
            </a:r>
            <a:r>
              <a:rPr lang="es-GT" dirty="0" err="1"/>
              <a:t>Vol</a:t>
            </a:r>
            <a:r>
              <a:rPr lang="es-GT" dirty="0"/>
              <a:t> 15, No. 10 (el octubre 1972</a:t>
            </a:r>
            <a:r>
              <a:rPr lang="es-GT" dirty="0" smtClean="0"/>
              <a:t>).</a:t>
            </a:r>
            <a:endParaRPr lang="es-GT" dirty="0"/>
          </a:p>
        </p:txBody>
      </p:sp>
    </p:spTree>
    <p:extLst>
      <p:ext uri="{BB962C8B-B14F-4D97-AF65-F5344CB8AC3E}">
        <p14:creationId xmlns:p14="http://schemas.microsoft.com/office/powerpoint/2010/main" val="9253664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3480" y="274320"/>
            <a:ext cx="9872871" cy="2926080"/>
          </a:xfrm>
        </p:spPr>
        <p:txBody>
          <a:bodyPr>
            <a:noAutofit/>
          </a:bodyPr>
          <a:lstStyle/>
          <a:p>
            <a:r>
              <a:rPr lang="es-GT" dirty="0"/>
              <a:t>E. W. </a:t>
            </a:r>
            <a:r>
              <a:rPr lang="es-GT" dirty="0" err="1"/>
              <a:t>Dijkstra</a:t>
            </a:r>
            <a:r>
              <a:rPr lang="es-GT" dirty="0"/>
              <a:t> habló estas palabras proféticas casi hace 28 años en su es la conferencia del Premio de </a:t>
            </a:r>
            <a:r>
              <a:rPr lang="es-GT" dirty="0" err="1"/>
              <a:t>Turing</a:t>
            </a:r>
            <a:r>
              <a:rPr lang="es-GT" dirty="0"/>
              <a:t>. En aquel momento, el 'las computadoras gigantescas él radio de probablemente tenido entre 64 y 128 kilobytes de la memoria verdadera, y a lo más unos pocos </a:t>
            </a:r>
            <a:r>
              <a:rPr lang="es-GT" dirty="0" err="1"/>
              <a:t>megaoctetos</a:t>
            </a:r>
            <a:r>
              <a:rPr lang="es-GT" dirty="0"/>
              <a:t> de artefactos de almacenamiento de acceso directo. Si él pensó que el problema era gigantesco entonces...</a:t>
            </a:r>
          </a:p>
          <a:p>
            <a:r>
              <a:rPr lang="es-GT" dirty="0"/>
              <a:t>Uno de las llaves a programar exitoso son el concepto de la abstracción. La abstracción es la llave a la construcción sistemas complejos de software. Como el tamaño de nuestros problemas crece, la necesidad para la abstracción dramáticamente aumentos. En sistemas sencillos, característica de idiomas usados en el 1950s y '60s, un solo </a:t>
            </a:r>
            <a:r>
              <a:rPr lang="es-GT" dirty="0" err="1"/>
              <a:t>programista</a:t>
            </a:r>
            <a:r>
              <a:rPr lang="es-GT" dirty="0"/>
              <a:t> podría entender el problema entero, y por lo tanto manipula todas estructuras del programa y datos. Los </a:t>
            </a:r>
            <a:r>
              <a:rPr lang="es-GT" dirty="0" err="1"/>
              <a:t>programistas</a:t>
            </a:r>
            <a:r>
              <a:rPr lang="es-GT" dirty="0"/>
              <a:t> son hoy incapaces de entender todos los programas y los datos - es apenas demasiado grande. La abstracción se requiere a permitir que el </a:t>
            </a:r>
            <a:r>
              <a:rPr lang="es-GT" dirty="0" err="1"/>
              <a:t>programista</a:t>
            </a:r>
            <a:r>
              <a:rPr lang="es-GT" dirty="0"/>
              <a:t> para agarrar los conceptos necesarios.</a:t>
            </a:r>
          </a:p>
          <a:p>
            <a:endParaRPr lang="es-GT" dirty="0"/>
          </a:p>
          <a:p>
            <a:r>
              <a:rPr lang="es-GT" dirty="0"/>
              <a:t>La mayoría de los libros y el reglamento en la historia de programar los idiomas tienden a discutir los idiomas en términos de generaciones. Esto es un arreglo útil para clasificar los idiomas por la edad.</a:t>
            </a:r>
          </a:p>
          <a:p>
            <a:endParaRPr lang="es-GT" dirty="0"/>
          </a:p>
        </p:txBody>
      </p:sp>
    </p:spTree>
    <p:extLst>
      <p:ext uri="{BB962C8B-B14F-4D97-AF65-F5344CB8AC3E}">
        <p14:creationId xmlns:p14="http://schemas.microsoft.com/office/powerpoint/2010/main" val="208290435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1143000" y="563880"/>
            <a:ext cx="4754880" cy="5540883"/>
          </a:xfrm>
        </p:spPr>
        <p:txBody>
          <a:bodyPr>
            <a:normAutofit fontScale="92500" lnSpcReduction="10000"/>
          </a:bodyPr>
          <a:lstStyle/>
          <a:p>
            <a:r>
              <a:rPr lang="es-GT"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err="1"/>
              <a:t>Assembly</a:t>
            </a:r>
            <a:r>
              <a:rPr lang="es-GT" dirty="0"/>
              <a:t> o lenguaje ensamblador.</a:t>
            </a:r>
          </a:p>
        </p:txBody>
      </p:sp>
      <p:pic>
        <p:nvPicPr>
          <p:cNvPr id="7" name="Marcador de contenido 6"/>
          <p:cNvPicPr>
            <a:picLocks noGrp="1" noChangeAspect="1"/>
          </p:cNvPicPr>
          <p:nvPr>
            <p:ph sz="quarter" idx="4"/>
          </p:nvPr>
        </p:nvPicPr>
        <p:blipFill>
          <a:blip r:embed="rId2"/>
          <a:stretch>
            <a:fillRect/>
          </a:stretch>
        </p:blipFill>
        <p:spPr>
          <a:xfrm>
            <a:off x="5897880" y="975360"/>
            <a:ext cx="5577840" cy="4434839"/>
          </a:xfrm>
          <a:prstGeom prst="rect">
            <a:avLst/>
          </a:prstGeom>
        </p:spPr>
      </p:pic>
    </p:spTree>
    <p:extLst>
      <p:ext uri="{BB962C8B-B14F-4D97-AF65-F5344CB8AC3E}">
        <p14:creationId xmlns:p14="http://schemas.microsoft.com/office/powerpoint/2010/main" val="428290324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3000" y="746760"/>
            <a:ext cx="9872871" cy="5349240"/>
          </a:xfrm>
        </p:spPr>
        <p:txBody>
          <a:bodyPr>
            <a:normAutofit lnSpcReduction="10000"/>
          </a:bodyPr>
          <a:lstStyle/>
          <a:p>
            <a:r>
              <a:rPr lang="es-GT" dirty="0"/>
              <a:t>Por ejemplo, para sumar se podría usar la letra A de la palabra inglesa </a:t>
            </a:r>
            <a:r>
              <a:rPr lang="es-GT" i="1" dirty="0" err="1"/>
              <a:t>add</a:t>
            </a:r>
            <a:r>
              <a:rPr lang="es-GT" dirty="0"/>
              <a:t>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a:t>
            </a:r>
            <a:r>
              <a:rPr lang="es-GT" dirty="0">
                <a:hlinkClick r:id="rId2" tooltip="Lenguaje de alto nivel"/>
              </a:rPr>
              <a:t>lenguajes de alto nivel</a:t>
            </a:r>
            <a:r>
              <a:rPr lang="es-GT" dirty="0"/>
              <a:t>.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a:t>
            </a:r>
            <a:r>
              <a:rPr lang="es-GT" dirty="0">
                <a:hlinkClick r:id="rId3" tooltip="Compilador"/>
              </a:rPr>
              <a:t>compilarlo</a:t>
            </a:r>
            <a:r>
              <a:rPr lang="es-GT" dirty="0"/>
              <a:t>, es decir, traducirlo completo a lenguaje máquina.</a:t>
            </a:r>
            <a:r>
              <a:rPr lang="es-GT" baseline="30000" dirty="0">
                <a:hlinkClick r:id="rId4"/>
              </a:rPr>
              <a:t>1</a:t>
            </a:r>
            <a:r>
              <a:rPr lang="es-GT" dirty="0"/>
              <a:t> Eventualmente será necesaria otra fase denominada comúnmente </a:t>
            </a:r>
            <a:r>
              <a:rPr lang="es-GT" i="1" dirty="0">
                <a:hlinkClick r:id="rId5" tooltip="Enlazador"/>
              </a:rPr>
              <a:t>link</a:t>
            </a:r>
            <a:r>
              <a:rPr lang="es-GT" dirty="0">
                <a:hlinkClick r:id="rId5" tooltip="Enlazador"/>
              </a:rPr>
              <a:t> o enlace</a:t>
            </a:r>
            <a:r>
              <a:rPr lang="es-GT" dirty="0"/>
              <a:t>, durante la cual se anexan al código, generado durante la compilación, los recursos necesarios de alguna </a:t>
            </a:r>
            <a:r>
              <a:rPr lang="es-GT" dirty="0">
                <a:hlinkClick r:id="rId6" tooltip="Biblioteca (informática)"/>
              </a:rPr>
              <a:t>biblioteca</a:t>
            </a:r>
            <a:r>
              <a:rPr lang="es-GT" dirty="0"/>
              <a:t>. En algunos lenguajes de programación, puede no ser requerido el proceso de compilación y enlace, ya que pueden trabajar en modo </a:t>
            </a:r>
            <a:r>
              <a:rPr lang="es-GT" dirty="0">
                <a:hlinkClick r:id="rId7" tooltip="Intérprete (informática)"/>
              </a:rPr>
              <a:t>intérprete</a:t>
            </a:r>
            <a:r>
              <a:rPr lang="es-GT" dirty="0"/>
              <a:t>. Esta modalidad de trabajo es equivalente pero se realiza </a:t>
            </a:r>
            <a:r>
              <a:rPr lang="es-GT" dirty="0">
                <a:hlinkClick r:id="rId8" tooltip="Instrucción informática"/>
              </a:rPr>
              <a:t>instrucción</a:t>
            </a:r>
            <a:r>
              <a:rPr lang="es-GT" dirty="0"/>
              <a:t> por instrucción, a medida que es ejecutado el programa.</a:t>
            </a:r>
            <a:endParaRPr lang="es-GT" dirty="0"/>
          </a:p>
        </p:txBody>
      </p:sp>
    </p:spTree>
    <p:extLst>
      <p:ext uri="{BB962C8B-B14F-4D97-AF65-F5344CB8AC3E}">
        <p14:creationId xmlns:p14="http://schemas.microsoft.com/office/powerpoint/2010/main" val="3107934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a:t>Mantenimiento preventivo</a:t>
            </a:r>
          </a:p>
        </p:txBody>
      </p:sp>
      <p:sp>
        <p:nvSpPr>
          <p:cNvPr id="3" name="Subtítulo 2"/>
          <p:cNvSpPr>
            <a:spLocks noGrp="1"/>
          </p:cNvSpPr>
          <p:nvPr>
            <p:ph type="subTitle" idx="1"/>
          </p:nvPr>
        </p:nvSpPr>
        <p:spPr/>
        <p:txBody>
          <a:bodyPr/>
          <a:lstStyle/>
          <a:p>
            <a:endParaRPr lang="es-GT" dirty="0"/>
          </a:p>
        </p:txBody>
      </p:sp>
    </p:spTree>
    <p:extLst>
      <p:ext uri="{BB962C8B-B14F-4D97-AF65-F5344CB8AC3E}">
        <p14:creationId xmlns:p14="http://schemas.microsoft.com/office/powerpoint/2010/main" val="196461829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3000" y="792480"/>
            <a:ext cx="9872871" cy="5654040"/>
          </a:xfrm>
        </p:spPr>
        <p:txBody>
          <a:bodyPr/>
          <a:lstStyle/>
          <a:p>
            <a:r>
              <a:rPr lang="es-GT" dirty="0"/>
              <a:t>El mantenimiento preventivo es aquel que se realiza de manera anticipado con el fin de prevenir el surgimiento de averías en los artefactos, equipos electrónicos, vehículos automotores, maquinarias pesadas, etcétera.</a:t>
            </a:r>
          </a:p>
          <a:p>
            <a:endParaRPr lang="es-GT" dirty="0"/>
          </a:p>
          <a:p>
            <a:r>
              <a:rPr lang="es-GT" dirty="0"/>
              <a:t>Algunas acciones del mantenimiento preventivo son: ajustes, limpieza, análisis, lubricación, calibración, reparación, cambios de piezas, entre otros. En el área de informática, el mantenimiento preventivo consiste en la revisión en el software y hardware de la PC u ordenador lo que permite al usuario poseer un equipo fiable para intercambiar información a una máxima velocidad con respecto a la configuración del sistema</a:t>
            </a:r>
            <a:r>
              <a:rPr lang="es-GT" dirty="0" smtClean="0"/>
              <a:t>.</a:t>
            </a:r>
          </a:p>
          <a:p>
            <a:endParaRPr lang="es-GT" dirty="0" smtClean="0"/>
          </a:p>
          <a:p>
            <a:r>
              <a:rPr lang="es-GT" dirty="0"/>
              <a:t>En referencia a lo anterior, en el área de informática se debe de diferenciar el </a:t>
            </a:r>
            <a:r>
              <a:rPr lang="es-GT" b="1" dirty="0"/>
              <a:t>mantenimiento preventivo y mantenimiento actualizado </a:t>
            </a:r>
            <a:r>
              <a:rPr lang="es-GT" dirty="0"/>
              <a:t>ya que este último se produce a petición del usuario con el fin de mejorar el sistema a través de la actualización de los programas tecnológicos contenidos en el ordenador.</a:t>
            </a:r>
            <a:endParaRPr lang="es-GT" dirty="0"/>
          </a:p>
        </p:txBody>
      </p:sp>
    </p:spTree>
    <p:extLst>
      <p:ext uri="{BB962C8B-B14F-4D97-AF65-F5344CB8AC3E}">
        <p14:creationId xmlns:p14="http://schemas.microsoft.com/office/powerpoint/2010/main" val="39216324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3000" y="899160"/>
            <a:ext cx="9872871" cy="5196840"/>
          </a:xfrm>
        </p:spPr>
        <p:txBody>
          <a:bodyPr/>
          <a:lstStyle/>
          <a:p>
            <a:pPr fontAlgn="t"/>
            <a:r>
              <a:rPr lang="es-GT" dirty="0"/>
              <a:t>De igual manera, el costo del mantenimiento preventivo se calcula a través del tiempo extra, tiempo de los ayudantes y la mano de obra, así como, el inventario de repuestos, por ejemplo: en los automóviles cambio de filtros, lubricación, etcétera, cada repuesto posee un costo diferente.  </a:t>
            </a:r>
            <a:endParaRPr lang="es-GT" dirty="0" smtClean="0"/>
          </a:p>
          <a:p>
            <a:pPr fontAlgn="t"/>
            <a:endParaRPr lang="es-GT" dirty="0"/>
          </a:p>
          <a:p>
            <a:pPr fontAlgn="t"/>
            <a:r>
              <a:rPr lang="es-GT" dirty="0"/>
              <a:t>El mantenimiento preventivo se efectúa periódicamente. De igual manera, </a:t>
            </a:r>
            <a:r>
              <a:rPr lang="es-GT" b="1" dirty="0"/>
              <a:t>el mantenimiento preventivo tiene como objetivo</a:t>
            </a:r>
            <a:r>
              <a:rPr lang="es-GT" dirty="0"/>
              <a:t> detectar fallas que puedan llevar al mal funcionamiento del objeto en mantenimiento y, de esta manera se evita los altos costos de reparación y se disminuye la probabilidad de paros imprevistos, asimismo, permite una mayor duración de los equipos e instalaciones y mayor seguridad para los trabajadores sobre todo en el caso de aquellos empleados que laboran en industrias con grandes maquinarias.            </a:t>
            </a:r>
          </a:p>
          <a:p>
            <a:endParaRPr lang="es-GT" dirty="0"/>
          </a:p>
        </p:txBody>
      </p:sp>
    </p:spTree>
    <p:extLst>
      <p:ext uri="{BB962C8B-B14F-4D97-AF65-F5344CB8AC3E}">
        <p14:creationId xmlns:p14="http://schemas.microsoft.com/office/powerpoint/2010/main" val="416856963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3000" y="838200"/>
            <a:ext cx="9872871" cy="5257800"/>
          </a:xfrm>
        </p:spPr>
        <p:txBody>
          <a:bodyPr/>
          <a:lstStyle/>
          <a:p>
            <a:pPr fontAlgn="t"/>
            <a:r>
              <a:rPr lang="es-GT" dirty="0"/>
              <a:t>El mantenimiento preventivo se divide en: mantenimiento programado, mantenimiento predictivo y mantenimiento de oportunidad. </a:t>
            </a:r>
            <a:r>
              <a:rPr lang="es-GT" b="1" dirty="0"/>
              <a:t>El mantenimiento programado</a:t>
            </a:r>
            <a:r>
              <a:rPr lang="es-GT" dirty="0"/>
              <a:t> se caracteriza por realizarse en un determinado tiempo o kilometraje, como es el caso de los carros; </a:t>
            </a:r>
            <a:r>
              <a:rPr lang="es-GT" b="1" dirty="0"/>
              <a:t>el mantenimiento predictivo</a:t>
            </a:r>
            <a:r>
              <a:rPr lang="es-GT" dirty="0"/>
              <a:t> se realiza a través de un seguimiento que determina el momento en que debe de realizarse la referida manutención y, </a:t>
            </a:r>
            <a:r>
              <a:rPr lang="es-GT" b="1" dirty="0"/>
              <a:t>el </a:t>
            </a:r>
            <a:r>
              <a:rPr lang="es-GT" b="1" dirty="0" err="1"/>
              <a:t>mantenimientode</a:t>
            </a:r>
            <a:r>
              <a:rPr lang="es-GT" b="1" dirty="0"/>
              <a:t> oportunidad</a:t>
            </a:r>
            <a:r>
              <a:rPr lang="es-GT" dirty="0"/>
              <a:t> como lo indica su nombre se realiza aprovechando los periodos en que no se utiliza el objeto.</a:t>
            </a:r>
          </a:p>
          <a:p>
            <a:pPr fontAlgn="t"/>
            <a:r>
              <a:rPr lang="es-GT" dirty="0"/>
              <a:t>Por otro lado, la persona encargada de realizar los diferentes tipos de mantenimientos en las maquinarias, equipos, vehículos, entre otros reciben el nombre de </a:t>
            </a:r>
            <a:r>
              <a:rPr lang="es-GT" b="1" dirty="0"/>
              <a:t>técnicos </a:t>
            </a:r>
            <a:r>
              <a:rPr lang="es-GT" dirty="0"/>
              <a:t>son individuos con capacidades o habilidades en relación a esta área.</a:t>
            </a:r>
          </a:p>
          <a:p>
            <a:endParaRPr lang="es-GT" dirty="0"/>
          </a:p>
        </p:txBody>
      </p:sp>
    </p:spTree>
    <p:extLst>
      <p:ext uri="{BB962C8B-B14F-4D97-AF65-F5344CB8AC3E}">
        <p14:creationId xmlns:p14="http://schemas.microsoft.com/office/powerpoint/2010/main" val="32826385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212344535"/>
              </p:ext>
            </p:extLst>
          </p:nvPr>
        </p:nvGraphicFramePr>
        <p:xfrm>
          <a:off x="685800" y="533400"/>
          <a:ext cx="10972800" cy="5669280"/>
        </p:xfrm>
        <a:graphic>
          <a:graphicData uri="http://schemas.openxmlformats.org/drawingml/2006/table">
            <a:tbl>
              <a:tblPr firstRow="1" bandRow="1">
                <a:tableStyleId>{5C22544A-7EE6-4342-B048-85BDC9FD1C3A}</a:tableStyleId>
              </a:tblPr>
              <a:tblGrid>
                <a:gridCol w="3657600"/>
                <a:gridCol w="3657600"/>
                <a:gridCol w="3657600"/>
              </a:tblGrid>
              <a:tr h="318247">
                <a:tc>
                  <a:txBody>
                    <a:bodyPr/>
                    <a:lstStyle/>
                    <a:p>
                      <a:pPr algn="ctr"/>
                      <a:r>
                        <a:rPr lang="es-GT" sz="1800" kern="1200" dirty="0" smtClean="0">
                          <a:effectLst/>
                        </a:rPr>
                        <a:t>Mantenimiento Correctivo</a:t>
                      </a:r>
                      <a:endParaRPr lang="es-GT" dirty="0"/>
                    </a:p>
                  </a:txBody>
                  <a:tcPr/>
                </a:tc>
                <a:tc>
                  <a:txBody>
                    <a:bodyPr/>
                    <a:lstStyle/>
                    <a:p>
                      <a:r>
                        <a:rPr lang="es-GT" sz="1800" kern="1200" dirty="0" smtClean="0">
                          <a:effectLst/>
                        </a:rPr>
                        <a:t>Mantenimiento Preventivo</a:t>
                      </a:r>
                      <a:endParaRPr lang="es-GT" dirty="0"/>
                    </a:p>
                  </a:txBody>
                  <a:tcPr/>
                </a:tc>
                <a:tc>
                  <a:txBody>
                    <a:bodyPr/>
                    <a:lstStyle/>
                    <a:p>
                      <a:r>
                        <a:rPr lang="es-GT" sz="1800" kern="1200" dirty="0" smtClean="0">
                          <a:effectLst/>
                        </a:rPr>
                        <a:t>Mantenimiento Predictivo</a:t>
                      </a:r>
                      <a:endParaRPr lang="es-GT" dirty="0"/>
                    </a:p>
                  </a:txBody>
                  <a:tcPr/>
                </a:tc>
              </a:tr>
              <a:tr h="5091953">
                <a:tc>
                  <a:txBody>
                    <a:bodyPr/>
                    <a:lstStyle/>
                    <a:p>
                      <a:r>
                        <a:rPr lang="es-GT" sz="1800" kern="1200" dirty="0" smtClean="0">
                          <a:effectLst/>
                        </a:rPr>
                        <a:t>Es el conjunto de tareas destinadas a corregir los defectos que se van presentando en los distintos equipos y que son comunicados al departamento de mantenimiento por los usuarios de los mismos.</a:t>
                      </a:r>
                      <a:endParaRPr lang="es-GT" dirty="0"/>
                    </a:p>
                  </a:txBody>
                  <a:tcPr/>
                </a:tc>
                <a:tc>
                  <a:txBody>
                    <a:bodyPr/>
                    <a:lstStyle/>
                    <a:p>
                      <a:r>
                        <a:rPr lang="es-GT" sz="1800" kern="1200" dirty="0" smtClean="0">
                          <a:effectLst/>
                        </a:rPr>
                        <a:t>Es el mantenimiento que tiene por misión mantener un nivel de servicio determinado en los equipos, programando las </a:t>
                      </a:r>
                      <a:r>
                        <a:rPr lang="es-GT" sz="1800" kern="1200" dirty="0" err="1" smtClean="0">
                          <a:effectLst/>
                        </a:rPr>
                        <a:t>intervencions</a:t>
                      </a:r>
                      <a:r>
                        <a:rPr lang="es-GT" sz="1800" kern="1200" dirty="0" smtClean="0">
                          <a:effectLst/>
                        </a:rPr>
                        <a:t> de sus puntos vulnerables en el momento más oportuno. Suele tener un carácter sistemático, es decir, se interviene aunque el equipo no haya dado ningún síntoma de tener un problema</a:t>
                      </a:r>
                      <a:endParaRPr lang="es-GT" dirty="0"/>
                    </a:p>
                  </a:txBody>
                  <a:tcPr/>
                </a:tc>
                <a:tc>
                  <a:txBody>
                    <a:bodyPr/>
                    <a:lstStyle/>
                    <a:p>
                      <a:r>
                        <a:rPr lang="es-GT" sz="1800" b="0" i="0" kern="1200" dirty="0" smtClean="0">
                          <a:solidFill>
                            <a:schemeClr val="dk1"/>
                          </a:solidFill>
                          <a:effectLst/>
                          <a:latin typeface="+mn-lt"/>
                          <a:ea typeface="+mn-ea"/>
                          <a:cs typeface="+mn-cs"/>
                        </a:rPr>
                        <a:t>Es el que persigue conocer e informar permanentemente del estado y operatividad de las instalaciones mediante el conocimiento de los valores de determinadas variables, representativas de tal estado y operatividad. Para aplicar este mantenimiento, es necesario identificar variables físicas (temperatura, vibración, consumo de energía, etc.) cuya variación sea indicativa de problemas que puedan estar apareciendo en el equipo. Es el tipo de mantenimiento más tecnológico, pues requiere de medios técnicos avanzados, y en ocasiones, de fuertes conocimientos matemáticos, físicos y/o técnicos.</a:t>
                      </a:r>
                      <a:endParaRPr lang="es-GT" dirty="0"/>
                    </a:p>
                  </a:txBody>
                  <a:tcPr/>
                </a:tc>
              </a:tr>
            </a:tbl>
          </a:graphicData>
        </a:graphic>
      </p:graphicFrame>
    </p:spTree>
    <p:extLst>
      <p:ext uri="{BB962C8B-B14F-4D97-AF65-F5344CB8AC3E}">
        <p14:creationId xmlns:p14="http://schemas.microsoft.com/office/powerpoint/2010/main" val="2046848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9980" y="882376"/>
            <a:ext cx="9966960" cy="1411373"/>
          </a:xfrm>
        </p:spPr>
        <p:txBody>
          <a:bodyPr/>
          <a:lstStyle/>
          <a:p>
            <a:r>
              <a:rPr lang="es-GT" dirty="0" smtClean="0"/>
              <a:t>introducción</a:t>
            </a:r>
            <a:endParaRPr lang="es-GT" dirty="0"/>
          </a:p>
        </p:txBody>
      </p:sp>
      <p:sp>
        <p:nvSpPr>
          <p:cNvPr id="4" name="Subtítulo 3"/>
          <p:cNvSpPr>
            <a:spLocks noGrp="1"/>
          </p:cNvSpPr>
          <p:nvPr>
            <p:ph type="subTitle" idx="1"/>
          </p:nvPr>
        </p:nvSpPr>
        <p:spPr>
          <a:xfrm>
            <a:off x="1709530" y="3456122"/>
            <a:ext cx="8767860" cy="2975675"/>
          </a:xfrm>
        </p:spPr>
        <p:txBody>
          <a:bodyPr>
            <a:noAutofit/>
          </a:bodyPr>
          <a:lstStyle/>
          <a:p>
            <a:r>
              <a:rPr lang="es-GT" sz="2000" dirty="0" smtClean="0"/>
              <a:t>En  las siguientes diapositivas se le dará a conocer los siguientes temas:</a:t>
            </a:r>
          </a:p>
          <a:p>
            <a:pPr marL="342900" indent="-342900" algn="l">
              <a:buFont typeface="Wingdings" panose="05000000000000000000" pitchFamily="2" charset="2"/>
              <a:buChar char="ü"/>
            </a:pPr>
            <a:r>
              <a:rPr lang="es-GT" sz="2000" dirty="0" smtClean="0"/>
              <a:t>Historia de la Computadora</a:t>
            </a:r>
          </a:p>
          <a:p>
            <a:pPr marL="342900" indent="-342900" algn="l">
              <a:buFont typeface="Wingdings" panose="05000000000000000000" pitchFamily="2" charset="2"/>
              <a:buChar char="ü"/>
            </a:pPr>
            <a:r>
              <a:rPr lang="es-GT" sz="2000" dirty="0" smtClean="0"/>
              <a:t>Historia de la Programación </a:t>
            </a:r>
          </a:p>
          <a:p>
            <a:pPr marL="342900" indent="-342900" algn="l">
              <a:buFont typeface="Wingdings" panose="05000000000000000000" pitchFamily="2" charset="2"/>
              <a:buChar char="ü"/>
            </a:pPr>
            <a:r>
              <a:rPr lang="es-GT" sz="2000" dirty="0" smtClean="0"/>
              <a:t>Mantenimiento Preventivo  </a:t>
            </a:r>
          </a:p>
          <a:p>
            <a:pPr marL="342900" indent="-342900" algn="l">
              <a:buFont typeface="Wingdings" panose="05000000000000000000" pitchFamily="2" charset="2"/>
              <a:buChar char="ü"/>
            </a:pPr>
            <a:r>
              <a:rPr lang="es-GT" sz="2000" dirty="0" smtClean="0"/>
              <a:t>El cual  servirá de apoyo para poder capacitar a los nuevos integrantes del área de informática.</a:t>
            </a:r>
          </a:p>
          <a:p>
            <a:pPr algn="l"/>
            <a:endParaRPr lang="es-GT" sz="2000" dirty="0"/>
          </a:p>
        </p:txBody>
      </p:sp>
    </p:spTree>
    <p:extLst>
      <p:ext uri="{BB962C8B-B14F-4D97-AF65-F5344CB8AC3E}">
        <p14:creationId xmlns:p14="http://schemas.microsoft.com/office/powerpoint/2010/main" val="238509837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470925931"/>
              </p:ext>
            </p:extLst>
          </p:nvPr>
        </p:nvGraphicFramePr>
        <p:xfrm>
          <a:off x="640080" y="746760"/>
          <a:ext cx="10375584" cy="5425440"/>
        </p:xfrm>
        <a:graphic>
          <a:graphicData uri="http://schemas.openxmlformats.org/drawingml/2006/table">
            <a:tbl>
              <a:tblPr firstRow="1" bandRow="1">
                <a:tableStyleId>{5C22544A-7EE6-4342-B048-85BDC9FD1C3A}</a:tableStyleId>
              </a:tblPr>
              <a:tblGrid>
                <a:gridCol w="5187792"/>
                <a:gridCol w="5187792"/>
              </a:tblGrid>
              <a:tr h="499441">
                <a:tc>
                  <a:txBody>
                    <a:bodyPr/>
                    <a:lstStyle/>
                    <a:p>
                      <a:pPr algn="ctr"/>
                      <a:r>
                        <a:rPr lang="es-GT" sz="1800" b="0" i="0" kern="1200" dirty="0" smtClean="0">
                          <a:solidFill>
                            <a:schemeClr val="lt1"/>
                          </a:solidFill>
                          <a:effectLst/>
                          <a:latin typeface="+mn-lt"/>
                          <a:ea typeface="+mn-ea"/>
                          <a:cs typeface="+mn-cs"/>
                        </a:rPr>
                        <a:t>Mantenimiento Cero Horas (</a:t>
                      </a:r>
                      <a:r>
                        <a:rPr lang="es-GT" sz="1800" b="0" i="0" kern="1200" dirty="0" err="1" smtClean="0">
                          <a:solidFill>
                            <a:schemeClr val="lt1"/>
                          </a:solidFill>
                          <a:effectLst/>
                          <a:latin typeface="+mn-lt"/>
                          <a:ea typeface="+mn-ea"/>
                          <a:cs typeface="+mn-cs"/>
                        </a:rPr>
                        <a:t>Overhaul</a:t>
                      </a:r>
                      <a:r>
                        <a:rPr lang="es-GT" sz="1800" b="0" i="0" kern="1200" dirty="0" smtClean="0">
                          <a:solidFill>
                            <a:schemeClr val="lt1"/>
                          </a:solidFill>
                          <a:effectLst/>
                          <a:latin typeface="+mn-lt"/>
                          <a:ea typeface="+mn-ea"/>
                          <a:cs typeface="+mn-cs"/>
                        </a:rPr>
                        <a:t>)</a:t>
                      </a:r>
                      <a:endParaRPr lang="es-GT" dirty="0"/>
                    </a:p>
                  </a:txBody>
                  <a:tcPr/>
                </a:tc>
                <a:tc>
                  <a:txBody>
                    <a:bodyPr/>
                    <a:lstStyle/>
                    <a:p>
                      <a:pPr algn="ctr"/>
                      <a:r>
                        <a:rPr lang="es-GT" sz="1800" b="0" i="0" kern="1200" dirty="0" smtClean="0">
                          <a:solidFill>
                            <a:schemeClr val="lt1"/>
                          </a:solidFill>
                          <a:effectLst/>
                          <a:latin typeface="+mn-lt"/>
                          <a:ea typeface="+mn-ea"/>
                          <a:cs typeface="+mn-cs"/>
                        </a:rPr>
                        <a:t>Mantenimiento En Uso</a:t>
                      </a:r>
                      <a:endParaRPr lang="es-GT" dirty="0"/>
                    </a:p>
                  </a:txBody>
                  <a:tcPr/>
                </a:tc>
              </a:tr>
              <a:tr h="4925999">
                <a:tc>
                  <a:txBody>
                    <a:bodyPr/>
                    <a:lstStyle/>
                    <a:p>
                      <a:endParaRPr lang="es-GT" sz="1800" b="0" i="0" kern="1200" dirty="0" smtClean="0">
                        <a:solidFill>
                          <a:schemeClr val="dk1"/>
                        </a:solidFill>
                        <a:effectLst/>
                        <a:latin typeface="+mn-lt"/>
                        <a:ea typeface="+mn-ea"/>
                        <a:cs typeface="+mn-cs"/>
                      </a:endParaRPr>
                    </a:p>
                    <a:p>
                      <a:r>
                        <a:rPr lang="es-GT" sz="1800" b="0" i="0" kern="1200" dirty="0" smtClean="0">
                          <a:solidFill>
                            <a:schemeClr val="dk1"/>
                          </a:solidFill>
                          <a:effectLst/>
                          <a:latin typeface="+mn-lt"/>
                          <a:ea typeface="+mn-ea"/>
                          <a:cs typeface="+mn-cs"/>
                        </a:rPr>
                        <a:t>Es el conjunto de tareas cuyo objetivo es revisar los equipos a intervalos programados bien antes de que aparezca ningún fallo, bien cuando la fiabilidad del equipo ha disminuido apreciablemente de manera que resulta arriesgado hacer previsiones sobre su capacidad productiva. Dicha revisión consiste en dejar el equipo a Cero horas de funcionamiento, es decir, como si el equipo fuera nuevo. En estas revisiones se sustituyen o se reparan todos los elementos sometidos a desgaste. Se pretende asegurar, con gran probabilidad un tiempo de buen funcionamiento fijado de antemano.</a:t>
                      </a:r>
                      <a:endParaRPr lang="es-GT" dirty="0"/>
                    </a:p>
                  </a:txBody>
                  <a:tcPr/>
                </a:tc>
                <a:tc>
                  <a:txBody>
                    <a:bodyPr/>
                    <a:lstStyle/>
                    <a:p>
                      <a:endParaRPr lang="es-GT" sz="1800" b="0" i="0" kern="1200" dirty="0" smtClean="0">
                        <a:solidFill>
                          <a:schemeClr val="dk1"/>
                        </a:solidFill>
                        <a:effectLst/>
                        <a:latin typeface="+mn-lt"/>
                        <a:ea typeface="+mn-ea"/>
                        <a:cs typeface="+mn-cs"/>
                      </a:endParaRPr>
                    </a:p>
                    <a:p>
                      <a:endParaRPr lang="es-GT" sz="1800" b="0" i="0" kern="1200" dirty="0" smtClean="0">
                        <a:solidFill>
                          <a:schemeClr val="dk1"/>
                        </a:solidFill>
                        <a:effectLst/>
                        <a:latin typeface="+mn-lt"/>
                        <a:ea typeface="+mn-ea"/>
                        <a:cs typeface="+mn-cs"/>
                      </a:endParaRPr>
                    </a:p>
                    <a:p>
                      <a:r>
                        <a:rPr lang="es-GT" sz="1800" b="0" i="0" kern="1200" dirty="0" smtClean="0">
                          <a:solidFill>
                            <a:schemeClr val="dk1"/>
                          </a:solidFill>
                          <a:effectLst/>
                          <a:latin typeface="+mn-lt"/>
                          <a:ea typeface="+mn-ea"/>
                          <a:cs typeface="+mn-cs"/>
                        </a:rPr>
                        <a:t>Es el mantenimiento básico de un equipo realizado por los usuarios del mismo. Consiste en una serie de tareas elementales (tomas de datos, inspecciones visuales, limpieza, lubricación, reapriete de tornillos) para las que no es necesario una gran formación, sino tal solo un </a:t>
                      </a:r>
                      <a:r>
                        <a:rPr lang="es-GT" sz="1800" b="0" i="0" kern="1200" dirty="0" err="1" smtClean="0">
                          <a:solidFill>
                            <a:schemeClr val="dk1"/>
                          </a:solidFill>
                          <a:effectLst/>
                          <a:latin typeface="+mn-lt"/>
                          <a:ea typeface="+mn-ea"/>
                          <a:cs typeface="+mn-cs"/>
                        </a:rPr>
                        <a:t>entrenamie</a:t>
                      </a:r>
                      <a:r>
                        <a:rPr lang="es-GT" sz="1800" b="0" i="0" kern="1200" dirty="0" smtClean="0">
                          <a:solidFill>
                            <a:schemeClr val="dk1"/>
                          </a:solidFill>
                          <a:effectLst/>
                          <a:latin typeface="+mn-lt"/>
                          <a:ea typeface="+mn-ea"/>
                          <a:cs typeface="+mn-cs"/>
                        </a:rPr>
                        <a:t> </a:t>
                      </a:r>
                      <a:r>
                        <a:rPr lang="es-GT" sz="1800" b="0" i="0" kern="1200" dirty="0" err="1" smtClean="0">
                          <a:solidFill>
                            <a:schemeClr val="dk1"/>
                          </a:solidFill>
                          <a:effectLst/>
                          <a:latin typeface="+mn-lt"/>
                          <a:ea typeface="+mn-ea"/>
                          <a:cs typeface="+mn-cs"/>
                        </a:rPr>
                        <a:t>nto</a:t>
                      </a:r>
                      <a:r>
                        <a:rPr lang="es-GT" sz="1800" b="0" i="0" kern="1200" dirty="0" smtClean="0">
                          <a:solidFill>
                            <a:schemeClr val="dk1"/>
                          </a:solidFill>
                          <a:effectLst/>
                          <a:latin typeface="+mn-lt"/>
                          <a:ea typeface="+mn-ea"/>
                          <a:cs typeface="+mn-cs"/>
                        </a:rPr>
                        <a:t> breve. Este tipo de mantenimiento es la base del TPM (Total </a:t>
                      </a:r>
                      <a:r>
                        <a:rPr lang="es-GT" sz="1800" b="0" i="0" kern="1200" dirty="0" err="1" smtClean="0">
                          <a:solidFill>
                            <a:schemeClr val="dk1"/>
                          </a:solidFill>
                          <a:effectLst/>
                          <a:latin typeface="+mn-lt"/>
                          <a:ea typeface="+mn-ea"/>
                          <a:cs typeface="+mn-cs"/>
                        </a:rPr>
                        <a:t>Productive</a:t>
                      </a:r>
                      <a:r>
                        <a:rPr lang="es-GT" sz="1800" b="0" i="0" kern="1200" dirty="0" smtClean="0">
                          <a:solidFill>
                            <a:schemeClr val="dk1"/>
                          </a:solidFill>
                          <a:effectLst/>
                          <a:latin typeface="+mn-lt"/>
                          <a:ea typeface="+mn-ea"/>
                          <a:cs typeface="+mn-cs"/>
                        </a:rPr>
                        <a:t> </a:t>
                      </a:r>
                      <a:r>
                        <a:rPr lang="es-GT" sz="1800" b="0" i="0" kern="1200" dirty="0" err="1" smtClean="0">
                          <a:solidFill>
                            <a:schemeClr val="dk1"/>
                          </a:solidFill>
                          <a:effectLst/>
                          <a:latin typeface="+mn-lt"/>
                          <a:ea typeface="+mn-ea"/>
                          <a:cs typeface="+mn-cs"/>
                        </a:rPr>
                        <a:t>Maintenance</a:t>
                      </a:r>
                      <a:r>
                        <a:rPr lang="es-GT" sz="1800" b="0" i="0" kern="1200" dirty="0" smtClean="0">
                          <a:solidFill>
                            <a:schemeClr val="dk1"/>
                          </a:solidFill>
                          <a:effectLst/>
                          <a:latin typeface="+mn-lt"/>
                          <a:ea typeface="+mn-ea"/>
                          <a:cs typeface="+mn-cs"/>
                        </a:rPr>
                        <a:t>, Mantenimiento Productivo Total).</a:t>
                      </a:r>
                      <a:endParaRPr lang="es-GT" dirty="0"/>
                    </a:p>
                  </a:txBody>
                  <a:tcPr/>
                </a:tc>
              </a:tr>
            </a:tbl>
          </a:graphicData>
        </a:graphic>
      </p:graphicFrame>
    </p:spTree>
    <p:extLst>
      <p:ext uri="{BB962C8B-B14F-4D97-AF65-F5344CB8AC3E}">
        <p14:creationId xmlns:p14="http://schemas.microsoft.com/office/powerpoint/2010/main" val="193041847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Marcador de contenido 25"/>
          <p:cNvGraphicFramePr>
            <a:graphicFrameLocks noGrp="1"/>
          </p:cNvGraphicFramePr>
          <p:nvPr>
            <p:ph idx="1"/>
            <p:extLst>
              <p:ext uri="{D42A27DB-BD31-4B8C-83A1-F6EECF244321}">
                <p14:modId xmlns:p14="http://schemas.microsoft.com/office/powerpoint/2010/main" val="2019624555"/>
              </p:ext>
            </p:extLst>
          </p:nvPr>
        </p:nvGraphicFramePr>
        <p:xfrm>
          <a:off x="1143000" y="868680"/>
          <a:ext cx="9872663" cy="5227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64492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Marcador de contenido 7"/>
          <p:cNvGraphicFramePr>
            <a:graphicFrameLocks noGrp="1"/>
          </p:cNvGraphicFramePr>
          <p:nvPr>
            <p:ph idx="1"/>
            <p:extLst>
              <p:ext uri="{D42A27DB-BD31-4B8C-83A1-F6EECF244321}">
                <p14:modId xmlns:p14="http://schemas.microsoft.com/office/powerpoint/2010/main" val="2402972870"/>
              </p:ext>
            </p:extLst>
          </p:nvPr>
        </p:nvGraphicFramePr>
        <p:xfrm>
          <a:off x="1143000" y="792480"/>
          <a:ext cx="9872663" cy="5303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0253759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t>Conclusiónes</a:t>
            </a:r>
            <a:endParaRPr lang="es-GT" dirty="0"/>
          </a:p>
        </p:txBody>
      </p:sp>
      <p:sp>
        <p:nvSpPr>
          <p:cNvPr id="3" name="Subtítulo 2"/>
          <p:cNvSpPr>
            <a:spLocks noGrp="1"/>
          </p:cNvSpPr>
          <p:nvPr>
            <p:ph idx="1"/>
          </p:nvPr>
        </p:nvSpPr>
        <p:spPr/>
        <p:txBody>
          <a:bodyPr>
            <a:normAutofit/>
          </a:bodyPr>
          <a:lstStyle/>
          <a:p>
            <a:pPr marL="342900" indent="-342900">
              <a:buFont typeface="Wingdings" panose="05000000000000000000" pitchFamily="2" charset="2"/>
              <a:buChar char="§"/>
            </a:pPr>
            <a:r>
              <a:rPr lang="es-GT" dirty="0"/>
              <a:t>Vivimos en un mundo donde la tecnología avanza a pasos agigantados y cada día mas necesitamos estar conectados e informados y de allí nace la necesidad de crear herramientas útiles para tales fines</a:t>
            </a:r>
            <a:r>
              <a:rPr lang="es-GT" dirty="0" smtClean="0"/>
              <a:t>.</a:t>
            </a:r>
          </a:p>
          <a:p>
            <a:pPr marL="342900" indent="-342900">
              <a:buFont typeface="Wingdings" panose="05000000000000000000" pitchFamily="2" charset="2"/>
              <a:buChar char="§"/>
            </a:pPr>
            <a:endParaRPr lang="es-GT" dirty="0"/>
          </a:p>
          <a:p>
            <a:pPr marL="342900" indent="-342900">
              <a:buFont typeface="Wingdings" panose="05000000000000000000" pitchFamily="2" charset="2"/>
              <a:buChar char="§"/>
            </a:pPr>
            <a:r>
              <a:rPr lang="es-GT" dirty="0"/>
              <a:t>La Computación no esta desligada de las Matemáticas ya que el Lenguaje Maquina es de tipo matemático (binario), y de ahí se parte para la codificación para los diferentes software, aplicaciones y demás herramientas.</a:t>
            </a:r>
            <a:endParaRPr lang="es-GT" dirty="0" smtClean="0"/>
          </a:p>
          <a:p>
            <a:pPr marL="342900" indent="-342900">
              <a:buFont typeface="Wingdings" panose="05000000000000000000" pitchFamily="2" charset="2"/>
              <a:buChar char="§"/>
            </a:pPr>
            <a:endParaRPr lang="es-GT" dirty="0"/>
          </a:p>
          <a:p>
            <a:pPr marL="342900" indent="-342900">
              <a:buFont typeface="Wingdings" panose="05000000000000000000" pitchFamily="2" charset="2"/>
              <a:buChar char="§"/>
            </a:pPr>
            <a:r>
              <a:rPr lang="es-GT" dirty="0"/>
              <a:t> El empleo de la  lógica matemática es indispensable para el buen desarrollo de las actividades informáticas  y programáticas.</a:t>
            </a:r>
            <a:endParaRPr lang="es-GT" dirty="0"/>
          </a:p>
        </p:txBody>
      </p:sp>
    </p:spTree>
    <p:extLst>
      <p:ext uri="{BB962C8B-B14F-4D97-AF65-F5344CB8AC3E}">
        <p14:creationId xmlns:p14="http://schemas.microsoft.com/office/powerpoint/2010/main" val="173993418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Historia de la computadora </a:t>
            </a:r>
            <a:endParaRPr lang="es-GT" dirty="0"/>
          </a:p>
        </p:txBody>
      </p:sp>
      <p:sp>
        <p:nvSpPr>
          <p:cNvPr id="4" name="Subtítulo 3"/>
          <p:cNvSpPr>
            <a:spLocks noGrp="1"/>
          </p:cNvSpPr>
          <p:nvPr>
            <p:ph type="subTitle" idx="1"/>
          </p:nvPr>
        </p:nvSpPr>
        <p:spPr/>
        <p:txBody>
          <a:bodyPr/>
          <a:lstStyle/>
          <a:p>
            <a:endParaRPr lang="es-GT" dirty="0"/>
          </a:p>
        </p:txBody>
      </p:sp>
    </p:spTree>
    <p:extLst>
      <p:ext uri="{BB962C8B-B14F-4D97-AF65-F5344CB8AC3E}">
        <p14:creationId xmlns:p14="http://schemas.microsoft.com/office/powerpoint/2010/main" val="528400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3000" y="1005840"/>
            <a:ext cx="9872871" cy="5090160"/>
          </a:xfrm>
        </p:spPr>
        <p:txBody>
          <a:bodyPr>
            <a:noAutofit/>
          </a:bodyPr>
          <a:lstStyle/>
          <a:p>
            <a:r>
              <a:rPr lang="es-GT" sz="2000" dirty="0">
                <a:solidFill>
                  <a:schemeClr val="tx1">
                    <a:lumMod val="50000"/>
                    <a:lumOff val="50000"/>
                  </a:schemeClr>
                </a:solidFill>
              </a:rPr>
              <a:t>La primera máquina de calcular </a:t>
            </a:r>
            <a:r>
              <a:rPr lang="es-GT" sz="2000" dirty="0">
                <a:solidFill>
                  <a:schemeClr val="tx1">
                    <a:lumMod val="50000"/>
                    <a:lumOff val="50000"/>
                  </a:schemeClr>
                </a:solidFill>
                <a:hlinkClick r:id="rId2"/>
              </a:rPr>
              <a:t>mecánica</a:t>
            </a:r>
            <a:r>
              <a:rPr lang="es-GT" sz="2000" dirty="0">
                <a:solidFill>
                  <a:schemeClr val="tx1">
                    <a:lumMod val="50000"/>
                    <a:lumOff val="50000"/>
                  </a:schemeClr>
                </a:solidFill>
              </a:rPr>
              <a:t>, un precursor del ordenador digital, fue inventada en 1642 por el matemático francés Blaise </a:t>
            </a:r>
            <a:r>
              <a:rPr lang="es-GT" sz="2000" dirty="0">
                <a:solidFill>
                  <a:schemeClr val="tx1">
                    <a:lumMod val="50000"/>
                    <a:lumOff val="50000"/>
                  </a:schemeClr>
                </a:solidFill>
                <a:hlinkClick r:id="rId3"/>
              </a:rPr>
              <a:t>Pascal</a:t>
            </a:r>
            <a:r>
              <a:rPr lang="es-GT" sz="2000" dirty="0">
                <a:solidFill>
                  <a:schemeClr val="tx1">
                    <a:lumMod val="50000"/>
                    <a:lumOff val="50000"/>
                  </a:schemeClr>
                </a:solidFill>
              </a:rPr>
              <a:t>.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r>
              <a:rPr lang="es-GT" sz="2000" dirty="0">
                <a:solidFill>
                  <a:schemeClr val="tx1">
                    <a:lumMod val="50000"/>
                    <a:lumOff val="50000"/>
                  </a:schemeClr>
                </a:solidFill>
              </a:rPr>
              <a:t>El inventor francés Joseph Marie Jacquard, al diseñar un telar automático, utilizó delgadas placas de </a:t>
            </a:r>
            <a:r>
              <a:rPr lang="es-GT" sz="2000" dirty="0">
                <a:solidFill>
                  <a:schemeClr val="tx1">
                    <a:lumMod val="50000"/>
                    <a:lumOff val="50000"/>
                  </a:schemeClr>
                </a:solidFill>
                <a:hlinkClick r:id="rId4"/>
              </a:rPr>
              <a:t>madera</a:t>
            </a:r>
            <a:r>
              <a:rPr lang="es-GT" sz="2000" dirty="0">
                <a:solidFill>
                  <a:schemeClr val="tx1">
                    <a:lumMod val="50000"/>
                    <a:lumOff val="50000"/>
                  </a:schemeClr>
                </a:solidFill>
              </a:rPr>
              <a:t> perforadas para controlar el tejido utilizado en los diseños complejos. Durante la década de 1880 el estadístico estadounidense Herman Hollerith concibió la idea de utilizar </a:t>
            </a:r>
            <a:r>
              <a:rPr lang="es-GT" sz="2000" dirty="0">
                <a:solidFill>
                  <a:schemeClr val="tx1">
                    <a:lumMod val="50000"/>
                    <a:lumOff val="50000"/>
                  </a:schemeClr>
                </a:solidFill>
                <a:hlinkClick r:id="rId5"/>
              </a:rPr>
              <a:t>tarjetas</a:t>
            </a:r>
            <a:r>
              <a:rPr lang="es-GT" sz="2000" dirty="0">
                <a:solidFill>
                  <a:schemeClr val="tx1">
                    <a:lumMod val="50000"/>
                    <a:lumOff val="50000"/>
                  </a:schemeClr>
                </a:solidFill>
              </a:rPr>
              <a:t> perforadas, similares a las placas de Jacquard, para procesar </a:t>
            </a:r>
            <a:r>
              <a:rPr lang="es-GT" sz="2000" dirty="0">
                <a:solidFill>
                  <a:schemeClr val="tx1">
                    <a:lumMod val="50000"/>
                    <a:lumOff val="50000"/>
                  </a:schemeClr>
                </a:solidFill>
                <a:hlinkClick r:id="rId6"/>
              </a:rPr>
              <a:t>datos</a:t>
            </a:r>
            <a:r>
              <a:rPr lang="es-GT" sz="2000" dirty="0">
                <a:solidFill>
                  <a:schemeClr val="tx1">
                    <a:lumMod val="50000"/>
                    <a:lumOff val="50000"/>
                  </a:schemeClr>
                </a:solidFill>
              </a:rPr>
              <a:t>. Hollerith consiguió compilar la </a:t>
            </a:r>
            <a:r>
              <a:rPr lang="es-GT" sz="2000" dirty="0">
                <a:solidFill>
                  <a:schemeClr val="tx1">
                    <a:lumMod val="50000"/>
                    <a:lumOff val="50000"/>
                  </a:schemeClr>
                </a:solidFill>
                <a:hlinkClick r:id="rId7"/>
              </a:rPr>
              <a:t>información</a:t>
            </a:r>
            <a:r>
              <a:rPr lang="es-GT" sz="2000" dirty="0">
                <a:solidFill>
                  <a:schemeClr val="tx1">
                    <a:lumMod val="50000"/>
                    <a:lumOff val="50000"/>
                  </a:schemeClr>
                </a:solidFill>
              </a:rPr>
              <a:t> </a:t>
            </a:r>
            <a:r>
              <a:rPr lang="es-GT" sz="2000" dirty="0">
                <a:solidFill>
                  <a:schemeClr val="tx1">
                    <a:lumMod val="50000"/>
                    <a:lumOff val="50000"/>
                  </a:schemeClr>
                </a:solidFill>
                <a:hlinkClick r:id="rId8"/>
              </a:rPr>
              <a:t>estadística</a:t>
            </a:r>
            <a:r>
              <a:rPr lang="es-GT" sz="2000" dirty="0">
                <a:solidFill>
                  <a:schemeClr val="tx1">
                    <a:lumMod val="50000"/>
                    <a:lumOff val="50000"/>
                  </a:schemeClr>
                </a:solidFill>
              </a:rPr>
              <a:t> destinada al censo de </a:t>
            </a:r>
            <a:r>
              <a:rPr lang="es-GT" sz="2000" dirty="0">
                <a:solidFill>
                  <a:schemeClr val="tx1">
                    <a:lumMod val="50000"/>
                    <a:lumOff val="50000"/>
                  </a:schemeClr>
                </a:solidFill>
                <a:hlinkClick r:id="rId9"/>
              </a:rPr>
              <a:t>población</a:t>
            </a:r>
            <a:r>
              <a:rPr lang="es-GT" sz="2000" dirty="0">
                <a:solidFill>
                  <a:schemeClr val="tx1">
                    <a:lumMod val="50000"/>
                    <a:lumOff val="50000"/>
                  </a:schemeClr>
                </a:solidFill>
              </a:rPr>
              <a:t> de 1890 de </a:t>
            </a:r>
            <a:r>
              <a:rPr lang="es-GT" sz="2000" dirty="0">
                <a:solidFill>
                  <a:schemeClr val="tx1">
                    <a:lumMod val="50000"/>
                    <a:lumOff val="50000"/>
                  </a:schemeClr>
                </a:solidFill>
                <a:hlinkClick r:id="rId10"/>
              </a:rPr>
              <a:t>Estados Unidos</a:t>
            </a:r>
            <a:r>
              <a:rPr lang="es-GT" sz="2000" dirty="0">
                <a:solidFill>
                  <a:schemeClr val="tx1">
                    <a:lumMod val="50000"/>
                    <a:lumOff val="50000"/>
                  </a:schemeClr>
                </a:solidFill>
              </a:rPr>
              <a:t> mediante la utilización de un </a:t>
            </a:r>
            <a:r>
              <a:rPr lang="es-GT" sz="2000" dirty="0">
                <a:solidFill>
                  <a:schemeClr val="tx1">
                    <a:lumMod val="50000"/>
                    <a:lumOff val="50000"/>
                  </a:schemeClr>
                </a:solidFill>
                <a:hlinkClick r:id="rId11"/>
              </a:rPr>
              <a:t>sistema</a:t>
            </a:r>
            <a:r>
              <a:rPr lang="es-GT" sz="2000" dirty="0">
                <a:solidFill>
                  <a:schemeClr val="tx1">
                    <a:lumMod val="50000"/>
                    <a:lumOff val="50000"/>
                  </a:schemeClr>
                </a:solidFill>
              </a:rPr>
              <a:t> que hacía pasar tarjetas perforadas sobre contactos eléctricos.</a:t>
            </a:r>
          </a:p>
          <a:p>
            <a:pPr marL="45720" indent="0">
              <a:buNone/>
            </a:pPr>
            <a:r>
              <a:rPr lang="es-GT" sz="2000" dirty="0"/>
              <a:t/>
            </a:r>
            <a:br>
              <a:rPr lang="es-GT" sz="2000" dirty="0"/>
            </a:br>
            <a:r>
              <a:rPr lang="es-GT" sz="2000" dirty="0"/>
              <a:t/>
            </a:r>
            <a:br>
              <a:rPr lang="es-GT" sz="2000" dirty="0"/>
            </a:br>
            <a:endParaRPr lang="es-GT" sz="2000" dirty="0"/>
          </a:p>
        </p:txBody>
      </p:sp>
    </p:spTree>
    <p:extLst>
      <p:ext uri="{BB962C8B-B14F-4D97-AF65-F5344CB8AC3E}">
        <p14:creationId xmlns:p14="http://schemas.microsoft.com/office/powerpoint/2010/main" val="11454287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La máquina analítica</a:t>
            </a:r>
            <a:r>
              <a:rPr lang="es-GT" dirty="0"/>
              <a:t/>
            </a:r>
            <a:br>
              <a:rPr lang="es-GT" dirty="0"/>
            </a:br>
            <a:endParaRPr lang="es-GT" dirty="0"/>
          </a:p>
        </p:txBody>
      </p:sp>
      <p:sp>
        <p:nvSpPr>
          <p:cNvPr id="3" name="Marcador de contenido 2"/>
          <p:cNvSpPr>
            <a:spLocks noGrp="1"/>
          </p:cNvSpPr>
          <p:nvPr>
            <p:ph idx="1"/>
          </p:nvPr>
        </p:nvSpPr>
        <p:spPr>
          <a:xfrm>
            <a:off x="1077132" y="1731936"/>
            <a:ext cx="9872871" cy="4038600"/>
          </a:xfrm>
        </p:spPr>
        <p:txBody>
          <a:bodyPr>
            <a:normAutofit/>
          </a:bodyPr>
          <a:lstStyle/>
          <a:p>
            <a:r>
              <a:rPr lang="es-GT" dirty="0" smtClean="0"/>
              <a:t>También </a:t>
            </a:r>
            <a:r>
              <a:rPr lang="es-GT" dirty="0"/>
              <a:t>en el siglo XIX el matemático e inventor británico Charles Babbage elaboró los </a:t>
            </a:r>
            <a:r>
              <a:rPr lang="es-GT" dirty="0">
                <a:hlinkClick r:id="rId2"/>
              </a:rPr>
              <a:t>principios</a:t>
            </a:r>
            <a:r>
              <a:rPr lang="es-GT" dirty="0"/>
              <a:t> de </a:t>
            </a:r>
            <a:r>
              <a:rPr lang="es-GT" dirty="0">
                <a:hlinkClick r:id="rId3"/>
              </a:rPr>
              <a:t>la computadora</a:t>
            </a:r>
            <a:r>
              <a:rPr lang="es-GT" dirty="0"/>
              <a:t> digital moderna. Inventó una serie de </a:t>
            </a:r>
            <a:r>
              <a:rPr lang="es-GT" dirty="0">
                <a:hlinkClick r:id="rId4"/>
              </a:rPr>
              <a:t>máquinas</a:t>
            </a:r>
            <a:r>
              <a:rPr lang="es-GT" dirty="0"/>
              <a:t>, como la máquina diferencial, diseñadas para solucionar </a:t>
            </a:r>
            <a:r>
              <a:rPr lang="es-GT" dirty="0">
                <a:hlinkClick r:id="rId5"/>
              </a:rPr>
              <a:t>problemas</a:t>
            </a:r>
            <a:r>
              <a:rPr lang="es-GT" dirty="0"/>
              <a:t> </a:t>
            </a:r>
            <a:r>
              <a:rPr lang="es-GT" dirty="0">
                <a:hlinkClick r:id="rId6"/>
              </a:rPr>
              <a:t>matemáticos</a:t>
            </a:r>
            <a:r>
              <a:rPr lang="es-GT" dirty="0"/>
              <a:t> complejos. Muchos historiadores consideran a Babbage y a su socia, la </a:t>
            </a:r>
            <a:r>
              <a:rPr lang="es-GT" dirty="0">
                <a:hlinkClick r:id="rId7"/>
              </a:rPr>
              <a:t>matemática</a:t>
            </a:r>
            <a:r>
              <a:rPr lang="es-GT" dirty="0"/>
              <a:t> británica Augusta Ada Byron (1815-1852), hija del poeta </a:t>
            </a:r>
            <a:r>
              <a:rPr lang="es-GT" dirty="0">
                <a:hlinkClick r:id="rId8"/>
              </a:rPr>
              <a:t>inglés</a:t>
            </a:r>
            <a:r>
              <a:rPr lang="es-GT" dirty="0"/>
              <a:t> Lord Byron, como a los verdaderos inventores de la </a:t>
            </a:r>
            <a:r>
              <a:rPr lang="es-GT" dirty="0">
                <a:hlinkClick r:id="rId3"/>
              </a:rPr>
              <a:t>computadora</a:t>
            </a:r>
            <a:r>
              <a:rPr lang="es-GT" dirty="0"/>
              <a:t> digital moderna. La </a:t>
            </a:r>
            <a:r>
              <a:rPr lang="es-GT" dirty="0">
                <a:hlinkClick r:id="rId9"/>
              </a:rPr>
              <a:t>tecnología</a:t>
            </a:r>
            <a:r>
              <a:rPr lang="es-GT" dirty="0"/>
              <a:t>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a:t>
            </a:r>
            <a:r>
              <a:rPr lang="es-GT" dirty="0">
                <a:hlinkClick r:id="rId10"/>
              </a:rPr>
              <a:t>memoria</a:t>
            </a:r>
            <a:r>
              <a:rPr lang="es-GT" dirty="0"/>
              <a:t> para guardar los datos, un </a:t>
            </a:r>
            <a:r>
              <a:rPr lang="es-GT" dirty="0">
                <a:hlinkClick r:id="rId11"/>
              </a:rPr>
              <a:t>procesador</a:t>
            </a:r>
            <a:r>
              <a:rPr lang="es-GT" dirty="0"/>
              <a:t> para las </a:t>
            </a:r>
            <a:r>
              <a:rPr lang="es-GT" dirty="0">
                <a:hlinkClick r:id="rId12"/>
              </a:rPr>
              <a:t>operaciones</a:t>
            </a:r>
            <a:r>
              <a:rPr lang="es-GT" dirty="0"/>
              <a:t> </a:t>
            </a:r>
            <a:r>
              <a:rPr lang="es-GT" dirty="0">
                <a:hlinkClick r:id="rId7"/>
              </a:rPr>
              <a:t>matemáticas</a:t>
            </a:r>
            <a:r>
              <a:rPr lang="es-GT" dirty="0"/>
              <a:t> y una </a:t>
            </a:r>
            <a:r>
              <a:rPr lang="es-GT" dirty="0">
                <a:hlinkClick r:id="rId13"/>
              </a:rPr>
              <a:t>impresora</a:t>
            </a:r>
            <a:r>
              <a:rPr lang="es-GT" dirty="0"/>
              <a:t> para hacer permanente el </a:t>
            </a:r>
            <a:r>
              <a:rPr lang="es-GT" dirty="0">
                <a:hlinkClick r:id="rId14"/>
              </a:rPr>
              <a:t>registro</a:t>
            </a:r>
            <a:r>
              <a:rPr lang="es-GT" dirty="0" smtClean="0"/>
              <a:t>.</a:t>
            </a:r>
          </a:p>
          <a:p>
            <a:endParaRPr lang="es-GT" dirty="0"/>
          </a:p>
        </p:txBody>
      </p:sp>
    </p:spTree>
    <p:extLst>
      <p:ext uri="{BB962C8B-B14F-4D97-AF65-F5344CB8AC3E}">
        <p14:creationId xmlns:p14="http://schemas.microsoft.com/office/powerpoint/2010/main" val="6315229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022168" y="584577"/>
            <a:ext cx="5394478" cy="5400000"/>
          </a:xfrm>
          <a:prstGeom prst="rect">
            <a:avLst/>
          </a:prstGeom>
        </p:spPr>
      </p:pic>
    </p:spTree>
    <p:extLst>
      <p:ext uri="{BB962C8B-B14F-4D97-AF65-F5344CB8AC3E}">
        <p14:creationId xmlns:p14="http://schemas.microsoft.com/office/powerpoint/2010/main" val="239210075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onografias.com/images04/trans.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22225"/>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monografias.com/images04/trans.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30175"/>
            <a:ext cx="123825" cy="123825"/>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7"/>
          <p:cNvSpPr>
            <a:spLocks noGrp="1"/>
          </p:cNvSpPr>
          <p:nvPr>
            <p:ph type="title"/>
          </p:nvPr>
        </p:nvSpPr>
        <p:spPr/>
        <p:txBody>
          <a:bodyPr/>
          <a:lstStyle/>
          <a:p>
            <a:r>
              <a:rPr lang="es-GT" dirty="0"/>
              <a:t>Primeros ordenadores</a:t>
            </a:r>
            <a:br>
              <a:rPr lang="es-GT" dirty="0"/>
            </a:br>
            <a:endParaRPr lang="es-GT" dirty="0"/>
          </a:p>
        </p:txBody>
      </p:sp>
      <p:sp>
        <p:nvSpPr>
          <p:cNvPr id="9" name="Marcador de contenido 8"/>
          <p:cNvSpPr>
            <a:spLocks noGrp="1"/>
          </p:cNvSpPr>
          <p:nvPr>
            <p:ph idx="1"/>
          </p:nvPr>
        </p:nvSpPr>
        <p:spPr>
          <a:xfrm>
            <a:off x="1143000" y="2758698"/>
            <a:ext cx="9872871" cy="2061275"/>
          </a:xfrm>
        </p:spPr>
        <p:txBody>
          <a:bodyPr>
            <a:noAutofit/>
          </a:bodyPr>
          <a:lstStyle/>
          <a:p>
            <a:r>
              <a:rPr lang="es-GT" dirty="0" smtClean="0"/>
              <a:t>Los </a:t>
            </a:r>
            <a:r>
              <a:rPr lang="es-GT" dirty="0"/>
              <a:t>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Durante las dos guerras mundiales se utilizaron sistemas informáticos analógicos, primero mecánicos y más tarde eléctricos, para predecir la trayectoria de los torpedos en los submarinos y para el manejo a distancia de las bombas en la aviación</a:t>
            </a:r>
            <a:r>
              <a:rPr lang="es-GT" dirty="0" smtClean="0"/>
              <a:t>.</a:t>
            </a:r>
          </a:p>
        </p:txBody>
      </p:sp>
    </p:spTree>
    <p:extLst>
      <p:ext uri="{BB962C8B-B14F-4D97-AF65-F5344CB8AC3E}">
        <p14:creationId xmlns:p14="http://schemas.microsoft.com/office/powerpoint/2010/main" val="1411949975"/>
      </p:ext>
    </p:extLst>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Ordenadores electrónicos</a:t>
            </a:r>
            <a:br>
              <a:rPr lang="es-GT" dirty="0"/>
            </a:br>
            <a:endParaRPr lang="es-GT" dirty="0"/>
          </a:p>
        </p:txBody>
      </p:sp>
      <p:sp>
        <p:nvSpPr>
          <p:cNvPr id="3" name="Marcador de contenido 2"/>
          <p:cNvSpPr>
            <a:spLocks noGrp="1"/>
          </p:cNvSpPr>
          <p:nvPr>
            <p:ph idx="1"/>
          </p:nvPr>
        </p:nvSpPr>
        <p:spPr/>
        <p:txBody>
          <a:bodyPr>
            <a:normAutofit fontScale="92500" lnSpcReduction="10000"/>
          </a:bodyPr>
          <a:lstStyle/>
          <a:p>
            <a:r>
              <a:rPr lang="es-GT" sz="2400" dirty="0"/>
              <a:t>Durante la II Guerra Mundial (1939-1945), un equipo de científicos y matemáticos que trabajaban en </a:t>
            </a:r>
            <a:r>
              <a:rPr lang="es-GT" sz="2400" dirty="0" err="1"/>
              <a:t>Bletchley</a:t>
            </a:r>
            <a:r>
              <a:rPr lang="es-GT" sz="2400" dirty="0"/>
              <a:t> Park, al norte de Londres, crearon lo que se consideró el primer ordenador digital totalmente electrónico: el </a:t>
            </a:r>
            <a:r>
              <a:rPr lang="es-GT" sz="2400" dirty="0" err="1"/>
              <a:t>Colossus</a:t>
            </a:r>
            <a:r>
              <a:rPr lang="es-GT" sz="2400" dirty="0"/>
              <a:t>. Hacia diciembre de 1943 el </a:t>
            </a:r>
            <a:r>
              <a:rPr lang="es-GT" sz="2400" dirty="0" err="1"/>
              <a:t>Colossus</a:t>
            </a:r>
            <a:r>
              <a:rPr lang="es-GT" sz="2400" dirty="0"/>
              <a:t>, que incorporaba 1.500 válvulas o tubos de vacío, era ya operativo. Fue utilizado por el equipo dirigido por Alan </a:t>
            </a:r>
            <a:r>
              <a:rPr lang="es-GT" sz="2400" dirty="0" err="1"/>
              <a:t>Turing</a:t>
            </a:r>
            <a:r>
              <a:rPr lang="es-GT" sz="2400" dirty="0"/>
              <a:t> para descodificar los mensajes de radio cifrados de los alemanes. En 1939 y con independencia de este proyecto, John </a:t>
            </a:r>
            <a:r>
              <a:rPr lang="es-GT" sz="2400" dirty="0" err="1"/>
              <a:t>Atanasoff</a:t>
            </a:r>
            <a:r>
              <a:rPr lang="es-GT" sz="2400" dirty="0"/>
              <a:t> y </a:t>
            </a:r>
            <a:r>
              <a:rPr lang="es-GT" sz="2400" dirty="0" err="1"/>
              <a:t>Clifford</a:t>
            </a:r>
            <a:r>
              <a:rPr lang="es-GT" sz="2400" dirty="0"/>
              <a:t> Berry ya habían construido un prototipo de máquina electrónica en el Iowa </a:t>
            </a:r>
            <a:r>
              <a:rPr lang="es-GT" sz="2400" dirty="0" err="1"/>
              <a:t>State</a:t>
            </a:r>
            <a:r>
              <a:rPr lang="es-GT" sz="2400" dirty="0"/>
              <a:t> </a:t>
            </a:r>
            <a:r>
              <a:rPr lang="es-GT" sz="2400" dirty="0" err="1"/>
              <a:t>College</a:t>
            </a:r>
            <a:r>
              <a:rPr lang="es-GT" sz="2400" dirty="0"/>
              <a:t> (EEUU). Este prototipo y las investigaciones posteriores se realizaron en el anonimato, y más tarde quedaron eclipsadas por el desarrollo del Calculador e integrador numérico digital electrónico (ENIAC) en 1945. El ENIAC, que según mostró la evidencia se basaba en gran medida en el ‘ordenador’ </a:t>
            </a:r>
            <a:r>
              <a:rPr lang="es-GT" sz="2400" dirty="0" err="1"/>
              <a:t>Atanasoff</a:t>
            </a:r>
            <a:r>
              <a:rPr lang="es-GT" sz="2400" dirty="0"/>
              <a:t>-Berry (ABC, acrónimo de </a:t>
            </a:r>
            <a:r>
              <a:rPr lang="es-GT" sz="2400" dirty="0" err="1"/>
              <a:t>Electronic</a:t>
            </a:r>
            <a:r>
              <a:rPr lang="es-GT" sz="2400" dirty="0"/>
              <a:t> </a:t>
            </a:r>
            <a:r>
              <a:rPr lang="es-GT" sz="2400" dirty="0" err="1"/>
              <a:t>Numerical</a:t>
            </a:r>
            <a:r>
              <a:rPr lang="es-GT" sz="2400" dirty="0"/>
              <a:t> </a:t>
            </a:r>
            <a:r>
              <a:rPr lang="es-GT" sz="2400" dirty="0" err="1"/>
              <a:t>Integrator</a:t>
            </a:r>
            <a:r>
              <a:rPr lang="es-GT" sz="2400" dirty="0"/>
              <a:t> and </a:t>
            </a:r>
            <a:r>
              <a:rPr lang="es-GT" sz="2400" dirty="0" err="1"/>
              <a:t>Computer</a:t>
            </a:r>
            <a:r>
              <a:rPr lang="es-GT" sz="2400" dirty="0"/>
              <a:t>), obtuvo una patente que caducó en 1973, varias décadas más tarde.</a:t>
            </a:r>
          </a:p>
          <a:p>
            <a:endParaRPr lang="es-GT" dirty="0"/>
          </a:p>
        </p:txBody>
      </p:sp>
    </p:spTree>
    <p:extLst>
      <p:ext uri="{BB962C8B-B14F-4D97-AF65-F5344CB8AC3E}">
        <p14:creationId xmlns:p14="http://schemas.microsoft.com/office/powerpoint/2010/main" val="3440518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3000" y="945397"/>
            <a:ext cx="9872871" cy="5150603"/>
          </a:xfrm>
        </p:spPr>
        <p:txBody>
          <a:bodyPr>
            <a:normAutofit/>
          </a:bodyPr>
          <a:lstStyle/>
          <a:p>
            <a:pPr fontAlgn="base"/>
            <a:r>
              <a:rPr lang="es-GT" dirty="0"/>
              <a:t>Cerca de la década de </a:t>
            </a:r>
            <a:r>
              <a:rPr lang="es-GT" b="1" dirty="0"/>
              <a:t>1960</a:t>
            </a:r>
            <a:r>
              <a:rPr lang="es-GT" dirty="0"/>
              <a:t>, las computadoras seguían evolucionando, se reducía su tamaño y crecía su capacidad de procesamiento. También en esta época se empezó a definir la forma de comunicarse con las computadoras, que recibía el nombre de programación de sistemas. Estaban construidas con circuitos de transistores, se programaban con nuevos lenguajes de alto nivel, En esta generación las computadoras se reducen de tamaño y son de menor costo. Aparecen muchas compañías y las computadoras eran bastante avanzadas para su época como la serie 5000 de </a:t>
            </a:r>
            <a:r>
              <a:rPr lang="es-GT" dirty="0" err="1"/>
              <a:t>Burroughs</a:t>
            </a:r>
            <a:r>
              <a:rPr lang="es-GT" dirty="0"/>
              <a:t> y la ATLAS de la Universidad de Manchester.</a:t>
            </a:r>
          </a:p>
          <a:p>
            <a:pPr fontAlgn="base"/>
            <a:r>
              <a:rPr lang="es-GT" dirty="0"/>
              <a:t>En</a:t>
            </a:r>
            <a:r>
              <a:rPr lang="es-GT" b="1" dirty="0"/>
              <a:t> 1976</a:t>
            </a:r>
            <a:r>
              <a:rPr lang="es-GT" b="1" i="1" dirty="0"/>
              <a:t> Steve </a:t>
            </a:r>
            <a:r>
              <a:rPr lang="es-GT" b="1" i="1" dirty="0" err="1"/>
              <a:t>Wozniak</a:t>
            </a:r>
            <a:r>
              <a:rPr lang="es-GT" b="1" i="1" dirty="0"/>
              <a:t> y Steve Jobs</a:t>
            </a:r>
            <a:r>
              <a:rPr lang="es-GT" dirty="0"/>
              <a:t> inventan la primera microcomputadora de uso masivo y luego forman la compañía conocida como la Apple que fue la segunda compañía más grande del mundo, antecedida tan sólo por </a:t>
            </a:r>
            <a:r>
              <a:rPr lang="es-GT" dirty="0">
                <a:hlinkClick r:id="rId2"/>
              </a:rPr>
              <a:t>IBM</a:t>
            </a:r>
            <a:r>
              <a:rPr lang="es-GT" dirty="0"/>
              <a:t>; y ésta es aún de las cinco compañías más grandes del mundo.</a:t>
            </a:r>
          </a:p>
          <a:p>
            <a:endParaRPr lang="es-GT" dirty="0"/>
          </a:p>
        </p:txBody>
      </p:sp>
    </p:spTree>
    <p:extLst>
      <p:ext uri="{BB962C8B-B14F-4D97-AF65-F5344CB8AC3E}">
        <p14:creationId xmlns:p14="http://schemas.microsoft.com/office/powerpoint/2010/main" val="666975255"/>
      </p:ext>
    </p:extLst>
  </p:cSld>
  <p:clrMapOvr>
    <a:masterClrMapping/>
  </p:clrMapOvr>
  <p:transition spd="slow">
    <p:wheel spokes="1"/>
  </p:transition>
  <p:timing>
    <p:tnLst>
      <p:par>
        <p:cTn id="1" dur="indefinite" restart="never" nodeType="tmRoot"/>
      </p:par>
    </p:tnLst>
  </p:timing>
</p:sld>
</file>

<file path=ppt/theme/theme1.xml><?xml version="1.0" encoding="utf-8"?>
<a:theme xmlns:a="http://schemas.openxmlformats.org/drawingml/2006/main" name="Base">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Base</Template>
  <TotalTime>76</TotalTime>
  <Words>1537</Words>
  <Application>Microsoft Office PowerPoint</Application>
  <PresentationFormat>Panorámica</PresentationFormat>
  <Paragraphs>77</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Adobe Myungjo Std M</vt:lpstr>
      <vt:lpstr>Aharoni</vt:lpstr>
      <vt:lpstr>Arial</vt:lpstr>
      <vt:lpstr>Corbel</vt:lpstr>
      <vt:lpstr>Wingdings</vt:lpstr>
      <vt:lpstr>Base</vt:lpstr>
      <vt:lpstr>CARATULA </vt:lpstr>
      <vt:lpstr>introducción</vt:lpstr>
      <vt:lpstr>Historia de la computadora </vt:lpstr>
      <vt:lpstr>Presentación de PowerPoint</vt:lpstr>
      <vt:lpstr>La máquina analítica </vt:lpstr>
      <vt:lpstr>Presentación de PowerPoint</vt:lpstr>
      <vt:lpstr>Primeros ordenadores </vt:lpstr>
      <vt:lpstr>Ordenadores electrónicos </vt:lpstr>
      <vt:lpstr>Presentación de PowerPoint</vt:lpstr>
      <vt:lpstr>       Historia de la programación  </vt:lpstr>
      <vt:lpstr>Presentación de PowerPoint</vt:lpstr>
      <vt:lpstr>Presentación de PowerPoint</vt:lpstr>
      <vt:lpstr>Presentación de PowerPoint</vt:lpstr>
      <vt:lpstr>Presentación de PowerPoint</vt:lpstr>
      <vt:lpstr>Mantenimiento preventivo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caratula</dc:title>
  <dc:creator>estudiante de Liceo Compu-market</dc:creator>
  <cp:lastModifiedBy>estudiante de Liceo Compu-market</cp:lastModifiedBy>
  <cp:revision>9</cp:revision>
  <dcterms:created xsi:type="dcterms:W3CDTF">2017-04-20T14:15:38Z</dcterms:created>
  <dcterms:modified xsi:type="dcterms:W3CDTF">2017-04-20T15:32:17Z</dcterms:modified>
</cp:coreProperties>
</file>