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2DFA2AB-BC36-4D06-93AB-9C19A5B25B40}">
          <p14:sldIdLst>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GT"/>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9FD87-62F8-4EE5-8BE9-C224CE6D6DF7}" type="datetimeFigureOut">
              <a:rPr lang="es-GT" smtClean="0"/>
              <a:t>18/04/2017</a:t>
            </a:fld>
            <a:endParaRPr lang="es-GT"/>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GT"/>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GT"/>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3D3D14-3899-4117-9A83-8F0B8823A067}" type="slidenum">
              <a:rPr lang="es-GT" smtClean="0"/>
              <a:t>‹Nº›</a:t>
            </a:fld>
            <a:endParaRPr lang="es-GT"/>
          </a:p>
        </p:txBody>
      </p:sp>
    </p:spTree>
    <p:extLst>
      <p:ext uri="{BB962C8B-B14F-4D97-AF65-F5344CB8AC3E}">
        <p14:creationId xmlns:p14="http://schemas.microsoft.com/office/powerpoint/2010/main" val="282074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GT" dirty="0"/>
          </a:p>
        </p:txBody>
      </p:sp>
      <p:sp>
        <p:nvSpPr>
          <p:cNvPr id="4" name="3 Marcador de número de diapositiva"/>
          <p:cNvSpPr>
            <a:spLocks noGrp="1"/>
          </p:cNvSpPr>
          <p:nvPr>
            <p:ph type="sldNum" sz="quarter" idx="10"/>
          </p:nvPr>
        </p:nvSpPr>
        <p:spPr/>
        <p:txBody>
          <a:bodyPr/>
          <a:lstStyle/>
          <a:p>
            <a:fld id="{C13D3D14-3899-4117-9A83-8F0B8823A067}" type="slidenum">
              <a:rPr lang="es-GT" smtClean="0"/>
              <a:t>2</a:t>
            </a:fld>
            <a:endParaRPr lang="es-GT"/>
          </a:p>
        </p:txBody>
      </p:sp>
    </p:spTree>
    <p:extLst>
      <p:ext uri="{BB962C8B-B14F-4D97-AF65-F5344CB8AC3E}">
        <p14:creationId xmlns:p14="http://schemas.microsoft.com/office/powerpoint/2010/main" val="379556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16" name="15 Marcador de número de diapositiva"/>
          <p:cNvSpPr>
            <a:spLocks noGrp="1"/>
          </p:cNvSpPr>
          <p:nvPr>
            <p:ph type="sldNum" sz="quarter" idx="11"/>
          </p:nvPr>
        </p:nvSpPr>
        <p:spPr/>
        <p:txBody>
          <a:bodyPr/>
          <a:lstStyle/>
          <a:p>
            <a:fld id="{3F682712-C4B7-439A-B6E0-2544D7A5E60F}" type="slidenum">
              <a:rPr lang="es-GT" smtClean="0"/>
              <a:t>‹Nº›</a:t>
            </a:fld>
            <a:endParaRPr lang="es-GT"/>
          </a:p>
        </p:txBody>
      </p:sp>
      <p:sp>
        <p:nvSpPr>
          <p:cNvPr id="17" name="16 Marcador de pie de página"/>
          <p:cNvSpPr>
            <a:spLocks noGrp="1"/>
          </p:cNvSpPr>
          <p:nvPr>
            <p:ph type="ftr" sz="quarter" idx="12"/>
          </p:nvPr>
        </p:nvSpPr>
        <p:spPr/>
        <p:txBody>
          <a:bodyPr/>
          <a:lstStyle/>
          <a:p>
            <a:endParaRPr lang="es-G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3F682712-C4B7-439A-B6E0-2544D7A5E60F}" type="slidenum">
              <a:rPr lang="es-GT" smtClean="0"/>
              <a:t>‹Nº›</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3F682712-C4B7-439A-B6E0-2544D7A5E60F}" type="slidenum">
              <a:rPr lang="es-GT" smtClean="0"/>
              <a:t>‹Nº›</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5D4F4D11-F728-4F5B-B6A6-92681138D06E}" type="datetimeFigureOut">
              <a:rPr lang="es-GT" smtClean="0"/>
              <a:t>18/04/2017</a:t>
            </a:fld>
            <a:endParaRPr lang="es-GT"/>
          </a:p>
        </p:txBody>
      </p:sp>
      <p:sp>
        <p:nvSpPr>
          <p:cNvPr id="15" name="14 Marcador de número de diapositiva"/>
          <p:cNvSpPr>
            <a:spLocks noGrp="1"/>
          </p:cNvSpPr>
          <p:nvPr>
            <p:ph type="sldNum" sz="quarter" idx="15"/>
          </p:nvPr>
        </p:nvSpPr>
        <p:spPr/>
        <p:txBody>
          <a:bodyPr/>
          <a:lstStyle>
            <a:lvl1pPr algn="ctr">
              <a:defRPr/>
            </a:lvl1pPr>
          </a:lstStyle>
          <a:p>
            <a:fld id="{3F682712-C4B7-439A-B6E0-2544D7A5E60F}" type="slidenum">
              <a:rPr lang="es-GT" smtClean="0"/>
              <a:t>‹Nº›</a:t>
            </a:fld>
            <a:endParaRPr lang="es-GT"/>
          </a:p>
        </p:txBody>
      </p:sp>
      <p:sp>
        <p:nvSpPr>
          <p:cNvPr id="16" name="15 Marcador de pie de página"/>
          <p:cNvSpPr>
            <a:spLocks noGrp="1"/>
          </p:cNvSpPr>
          <p:nvPr>
            <p:ph type="ftr" sz="quarter" idx="16"/>
          </p:nvPr>
        </p:nvSpPr>
        <p:spPr/>
        <p:txBody>
          <a:bodyPr/>
          <a:lstStyle/>
          <a:p>
            <a:endParaRPr lang="es-GT"/>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3F682712-C4B7-439A-B6E0-2544D7A5E60F}" type="slidenum">
              <a:rPr lang="es-GT" smtClean="0"/>
              <a:t>‹Nº›</a:t>
            </a:fld>
            <a:endParaRPr lang="es-GT"/>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3F682712-C4B7-439A-B6E0-2544D7A5E60F}" type="slidenum">
              <a:rPr lang="es-GT" smtClean="0"/>
              <a:t>‹Nº›</a:t>
            </a:fld>
            <a:endParaRPr lang="es-GT"/>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3F682712-C4B7-439A-B6E0-2544D7A5E60F}" type="slidenum">
              <a:rPr lang="es-GT" smtClean="0"/>
              <a:t>‹Nº›</a:t>
            </a:fld>
            <a:endParaRPr lang="es-GT"/>
          </a:p>
        </p:txBody>
      </p:sp>
      <p:sp>
        <p:nvSpPr>
          <p:cNvPr id="8" name="7 Marcador de pie de página"/>
          <p:cNvSpPr>
            <a:spLocks noGrp="1"/>
          </p:cNvSpPr>
          <p:nvPr>
            <p:ph type="ftr" sz="quarter" idx="11"/>
          </p:nvPr>
        </p:nvSpPr>
        <p:spPr/>
        <p:txBody>
          <a:bodyPr/>
          <a:lstStyle/>
          <a:p>
            <a:endParaRPr lang="es-GT"/>
          </a:p>
        </p:txBody>
      </p:sp>
      <p:sp>
        <p:nvSpPr>
          <p:cNvPr id="7" name="6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4" name="3 Marcador de pie de página"/>
          <p:cNvSpPr>
            <a:spLocks noGrp="1"/>
          </p:cNvSpPr>
          <p:nvPr>
            <p:ph type="ftr" sz="quarter" idx="11"/>
          </p:nvPr>
        </p:nvSpPr>
        <p:spPr/>
        <p:txBody>
          <a:bodyPr/>
          <a:lstStyle/>
          <a:p>
            <a:endParaRPr lang="es-GT"/>
          </a:p>
        </p:txBody>
      </p:sp>
      <p:sp>
        <p:nvSpPr>
          <p:cNvPr id="5" name="4 Marcador de número de diapositiva"/>
          <p:cNvSpPr>
            <a:spLocks noGrp="1"/>
          </p:cNvSpPr>
          <p:nvPr>
            <p:ph type="sldNum" sz="quarter" idx="12"/>
          </p:nvPr>
        </p:nvSpPr>
        <p:spPr/>
        <p:txBody>
          <a:bodyPr/>
          <a:lstStyle/>
          <a:p>
            <a:fld id="{3F682712-C4B7-439A-B6E0-2544D7A5E60F}" type="slidenum">
              <a:rPr lang="es-GT" smtClean="0"/>
              <a:t>‹Nº›</a:t>
            </a:fld>
            <a:endParaRPr lang="es-GT"/>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3" name="2 Marcador de pie de página"/>
          <p:cNvSpPr>
            <a:spLocks noGrp="1"/>
          </p:cNvSpPr>
          <p:nvPr>
            <p:ph type="ftr" sz="quarter" idx="11"/>
          </p:nvPr>
        </p:nvSpPr>
        <p:spPr/>
        <p:txBody>
          <a:bodyPr/>
          <a:lstStyle/>
          <a:p>
            <a:endParaRPr lang="es-GT"/>
          </a:p>
        </p:txBody>
      </p:sp>
      <p:sp>
        <p:nvSpPr>
          <p:cNvPr id="4" name="3 Marcador de número de diapositiva"/>
          <p:cNvSpPr>
            <a:spLocks noGrp="1"/>
          </p:cNvSpPr>
          <p:nvPr>
            <p:ph type="sldNum" sz="quarter" idx="12"/>
          </p:nvPr>
        </p:nvSpPr>
        <p:spPr/>
        <p:txBody>
          <a:bodyPr/>
          <a:lstStyle/>
          <a:p>
            <a:fld id="{3F682712-C4B7-439A-B6E0-2544D7A5E60F}" type="slidenum">
              <a:rPr lang="es-GT" smtClean="0"/>
              <a:t>‹Nº›</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5D4F4D11-F728-4F5B-B6A6-92681138D06E}" type="datetimeFigureOut">
              <a:rPr lang="es-GT" smtClean="0"/>
              <a:t>18/04/2017</a:t>
            </a:fld>
            <a:endParaRPr lang="es-GT"/>
          </a:p>
        </p:txBody>
      </p:sp>
      <p:sp>
        <p:nvSpPr>
          <p:cNvPr id="9" name="8 Marcador de número de diapositiva"/>
          <p:cNvSpPr>
            <a:spLocks noGrp="1"/>
          </p:cNvSpPr>
          <p:nvPr>
            <p:ph type="sldNum" sz="quarter" idx="15"/>
          </p:nvPr>
        </p:nvSpPr>
        <p:spPr/>
        <p:txBody>
          <a:bodyPr/>
          <a:lstStyle/>
          <a:p>
            <a:fld id="{3F682712-C4B7-439A-B6E0-2544D7A5E60F}" type="slidenum">
              <a:rPr lang="es-GT" smtClean="0"/>
              <a:t>‹Nº›</a:t>
            </a:fld>
            <a:endParaRPr lang="es-GT"/>
          </a:p>
        </p:txBody>
      </p:sp>
      <p:sp>
        <p:nvSpPr>
          <p:cNvPr id="10" name="9 Marcador de pie de página"/>
          <p:cNvSpPr>
            <a:spLocks noGrp="1"/>
          </p:cNvSpPr>
          <p:nvPr>
            <p:ph type="ftr" sz="quarter" idx="16"/>
          </p:nvPr>
        </p:nvSpPr>
        <p:spPr/>
        <p:txBody>
          <a:bodyPr/>
          <a:lstStyle/>
          <a:p>
            <a:endParaRPr lang="es-G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5D4F4D11-F728-4F5B-B6A6-92681138D06E}" type="datetimeFigureOut">
              <a:rPr lang="es-GT" smtClean="0"/>
              <a:t>18/04/2017</a:t>
            </a:fld>
            <a:endParaRPr lang="es-GT"/>
          </a:p>
        </p:txBody>
      </p:sp>
      <p:sp>
        <p:nvSpPr>
          <p:cNvPr id="9" name="8 Marcador de número de diapositiva"/>
          <p:cNvSpPr>
            <a:spLocks noGrp="1"/>
          </p:cNvSpPr>
          <p:nvPr>
            <p:ph type="sldNum" sz="quarter" idx="11"/>
          </p:nvPr>
        </p:nvSpPr>
        <p:spPr/>
        <p:txBody>
          <a:bodyPr/>
          <a:lstStyle/>
          <a:p>
            <a:fld id="{3F682712-C4B7-439A-B6E0-2544D7A5E60F}" type="slidenum">
              <a:rPr lang="es-GT" smtClean="0"/>
              <a:t>‹Nº›</a:t>
            </a:fld>
            <a:endParaRPr lang="es-GT"/>
          </a:p>
        </p:txBody>
      </p:sp>
      <p:sp>
        <p:nvSpPr>
          <p:cNvPr id="10" name="9 Marcador de pie de página"/>
          <p:cNvSpPr>
            <a:spLocks noGrp="1"/>
          </p:cNvSpPr>
          <p:nvPr>
            <p:ph type="ftr" sz="quarter" idx="12"/>
          </p:nvPr>
        </p:nvSpPr>
        <p:spPr/>
        <p:txBody>
          <a:bodyPr/>
          <a:lstStyle/>
          <a:p>
            <a:endParaRPr lang="es-G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D4F4D11-F728-4F5B-B6A6-92681138D06E}" type="datetimeFigureOut">
              <a:rPr lang="es-GT" smtClean="0"/>
              <a:t>18/04/2017</a:t>
            </a:fld>
            <a:endParaRPr lang="es-GT"/>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GT"/>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F682712-C4B7-439A-B6E0-2544D7A5E60F}" type="slidenum">
              <a:rPr lang="es-GT" smtClean="0"/>
              <a:t>‹Nº›</a:t>
            </a:fld>
            <a:endParaRPr lang="es-GT"/>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140968"/>
            <a:ext cx="8229600" cy="1143000"/>
          </a:xfrm>
        </p:spPr>
        <p:txBody>
          <a:bodyPr>
            <a:normAutofit fontScale="90000"/>
          </a:bodyPr>
          <a:lstStyle/>
          <a:p>
            <a:r>
              <a:rPr lang="es-GT" smtClean="0"/>
              <a:t>HISTORIA DE LA PROGRAMACIÓN </a:t>
            </a:r>
            <a:endParaRPr lang="es-GT" dirty="0"/>
          </a:p>
        </p:txBody>
      </p:sp>
    </p:spTree>
    <p:extLst>
      <p:ext uri="{BB962C8B-B14F-4D97-AF65-F5344CB8AC3E}">
        <p14:creationId xmlns:p14="http://schemas.microsoft.com/office/powerpoint/2010/main" val="283916742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normAutofit fontScale="77500" lnSpcReduction="20000"/>
          </a:bodyPr>
          <a:lstStyle/>
          <a:p>
            <a:r>
              <a:rPr lang="es-GT" b="1" dirty="0"/>
              <a:t>Gottfried </a:t>
            </a:r>
            <a:r>
              <a:rPr lang="es-GT" b="1" dirty="0" err="1"/>
              <a:t>Wilheml</a:t>
            </a:r>
            <a:r>
              <a:rPr lang="es-GT" b="1" dirty="0"/>
              <a:t> von Leibniz</a:t>
            </a:r>
            <a:r>
              <a:rPr lang="es-GT" dirty="0"/>
              <a:t> (1646-1716), quien aprendió matemáticas de forma autodidacta (método no aconsejable en programación) construyó una máquina similar a la de Pascal, aunque algo más compleja, podía dividir, multiplicar y resolver raíces cuadradas.</a:t>
            </a:r>
          </a:p>
          <a:p>
            <a:r>
              <a:rPr lang="es-GT" dirty="0"/>
              <a:t>Pero quien realmente influyó en el diseño de los primeros computadores fue </a:t>
            </a:r>
            <a:r>
              <a:rPr lang="es-GT" b="1" dirty="0"/>
              <a:t>Charles Babbage</a:t>
            </a:r>
            <a:r>
              <a:rPr lang="es-GT" dirty="0"/>
              <a:t> (1793-1871). Con la colaboración de la hija de Lord Byron, </a:t>
            </a:r>
            <a:r>
              <a:rPr lang="es-GT" b="1" dirty="0"/>
              <a:t>Lady Ada </a:t>
            </a:r>
            <a:r>
              <a:rPr lang="es-GT" b="1" dirty="0" err="1"/>
              <a:t>Countess</a:t>
            </a:r>
            <a:r>
              <a:rPr lang="es-GT" b="1" dirty="0"/>
              <a:t> of </a:t>
            </a:r>
            <a:r>
              <a:rPr lang="es-GT" b="1" dirty="0" err="1"/>
              <a:t>Lovelace</a:t>
            </a:r>
            <a:r>
              <a:rPr lang="es-GT" dirty="0"/>
              <a:t> (1815-1852), a la que debe su nombre el lenguaje ADA creado por el </a:t>
            </a:r>
            <a:r>
              <a:rPr lang="es-GT" dirty="0" err="1"/>
              <a:t>DoD</a:t>
            </a:r>
            <a:r>
              <a:rPr lang="es-GT" dirty="0"/>
              <a:t> (Departamento de defensa de Estados Unidos) en los años 70. Babbage diseñó y construyó la "máquina diferencial" para el cálculo de polinomios. Más tarde diseñó la "máquina </a:t>
            </a:r>
            <a:r>
              <a:rPr lang="es-GT" dirty="0" err="1"/>
              <a:t>analitica</a:t>
            </a:r>
            <a:r>
              <a:rPr lang="es-GT" dirty="0"/>
              <a:t>"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p>
          <a:p>
            <a:endParaRPr lang="es-GT" dirty="0"/>
          </a:p>
        </p:txBody>
      </p:sp>
      <p:sp>
        <p:nvSpPr>
          <p:cNvPr id="2" name="1 Título"/>
          <p:cNvSpPr>
            <a:spLocks noGrp="1"/>
          </p:cNvSpPr>
          <p:nvPr>
            <p:ph type="title"/>
          </p:nvPr>
        </p:nvSpPr>
        <p:spPr/>
        <p:txBody>
          <a:bodyPr>
            <a:normAutofit/>
          </a:bodyPr>
          <a:lstStyle/>
          <a:p>
            <a:r>
              <a:rPr lang="es-GT" dirty="0" smtClean="0"/>
              <a:t>Historia de la Programación </a:t>
            </a:r>
            <a:endParaRPr lang="es-GT" dirty="0"/>
          </a:p>
        </p:txBody>
      </p:sp>
    </p:spTree>
    <p:extLst>
      <p:ext uri="{BB962C8B-B14F-4D97-AF65-F5344CB8AC3E}">
        <p14:creationId xmlns:p14="http://schemas.microsoft.com/office/powerpoint/2010/main" val="330938579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4932040" y="1484784"/>
            <a:ext cx="336232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55576" y="1772816"/>
            <a:ext cx="4176464" cy="3139321"/>
          </a:xfrm>
          <a:prstGeom prst="rect">
            <a:avLst/>
          </a:prstGeom>
        </p:spPr>
        <p:txBody>
          <a:bodyPr wrap="square">
            <a:spAutoFit/>
          </a:bodyPr>
          <a:lstStyle/>
          <a:p>
            <a:r>
              <a:rPr lang="es-GT" dirty="0"/>
              <a:t>Un hito importante en la historia de la informática fueron las tarjetas perforadas como medio para "alimentar" los computadores. Lady Ada </a:t>
            </a:r>
            <a:r>
              <a:rPr lang="es-GT" dirty="0" err="1"/>
              <a:t>Lovelace</a:t>
            </a:r>
            <a:r>
              <a:rPr lang="es-GT" dirty="0"/>
              <a:t> propuso la utilización de las tarjetas perforadas en la máquina de Babbage. Para que se enteren todos esos machistas desaprensivos, el primer programador/a fue una mujer. En 1880 el censo en Estados Unidos tardó más de 7 años en realizarse. </a:t>
            </a:r>
            <a:endParaRPr lang="es-GT" dirty="0" smtClean="0"/>
          </a:p>
        </p:txBody>
      </p:sp>
    </p:spTree>
    <p:extLst>
      <p:ext uri="{BB962C8B-B14F-4D97-AF65-F5344CB8AC3E}">
        <p14:creationId xmlns:p14="http://schemas.microsoft.com/office/powerpoint/2010/main" val="26057865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1582341"/>
            <a:ext cx="4572000" cy="3693319"/>
          </a:xfrm>
          <a:prstGeom prst="rect">
            <a:avLst/>
          </a:prstGeom>
        </p:spPr>
        <p:txBody>
          <a:bodyPr>
            <a:spAutoFit/>
          </a:bodyPr>
          <a:lstStyle/>
          <a:p>
            <a:r>
              <a:rPr lang="es-GT" dirty="0"/>
              <a:t>Es obvio que los datos no eran muy actualizados. Un asistente de la oficina del censo llamado </a:t>
            </a:r>
            <a:r>
              <a:rPr lang="es-GT" b="1" dirty="0"/>
              <a:t>Herman </a:t>
            </a:r>
            <a:r>
              <a:rPr lang="es-GT" b="1" dirty="0" err="1"/>
              <a:t>Hollerit</a:t>
            </a:r>
            <a:r>
              <a:rPr lang="es-GT" dirty="0"/>
              <a:t> (1860-1929) desarrolló un sistema para automatizar la pesada tarea del censo. Mediante tarjetas perforadas y un sistema de circuitos eléctricos, capaz de leer unas 60 tarjetas por minuto realizó el censo de 1890 en 3 años ahorrando tiempo y dinero. Más tarde fundó la </a:t>
            </a:r>
            <a:r>
              <a:rPr lang="es-GT" dirty="0" err="1"/>
              <a:t>Tabulating</a:t>
            </a:r>
            <a:r>
              <a:rPr lang="es-GT" dirty="0"/>
              <a:t> Machine </a:t>
            </a:r>
            <a:r>
              <a:rPr lang="es-GT" dirty="0" err="1"/>
              <a:t>Company</a:t>
            </a:r>
            <a:r>
              <a:rPr lang="es-GT" dirty="0"/>
              <a:t> y en 1924 tras alguna que otra fusión nació la Internacional </a:t>
            </a:r>
            <a:r>
              <a:rPr lang="es-GT" dirty="0" err="1"/>
              <a:t>Bussines</a:t>
            </a:r>
            <a:r>
              <a:rPr lang="es-GT" dirty="0"/>
              <a:t> Machines, IBM. ¿ Os suena ?</a:t>
            </a:r>
          </a:p>
        </p:txBody>
      </p:sp>
      <p:pic>
        <p:nvPicPr>
          <p:cNvPr id="2054" name="Picture 6" descr="Atanasoff Berry Computer (A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564904"/>
            <a:ext cx="3168352"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9160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30780" y="1287550"/>
            <a:ext cx="7848872" cy="3693319"/>
          </a:xfrm>
          <a:prstGeom prst="rect">
            <a:avLst/>
          </a:prstGeom>
        </p:spPr>
        <p:txBody>
          <a:bodyPr wrap="square">
            <a:spAutoFit/>
          </a:bodyPr>
          <a:lstStyle/>
          <a:p>
            <a:r>
              <a:rPr lang="es-GT" dirty="0"/>
              <a:t>Las computadoras de hoy en día se sustentan en la </a:t>
            </a:r>
            <a:r>
              <a:rPr lang="es-GT" b="1" dirty="0"/>
              <a:t>lógica matemática</a:t>
            </a:r>
            <a:r>
              <a:rPr lang="es-GT" dirty="0"/>
              <a:t> basada en un </a:t>
            </a:r>
            <a:r>
              <a:rPr lang="es-GT" b="1" dirty="0"/>
              <a:t>sistema binario</a:t>
            </a:r>
            <a:r>
              <a:rPr lang="es-GT" dirty="0"/>
              <a:t>.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t>
            </a:r>
            <a:r>
              <a:rPr lang="es-GT" b="1" dirty="0"/>
              <a:t>Alan </a:t>
            </a:r>
            <a:r>
              <a:rPr lang="es-GT" b="1" dirty="0" err="1"/>
              <a:t>Mathison</a:t>
            </a:r>
            <a:r>
              <a:rPr lang="es-GT" b="1" dirty="0"/>
              <a:t> </a:t>
            </a:r>
            <a:r>
              <a:rPr lang="es-GT" b="1" dirty="0" err="1"/>
              <a:t>Turing</a:t>
            </a:r>
            <a:r>
              <a:rPr lang="es-GT" dirty="0"/>
              <a:t> (1912-1954) diseñó una calculadora universal para resolver cualquier problema, la "máquina de </a:t>
            </a:r>
            <a:r>
              <a:rPr lang="es-GT" dirty="0" err="1"/>
              <a:t>Turing</a:t>
            </a:r>
            <a:r>
              <a:rPr lang="es-GT" dirty="0"/>
              <a:t>". Tuvo mucha influencia en el desarrollo de la lógica matemática. En 1937 hizo una de sus primeras contribuciones a la lógica matemática y en 1943 plasmó sus ideas en una computadora que utilizaba tubos de vacío. </a:t>
            </a:r>
            <a:r>
              <a:rPr lang="es-GT" b="1" dirty="0"/>
              <a:t>George Boole</a:t>
            </a:r>
            <a:r>
              <a:rPr lang="es-GT" dirty="0"/>
              <a:t> (1815-1864) también contribuyó al algebra binaria y a los sistemas de circuitos de computadora, de hecho, en su honor fue bautizada el álgebra booleana.</a:t>
            </a:r>
          </a:p>
        </p:txBody>
      </p:sp>
    </p:spTree>
    <p:extLst>
      <p:ext uri="{BB962C8B-B14F-4D97-AF65-F5344CB8AC3E}">
        <p14:creationId xmlns:p14="http://schemas.microsoft.com/office/powerpoint/2010/main" val="4867384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1196752"/>
            <a:ext cx="7704856" cy="3693319"/>
          </a:xfrm>
          <a:prstGeom prst="rect">
            <a:avLst/>
          </a:prstGeom>
        </p:spPr>
        <p:txBody>
          <a:bodyPr wrap="square">
            <a:spAutoFit/>
          </a:bodyPr>
          <a:lstStyle/>
          <a:p>
            <a:r>
              <a:rPr lang="es-GT" dirty="0"/>
              <a:t>La primera computadora digital electrónica patentada fue obra de </a:t>
            </a:r>
            <a:r>
              <a:rPr lang="es-GT" b="1" dirty="0"/>
              <a:t>John </a:t>
            </a:r>
            <a:r>
              <a:rPr lang="es-GT" b="1" dirty="0" err="1"/>
              <a:t>Vincent</a:t>
            </a:r>
            <a:r>
              <a:rPr lang="es-GT" b="1" dirty="0"/>
              <a:t> </a:t>
            </a:r>
            <a:r>
              <a:rPr lang="es-GT" b="1" dirty="0" err="1"/>
              <a:t>Atanasoff</a:t>
            </a:r>
            <a:r>
              <a:rPr lang="es-GT" dirty="0"/>
              <a:t> (1903-1995). Conocedor de las inventos de Pascal y Babbage, y ayudado por </a:t>
            </a:r>
            <a:r>
              <a:rPr lang="es-GT" b="1" dirty="0" err="1"/>
              <a:t>Clifford</a:t>
            </a:r>
            <a:r>
              <a:rPr lang="es-GT" b="1" dirty="0"/>
              <a:t> Berry</a:t>
            </a:r>
            <a:r>
              <a:rPr lang="es-GT" dirty="0"/>
              <a:t> (1918-1963), construyó el </a:t>
            </a:r>
            <a:r>
              <a:rPr lang="es-GT" dirty="0" err="1"/>
              <a:t>Atanasoff</a:t>
            </a:r>
            <a:r>
              <a:rPr lang="es-GT" dirty="0"/>
              <a:t> Berry </a:t>
            </a:r>
            <a:r>
              <a:rPr lang="es-GT" dirty="0" err="1"/>
              <a:t>Computer</a:t>
            </a:r>
            <a:r>
              <a:rPr lang="es-GT" dirty="0"/>
              <a:t> (ABC). El ABC se desarrolló entre 1937 y 1942. Consistía en una calculadora electrónica que utilizaba tubos de vacío y estaba basada en el sistema binario (sistema numérico en el que se combinan los valores verdadero y falso, o 0 y 1).</a:t>
            </a:r>
          </a:p>
          <a:p>
            <a:r>
              <a:rPr lang="es-GT" dirty="0"/>
              <a:t>Entre 1939 y 1944, </a:t>
            </a:r>
            <a:r>
              <a:rPr lang="es-GT" b="1" dirty="0"/>
              <a:t>Howard </a:t>
            </a:r>
            <a:r>
              <a:rPr lang="es-GT" b="1" dirty="0" err="1"/>
              <a:t>Aiken</a:t>
            </a:r>
            <a:r>
              <a:rPr lang="es-GT" dirty="0"/>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p>
        </p:txBody>
      </p:sp>
    </p:spTree>
    <p:extLst>
      <p:ext uri="{BB962C8B-B14F-4D97-AF65-F5344CB8AC3E}">
        <p14:creationId xmlns:p14="http://schemas.microsoft.com/office/powerpoint/2010/main" val="43388296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332656"/>
            <a:ext cx="7470576" cy="5909310"/>
          </a:xfrm>
          <a:prstGeom prst="rect">
            <a:avLst/>
          </a:prstGeom>
        </p:spPr>
        <p:txBody>
          <a:bodyPr wrap="square">
            <a:spAutoFit/>
          </a:bodyPr>
          <a:lstStyle/>
          <a:p>
            <a:r>
              <a:rPr lang="es-GT" dirty="0"/>
              <a:t>Por desgracia, los avances tecnológicos suelen producirse gracias a los militares que se aprovechan de la ciencia para perfeccionar sus armas. En la Moore </a:t>
            </a:r>
            <a:r>
              <a:rPr lang="es-GT" dirty="0" err="1"/>
              <a:t>School</a:t>
            </a:r>
            <a:r>
              <a:rPr lang="es-GT" dirty="0"/>
              <a:t> de la Universidad de Pensilvania se estaba trabajando en un proyecto militar para realizar unas tablas de tiro para armas balísticas. Los cálculos eran enormes y se tardaban semanas en realizarlos. Parece ser que </a:t>
            </a:r>
            <a:r>
              <a:rPr lang="es-GT" b="1" dirty="0"/>
              <a:t>John W. </a:t>
            </a:r>
            <a:r>
              <a:rPr lang="es-GT" b="1" dirty="0" err="1"/>
              <a:t>Mauchly</a:t>
            </a:r>
            <a:r>
              <a:rPr lang="es-GT" dirty="0"/>
              <a:t> (1907-1980), quien dirigía el departamento de física del </a:t>
            </a:r>
            <a:r>
              <a:rPr lang="es-GT" dirty="0" err="1"/>
              <a:t>Ursine</a:t>
            </a:r>
            <a:r>
              <a:rPr lang="es-GT" dirty="0"/>
              <a:t> </a:t>
            </a:r>
            <a:r>
              <a:rPr lang="es-GT" dirty="0" err="1"/>
              <a:t>College</a:t>
            </a:r>
            <a:r>
              <a:rPr lang="es-GT" dirty="0"/>
              <a:t> de Filadelfia vivió en casa de </a:t>
            </a:r>
            <a:r>
              <a:rPr lang="es-GT" dirty="0" err="1"/>
              <a:t>Atanasoff</a:t>
            </a:r>
            <a:r>
              <a:rPr lang="es-GT" dirty="0"/>
              <a:t> durante cuatro días a partir del 13 de Junio de 1941, lo que seguramente aprovechó para conocer las ideas de </a:t>
            </a:r>
            <a:r>
              <a:rPr lang="es-GT" dirty="0" err="1"/>
              <a:t>Atanasoff</a:t>
            </a:r>
            <a:r>
              <a:rPr lang="es-GT" dirty="0"/>
              <a:t>.</a:t>
            </a:r>
          </a:p>
          <a:p>
            <a:r>
              <a:rPr lang="es-GT" dirty="0"/>
              <a:t>Junto a </a:t>
            </a:r>
            <a:r>
              <a:rPr lang="es-GT" b="1" dirty="0"/>
              <a:t>John </a:t>
            </a:r>
            <a:r>
              <a:rPr lang="es-GT" b="1" dirty="0" err="1"/>
              <a:t>Presper</a:t>
            </a:r>
            <a:r>
              <a:rPr lang="es-GT" b="1" dirty="0"/>
              <a:t> </a:t>
            </a:r>
            <a:r>
              <a:rPr lang="es-GT" b="1" dirty="0" err="1"/>
              <a:t>Eckert</a:t>
            </a:r>
            <a:r>
              <a:rPr lang="es-GT" dirty="0"/>
              <a:t> (1919-1995), </a:t>
            </a:r>
            <a:r>
              <a:rPr lang="es-GT" dirty="0" err="1"/>
              <a:t>Mauchly</a:t>
            </a:r>
            <a:r>
              <a:rPr lang="es-GT" dirty="0"/>
              <a:t> desarrolló una computadora electrónica completamente operacional a gran escala, para acelerar los complicados cálculos del proyecto militar de la universidad Moore. Se terminó en 1946 y se llamó </a:t>
            </a:r>
            <a:r>
              <a:rPr lang="es-GT" dirty="0" err="1"/>
              <a:t>Electronic</a:t>
            </a:r>
            <a:r>
              <a:rPr lang="es-GT" dirty="0"/>
              <a:t> </a:t>
            </a:r>
            <a:r>
              <a:rPr lang="es-GT" dirty="0" err="1"/>
              <a:t>Numerical</a:t>
            </a:r>
            <a:r>
              <a:rPr lang="es-GT" dirty="0"/>
              <a:t> </a:t>
            </a:r>
            <a:r>
              <a:rPr lang="es-GT" dirty="0" err="1"/>
              <a:t>Integrator</a:t>
            </a:r>
            <a:r>
              <a:rPr lang="es-GT" dirty="0"/>
              <a:t> And </a:t>
            </a:r>
            <a:r>
              <a:rPr lang="es-GT" dirty="0" err="1"/>
              <a:t>Computer</a:t>
            </a:r>
            <a:r>
              <a:rPr lang="es-GT" dirty="0"/>
              <a:t> (ENIAC). El ENIAC tenía 18.000 tubos electrónicos integrados en un volumen de 84 metros cúbicos. Pesaba unas 30 toneladas y consumía alrededor de 100.000 vatios. Su capacidad de cálculo era de 5.000 operaciones por segundo, aunque tenía que programarse manualmente conectándola a 3 tableros que contenían más de 6000 interruptores. Cargar un programa podía ser una tarea de varios días. El calor </a:t>
            </a:r>
            <a:r>
              <a:rPr lang="es-GT" dirty="0" err="1"/>
              <a:t>dispado</a:t>
            </a:r>
            <a:r>
              <a:rPr lang="es-GT" dirty="0"/>
              <a:t> por semejante monstruo debía ser importante, y se necesitaba una instalación de aire acondicionado. En definitiva, un ordenador portátil... más o menos.</a:t>
            </a:r>
          </a:p>
        </p:txBody>
      </p:sp>
    </p:spTree>
    <p:extLst>
      <p:ext uri="{BB962C8B-B14F-4D97-AF65-F5344CB8AC3E}">
        <p14:creationId xmlns:p14="http://schemas.microsoft.com/office/powerpoint/2010/main" val="2984702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620688"/>
            <a:ext cx="7038528" cy="5355312"/>
          </a:xfrm>
          <a:prstGeom prst="rect">
            <a:avLst/>
          </a:prstGeom>
        </p:spPr>
        <p:txBody>
          <a:bodyPr wrap="square">
            <a:spAutoFit/>
          </a:bodyPr>
          <a:lstStyle/>
          <a:p>
            <a:r>
              <a:rPr lang="es-GT" dirty="0"/>
              <a:t>Puede que no os suene, pero quien conozca de "los entresijos de la informática" seguro que considera importante nombrar a </a:t>
            </a:r>
            <a:r>
              <a:rPr lang="es-GT" b="1" dirty="0"/>
              <a:t>Johann Ludwig Von Neumann</a:t>
            </a:r>
            <a:r>
              <a:rPr lang="es-GT" dirty="0"/>
              <a:t> (1903-1957), genio de las matemáticas, quien tuvo el honor de asistir a las clases de Albert Einstein en la universidad de Berlín. Autor de trabajos de lógica simbólica, matemática pura y aplicada, física y tecnología, publicó un artículo acerca del almacenamiento de los programas, en 1945. Proponía que los programas se guardaran en memoria al igual que los datos, en forma binaria. Esto tuvo como consecuencia el aumento de velocidad de los cálculos y la ausencia de errores producidos por fallos mecánicos al programar la máquina mediante cables.</a:t>
            </a:r>
          </a:p>
          <a:p>
            <a:r>
              <a:rPr lang="es-GT" dirty="0"/>
              <a:t>En cuanto a la aparición de los lenguajes de programación, el archiconocido COBOL, que tantos problemas causó con el "efecto 2000", fue el primer lenguaje en el que no había que programar directamente en código binario, y fue </a:t>
            </a:r>
            <a:r>
              <a:rPr lang="es-GT" b="1" dirty="0"/>
              <a:t>Grace Murray </a:t>
            </a:r>
            <a:r>
              <a:rPr lang="es-GT" b="1" dirty="0" err="1"/>
              <a:t>Hoper</a:t>
            </a:r>
            <a:r>
              <a:rPr lang="es-GT" dirty="0"/>
              <a:t> en 1952, una oficial de la Marina de Estados Unidos desarrolló el primer compilador, un programa que puede traducir enunciados parecidos al inglés en un código binario comprensible para la maquina llamado COBOL (</a:t>
            </a:r>
            <a:r>
              <a:rPr lang="es-GT" dirty="0" err="1"/>
              <a:t>COmmon</a:t>
            </a:r>
            <a:r>
              <a:rPr lang="es-GT" dirty="0"/>
              <a:t> Business-</a:t>
            </a:r>
            <a:r>
              <a:rPr lang="es-GT" dirty="0" err="1"/>
              <a:t>Oriented</a:t>
            </a:r>
            <a:r>
              <a:rPr lang="es-GT" dirty="0"/>
              <a:t> </a:t>
            </a:r>
            <a:r>
              <a:rPr lang="es-GT" dirty="0" err="1"/>
              <a:t>Languaje</a:t>
            </a:r>
            <a:r>
              <a:rPr lang="es-GT" dirty="0"/>
              <a:t>).</a:t>
            </a:r>
          </a:p>
        </p:txBody>
      </p:sp>
    </p:spTree>
    <p:extLst>
      <p:ext uri="{BB962C8B-B14F-4D97-AF65-F5344CB8AC3E}">
        <p14:creationId xmlns:p14="http://schemas.microsoft.com/office/powerpoint/2010/main" val="103665693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77364" y="404664"/>
            <a:ext cx="6606480" cy="6186309"/>
          </a:xfrm>
          <a:prstGeom prst="rect">
            <a:avLst/>
          </a:prstGeom>
        </p:spPr>
        <p:txBody>
          <a:bodyPr wrap="square">
            <a:spAutoFit/>
          </a:bodyPr>
          <a:lstStyle/>
          <a:p>
            <a:r>
              <a:rPr lang="es-GT" dirty="0"/>
              <a:t>A partir de ahí, los avances han sido vertiginosos.</a:t>
            </a:r>
          </a:p>
          <a:p>
            <a:r>
              <a:rPr lang="es-GT" dirty="0"/>
              <a:t>La utilización del transistor en las computadoras en 1958, sustituyendo los tubos de vacío</a:t>
            </a:r>
          </a:p>
          <a:p>
            <a:r>
              <a:rPr lang="es-GT" dirty="0"/>
              <a:t>La aparición del circuito integrado de mano de Jack </a:t>
            </a:r>
            <a:r>
              <a:rPr lang="es-GT" dirty="0" err="1"/>
              <a:t>Kilby</a:t>
            </a:r>
            <a:r>
              <a:rPr lang="es-GT" dirty="0"/>
              <a:t>, también en 1958</a:t>
            </a:r>
          </a:p>
          <a:p>
            <a:r>
              <a:rPr lang="es-GT" dirty="0"/>
              <a:t>La miniaturización de un circuito electrónico en un chip de silicio en 1961</a:t>
            </a:r>
          </a:p>
          <a:p>
            <a:r>
              <a:rPr lang="es-GT" dirty="0"/>
              <a:t>El primer microprocesador, el 4004 de Intel, en 1971</a:t>
            </a:r>
          </a:p>
          <a:p>
            <a:r>
              <a:rPr lang="es-GT" dirty="0"/>
              <a:t>Gary </a:t>
            </a:r>
            <a:r>
              <a:rPr lang="es-GT" dirty="0" err="1"/>
              <a:t>Kildall</a:t>
            </a:r>
            <a:r>
              <a:rPr lang="es-GT" dirty="0"/>
              <a:t> crea el sistema operativo CP/M en 1973</a:t>
            </a:r>
          </a:p>
          <a:p>
            <a:r>
              <a:rPr lang="es-GT" dirty="0"/>
              <a:t>IBM comercializa el primer PC en 1980</a:t>
            </a:r>
          </a:p>
          <a:p>
            <a:r>
              <a:rPr lang="es-GT" dirty="0"/>
              <a:t>Recordando a los primeros tiempos del ENIAC, con enormes computadores, en 1998 se terminó el proyecto Blue </a:t>
            </a:r>
            <a:r>
              <a:rPr lang="es-GT" dirty="0" err="1"/>
              <a:t>Pacific</a:t>
            </a:r>
            <a:r>
              <a:rPr lang="es-GT" dirty="0"/>
              <a:t>. La "maquinita" tiene la nada despreciable cantidad de 5856 procesadores que en conjunto tienen una velocidad de 3'9 </a:t>
            </a:r>
            <a:r>
              <a:rPr lang="es-GT" dirty="0" err="1"/>
              <a:t>teraflops</a:t>
            </a:r>
            <a:r>
              <a:rPr lang="es-GT" dirty="0"/>
              <a:t>, 2'6 Terabytes de memoria, ocupa 2400 metros cuadrados y tiene un peso de 47 toneladas. Se utiliza para la simulación de explosiones nucleares, y "ha salido" por unos 13000 millones de pesetas... baratito.</a:t>
            </a:r>
          </a:p>
          <a:p>
            <a:r>
              <a:rPr lang="es-GT" dirty="0"/>
              <a:t>Hay muchos más personajes que intervienen en la historia y que han realizado grandes aportaciones, pero no es cuestión de extenderse.</a:t>
            </a:r>
          </a:p>
          <a:p>
            <a:r>
              <a:rPr lang="es-GT" dirty="0"/>
              <a:t> </a:t>
            </a:r>
          </a:p>
        </p:txBody>
      </p:sp>
    </p:spTree>
    <p:extLst>
      <p:ext uri="{BB962C8B-B14F-4D97-AF65-F5344CB8AC3E}">
        <p14:creationId xmlns:p14="http://schemas.microsoft.com/office/powerpoint/2010/main" val="1511704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65</TotalTime>
  <Words>391</Words>
  <Application>Microsoft Office PowerPoint</Application>
  <PresentationFormat>Presentación en pantalla (4:3)</PresentationFormat>
  <Paragraphs>24</Paragraphs>
  <Slides>9</Slides>
  <Notes>1</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Papel</vt:lpstr>
      <vt:lpstr>HISTORIA DE LA PROGRAMACIÓN </vt:lpstr>
      <vt:lpstr>Historia de la Programación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PROGRAMACIÓN</dc:title>
  <dc:creator>Edy Cifuentes</dc:creator>
  <cp:lastModifiedBy>Edy Cifuentes</cp:lastModifiedBy>
  <cp:revision>4</cp:revision>
  <dcterms:created xsi:type="dcterms:W3CDTF">2017-04-18T23:20:30Z</dcterms:created>
  <dcterms:modified xsi:type="dcterms:W3CDTF">2017-04-19T00:26:47Z</dcterms:modified>
</cp:coreProperties>
</file>