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278481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98995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51735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113016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5496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2414708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3380919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281056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76243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C1E0D8F-72B7-4234-9C50-DB0B0CF0C9F3}" type="datetimeFigureOut">
              <a:rPr lang="es-ES" smtClean="0"/>
              <a:t>17/11/2024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116955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1E0D8F-72B7-4234-9C50-DB0B0CF0C9F3}" type="datetimeFigureOut">
              <a:rPr lang="es-ES" smtClean="0"/>
              <a:t>17/11/2024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413996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1E0D8F-72B7-4234-9C50-DB0B0CF0C9F3}" type="datetimeFigureOut">
              <a:rPr lang="es-ES" smtClean="0"/>
              <a:t>17/11/2024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330453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C1E0D8F-72B7-4234-9C50-DB0B0CF0C9F3}" type="datetimeFigureOut">
              <a:rPr lang="es-ES" smtClean="0"/>
              <a:t>17/11/2024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113984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E0D8F-72B7-4234-9C50-DB0B0CF0C9F3}" type="datetimeFigureOut">
              <a:rPr lang="es-ES" smtClean="0"/>
              <a:t>17/11/2024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138079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C1E0D8F-72B7-4234-9C50-DB0B0CF0C9F3}" type="datetimeFigureOut">
              <a:rPr lang="es-ES" smtClean="0"/>
              <a:t>17/11/2024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188139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C1E0D8F-72B7-4234-9C50-DB0B0CF0C9F3}" type="datetimeFigureOut">
              <a:rPr lang="es-ES" smtClean="0"/>
              <a:t>17/11/2024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94C1991-495E-41ED-8774-46297071E0BE}" type="slidenum">
              <a:rPr lang="es-ES" smtClean="0"/>
              <a:t>‹Nº›</a:t>
            </a:fld>
            <a:endParaRPr lang="es-ES"/>
          </a:p>
        </p:txBody>
      </p:sp>
    </p:spTree>
    <p:extLst>
      <p:ext uri="{BB962C8B-B14F-4D97-AF65-F5344CB8AC3E}">
        <p14:creationId xmlns:p14="http://schemas.microsoft.com/office/powerpoint/2010/main" val="390858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1E0D8F-72B7-4234-9C50-DB0B0CF0C9F3}" type="datetimeFigureOut">
              <a:rPr lang="es-ES" smtClean="0"/>
              <a:t>17/11/2024</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4C1991-495E-41ED-8774-46297071E0BE}" type="slidenum">
              <a:rPr lang="es-ES" smtClean="0"/>
              <a:t>‹Nº›</a:t>
            </a:fld>
            <a:endParaRPr lang="es-ES"/>
          </a:p>
        </p:txBody>
      </p:sp>
    </p:spTree>
    <p:extLst>
      <p:ext uri="{BB962C8B-B14F-4D97-AF65-F5344CB8AC3E}">
        <p14:creationId xmlns:p14="http://schemas.microsoft.com/office/powerpoint/2010/main" val="3005837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7CC4EC4-AB7F-C8B0-684A-4344C6179F0A}"/>
              </a:ext>
            </a:extLst>
          </p:cNvPr>
          <p:cNvSpPr/>
          <p:nvPr/>
        </p:nvSpPr>
        <p:spPr>
          <a:xfrm>
            <a:off x="2215614" y="224135"/>
            <a:ext cx="7328160" cy="1754326"/>
          </a:xfrm>
          <a:prstGeom prst="rect">
            <a:avLst/>
          </a:prstGeom>
          <a:no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Torneo de Baloncesto </a:t>
            </a:r>
          </a:p>
          <a:p>
            <a:pPr algn="ctr"/>
            <a:r>
              <a:rPr lang="es-ES" sz="5400" b="1" dirty="0">
                <a:ln w="22225">
                  <a:solidFill>
                    <a:schemeClr val="accent2"/>
                  </a:solidFill>
                  <a:prstDash val="solid"/>
                </a:ln>
                <a:solidFill>
                  <a:schemeClr val="accent2">
                    <a:lumMod val="40000"/>
                    <a:lumOff val="60000"/>
                  </a:schemeClr>
                </a:solidFill>
              </a:rPr>
              <a:t>Juvenil</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5" name="Rectángulo 4">
            <a:extLst>
              <a:ext uri="{FF2B5EF4-FFF2-40B4-BE49-F238E27FC236}">
                <a16:creationId xmlns:a16="http://schemas.microsoft.com/office/drawing/2014/main" id="{63FD0922-25DF-FA49-22AE-58B954E8C3CF}"/>
              </a:ext>
            </a:extLst>
          </p:cNvPr>
          <p:cNvSpPr/>
          <p:nvPr/>
        </p:nvSpPr>
        <p:spPr>
          <a:xfrm>
            <a:off x="2845850" y="3136612"/>
            <a:ext cx="6067687" cy="584775"/>
          </a:xfrm>
          <a:prstGeom prst="rect">
            <a:avLst/>
          </a:prstGeom>
          <a:noFill/>
        </p:spPr>
        <p:txBody>
          <a:bodyPr wrap="none" lIns="91440" tIns="45720" rIns="91440" bIns="45720">
            <a:spAutoFit/>
          </a:bodyPr>
          <a:lstStyle/>
          <a:p>
            <a:pPr algn="ctr"/>
            <a:r>
              <a:rPr lang="es-ES" sz="3200" b="0" cap="none" spc="0" dirty="0">
                <a:ln w="0"/>
                <a:solidFill>
                  <a:schemeClr val="tx1"/>
                </a:solidFill>
                <a:effectLst>
                  <a:outerShdw blurRad="38100" dist="19050" dir="2700000" algn="tl" rotWithShape="0">
                    <a:schemeClr val="dk1">
                      <a:alpha val="40000"/>
                    </a:schemeClr>
                  </a:outerShdw>
                </a:effectLst>
              </a:rPr>
              <a:t>Dayanna Patricia Coral Martinez</a:t>
            </a:r>
          </a:p>
        </p:txBody>
      </p:sp>
      <p:sp>
        <p:nvSpPr>
          <p:cNvPr id="6" name="Rectángulo 5">
            <a:extLst>
              <a:ext uri="{FF2B5EF4-FFF2-40B4-BE49-F238E27FC236}">
                <a16:creationId xmlns:a16="http://schemas.microsoft.com/office/drawing/2014/main" id="{46C82B42-2604-DA68-EE25-6761F6D4F7A3}"/>
              </a:ext>
            </a:extLst>
          </p:cNvPr>
          <p:cNvSpPr/>
          <p:nvPr/>
        </p:nvSpPr>
        <p:spPr>
          <a:xfrm>
            <a:off x="1523124" y="4879538"/>
            <a:ext cx="8496814" cy="923330"/>
          </a:xfrm>
          <a:prstGeom prst="rect">
            <a:avLst/>
          </a:prstGeom>
          <a:no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Bases de </a:t>
            </a:r>
            <a:r>
              <a:rPr lang="es-ES" sz="5400" b="1" dirty="0">
                <a:ln w="22225">
                  <a:solidFill>
                    <a:schemeClr val="accent2"/>
                  </a:solidFill>
                  <a:prstDash val="solid"/>
                </a:ln>
                <a:solidFill>
                  <a:schemeClr val="accent2">
                    <a:lumMod val="40000"/>
                    <a:lumOff val="60000"/>
                  </a:schemeClr>
                </a:solidFill>
              </a:rPr>
              <a:t>D</a:t>
            </a:r>
            <a:r>
              <a:rPr lang="es-ES" sz="5400" b="1" cap="none" spc="0" dirty="0">
                <a:ln w="22225">
                  <a:solidFill>
                    <a:schemeClr val="accent2"/>
                  </a:solidFill>
                  <a:prstDash val="solid"/>
                </a:ln>
                <a:solidFill>
                  <a:schemeClr val="accent2">
                    <a:lumMod val="40000"/>
                    <a:lumOff val="60000"/>
                  </a:schemeClr>
                </a:solidFill>
                <a:effectLst/>
              </a:rPr>
              <a:t>atos Avanzadas</a:t>
            </a:r>
          </a:p>
        </p:txBody>
      </p:sp>
    </p:spTree>
    <p:extLst>
      <p:ext uri="{BB962C8B-B14F-4D97-AF65-F5344CB8AC3E}">
        <p14:creationId xmlns:p14="http://schemas.microsoft.com/office/powerpoint/2010/main" val="80202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7754A-7F19-39DD-FD96-83C4C0C6BE7F}"/>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205E9E2E-C88C-1DBF-374B-2A3A9A2F65AD}"/>
              </a:ext>
            </a:extLst>
          </p:cNvPr>
          <p:cNvSpPr/>
          <p:nvPr/>
        </p:nvSpPr>
        <p:spPr>
          <a:xfrm>
            <a:off x="3742733" y="224135"/>
            <a:ext cx="4273927" cy="923330"/>
          </a:xfrm>
          <a:prstGeom prst="rect">
            <a:avLst/>
          </a:prstGeom>
          <a:noFill/>
        </p:spPr>
        <p:txBody>
          <a:bodyPr wrap="none" lIns="91440" tIns="45720" rIns="91440" bIns="45720">
            <a:spAutoFit/>
          </a:bodyPr>
          <a:lstStyle/>
          <a:p>
            <a:pPr algn="ctr"/>
            <a:r>
              <a:rPr lang="es-ES" sz="5400" b="1" cap="none" spc="0">
                <a:ln w="22225">
                  <a:solidFill>
                    <a:schemeClr val="accent2"/>
                  </a:solidFill>
                  <a:prstDash val="solid"/>
                </a:ln>
                <a:solidFill>
                  <a:schemeClr val="accent2">
                    <a:lumMod val="40000"/>
                    <a:lumOff val="60000"/>
                  </a:schemeClr>
                </a:solidFill>
                <a:effectLst/>
              </a:rPr>
              <a:t>Introducción</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2" name="CuadroTexto 1">
            <a:extLst>
              <a:ext uri="{FF2B5EF4-FFF2-40B4-BE49-F238E27FC236}">
                <a16:creationId xmlns:a16="http://schemas.microsoft.com/office/drawing/2014/main" id="{99C62E4F-A491-D21E-A702-D594A9F29661}"/>
              </a:ext>
            </a:extLst>
          </p:cNvPr>
          <p:cNvSpPr txBox="1"/>
          <p:nvPr/>
        </p:nvSpPr>
        <p:spPr>
          <a:xfrm>
            <a:off x="1307690" y="1307690"/>
            <a:ext cx="7796981" cy="2246769"/>
          </a:xfrm>
          <a:prstGeom prst="rect">
            <a:avLst/>
          </a:prstGeom>
          <a:noFill/>
        </p:spPr>
        <p:txBody>
          <a:bodyPr wrap="square" rtlCol="0">
            <a:spAutoFit/>
          </a:bodyPr>
          <a:lstStyle/>
          <a:p>
            <a:pPr algn="just"/>
            <a:r>
              <a:rPr lang="es-MX" sz="2000"/>
              <a:t>Crear un sistema de gestión de un torneo de baloncesto juvenil, que busca centralizar y automatizar los procesos relacionados con los participantes, los encuentros, los resultados y la tabla de posiciones. Utilizando MongoDB como base de datos, se permitirá gestionar eficientemente grandes volúmenes de datos, proporcionando información precisa y accesible tanto para los organizadores como para los participantes en tiempo real.</a:t>
            </a:r>
            <a:endParaRPr lang="es-ES" sz="2000" dirty="0"/>
          </a:p>
        </p:txBody>
      </p:sp>
      <p:pic>
        <p:nvPicPr>
          <p:cNvPr id="8" name="Imagen 7">
            <a:extLst>
              <a:ext uri="{FF2B5EF4-FFF2-40B4-BE49-F238E27FC236}">
                <a16:creationId xmlns:a16="http://schemas.microsoft.com/office/drawing/2014/main" id="{6BFBB96B-BD92-3D4F-611C-C4E178A8B067}"/>
              </a:ext>
            </a:extLst>
          </p:cNvPr>
          <p:cNvPicPr>
            <a:picLocks noChangeAspect="1"/>
          </p:cNvPicPr>
          <p:nvPr/>
        </p:nvPicPr>
        <p:blipFill>
          <a:blip r:embed="rId2"/>
          <a:stretch>
            <a:fillRect/>
          </a:stretch>
        </p:blipFill>
        <p:spPr>
          <a:xfrm>
            <a:off x="3603368" y="4306529"/>
            <a:ext cx="3648075" cy="1981200"/>
          </a:xfrm>
          <a:prstGeom prst="rect">
            <a:avLst/>
          </a:prstGeom>
        </p:spPr>
      </p:pic>
    </p:spTree>
    <p:extLst>
      <p:ext uri="{BB962C8B-B14F-4D97-AF65-F5344CB8AC3E}">
        <p14:creationId xmlns:p14="http://schemas.microsoft.com/office/powerpoint/2010/main" val="413156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56612-0F58-B5BE-9C41-40744D1EDBA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569E8EBD-847C-4700-3484-C0E05943667D}"/>
              </a:ext>
            </a:extLst>
          </p:cNvPr>
          <p:cNvSpPr/>
          <p:nvPr/>
        </p:nvSpPr>
        <p:spPr>
          <a:xfrm>
            <a:off x="4524198" y="224135"/>
            <a:ext cx="2711000" cy="923330"/>
          </a:xfrm>
          <a:prstGeom prst="rect">
            <a:avLst/>
          </a:prstGeom>
          <a:noFill/>
        </p:spPr>
        <p:txBody>
          <a:bodyPr wrap="none" lIns="91440" tIns="45720" rIns="91440" bIns="45720">
            <a:spAutoFit/>
          </a:bodyPr>
          <a:lstStyle/>
          <a:p>
            <a:pPr algn="ctr"/>
            <a:r>
              <a:rPr lang="es-ES" sz="5400" b="1" cap="none" spc="0">
                <a:ln w="22225">
                  <a:solidFill>
                    <a:schemeClr val="accent2"/>
                  </a:solidFill>
                  <a:prstDash val="solid"/>
                </a:ln>
                <a:solidFill>
                  <a:schemeClr val="accent2">
                    <a:lumMod val="40000"/>
                    <a:lumOff val="60000"/>
                  </a:schemeClr>
                </a:solidFill>
                <a:effectLst/>
              </a:rPr>
              <a:t>Alcance</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2" name="CuadroTexto 1">
            <a:extLst>
              <a:ext uri="{FF2B5EF4-FFF2-40B4-BE49-F238E27FC236}">
                <a16:creationId xmlns:a16="http://schemas.microsoft.com/office/drawing/2014/main" id="{FE774EE9-0CE6-F86F-DE5A-BE497D2506F8}"/>
              </a:ext>
            </a:extLst>
          </p:cNvPr>
          <p:cNvSpPr txBox="1"/>
          <p:nvPr/>
        </p:nvSpPr>
        <p:spPr>
          <a:xfrm>
            <a:off x="1307690" y="1307690"/>
            <a:ext cx="7796981" cy="2246769"/>
          </a:xfrm>
          <a:prstGeom prst="rect">
            <a:avLst/>
          </a:prstGeom>
          <a:noFill/>
        </p:spPr>
        <p:txBody>
          <a:bodyPr wrap="square" rtlCol="0">
            <a:spAutoFit/>
          </a:bodyPr>
          <a:lstStyle/>
          <a:p>
            <a:pPr algn="just"/>
            <a:r>
              <a:rPr lang="es-MX" sz="2000"/>
              <a:t>El proyecto abarca todos los aspectos de la gestión del torneo, incluyendo el registro de participantes (deportistas, entrenadores, árbitros), la planificación de los encuentros, el registro de los resultados, la actualización de la tabla de posiciones y la generación de informes. Este sistema está diseñado para torneos juveniles con una cantidad limitada de equipos y partidos, con la posibilidad de ampliarse para eventos más grandes.</a:t>
            </a:r>
            <a:endParaRPr lang="es-ES" sz="2000" dirty="0"/>
          </a:p>
        </p:txBody>
      </p:sp>
      <p:pic>
        <p:nvPicPr>
          <p:cNvPr id="2050" name="Picture 2" descr="Cómo definir correctamente el alcance de nuestros proyectos?. Primera parte.">
            <a:extLst>
              <a:ext uri="{FF2B5EF4-FFF2-40B4-BE49-F238E27FC236}">
                <a16:creationId xmlns:a16="http://schemas.microsoft.com/office/drawing/2014/main" id="{313BCDB5-DD91-7668-3086-6BF28191D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3156" y="3747741"/>
            <a:ext cx="3190352" cy="2392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70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B22B5-1569-CF41-6164-1638AA0A0209}"/>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34663AA-5777-43BA-EF51-8EFE94077C63}"/>
              </a:ext>
            </a:extLst>
          </p:cNvPr>
          <p:cNvSpPr/>
          <p:nvPr/>
        </p:nvSpPr>
        <p:spPr>
          <a:xfrm>
            <a:off x="3735524" y="224135"/>
            <a:ext cx="4288353" cy="923330"/>
          </a:xfrm>
          <a:prstGeom prst="rect">
            <a:avLst/>
          </a:prstGeom>
          <a:noFill/>
        </p:spPr>
        <p:txBody>
          <a:bodyPr wrap="none" lIns="91440" tIns="45720" rIns="91440" bIns="45720">
            <a:spAutoFit/>
          </a:bodyPr>
          <a:lstStyle/>
          <a:p>
            <a:pPr algn="ctr"/>
            <a:r>
              <a:rPr lang="es-ES" sz="5400" b="1" cap="none" spc="0">
                <a:ln w="22225">
                  <a:solidFill>
                    <a:schemeClr val="accent2"/>
                  </a:solidFill>
                  <a:prstDash val="solid"/>
                </a:ln>
                <a:solidFill>
                  <a:schemeClr val="accent2">
                    <a:lumMod val="40000"/>
                    <a:lumOff val="60000"/>
                  </a:schemeClr>
                </a:solidFill>
                <a:effectLst/>
              </a:rPr>
              <a:t>Justificación</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2" name="CuadroTexto 1">
            <a:extLst>
              <a:ext uri="{FF2B5EF4-FFF2-40B4-BE49-F238E27FC236}">
                <a16:creationId xmlns:a16="http://schemas.microsoft.com/office/drawing/2014/main" id="{801FF592-19E2-669B-86EC-B1D5A3A3FE40}"/>
              </a:ext>
            </a:extLst>
          </p:cNvPr>
          <p:cNvSpPr txBox="1"/>
          <p:nvPr/>
        </p:nvSpPr>
        <p:spPr>
          <a:xfrm>
            <a:off x="1307690" y="1307690"/>
            <a:ext cx="7796981" cy="2554545"/>
          </a:xfrm>
          <a:prstGeom prst="rect">
            <a:avLst/>
          </a:prstGeom>
          <a:noFill/>
        </p:spPr>
        <p:txBody>
          <a:bodyPr wrap="square" rtlCol="0">
            <a:spAutoFit/>
          </a:bodyPr>
          <a:lstStyle/>
          <a:p>
            <a:pPr algn="just"/>
            <a:r>
              <a:rPr lang="es-MX" sz="2000" dirty="0"/>
              <a:t>Para una gestión eficiente del torneo de baloncesto juvenil, es necesario contar con un sistema que centralice la información y permita su consulta y actualización rápidamente. MongoDB es ideal para manejar los datos de manera flexible, permitiendo consultas rápidas y escalabilidad a medida que el torneo crece. Esto optimizará la gestión del torneo, reduciendo errores en el registro de resultados y garantizando información precisa y actualizada.</a:t>
            </a:r>
            <a:endParaRPr lang="es-ES" sz="2000" dirty="0"/>
          </a:p>
        </p:txBody>
      </p:sp>
      <p:pic>
        <p:nvPicPr>
          <p:cNvPr id="3074" name="Picture 2" descr="Justificación de la propuesta - Cursos Multimedia SL">
            <a:extLst>
              <a:ext uri="{FF2B5EF4-FFF2-40B4-BE49-F238E27FC236}">
                <a16:creationId xmlns:a16="http://schemas.microsoft.com/office/drawing/2014/main" id="{46E3E792-1AEA-DDB7-2F53-60A746805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090" y="3882009"/>
            <a:ext cx="3446794" cy="262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931B1-7865-2D10-7E9C-99A9E1BE890D}"/>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F2119521-1DFA-F243-A6FA-590107F6DA67}"/>
              </a:ext>
            </a:extLst>
          </p:cNvPr>
          <p:cNvSpPr/>
          <p:nvPr/>
        </p:nvSpPr>
        <p:spPr>
          <a:xfrm>
            <a:off x="2954449" y="224135"/>
            <a:ext cx="5850512" cy="923330"/>
          </a:xfrm>
          <a:prstGeom prst="rect">
            <a:avLst/>
          </a:prstGeom>
          <a:no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Reglas del Torneo</a:t>
            </a:r>
          </a:p>
        </p:txBody>
      </p:sp>
      <p:sp>
        <p:nvSpPr>
          <p:cNvPr id="2" name="CuadroTexto 1">
            <a:extLst>
              <a:ext uri="{FF2B5EF4-FFF2-40B4-BE49-F238E27FC236}">
                <a16:creationId xmlns:a16="http://schemas.microsoft.com/office/drawing/2014/main" id="{3B003C44-4859-43A3-52E5-B2F4C7B26BB8}"/>
              </a:ext>
            </a:extLst>
          </p:cNvPr>
          <p:cNvSpPr txBox="1"/>
          <p:nvPr/>
        </p:nvSpPr>
        <p:spPr>
          <a:xfrm>
            <a:off x="1307690" y="1307690"/>
            <a:ext cx="7796981" cy="2554545"/>
          </a:xfrm>
          <a:prstGeom prst="rect">
            <a:avLst/>
          </a:prstGeom>
          <a:noFill/>
        </p:spPr>
        <p:txBody>
          <a:bodyPr wrap="square" rtlCol="0">
            <a:spAutoFit/>
          </a:bodyPr>
          <a:lstStyle/>
          <a:p>
            <a:pPr algn="just"/>
            <a:r>
              <a:rPr lang="es-MX" sz="2000" dirty="0"/>
              <a:t>El torneo se organizará en un formato de eliminación directa o round </a:t>
            </a:r>
            <a:r>
              <a:rPr lang="es-MX" sz="2000" dirty="0" err="1"/>
              <a:t>robin</a:t>
            </a:r>
            <a:r>
              <a:rPr lang="es-MX" sz="2000" dirty="0"/>
              <a:t>, con partidos de 4 cuartos de 10 minutos y prórrogas en caso de empate. Los equipos deben tener entre 7 y 12 jugadores, y los árbitros serán responsables de las decisiones finales. Los jugadores pueden acumular hasta 5 faltas personales, y se aplicarán sanciones por conductas antideportivas. Los partidos contarán con un sistema de clasificación y desempates detallado para determinar los equipos ganadores.</a:t>
            </a:r>
            <a:endParaRPr lang="es-ES" sz="2000" dirty="0"/>
          </a:p>
        </p:txBody>
      </p:sp>
      <p:pic>
        <p:nvPicPr>
          <p:cNvPr id="4098" name="Picture 2" descr="Caricatura De Acción De Jugador De Baloncesto Vector Gráfico Ilustración  del Vector - Ilustración de hombre, tiro: 200156988">
            <a:extLst>
              <a:ext uri="{FF2B5EF4-FFF2-40B4-BE49-F238E27FC236}">
                <a16:creationId xmlns:a16="http://schemas.microsoft.com/office/drawing/2014/main" id="{560AB308-EC88-04CE-BEE2-4EFBDE2047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450"/>
          <a:stretch/>
        </p:blipFill>
        <p:spPr bwMode="auto">
          <a:xfrm>
            <a:off x="4118115" y="4022460"/>
            <a:ext cx="1977885" cy="261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29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41A45-A422-C8CF-25E3-10B125BF8863}"/>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51324B04-9379-507D-7605-E54DE865EDDF}"/>
              </a:ext>
            </a:extLst>
          </p:cNvPr>
          <p:cNvSpPr/>
          <p:nvPr/>
        </p:nvSpPr>
        <p:spPr>
          <a:xfrm>
            <a:off x="2318474" y="224135"/>
            <a:ext cx="7122464" cy="923330"/>
          </a:xfrm>
          <a:prstGeom prst="rect">
            <a:avLst/>
          </a:prstGeom>
          <a:noFill/>
        </p:spPr>
        <p:txBody>
          <a:bodyPr wrap="non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Colecciones </a:t>
            </a:r>
            <a:r>
              <a:rPr lang="es-ES" sz="5400" b="1" dirty="0" err="1">
                <a:ln w="22225">
                  <a:solidFill>
                    <a:schemeClr val="accent2"/>
                  </a:solidFill>
                  <a:prstDash val="solid"/>
                </a:ln>
                <a:solidFill>
                  <a:schemeClr val="accent2">
                    <a:lumMod val="40000"/>
                    <a:lumOff val="60000"/>
                  </a:schemeClr>
                </a:solidFill>
              </a:rPr>
              <a:t>MongoDb</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2" name="CuadroTexto 1">
            <a:extLst>
              <a:ext uri="{FF2B5EF4-FFF2-40B4-BE49-F238E27FC236}">
                <a16:creationId xmlns:a16="http://schemas.microsoft.com/office/drawing/2014/main" id="{26B6A4A4-A329-35B3-5D69-B4BC7D7D272B}"/>
              </a:ext>
            </a:extLst>
          </p:cNvPr>
          <p:cNvSpPr txBox="1"/>
          <p:nvPr/>
        </p:nvSpPr>
        <p:spPr>
          <a:xfrm>
            <a:off x="1307690" y="1307690"/>
            <a:ext cx="7796981" cy="1631216"/>
          </a:xfrm>
          <a:prstGeom prst="rect">
            <a:avLst/>
          </a:prstGeom>
          <a:noFill/>
        </p:spPr>
        <p:txBody>
          <a:bodyPr wrap="square" rtlCol="0">
            <a:spAutoFit/>
          </a:bodyPr>
          <a:lstStyle/>
          <a:p>
            <a:pPr algn="just"/>
            <a:r>
              <a:rPr lang="es-MX" sz="2000" dirty="0"/>
              <a:t>Las colecciones de MongoDB deben reflejar la estructura del torneo, incluyendo colecciones para los deportistas, entrenadores, árbitros, partidos y posiciones. Cada colección almacenará información específica de los participantes, resultados y clasificación del torneo.</a:t>
            </a:r>
            <a:endParaRPr lang="es-ES" sz="2000" dirty="0"/>
          </a:p>
        </p:txBody>
      </p:sp>
      <p:pic>
        <p:nvPicPr>
          <p:cNvPr id="5" name="Imagen 4">
            <a:extLst>
              <a:ext uri="{FF2B5EF4-FFF2-40B4-BE49-F238E27FC236}">
                <a16:creationId xmlns:a16="http://schemas.microsoft.com/office/drawing/2014/main" id="{D2D3D66B-FD44-2A02-0A52-27A0E3467430}"/>
              </a:ext>
            </a:extLst>
          </p:cNvPr>
          <p:cNvPicPr>
            <a:picLocks noChangeAspect="1"/>
          </p:cNvPicPr>
          <p:nvPr/>
        </p:nvPicPr>
        <p:blipFill>
          <a:blip r:embed="rId2"/>
          <a:stretch>
            <a:fillRect/>
          </a:stretch>
        </p:blipFill>
        <p:spPr>
          <a:xfrm>
            <a:off x="1418221" y="3282514"/>
            <a:ext cx="7147411" cy="3148432"/>
          </a:xfrm>
          <a:prstGeom prst="rect">
            <a:avLst/>
          </a:prstGeom>
        </p:spPr>
      </p:pic>
    </p:spTree>
    <p:extLst>
      <p:ext uri="{BB962C8B-B14F-4D97-AF65-F5344CB8AC3E}">
        <p14:creationId xmlns:p14="http://schemas.microsoft.com/office/powerpoint/2010/main" val="145130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8E461B-20EC-FC10-CE0D-25795C169B4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6" name="Isosceles Triangle 1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Isosceles Triangle 1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1" name="Isosceles Triangle 2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4" name="Rectángulo 3">
            <a:extLst>
              <a:ext uri="{FF2B5EF4-FFF2-40B4-BE49-F238E27FC236}">
                <a16:creationId xmlns:a16="http://schemas.microsoft.com/office/drawing/2014/main" id="{AD4D4A5B-BDE9-C132-2313-B8270A90A636}"/>
              </a:ext>
            </a:extLst>
          </p:cNvPr>
          <p:cNvSpPr/>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b="1" dirty="0" err="1">
                <a:ln w="22225">
                  <a:solidFill>
                    <a:schemeClr val="accent2"/>
                  </a:solidFill>
                  <a:prstDash val="solid"/>
                </a:ln>
                <a:solidFill>
                  <a:schemeClr val="accent1"/>
                </a:solidFill>
                <a:latin typeface="+mj-lt"/>
                <a:ea typeface="+mj-ea"/>
                <a:cs typeface="+mj-cs"/>
              </a:rPr>
              <a:t>Informes</a:t>
            </a:r>
            <a:r>
              <a:rPr lang="en-US" sz="3600" b="1" dirty="0">
                <a:ln w="22225">
                  <a:solidFill>
                    <a:schemeClr val="accent2"/>
                  </a:solidFill>
                  <a:prstDash val="solid"/>
                </a:ln>
                <a:solidFill>
                  <a:schemeClr val="accent1"/>
                </a:solidFill>
                <a:latin typeface="+mj-lt"/>
                <a:ea typeface="+mj-ea"/>
                <a:cs typeface="+mj-cs"/>
              </a:rPr>
              <a:t> de </a:t>
            </a:r>
            <a:r>
              <a:rPr lang="en-US" sz="3600" b="1" dirty="0" err="1">
                <a:ln w="22225">
                  <a:solidFill>
                    <a:schemeClr val="accent2"/>
                  </a:solidFill>
                  <a:prstDash val="solid"/>
                </a:ln>
                <a:solidFill>
                  <a:schemeClr val="accent1"/>
                </a:solidFill>
                <a:latin typeface="+mj-lt"/>
                <a:ea typeface="+mj-ea"/>
                <a:cs typeface="+mj-cs"/>
              </a:rPr>
              <a:t>Torneo</a:t>
            </a:r>
            <a:r>
              <a:rPr lang="en-US" sz="3600" b="1" dirty="0">
                <a:ln w="22225">
                  <a:solidFill>
                    <a:schemeClr val="accent2"/>
                  </a:solidFill>
                  <a:prstDash val="solid"/>
                </a:ln>
                <a:solidFill>
                  <a:schemeClr val="accent1"/>
                </a:solidFill>
                <a:latin typeface="+mj-lt"/>
                <a:ea typeface="+mj-ea"/>
                <a:cs typeface="+mj-cs"/>
              </a:rPr>
              <a:t> </a:t>
            </a:r>
            <a:r>
              <a:rPr lang="en-US" sz="3600" b="1" dirty="0" err="1">
                <a:ln w="22225">
                  <a:solidFill>
                    <a:schemeClr val="accent2"/>
                  </a:solidFill>
                  <a:prstDash val="solid"/>
                </a:ln>
                <a:solidFill>
                  <a:schemeClr val="accent1"/>
                </a:solidFill>
                <a:latin typeface="+mj-lt"/>
                <a:ea typeface="+mj-ea"/>
                <a:cs typeface="+mj-cs"/>
              </a:rPr>
              <a:t>en</a:t>
            </a:r>
            <a:r>
              <a:rPr lang="en-US" sz="3600" b="1" dirty="0">
                <a:ln w="22225">
                  <a:solidFill>
                    <a:schemeClr val="accent2"/>
                  </a:solidFill>
                  <a:prstDash val="solid"/>
                </a:ln>
                <a:solidFill>
                  <a:schemeClr val="accent1"/>
                </a:solidFill>
                <a:latin typeface="+mj-lt"/>
                <a:ea typeface="+mj-ea"/>
                <a:cs typeface="+mj-cs"/>
              </a:rPr>
              <a:t> </a:t>
            </a:r>
            <a:r>
              <a:rPr lang="en-US" sz="3600" b="1" dirty="0" err="1">
                <a:ln w="22225">
                  <a:solidFill>
                    <a:schemeClr val="accent2"/>
                  </a:solidFill>
                  <a:prstDash val="solid"/>
                </a:ln>
                <a:solidFill>
                  <a:schemeClr val="accent1"/>
                </a:solidFill>
                <a:latin typeface="+mj-lt"/>
                <a:ea typeface="+mj-ea"/>
                <a:cs typeface="+mj-cs"/>
              </a:rPr>
              <a:t>MongoDb</a:t>
            </a:r>
            <a:endParaRPr lang="en-US" sz="3600" b="1" cap="none" spc="0" dirty="0">
              <a:ln w="22225">
                <a:solidFill>
                  <a:schemeClr val="accent2"/>
                </a:solidFill>
                <a:prstDash val="solid"/>
              </a:ln>
              <a:solidFill>
                <a:schemeClr val="accent1"/>
              </a:solidFill>
              <a:effectLst/>
              <a:latin typeface="+mj-lt"/>
              <a:ea typeface="+mj-ea"/>
              <a:cs typeface="+mj-cs"/>
            </a:endParaRPr>
          </a:p>
        </p:txBody>
      </p:sp>
      <p:sp>
        <p:nvSpPr>
          <p:cNvPr id="2" name="CuadroTexto 1">
            <a:extLst>
              <a:ext uri="{FF2B5EF4-FFF2-40B4-BE49-F238E27FC236}">
                <a16:creationId xmlns:a16="http://schemas.microsoft.com/office/drawing/2014/main" id="{D9877473-F777-F14A-B95F-9B4D0C4CC229}"/>
              </a:ext>
            </a:extLst>
          </p:cNvPr>
          <p:cNvSpPr txBox="1"/>
          <p:nvPr/>
        </p:nvSpPr>
        <p:spPr>
          <a:xfrm>
            <a:off x="677334" y="2160589"/>
            <a:ext cx="5220430"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Con </a:t>
            </a:r>
            <a:r>
              <a:rPr lang="en-US" dirty="0" err="1">
                <a:solidFill>
                  <a:schemeClr val="tx1">
                    <a:lumMod val="75000"/>
                    <a:lumOff val="25000"/>
                  </a:schemeClr>
                </a:solidFill>
              </a:rPr>
              <a:t>algunas</a:t>
            </a:r>
            <a:r>
              <a:rPr lang="en-US" dirty="0">
                <a:solidFill>
                  <a:schemeClr val="tx1">
                    <a:lumMod val="75000"/>
                    <a:lumOff val="25000"/>
                  </a:schemeClr>
                </a:solidFill>
              </a:rPr>
              <a:t> </a:t>
            </a:r>
            <a:r>
              <a:rPr lang="en-US" dirty="0" err="1">
                <a:solidFill>
                  <a:schemeClr val="tx1">
                    <a:lumMod val="75000"/>
                    <a:lumOff val="25000"/>
                  </a:schemeClr>
                </a:solidFill>
              </a:rPr>
              <a:t>consultas</a:t>
            </a:r>
            <a:r>
              <a:rPr lang="en-US" dirty="0">
                <a:solidFill>
                  <a:schemeClr val="tx1">
                    <a:lumMod val="75000"/>
                    <a:lumOff val="25000"/>
                  </a:schemeClr>
                </a:solidFill>
              </a:rPr>
              <a:t> se </a:t>
            </a:r>
            <a:r>
              <a:rPr lang="en-US" dirty="0" err="1">
                <a:solidFill>
                  <a:schemeClr val="tx1">
                    <a:lumMod val="75000"/>
                    <a:lumOff val="25000"/>
                  </a:schemeClr>
                </a:solidFill>
              </a:rPr>
              <a:t>puede</a:t>
            </a:r>
            <a:r>
              <a:rPr lang="en-US" dirty="0">
                <a:solidFill>
                  <a:schemeClr val="tx1">
                    <a:lumMod val="75000"/>
                    <a:lumOff val="25000"/>
                  </a:schemeClr>
                </a:solidFill>
              </a:rPr>
              <a:t> visualizer </a:t>
            </a:r>
            <a:r>
              <a:rPr lang="en-US" dirty="0" err="1">
                <a:solidFill>
                  <a:schemeClr val="tx1">
                    <a:lumMod val="75000"/>
                    <a:lumOff val="25000"/>
                  </a:schemeClr>
                </a:solidFill>
              </a:rPr>
              <a:t>los</a:t>
            </a:r>
            <a:r>
              <a:rPr lang="en-US" dirty="0">
                <a:solidFill>
                  <a:schemeClr val="tx1">
                    <a:lumMod val="75000"/>
                    <a:lumOff val="25000"/>
                  </a:schemeClr>
                </a:solidFill>
              </a:rPr>
              <a:t> </a:t>
            </a:r>
            <a:r>
              <a:rPr lang="en-US" dirty="0" err="1">
                <a:solidFill>
                  <a:schemeClr val="tx1">
                    <a:lumMod val="75000"/>
                    <a:lumOff val="25000"/>
                  </a:schemeClr>
                </a:solidFill>
              </a:rPr>
              <a:t>resultados</a:t>
            </a:r>
            <a:r>
              <a:rPr lang="en-US" dirty="0">
                <a:solidFill>
                  <a:schemeClr val="tx1">
                    <a:lumMod val="75000"/>
                    <a:lumOff val="25000"/>
                  </a:schemeClr>
                </a:solidFill>
              </a:rPr>
              <a:t> del </a:t>
            </a:r>
            <a:r>
              <a:rPr lang="en-US" dirty="0" err="1">
                <a:solidFill>
                  <a:schemeClr val="tx1">
                    <a:lumMod val="75000"/>
                    <a:lumOff val="25000"/>
                  </a:schemeClr>
                </a:solidFill>
              </a:rPr>
              <a:t>torneo</a:t>
            </a:r>
            <a:r>
              <a:rPr lang="en-US" dirty="0">
                <a:solidFill>
                  <a:schemeClr val="tx1">
                    <a:lumMod val="75000"/>
                    <a:lumOff val="25000"/>
                  </a:schemeClr>
                </a:solidFill>
              </a:rPr>
              <a:t> </a:t>
            </a:r>
            <a:r>
              <a:rPr lang="en-US" dirty="0" err="1">
                <a:solidFill>
                  <a:schemeClr val="tx1">
                    <a:lumMod val="75000"/>
                    <a:lumOff val="25000"/>
                  </a:schemeClr>
                </a:solidFill>
              </a:rPr>
              <a:t>como</a:t>
            </a:r>
            <a:r>
              <a:rPr lang="en-US" dirty="0">
                <a:solidFill>
                  <a:schemeClr val="tx1">
                    <a:lumMod val="75000"/>
                    <a:lumOff val="25000"/>
                  </a:schemeClr>
                </a:solidFill>
              </a:rPr>
              <a:t> las </a:t>
            </a:r>
            <a:r>
              <a:rPr lang="en-US" dirty="0" err="1">
                <a:solidFill>
                  <a:schemeClr val="tx1">
                    <a:lumMod val="75000"/>
                    <a:lumOff val="25000"/>
                  </a:schemeClr>
                </a:solidFill>
              </a:rPr>
              <a:t>posiciones</a:t>
            </a:r>
            <a:r>
              <a:rPr lang="en-US" dirty="0">
                <a:solidFill>
                  <a:schemeClr val="tx1">
                    <a:lumMod val="75000"/>
                    <a:lumOff val="25000"/>
                  </a:schemeClr>
                </a:solidFill>
              </a:rPr>
              <a:t>, </a:t>
            </a:r>
            <a:r>
              <a:rPr lang="en-US" dirty="0" err="1">
                <a:solidFill>
                  <a:schemeClr val="tx1">
                    <a:lumMod val="75000"/>
                    <a:lumOff val="25000"/>
                  </a:schemeClr>
                </a:solidFill>
              </a:rPr>
              <a:t>el</a:t>
            </a:r>
            <a:r>
              <a:rPr lang="en-US" dirty="0">
                <a:solidFill>
                  <a:schemeClr val="tx1">
                    <a:lumMod val="75000"/>
                    <a:lumOff val="25000"/>
                  </a:schemeClr>
                </a:solidFill>
              </a:rPr>
              <a:t> </a:t>
            </a:r>
            <a:r>
              <a:rPr lang="en-US" dirty="0" err="1">
                <a:solidFill>
                  <a:schemeClr val="tx1">
                    <a:lumMod val="75000"/>
                    <a:lumOff val="25000"/>
                  </a:schemeClr>
                </a:solidFill>
              </a:rPr>
              <a:t>ganador</a:t>
            </a:r>
            <a:r>
              <a:rPr lang="en-US" dirty="0">
                <a:solidFill>
                  <a:schemeClr val="tx1">
                    <a:lumMod val="75000"/>
                    <a:lumOff val="25000"/>
                  </a:schemeClr>
                </a:solidFill>
              </a:rPr>
              <a:t> </a:t>
            </a:r>
            <a:r>
              <a:rPr lang="en-US" dirty="0" err="1">
                <a:solidFill>
                  <a:schemeClr val="tx1">
                    <a:lumMod val="75000"/>
                    <a:lumOff val="25000"/>
                  </a:schemeClr>
                </a:solidFill>
              </a:rPr>
              <a:t>los</a:t>
            </a:r>
            <a:r>
              <a:rPr lang="en-US" dirty="0">
                <a:solidFill>
                  <a:schemeClr val="tx1">
                    <a:lumMod val="75000"/>
                    <a:lumOff val="25000"/>
                  </a:schemeClr>
                </a:solidFill>
              </a:rPr>
              <a:t> </a:t>
            </a:r>
            <a:r>
              <a:rPr lang="en-US" dirty="0" err="1">
                <a:solidFill>
                  <a:schemeClr val="tx1">
                    <a:lumMod val="75000"/>
                    <a:lumOff val="25000"/>
                  </a:schemeClr>
                </a:solidFill>
              </a:rPr>
              <a:t>resultados</a:t>
            </a:r>
            <a:r>
              <a:rPr lang="en-US" dirty="0">
                <a:solidFill>
                  <a:schemeClr val="tx1">
                    <a:lumMod val="75000"/>
                    <a:lumOff val="25000"/>
                  </a:schemeClr>
                </a:solidFill>
              </a:rPr>
              <a:t> entre </a:t>
            </a:r>
            <a:r>
              <a:rPr lang="en-US" dirty="0" err="1">
                <a:solidFill>
                  <a:schemeClr val="tx1">
                    <a:lumMod val="75000"/>
                    <a:lumOff val="25000"/>
                  </a:schemeClr>
                </a:solidFill>
              </a:rPr>
              <a:t>otros</a:t>
            </a:r>
            <a:endParaRPr lang="en-US" dirty="0">
              <a:solidFill>
                <a:schemeClr val="tx1">
                  <a:lumMod val="75000"/>
                  <a:lumOff val="25000"/>
                </a:schemeClr>
              </a:solidFill>
            </a:endParaRPr>
          </a:p>
        </p:txBody>
      </p:sp>
      <p:pic>
        <p:nvPicPr>
          <p:cNvPr id="6" name="Imagen 5">
            <a:extLst>
              <a:ext uri="{FF2B5EF4-FFF2-40B4-BE49-F238E27FC236}">
                <a16:creationId xmlns:a16="http://schemas.microsoft.com/office/drawing/2014/main" id="{3DAE414B-E58B-F4C2-285E-1C9E8F4437FA}"/>
              </a:ext>
            </a:extLst>
          </p:cNvPr>
          <p:cNvPicPr>
            <a:picLocks noChangeAspect="1"/>
          </p:cNvPicPr>
          <p:nvPr/>
        </p:nvPicPr>
        <p:blipFill>
          <a:blip r:embed="rId2"/>
          <a:srcRect r="15383" b="1"/>
          <a:stretch/>
        </p:blipFill>
        <p:spPr>
          <a:xfrm>
            <a:off x="6127951" y="2159000"/>
            <a:ext cx="3145536" cy="3882362"/>
          </a:xfrm>
          <a:prstGeom prst="rect">
            <a:avLst/>
          </a:prstGeom>
        </p:spPr>
      </p:pic>
    </p:spTree>
    <p:extLst>
      <p:ext uri="{BB962C8B-B14F-4D97-AF65-F5344CB8AC3E}">
        <p14:creationId xmlns:p14="http://schemas.microsoft.com/office/powerpoint/2010/main" val="343768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06559-12A6-AAEB-80F6-9B526A3F3BA9}"/>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94B67D2-791A-33C5-81C4-543A6AC390A6}"/>
              </a:ext>
            </a:extLst>
          </p:cNvPr>
          <p:cNvSpPr/>
          <p:nvPr/>
        </p:nvSpPr>
        <p:spPr>
          <a:xfrm>
            <a:off x="3692250" y="224135"/>
            <a:ext cx="4374917" cy="923330"/>
          </a:xfrm>
          <a:prstGeom prst="rect">
            <a:avLst/>
          </a:prstGeom>
          <a:noFill/>
        </p:spPr>
        <p:txBody>
          <a:bodyPr wrap="non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Conclusiones</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2" name="CuadroTexto 1">
            <a:extLst>
              <a:ext uri="{FF2B5EF4-FFF2-40B4-BE49-F238E27FC236}">
                <a16:creationId xmlns:a16="http://schemas.microsoft.com/office/drawing/2014/main" id="{7D8BA485-8F29-9DA7-4529-BF26B85F9945}"/>
              </a:ext>
            </a:extLst>
          </p:cNvPr>
          <p:cNvSpPr txBox="1"/>
          <p:nvPr/>
        </p:nvSpPr>
        <p:spPr>
          <a:xfrm>
            <a:off x="1307690" y="1307690"/>
            <a:ext cx="7796981" cy="2246769"/>
          </a:xfrm>
          <a:prstGeom prst="rect">
            <a:avLst/>
          </a:prstGeom>
          <a:noFill/>
        </p:spPr>
        <p:txBody>
          <a:bodyPr wrap="square" rtlCol="0">
            <a:spAutoFit/>
          </a:bodyPr>
          <a:lstStyle/>
          <a:p>
            <a:pPr algn="just"/>
            <a:r>
              <a:rPr lang="es-MX" sz="2000" dirty="0"/>
              <a:t>El sistema de gestión del torneo de baloncesto juvenil, basado en MongoDB, ofrece una solución eficiente y escalable, centralizando la gestión de participantes, encuentros y resultados. Optimiza el seguimiento de jugadores, entrenadores y árbitros, reduce errores humanos mediante la automatización de tareas y garantiza la transparencia con actualizaciones en tiempo real y generación de informes. </a:t>
            </a:r>
            <a:endParaRPr lang="es-ES" sz="2000" dirty="0"/>
          </a:p>
        </p:txBody>
      </p:sp>
      <p:pic>
        <p:nvPicPr>
          <p:cNvPr id="5122" name="Picture 2" descr="Dibujo de Lápiz alegre pintado por Valentina1 en Dibujos.net el día  16-11-12 a las 01:00:31. Imprime, pinta o colorea tus propios dibujos!">
            <a:extLst>
              <a:ext uri="{FF2B5EF4-FFF2-40B4-BE49-F238E27FC236}">
                <a16:creationId xmlns:a16="http://schemas.microsoft.com/office/drawing/2014/main" id="{F9B7DAEB-073E-69A8-8EAB-6C1D143B1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250" y="4003410"/>
            <a:ext cx="2868217" cy="224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06112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447</Words>
  <Application>Microsoft Office PowerPoint</Application>
  <PresentationFormat>Panorámica</PresentationFormat>
  <Paragraphs>18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DAYANNA PATRICIA CORAL MARTINEZ</dc:creator>
  <cp:lastModifiedBy>DAYANNA PATRICIA CORAL MARTINEZ</cp:lastModifiedBy>
  <cp:revision>1</cp:revision>
  <dcterms:created xsi:type="dcterms:W3CDTF">2024-11-18T01:17:46Z</dcterms:created>
  <dcterms:modified xsi:type="dcterms:W3CDTF">2024-11-18T01:35:01Z</dcterms:modified>
</cp:coreProperties>
</file>