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Lst>
  <p:sldSz cy="6858000" cx="12192000"/>
  <p:notesSz cx="6858000" cy="9144000"/>
  <p:embeddedFontLst>
    <p:embeddedFont>
      <p:font typeface="Libre Franklin"/>
      <p:regular r:id="rId47"/>
      <p:bold r:id="rId48"/>
      <p:italic r:id="rId49"/>
      <p:boldItalic r:id="rId50"/>
    </p:embeddedFont>
    <p:embeddedFont>
      <p:font typeface="Franklin Gothic"/>
      <p:bold r:id="rId51"/>
    </p:embeddedFont>
    <p:embeddedFont>
      <p:font typeface="Nunito"/>
      <p:regular r:id="rId52"/>
      <p:bold r:id="rId53"/>
      <p:italic r:id="rId54"/>
      <p:boldItalic r:id="rId55"/>
    </p:embeddedFont>
    <p:embeddedFont>
      <p:font typeface="Maven Pro"/>
      <p:regular r:id="rId56"/>
      <p:bold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LibreFranklin-bold.fntdata"/><Relationship Id="rId47" Type="http://schemas.openxmlformats.org/officeDocument/2006/relationships/font" Target="fonts/LibreFranklin-regular.fntdata"/><Relationship Id="rId49" Type="http://schemas.openxmlformats.org/officeDocument/2006/relationships/font" Target="fonts/LibreFranklin-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FranklinGothic-bold.fntdata"/><Relationship Id="rId50" Type="http://schemas.openxmlformats.org/officeDocument/2006/relationships/font" Target="fonts/LibreFranklin-boldItalic.fntdata"/><Relationship Id="rId53" Type="http://schemas.openxmlformats.org/officeDocument/2006/relationships/font" Target="fonts/Nunito-bold.fntdata"/><Relationship Id="rId52" Type="http://schemas.openxmlformats.org/officeDocument/2006/relationships/font" Target="fonts/Nunito-regular.fntdata"/><Relationship Id="rId11" Type="http://schemas.openxmlformats.org/officeDocument/2006/relationships/slide" Target="slides/slide6.xml"/><Relationship Id="rId55" Type="http://schemas.openxmlformats.org/officeDocument/2006/relationships/font" Target="fonts/Nunito-boldItalic.fntdata"/><Relationship Id="rId10" Type="http://schemas.openxmlformats.org/officeDocument/2006/relationships/slide" Target="slides/slide5.xml"/><Relationship Id="rId54" Type="http://schemas.openxmlformats.org/officeDocument/2006/relationships/font" Target="fonts/Nunito-italic.fntdata"/><Relationship Id="rId13" Type="http://schemas.openxmlformats.org/officeDocument/2006/relationships/slide" Target="slides/slide8.xml"/><Relationship Id="rId57" Type="http://schemas.openxmlformats.org/officeDocument/2006/relationships/font" Target="fonts/MavenPro-bold.fntdata"/><Relationship Id="rId12" Type="http://schemas.openxmlformats.org/officeDocument/2006/relationships/slide" Target="slides/slide7.xml"/><Relationship Id="rId56" Type="http://schemas.openxmlformats.org/officeDocument/2006/relationships/font" Target="fonts/MavenPro-regular.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e91022943a_0_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e91022943a_0_4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g2e91022943a_0_4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e91022943a_0_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e91022943a_0_6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g2e91022943a_0_6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e91022943a_0_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e91022943a_0_7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g2e91022943a_0_7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e91022943a_0_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e91022943a_0_8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g2e91022943a_0_8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e91022943a_0_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e91022943a_0_7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g2e91022943a_0_7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e91022943a_0_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e91022943a_0_9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g2e91022943a_0_9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e91022943a_0_1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e91022943a_0_1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g2e91022943a_0_1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e91022943a_0_1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e91022943a_0_1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g2e91022943a_0_11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e91022943a_0_2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e91022943a_0_2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g2e91022943a_0_21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e91022943a_0_2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e91022943a_0_25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g2e91022943a_0_25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e91022943a_0_2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e91022943a_0_25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g2e91022943a_0_25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e91022943a_0_2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e91022943a_0_2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g2e91022943a_0_22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e91022943a_0_2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e91022943a_0_2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g2e91022943a_0_23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e91022943a_0_2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e91022943a_0_2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g2e91022943a_0_2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e91022943a_0_2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e91022943a_0_2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g2e91022943a_0_2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e91022943a_0_2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e91022943a_0_27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 name="Google Shape;305;g2e91022943a_0_27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e91022943a_0_1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e91022943a_0_10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2" name="Google Shape;312;g2e91022943a_0_10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e91022943a_0_1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2e91022943a_0_13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g2e91022943a_0_13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e91022943a_0_1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e91022943a_0_1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g2e91022943a_0_12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e91022943a_0_1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2e91022943a_0_18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6" name="Google Shape;336;g2e91022943a_0_18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e91022943a_0_1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2e91022943a_0_19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3" name="Google Shape;343;g2e91022943a_0_19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e91022943a_0_1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2e91022943a_0_10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1" name="Google Shape;351;g2e91022943a_0_10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e91022943a_0_1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2e91022943a_0_1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9" name="Google Shape;359;g2e91022943a_0_13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2e91022943a_0_1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2e91022943a_0_15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7" name="Google Shape;367;g2e91022943a_0_15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3" name="Google Shape;37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2e91022943a_0_1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2e91022943a_0_16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0" name="Google Shape;380;g2e91022943a_0_16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5" name="Google Shape;38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1" name="Google Shape;39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7" name="Google Shape;39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3" name="Google Shape;40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9" name="Google Shape;40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e91022943a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e91022943a_0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g2e91022943a_0_2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e91022943a_0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e91022943a_0_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g2e91022943a_0_3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e91022943a_0_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e91022943a_0_3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g2e91022943a_0_3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22" name="Google Shape;22;p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4" name="Google Shape;24;p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1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 type="body"/>
          </p:nvPr>
        </p:nvSpPr>
        <p:spPr>
          <a:xfrm rot="5400000">
            <a:off x="3809574" y="-1813184"/>
            <a:ext cx="4572852" cy="11029616"/>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spcBef>
                <a:spcPts val="600"/>
              </a:spcBef>
              <a:spcAft>
                <a:spcPts val="0"/>
              </a:spcAft>
              <a:buSzPts val="1288"/>
              <a:buChar char="◼"/>
              <a:defRPr/>
            </a:lvl2pPr>
            <a:lvl3pPr indent="-304546" lvl="2" marL="1371600" algn="l">
              <a:spcBef>
                <a:spcPts val="600"/>
              </a:spcBef>
              <a:spcAft>
                <a:spcPts val="0"/>
              </a:spcAft>
              <a:buSzPts val="1196"/>
              <a:buChar char="◼"/>
              <a:defRPr/>
            </a:lvl3pPr>
            <a:lvl4pPr indent="-292861" lvl="3" marL="1828800" algn="l">
              <a:spcBef>
                <a:spcPts val="600"/>
              </a:spcBef>
              <a:spcAft>
                <a:spcPts val="0"/>
              </a:spcAft>
              <a:buSzPts val="1012"/>
              <a:buChar char="◼"/>
              <a:defRPr/>
            </a:lvl4pPr>
            <a:lvl5pPr indent="-292861" lvl="4" marL="2286000" algn="l">
              <a:spcBef>
                <a:spcPts val="600"/>
              </a:spcBef>
              <a:spcAft>
                <a:spcPts val="0"/>
              </a:spcAft>
              <a:buSzPts val="1012"/>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79" name="Google Shape;79;p1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1"/>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1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2"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2"/>
          <p:cNvSpPr txBox="1"/>
          <p:nvPr>
            <p:ph type="title"/>
          </p:nvPr>
        </p:nvSpPr>
        <p:spPr>
          <a:xfrm rot="5400000">
            <a:off x="7362637" y="1705163"/>
            <a:ext cx="4807326"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p:nvPr>
            <p:ph idx="1" type="body"/>
          </p:nvPr>
        </p:nvSpPr>
        <p:spPr>
          <a:xfrm rot="5400000">
            <a:off x="1952072" y="-313549"/>
            <a:ext cx="4807326" cy="7161625"/>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6" name="Google Shape;86;p12"/>
          <p:cNvSpPr/>
          <p:nvPr/>
        </p:nvSpPr>
        <p:spPr>
          <a:xfrm>
            <a:off x="446534" y="457200"/>
            <a:ext cx="3703320" cy="94997"/>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2"/>
          <p:cNvSpPr/>
          <p:nvPr/>
        </p:nvSpPr>
        <p:spPr>
          <a:xfrm>
            <a:off x="8042147" y="453643"/>
            <a:ext cx="3703320" cy="98554"/>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2"/>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1" name="Google Shape;91;p1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8" name="Google Shape;28;p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4"/>
          <p:cNvSpPr txBox="1"/>
          <p:nvPr>
            <p:ph type="title"/>
          </p:nvPr>
        </p:nvSpPr>
        <p:spPr>
          <a:xfrm>
            <a:off x="575894" y="729658"/>
            <a:ext cx="11029616" cy="59224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3" name="Google Shape;33;p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5"/>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5"/>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38" name="Google Shape;38;p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0" name="Google Shape;40;p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6"/>
          <p:cNvSpPr txBox="1"/>
          <p:nvPr>
            <p:ph type="title"/>
          </p:nvPr>
        </p:nvSpPr>
        <p:spPr>
          <a:xfrm>
            <a:off x="581193" y="729658"/>
            <a:ext cx="11029616" cy="49285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 type="body"/>
          </p:nvPr>
        </p:nvSpPr>
        <p:spPr>
          <a:xfrm>
            <a:off x="581193" y="1391479"/>
            <a:ext cx="5194767"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4" name="Google Shape;44;p6"/>
          <p:cNvSpPr txBox="1"/>
          <p:nvPr>
            <p:ph idx="2" type="body"/>
          </p:nvPr>
        </p:nvSpPr>
        <p:spPr>
          <a:xfrm>
            <a:off x="6416039" y="1391479"/>
            <a:ext cx="5194769"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5" name="Google Shape;45;p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7" name="Google Shape;47;p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8" name="Shape 48"/>
        <p:cNvGrpSpPr/>
        <p:nvPr/>
      </p:nvGrpSpPr>
      <p:grpSpPr>
        <a:xfrm>
          <a:off x="0" y="0"/>
          <a:ext cx="0" cy="0"/>
          <a:chOff x="0" y="0"/>
          <a:chExt cx="0" cy="0"/>
        </a:xfrm>
      </p:grpSpPr>
      <p:sp>
        <p:nvSpPr>
          <p:cNvPr id="49" name="Google Shape;49;p7"/>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1" name="Google Shape;51;p7"/>
          <p:cNvSpPr txBox="1"/>
          <p:nvPr>
            <p:ph idx="2" type="body"/>
          </p:nvPr>
        </p:nvSpPr>
        <p:spPr>
          <a:xfrm>
            <a:off x="581194" y="2926052"/>
            <a:ext cx="5194766"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2" name="Google Shape;52;p7"/>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3" name="Google Shape;53;p7"/>
          <p:cNvSpPr txBox="1"/>
          <p:nvPr>
            <p:ph idx="4" type="body"/>
          </p:nvPr>
        </p:nvSpPr>
        <p:spPr>
          <a:xfrm>
            <a:off x="6416037" y="2926052"/>
            <a:ext cx="5194771"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4" name="Google Shape;54;p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6" name="Google Shape;56;p7"/>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9"/>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Franklin Gothic"/>
              <a:buNone/>
              <a:defRPr b="0" sz="24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65" name="Google Shape;65;p9"/>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66" name="Google Shape;66;p9"/>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1" type="ftr"/>
          </p:nvPr>
        </p:nvSpPr>
        <p:spPr>
          <a:xfrm>
            <a:off x="581192" y="6452590"/>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8" name="Google Shape;68;p9"/>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10"/>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Franklin Gothic"/>
              <a:buNone/>
              <a:defRPr b="0" sz="24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p:nvPr>
            <p:ph idx="2" type="pic"/>
          </p:nvPr>
        </p:nvSpPr>
        <p:spPr>
          <a:xfrm>
            <a:off x="447817" y="641350"/>
            <a:ext cx="11290859" cy="3651249"/>
          </a:xfrm>
          <a:prstGeom prst="rect">
            <a:avLst/>
          </a:prstGeom>
          <a:noFill/>
          <a:ln>
            <a:noFill/>
          </a:ln>
        </p:spPr>
      </p:sp>
      <p:sp>
        <p:nvSpPr>
          <p:cNvPr id="72" name="Google Shape;72;p10"/>
          <p:cNvSpPr txBox="1"/>
          <p:nvPr>
            <p:ph idx="1" type="body"/>
          </p:nvPr>
        </p:nvSpPr>
        <p:spPr>
          <a:xfrm>
            <a:off x="581192" y="5260127"/>
            <a:ext cx="11029617" cy="99814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3" name="Google Shape;73;p10"/>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75" name="Google Shape;75;p10"/>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81192" y="705124"/>
            <a:ext cx="11029616" cy="557146"/>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1"/>
          <p:cNvSpPr txBox="1"/>
          <p:nvPr>
            <p:ph idx="1" type="body"/>
          </p:nvPr>
        </p:nvSpPr>
        <p:spPr>
          <a:xfrm>
            <a:off x="581192" y="1415198"/>
            <a:ext cx="11029616" cy="4572852"/>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12" name="Google Shape;12;p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go&#10;&#10;Description automatically generated" id="17" name="Google Shape;17;p1"/>
          <p:cNvPicPr preferRelativeResize="0"/>
          <p:nvPr/>
        </p:nvPicPr>
        <p:blipFill rotWithShape="1">
          <a:blip r:embed="rId1">
            <a:alphaModFix/>
          </a:blip>
          <a:srcRect b="0" l="0" r="0" t="0"/>
          <a:stretch/>
        </p:blipFill>
        <p:spPr>
          <a:xfrm>
            <a:off x="10485003" y="6437910"/>
            <a:ext cx="1125805"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7.png"/><Relationship Id="rId5"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7.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0.png"/><Relationship Id="rId4" Type="http://schemas.openxmlformats.org/officeDocument/2006/relationships/image" Target="../media/image23.png"/><Relationship Id="rId5" Type="http://schemas.openxmlformats.org/officeDocument/2006/relationships/image" Target="../media/image5.png"/><Relationship Id="rId6" Type="http://schemas.openxmlformats.org/officeDocument/2006/relationships/image" Target="../media/image16.png"/><Relationship Id="rId7"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4.png"/><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3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hyperlink" Target="https://youtu.be/rnUXI3A5ds8?si=vgFdkl21sZVEp6XU" TargetMode="External"/><Relationship Id="rId4" Type="http://schemas.openxmlformats.org/officeDocument/2006/relationships/hyperlink" Target="https://www.kaggle.com/datasets/lava18/google-play-store-apps" TargetMode="External"/><Relationship Id="rId5" Type="http://schemas.openxmlformats.org/officeDocument/2006/relationships/hyperlink" Target="https://github.com/Datawithabhishek/Google-Play-Store-Data-Analysis"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3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3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3"/>
          <p:cNvSpPr txBox="1"/>
          <p:nvPr>
            <p:ph type="ctrTitle"/>
          </p:nvPr>
        </p:nvSpPr>
        <p:spPr>
          <a:xfrm>
            <a:off x="1359108" y="1821635"/>
            <a:ext cx="9144000" cy="977778"/>
          </a:xfrm>
          <a:prstGeom prst="rect">
            <a:avLst/>
          </a:prstGeom>
          <a:noFill/>
          <a:ln>
            <a:noFill/>
          </a:ln>
        </p:spPr>
        <p:txBody>
          <a:bodyPr anchorCtr="0" anchor="b" bIns="45700" lIns="91425" spcFirstLastPara="1" rIns="91425" wrap="square" tIns="45700">
            <a:normAutofit/>
          </a:bodyPr>
          <a:lstStyle/>
          <a:p>
            <a:pPr indent="0" lvl="0" marL="457200" rtl="0" algn="ctr">
              <a:lnSpc>
                <a:spcPct val="150000"/>
              </a:lnSpc>
              <a:spcBef>
                <a:spcPts val="0"/>
              </a:spcBef>
              <a:spcAft>
                <a:spcPts val="0"/>
              </a:spcAft>
              <a:buClr>
                <a:schemeClr val="dk1"/>
              </a:buClr>
              <a:buSzPts val="1100"/>
              <a:buFont typeface="Arial"/>
              <a:buNone/>
            </a:pPr>
            <a:r>
              <a:rPr b="1" lang="en-IN" sz="4000">
                <a:solidFill>
                  <a:srgbClr val="004B53"/>
                </a:solidFill>
                <a:latin typeface="Times New Roman"/>
                <a:ea typeface="Times New Roman"/>
                <a:cs typeface="Times New Roman"/>
                <a:sym typeface="Times New Roman"/>
              </a:rPr>
              <a:t>Play Store App Review Analysis</a:t>
            </a:r>
            <a:endParaRPr b="1">
              <a:solidFill>
                <a:srgbClr val="004B53"/>
              </a:solidFill>
              <a:latin typeface="Arial"/>
              <a:ea typeface="Arial"/>
              <a:cs typeface="Arial"/>
              <a:sym typeface="Arial"/>
            </a:endParaRPr>
          </a:p>
        </p:txBody>
      </p:sp>
      <p:sp>
        <p:nvSpPr>
          <p:cNvPr id="97" name="Google Shape;97;p13"/>
          <p:cNvSpPr txBox="1"/>
          <p:nvPr/>
        </p:nvSpPr>
        <p:spPr>
          <a:xfrm>
            <a:off x="-329782" y="1034321"/>
            <a:ext cx="12726600" cy="585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3200">
                <a:solidFill>
                  <a:schemeClr val="dk1"/>
                </a:solidFill>
                <a:latin typeface="Times New Roman"/>
                <a:ea typeface="Times New Roman"/>
                <a:cs typeface="Times New Roman"/>
                <a:sym typeface="Times New Roman"/>
              </a:rPr>
              <a:t>DATA ANALYTICS PROJECT</a:t>
            </a:r>
            <a:endParaRPr>
              <a:solidFill>
                <a:schemeClr val="dk1"/>
              </a:solidFill>
              <a:latin typeface="Times New Roman"/>
              <a:ea typeface="Times New Roman"/>
              <a:cs typeface="Times New Roman"/>
              <a:sym typeface="Times New Roman"/>
            </a:endParaRPr>
          </a:p>
        </p:txBody>
      </p:sp>
      <p:sp>
        <p:nvSpPr>
          <p:cNvPr id="98" name="Google Shape;98;p13"/>
          <p:cNvSpPr txBox="1"/>
          <p:nvPr/>
        </p:nvSpPr>
        <p:spPr>
          <a:xfrm>
            <a:off x="2105850" y="3429000"/>
            <a:ext cx="7980300" cy="2547300"/>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b="1" i="0" lang="en-IN" sz="2900" u="none" cap="none" strike="noStrike">
                <a:solidFill>
                  <a:schemeClr val="lt1"/>
                </a:solidFill>
                <a:latin typeface="Times New Roman"/>
                <a:ea typeface="Times New Roman"/>
                <a:cs typeface="Times New Roman"/>
                <a:sym typeface="Times New Roman"/>
              </a:rPr>
              <a:t>Presented By:</a:t>
            </a:r>
            <a:endParaRPr sz="2300">
              <a:solidFill>
                <a:schemeClr val="lt1"/>
              </a:solidFill>
              <a:latin typeface="Times New Roman"/>
              <a:ea typeface="Times New Roman"/>
              <a:cs typeface="Times New Roman"/>
              <a:sym typeface="Times New Roman"/>
            </a:endParaRPr>
          </a:p>
          <a:p>
            <a:pPr indent="0" lvl="0" marL="0" marR="0" rtl="0" algn="ctr">
              <a:lnSpc>
                <a:spcPct val="150000"/>
              </a:lnSpc>
              <a:spcBef>
                <a:spcPts val="0"/>
              </a:spcBef>
              <a:spcAft>
                <a:spcPts val="0"/>
              </a:spcAft>
              <a:buNone/>
            </a:pPr>
            <a:r>
              <a:rPr b="1" lang="en-IN" sz="2900">
                <a:solidFill>
                  <a:schemeClr val="lt1"/>
                </a:solidFill>
                <a:latin typeface="Times New Roman"/>
                <a:ea typeface="Times New Roman"/>
                <a:cs typeface="Times New Roman"/>
                <a:sym typeface="Times New Roman"/>
              </a:rPr>
              <a:t>Dayanshi Jain </a:t>
            </a:r>
            <a:endParaRPr b="1" sz="2900">
              <a:solidFill>
                <a:schemeClr val="lt1"/>
              </a:solidFill>
              <a:latin typeface="Times New Roman"/>
              <a:ea typeface="Times New Roman"/>
              <a:cs typeface="Times New Roman"/>
              <a:sym typeface="Times New Roman"/>
            </a:endParaRPr>
          </a:p>
          <a:p>
            <a:pPr indent="0" lvl="0" marL="0" marR="0" rtl="0" algn="ctr">
              <a:lnSpc>
                <a:spcPct val="150000"/>
              </a:lnSpc>
              <a:spcBef>
                <a:spcPts val="0"/>
              </a:spcBef>
              <a:spcAft>
                <a:spcPts val="0"/>
              </a:spcAft>
              <a:buNone/>
            </a:pPr>
            <a:r>
              <a:rPr b="1" lang="en-IN" sz="2900">
                <a:solidFill>
                  <a:schemeClr val="lt1"/>
                </a:solidFill>
                <a:latin typeface="Times New Roman"/>
                <a:ea typeface="Times New Roman"/>
                <a:cs typeface="Times New Roman"/>
                <a:sym typeface="Times New Roman"/>
              </a:rPr>
              <a:t>Maulana Azad National Institute of Technology</a:t>
            </a:r>
            <a:endParaRPr b="1" sz="2900">
              <a:solidFill>
                <a:schemeClr val="lt1"/>
              </a:solidFill>
              <a:latin typeface="Times New Roman"/>
              <a:ea typeface="Times New Roman"/>
              <a:cs typeface="Times New Roman"/>
              <a:sym typeface="Times New Roman"/>
            </a:endParaRPr>
          </a:p>
          <a:p>
            <a:pPr indent="0" lvl="0" marL="0" marR="0" rtl="0" algn="ctr">
              <a:lnSpc>
                <a:spcPct val="150000"/>
              </a:lnSpc>
              <a:spcBef>
                <a:spcPts val="0"/>
              </a:spcBef>
              <a:spcAft>
                <a:spcPts val="0"/>
              </a:spcAft>
              <a:buNone/>
            </a:pPr>
            <a:r>
              <a:rPr b="1" lang="en-IN" sz="2900">
                <a:solidFill>
                  <a:schemeClr val="lt1"/>
                </a:solidFill>
                <a:latin typeface="Times New Roman"/>
                <a:ea typeface="Times New Roman"/>
                <a:cs typeface="Times New Roman"/>
                <a:sym typeface="Times New Roman"/>
              </a:rPr>
              <a:t>Electronics and Communication Department</a:t>
            </a:r>
            <a:endParaRPr sz="2300">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2"/>
          <p:cNvSpPr txBox="1"/>
          <p:nvPr/>
        </p:nvSpPr>
        <p:spPr>
          <a:xfrm>
            <a:off x="838188" y="788275"/>
            <a:ext cx="9337500" cy="992400"/>
          </a:xfrm>
          <a:prstGeom prst="rect">
            <a:avLst/>
          </a:prstGeom>
          <a:noFill/>
          <a:ln>
            <a:noFill/>
          </a:ln>
        </p:spPr>
        <p:txBody>
          <a:bodyPr anchorCtr="0" anchor="ctr" bIns="91425" lIns="91425" spcFirstLastPara="1" rIns="91425" wrap="square" tIns="91425">
            <a:normAutofit/>
          </a:bodyPr>
          <a:lstStyle/>
          <a:p>
            <a:pPr indent="0" lvl="0" marL="12700" rtl="0" algn="l">
              <a:spcBef>
                <a:spcPts val="100"/>
              </a:spcBef>
              <a:spcAft>
                <a:spcPts val="0"/>
              </a:spcAft>
              <a:buNone/>
            </a:pPr>
            <a:r>
              <a:rPr b="1" lang="en-IN" sz="3100">
                <a:solidFill>
                  <a:srgbClr val="004B53"/>
                </a:solidFill>
                <a:latin typeface="Times New Roman"/>
                <a:ea typeface="Times New Roman"/>
                <a:cs typeface="Times New Roman"/>
                <a:sym typeface="Times New Roman"/>
              </a:rPr>
              <a:t>OVERVIEW OF ANALYSIS</a:t>
            </a:r>
            <a:endParaRPr b="1" sz="4300">
              <a:solidFill>
                <a:srgbClr val="004B53"/>
              </a:solidFill>
              <a:latin typeface="Times New Roman"/>
              <a:ea typeface="Times New Roman"/>
              <a:cs typeface="Times New Roman"/>
              <a:sym typeface="Times New Roman"/>
            </a:endParaRPr>
          </a:p>
        </p:txBody>
      </p:sp>
      <p:sp>
        <p:nvSpPr>
          <p:cNvPr id="155" name="Google Shape;155;p22"/>
          <p:cNvSpPr/>
          <p:nvPr/>
        </p:nvSpPr>
        <p:spPr>
          <a:xfrm>
            <a:off x="838200" y="2308715"/>
            <a:ext cx="4193707" cy="849997"/>
          </a:xfrm>
          <a:custGeom>
            <a:rect b="b" l="l" r="r" t="t"/>
            <a:pathLst>
              <a:path extrusionOk="0" h="669289" w="3546475">
                <a:moveTo>
                  <a:pt x="3211830" y="0"/>
                </a:moveTo>
                <a:lnTo>
                  <a:pt x="0" y="0"/>
                </a:lnTo>
                <a:lnTo>
                  <a:pt x="0" y="669035"/>
                </a:lnTo>
                <a:lnTo>
                  <a:pt x="3211830" y="669035"/>
                </a:lnTo>
                <a:lnTo>
                  <a:pt x="3546348" y="334517"/>
                </a:lnTo>
                <a:lnTo>
                  <a:pt x="3211830" y="0"/>
                </a:lnTo>
                <a:close/>
              </a:path>
            </a:pathLst>
          </a:custGeom>
          <a:solidFill>
            <a:srgbClr val="D0E0E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56" name="Google Shape;156;p22"/>
          <p:cNvSpPr/>
          <p:nvPr/>
        </p:nvSpPr>
        <p:spPr>
          <a:xfrm>
            <a:off x="4322780" y="2308715"/>
            <a:ext cx="3909120" cy="849997"/>
          </a:xfrm>
          <a:custGeom>
            <a:rect b="b" l="l" r="r" t="t"/>
            <a:pathLst>
              <a:path extrusionOk="0" h="669289" w="3305810">
                <a:moveTo>
                  <a:pt x="2971037" y="0"/>
                </a:moveTo>
                <a:lnTo>
                  <a:pt x="0" y="0"/>
                </a:lnTo>
                <a:lnTo>
                  <a:pt x="334518" y="334517"/>
                </a:lnTo>
                <a:lnTo>
                  <a:pt x="0" y="669035"/>
                </a:lnTo>
                <a:lnTo>
                  <a:pt x="2971037" y="669035"/>
                </a:lnTo>
                <a:lnTo>
                  <a:pt x="3305555" y="334517"/>
                </a:lnTo>
                <a:lnTo>
                  <a:pt x="2971037" y="0"/>
                </a:lnTo>
                <a:close/>
              </a:path>
            </a:pathLst>
          </a:custGeom>
          <a:solidFill>
            <a:srgbClr val="C9DAF8"/>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57" name="Google Shape;157;p22"/>
          <p:cNvSpPr/>
          <p:nvPr/>
        </p:nvSpPr>
        <p:spPr>
          <a:xfrm>
            <a:off x="7504355" y="2308715"/>
            <a:ext cx="3909119" cy="849997"/>
          </a:xfrm>
          <a:custGeom>
            <a:rect b="b" l="l" r="r" t="t"/>
            <a:pathLst>
              <a:path extrusionOk="0" h="669289" w="3305809">
                <a:moveTo>
                  <a:pt x="2971038" y="0"/>
                </a:moveTo>
                <a:lnTo>
                  <a:pt x="0" y="0"/>
                </a:lnTo>
                <a:lnTo>
                  <a:pt x="334518" y="334517"/>
                </a:lnTo>
                <a:lnTo>
                  <a:pt x="0" y="669035"/>
                </a:lnTo>
                <a:lnTo>
                  <a:pt x="2971038" y="669035"/>
                </a:lnTo>
                <a:lnTo>
                  <a:pt x="3305555" y="334517"/>
                </a:lnTo>
                <a:lnTo>
                  <a:pt x="2971038" y="0"/>
                </a:lnTo>
                <a:close/>
              </a:path>
            </a:pathLst>
          </a:custGeom>
          <a:solidFill>
            <a:srgbClr val="CFE2F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58" name="Google Shape;158;p22"/>
          <p:cNvSpPr txBox="1"/>
          <p:nvPr/>
        </p:nvSpPr>
        <p:spPr>
          <a:xfrm>
            <a:off x="1969185" y="2535983"/>
            <a:ext cx="1739700" cy="2898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i="0" lang="en-IN" sz="1800" u="none" cap="none" strike="noStrike">
                <a:solidFill>
                  <a:srgbClr val="292929"/>
                </a:solidFill>
                <a:latin typeface="Times New Roman"/>
                <a:ea typeface="Times New Roman"/>
                <a:cs typeface="Times New Roman"/>
                <a:sym typeface="Times New Roman"/>
              </a:rPr>
              <a:t>Data Cleaning</a:t>
            </a:r>
            <a:endParaRPr i="0" sz="1800" u="none" cap="none" strike="noStrike">
              <a:solidFill>
                <a:srgbClr val="292929"/>
              </a:solidFill>
              <a:latin typeface="Times New Roman"/>
              <a:ea typeface="Times New Roman"/>
              <a:cs typeface="Times New Roman"/>
              <a:sym typeface="Times New Roman"/>
            </a:endParaRPr>
          </a:p>
        </p:txBody>
      </p:sp>
      <p:sp>
        <p:nvSpPr>
          <p:cNvPr id="159" name="Google Shape;159;p22"/>
          <p:cNvSpPr txBox="1"/>
          <p:nvPr/>
        </p:nvSpPr>
        <p:spPr>
          <a:xfrm>
            <a:off x="4798842" y="2440726"/>
            <a:ext cx="2589900" cy="461700"/>
          </a:xfrm>
          <a:prstGeom prst="rect">
            <a:avLst/>
          </a:prstGeom>
          <a:noFill/>
          <a:ln>
            <a:noFill/>
          </a:ln>
        </p:spPr>
        <p:txBody>
          <a:bodyPr anchorCtr="0" anchor="t" bIns="91425" lIns="91425" spcFirstLastPara="1" rIns="91425" wrap="square" tIns="91425">
            <a:spAutoFit/>
          </a:bodyPr>
          <a:lstStyle/>
          <a:p>
            <a:pPr indent="0" lvl="0" marL="12700" rtl="0" algn="ctr">
              <a:spcBef>
                <a:spcPts val="0"/>
              </a:spcBef>
              <a:spcAft>
                <a:spcPts val="0"/>
              </a:spcAft>
              <a:buNone/>
            </a:pPr>
            <a:r>
              <a:rPr lang="en-IN" sz="1800">
                <a:solidFill>
                  <a:srgbClr val="333333"/>
                </a:solidFill>
                <a:latin typeface="Times New Roman"/>
                <a:ea typeface="Times New Roman"/>
                <a:cs typeface="Times New Roman"/>
                <a:sym typeface="Times New Roman"/>
              </a:rPr>
              <a:t>Data Exploration</a:t>
            </a:r>
            <a:endParaRPr sz="1800">
              <a:solidFill>
                <a:srgbClr val="333333"/>
              </a:solidFill>
              <a:latin typeface="Times New Roman"/>
              <a:ea typeface="Times New Roman"/>
              <a:cs typeface="Times New Roman"/>
              <a:sym typeface="Times New Roman"/>
            </a:endParaRPr>
          </a:p>
        </p:txBody>
      </p:sp>
      <p:sp>
        <p:nvSpPr>
          <p:cNvPr id="160" name="Google Shape;160;p22"/>
          <p:cNvSpPr txBox="1"/>
          <p:nvPr/>
        </p:nvSpPr>
        <p:spPr>
          <a:xfrm>
            <a:off x="8266984" y="2535272"/>
            <a:ext cx="2387100" cy="2898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i="0" lang="en-IN" sz="1800" u="none" cap="none" strike="noStrike">
                <a:solidFill>
                  <a:srgbClr val="333333"/>
                </a:solidFill>
                <a:latin typeface="Times New Roman"/>
                <a:ea typeface="Times New Roman"/>
                <a:cs typeface="Times New Roman"/>
                <a:sym typeface="Times New Roman"/>
              </a:rPr>
              <a:t>Predictive Modeling</a:t>
            </a:r>
            <a:endParaRPr i="0" sz="1800" u="none" cap="none" strike="noStrike">
              <a:solidFill>
                <a:srgbClr val="333333"/>
              </a:solidFill>
              <a:latin typeface="Times New Roman"/>
              <a:ea typeface="Times New Roman"/>
              <a:cs typeface="Times New Roman"/>
              <a:sym typeface="Times New Roman"/>
            </a:endParaRPr>
          </a:p>
        </p:txBody>
      </p:sp>
      <p:sp>
        <p:nvSpPr>
          <p:cNvPr id="161" name="Google Shape;161;p22"/>
          <p:cNvSpPr/>
          <p:nvPr/>
        </p:nvSpPr>
        <p:spPr>
          <a:xfrm>
            <a:off x="2387504" y="3458140"/>
            <a:ext cx="730500" cy="783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62" name="Google Shape;162;p22"/>
          <p:cNvSpPr txBox="1"/>
          <p:nvPr/>
        </p:nvSpPr>
        <p:spPr>
          <a:xfrm>
            <a:off x="1714366" y="4620051"/>
            <a:ext cx="2445000" cy="1246500"/>
          </a:xfrm>
          <a:prstGeom prst="rect">
            <a:avLst/>
          </a:prstGeom>
          <a:noFill/>
          <a:ln>
            <a:noFill/>
          </a:ln>
        </p:spPr>
        <p:txBody>
          <a:bodyPr anchorCtr="0" anchor="t" bIns="0" lIns="0" spcFirstLastPara="1" rIns="0" wrap="square" tIns="13325">
            <a:spAutoFit/>
          </a:bodyPr>
          <a:lstStyle/>
          <a:p>
            <a:pPr indent="0" lvl="0" marL="12700" marR="5080" rtl="0" algn="l">
              <a:lnSpc>
                <a:spcPct val="114999"/>
              </a:lnSpc>
              <a:spcBef>
                <a:spcPts val="0"/>
              </a:spcBef>
              <a:spcAft>
                <a:spcPts val="0"/>
              </a:spcAft>
              <a:buNone/>
            </a:pPr>
            <a:r>
              <a:rPr b="0" i="0" lang="en-IN" sz="1800" u="none" cap="none" strike="noStrike">
                <a:solidFill>
                  <a:srgbClr val="000000"/>
                </a:solidFill>
                <a:latin typeface="Arial"/>
                <a:ea typeface="Arial"/>
                <a:cs typeface="Arial"/>
                <a:sym typeface="Arial"/>
              </a:rPr>
              <a:t>Understand the  structure of the  dataset and clean  data before analysis</a:t>
            </a:r>
            <a:endParaRPr b="0" i="0" sz="1800" u="none" cap="none" strike="noStrike">
              <a:solidFill>
                <a:srgbClr val="000000"/>
              </a:solidFill>
              <a:latin typeface="Arial"/>
              <a:ea typeface="Arial"/>
              <a:cs typeface="Arial"/>
              <a:sym typeface="Arial"/>
            </a:endParaRPr>
          </a:p>
        </p:txBody>
      </p:sp>
      <p:sp>
        <p:nvSpPr>
          <p:cNvPr id="163" name="Google Shape;163;p22"/>
          <p:cNvSpPr/>
          <p:nvPr/>
        </p:nvSpPr>
        <p:spPr>
          <a:xfrm>
            <a:off x="5749440" y="3440695"/>
            <a:ext cx="730500" cy="7830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64" name="Google Shape;164;p22"/>
          <p:cNvSpPr txBox="1"/>
          <p:nvPr/>
        </p:nvSpPr>
        <p:spPr>
          <a:xfrm>
            <a:off x="5144549" y="4505710"/>
            <a:ext cx="2359800" cy="1882200"/>
          </a:xfrm>
          <a:prstGeom prst="rect">
            <a:avLst/>
          </a:prstGeom>
          <a:noFill/>
          <a:ln>
            <a:noFill/>
          </a:ln>
        </p:spPr>
        <p:txBody>
          <a:bodyPr anchorCtr="0" anchor="t" bIns="0" lIns="0" spcFirstLastPara="1" rIns="0" wrap="square" tIns="12050">
            <a:spAutoFit/>
          </a:bodyPr>
          <a:lstStyle/>
          <a:p>
            <a:pPr indent="0" lvl="0" marL="12700" marR="5080" rtl="0" algn="l">
              <a:lnSpc>
                <a:spcPct val="114999"/>
              </a:lnSpc>
              <a:spcBef>
                <a:spcPts val="0"/>
              </a:spcBef>
              <a:spcAft>
                <a:spcPts val="0"/>
              </a:spcAft>
              <a:buNone/>
            </a:pPr>
            <a:r>
              <a:rPr b="0" i="0" lang="en-IN" sz="1800" u="none" cap="none" strike="noStrike">
                <a:solidFill>
                  <a:srgbClr val="000000"/>
                </a:solidFill>
                <a:latin typeface="Arial"/>
                <a:ea typeface="Arial"/>
                <a:cs typeface="Arial"/>
                <a:sym typeface="Arial"/>
              </a:rPr>
              <a:t>Uncover initial  patterns,  characteristics, and  points of interest  using visual  exploration</a:t>
            </a:r>
            <a:endParaRPr b="0" i="0" sz="1800" u="none" cap="none" strike="noStrike">
              <a:solidFill>
                <a:srgbClr val="000000"/>
              </a:solidFill>
              <a:latin typeface="Arial"/>
              <a:ea typeface="Arial"/>
              <a:cs typeface="Arial"/>
              <a:sym typeface="Arial"/>
            </a:endParaRPr>
          </a:p>
        </p:txBody>
      </p:sp>
      <p:sp>
        <p:nvSpPr>
          <p:cNvPr id="165" name="Google Shape;165;p22"/>
          <p:cNvSpPr/>
          <p:nvPr/>
        </p:nvSpPr>
        <p:spPr>
          <a:xfrm>
            <a:off x="9131216" y="3458140"/>
            <a:ext cx="624300" cy="6687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66" name="Google Shape;166;p22"/>
          <p:cNvSpPr txBox="1"/>
          <p:nvPr/>
        </p:nvSpPr>
        <p:spPr>
          <a:xfrm>
            <a:off x="8546838" y="4600700"/>
            <a:ext cx="2254500" cy="1564500"/>
          </a:xfrm>
          <a:prstGeom prst="rect">
            <a:avLst/>
          </a:prstGeom>
          <a:noFill/>
          <a:ln>
            <a:noFill/>
          </a:ln>
        </p:spPr>
        <p:txBody>
          <a:bodyPr anchorCtr="0" anchor="t" bIns="0" lIns="0" spcFirstLastPara="1" rIns="0" wrap="square" tIns="12700">
            <a:spAutoFit/>
          </a:bodyPr>
          <a:lstStyle/>
          <a:p>
            <a:pPr indent="0" lvl="0" marL="12700" marR="5080" rtl="0" algn="l">
              <a:lnSpc>
                <a:spcPct val="114999"/>
              </a:lnSpc>
              <a:spcBef>
                <a:spcPts val="0"/>
              </a:spcBef>
              <a:spcAft>
                <a:spcPts val="0"/>
              </a:spcAft>
              <a:buNone/>
            </a:pPr>
            <a:r>
              <a:rPr b="0" i="0" lang="en-IN" sz="1800" u="none" cap="none" strike="noStrike">
                <a:solidFill>
                  <a:srgbClr val="000000"/>
                </a:solidFill>
                <a:latin typeface="Arial"/>
                <a:ea typeface="Arial"/>
                <a:cs typeface="Arial"/>
                <a:sym typeface="Arial"/>
              </a:rPr>
              <a:t>Formulate a  statistical model to  forecast an  outcome using  relevant predictors</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3"/>
          <p:cNvSpPr txBox="1"/>
          <p:nvPr>
            <p:ph type="title"/>
          </p:nvPr>
        </p:nvSpPr>
        <p:spPr>
          <a:xfrm>
            <a:off x="581200" y="702148"/>
            <a:ext cx="11029500" cy="719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rgbClr val="004B53"/>
                </a:solidFill>
                <a:latin typeface="Times New Roman"/>
                <a:ea typeface="Times New Roman"/>
                <a:cs typeface="Times New Roman"/>
                <a:sym typeface="Times New Roman"/>
              </a:rPr>
              <a:t>RESULT</a:t>
            </a:r>
            <a:endParaRPr>
              <a:solidFill>
                <a:srgbClr val="004B53"/>
              </a:solidFill>
              <a:latin typeface="Times New Roman"/>
              <a:ea typeface="Times New Roman"/>
              <a:cs typeface="Times New Roman"/>
              <a:sym typeface="Times New Roman"/>
            </a:endParaRPr>
          </a:p>
        </p:txBody>
      </p:sp>
      <p:sp>
        <p:nvSpPr>
          <p:cNvPr id="172" name="Google Shape;172;p23"/>
          <p:cNvSpPr txBox="1"/>
          <p:nvPr>
            <p:ph idx="1" type="body"/>
          </p:nvPr>
        </p:nvSpPr>
        <p:spPr>
          <a:xfrm>
            <a:off x="581200" y="1302025"/>
            <a:ext cx="4415700" cy="4545000"/>
          </a:xfrm>
          <a:prstGeom prst="rect">
            <a:avLst/>
          </a:prstGeom>
          <a:noFill/>
          <a:ln>
            <a:noFill/>
          </a:ln>
        </p:spPr>
        <p:txBody>
          <a:bodyPr anchorCtr="0" anchor="ctr" bIns="45700" lIns="91425" spcFirstLastPara="1" rIns="91425" wrap="square" tIns="45700">
            <a:normAutofit fontScale="55000" lnSpcReduction="20000"/>
          </a:bodyPr>
          <a:lstStyle/>
          <a:p>
            <a:pPr indent="0" lvl="0" marL="0" rtl="0" algn="l">
              <a:lnSpc>
                <a:spcPct val="100000"/>
              </a:lnSpc>
              <a:spcBef>
                <a:spcPts val="0"/>
              </a:spcBef>
              <a:spcAft>
                <a:spcPts val="0"/>
              </a:spcAft>
              <a:buSzPts val="605"/>
              <a:buNone/>
            </a:pPr>
            <a:r>
              <a:t/>
            </a:r>
            <a:endParaRPr b="1" sz="5200">
              <a:solidFill>
                <a:schemeClr val="accent5"/>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605"/>
              <a:buNone/>
            </a:pPr>
            <a:r>
              <a:rPr b="1" lang="en-IN" sz="5200">
                <a:solidFill>
                  <a:schemeClr val="accent5"/>
                </a:solidFill>
                <a:latin typeface="Times New Roman"/>
                <a:ea typeface="Times New Roman"/>
                <a:cs typeface="Times New Roman"/>
                <a:sym typeface="Times New Roman"/>
              </a:rPr>
              <a:t>Correlation Heatmap</a:t>
            </a:r>
            <a:endParaRPr b="1" sz="5200">
              <a:solidFill>
                <a:schemeClr val="accent5"/>
              </a:solidFill>
              <a:latin typeface="Times New Roman"/>
              <a:ea typeface="Times New Roman"/>
              <a:cs typeface="Times New Roman"/>
              <a:sym typeface="Times New Roman"/>
            </a:endParaRPr>
          </a:p>
          <a:p>
            <a:pPr indent="0" lvl="0" marL="0" rtl="0" algn="l">
              <a:lnSpc>
                <a:spcPct val="100000"/>
              </a:lnSpc>
              <a:spcBef>
                <a:spcPts val="0"/>
              </a:spcBef>
              <a:spcAft>
                <a:spcPts val="0"/>
              </a:spcAft>
              <a:buSzPct val="30555"/>
              <a:buNone/>
            </a:pPr>
            <a:r>
              <a:t/>
            </a:r>
            <a:endParaRPr b="1" sz="3600">
              <a:solidFill>
                <a:schemeClr val="accent5"/>
              </a:solidFill>
              <a:latin typeface="Times New Roman"/>
              <a:ea typeface="Times New Roman"/>
              <a:cs typeface="Times New Roman"/>
              <a:sym typeface="Times New Roman"/>
            </a:endParaRPr>
          </a:p>
          <a:p>
            <a:pPr indent="0" lvl="0" marL="0" rtl="0" algn="l">
              <a:lnSpc>
                <a:spcPct val="150000"/>
              </a:lnSpc>
              <a:spcBef>
                <a:spcPts val="0"/>
              </a:spcBef>
              <a:spcAft>
                <a:spcPts val="0"/>
              </a:spcAft>
              <a:buSzPts val="605"/>
              <a:buNone/>
            </a:pPr>
            <a:r>
              <a:t/>
            </a:r>
            <a:endParaRPr b="1" sz="4404">
              <a:solidFill>
                <a:schemeClr val="dk1"/>
              </a:solidFill>
              <a:latin typeface="Times New Roman"/>
              <a:ea typeface="Times New Roman"/>
              <a:cs typeface="Times New Roman"/>
              <a:sym typeface="Times New Roman"/>
            </a:endParaRPr>
          </a:p>
          <a:p>
            <a:pPr indent="-338477" lvl="0" marL="457200" marR="5080" rtl="0" algn="just">
              <a:lnSpc>
                <a:spcPct val="150000"/>
              </a:lnSpc>
              <a:spcBef>
                <a:spcPts val="0"/>
              </a:spcBef>
              <a:spcAft>
                <a:spcPts val="0"/>
              </a:spcAft>
              <a:buClr>
                <a:schemeClr val="dk1"/>
              </a:buClr>
              <a:buSzPct val="100000"/>
              <a:buFont typeface="Times New Roman"/>
              <a:buChar char="●"/>
            </a:pPr>
            <a:r>
              <a:rPr lang="en-IN" sz="3146">
                <a:solidFill>
                  <a:schemeClr val="dk1"/>
                </a:solidFill>
                <a:latin typeface="Times New Roman"/>
                <a:ea typeface="Times New Roman"/>
                <a:cs typeface="Times New Roman"/>
                <a:sym typeface="Times New Roman"/>
              </a:rPr>
              <a:t>There is a strong </a:t>
            </a:r>
            <a:r>
              <a:rPr b="1" lang="en-IN" sz="3146">
                <a:solidFill>
                  <a:schemeClr val="dk1"/>
                </a:solidFill>
                <a:latin typeface="Times New Roman"/>
                <a:ea typeface="Times New Roman"/>
                <a:cs typeface="Times New Roman"/>
                <a:sym typeface="Times New Roman"/>
              </a:rPr>
              <a:t>positive</a:t>
            </a:r>
            <a:r>
              <a:rPr lang="en-IN" sz="3146">
                <a:solidFill>
                  <a:schemeClr val="dk1"/>
                </a:solidFill>
                <a:latin typeface="Times New Roman"/>
                <a:ea typeface="Times New Roman"/>
                <a:cs typeface="Times New Roman"/>
                <a:sym typeface="Times New Roman"/>
              </a:rPr>
              <a:t> correlation between the </a:t>
            </a:r>
            <a:r>
              <a:rPr b="1" lang="en-IN" sz="3146">
                <a:solidFill>
                  <a:schemeClr val="dk1"/>
                </a:solidFill>
                <a:latin typeface="Times New Roman"/>
                <a:ea typeface="Times New Roman"/>
                <a:cs typeface="Times New Roman"/>
                <a:sym typeface="Times New Roman"/>
              </a:rPr>
              <a:t>Reviews and Installs</a:t>
            </a:r>
            <a:endParaRPr b="1" sz="3146">
              <a:solidFill>
                <a:schemeClr val="dk1"/>
              </a:solidFill>
              <a:latin typeface="Times New Roman"/>
              <a:ea typeface="Times New Roman"/>
              <a:cs typeface="Times New Roman"/>
              <a:sym typeface="Times New Roman"/>
            </a:endParaRPr>
          </a:p>
          <a:p>
            <a:pPr indent="-338477" lvl="0" marL="457200" marR="5080" rtl="0" algn="just">
              <a:lnSpc>
                <a:spcPct val="150000"/>
              </a:lnSpc>
              <a:spcBef>
                <a:spcPts val="0"/>
              </a:spcBef>
              <a:spcAft>
                <a:spcPts val="0"/>
              </a:spcAft>
              <a:buClr>
                <a:schemeClr val="dk1"/>
              </a:buClr>
              <a:buSzPct val="100000"/>
              <a:buFont typeface="Times New Roman"/>
              <a:buChar char="●"/>
            </a:pPr>
            <a:r>
              <a:rPr lang="en-IN" sz="3146">
                <a:solidFill>
                  <a:schemeClr val="dk1"/>
                </a:solidFill>
                <a:latin typeface="Times New Roman"/>
                <a:ea typeface="Times New Roman"/>
                <a:cs typeface="Times New Roman"/>
                <a:sym typeface="Times New Roman"/>
              </a:rPr>
              <a:t>The Price is slightly </a:t>
            </a:r>
            <a:r>
              <a:rPr b="1" lang="en-IN" sz="3146">
                <a:solidFill>
                  <a:schemeClr val="dk1"/>
                </a:solidFill>
                <a:latin typeface="Times New Roman"/>
                <a:ea typeface="Times New Roman"/>
                <a:cs typeface="Times New Roman"/>
                <a:sym typeface="Times New Roman"/>
              </a:rPr>
              <a:t>negatively</a:t>
            </a:r>
            <a:r>
              <a:rPr lang="en-IN" sz="3146">
                <a:solidFill>
                  <a:schemeClr val="dk1"/>
                </a:solidFill>
                <a:latin typeface="Times New Roman"/>
                <a:ea typeface="Times New Roman"/>
                <a:cs typeface="Times New Roman"/>
                <a:sym typeface="Times New Roman"/>
              </a:rPr>
              <a:t> correlated with the </a:t>
            </a:r>
            <a:r>
              <a:rPr b="1" lang="en-IN" sz="3146">
                <a:solidFill>
                  <a:schemeClr val="dk1"/>
                </a:solidFill>
                <a:latin typeface="Times New Roman"/>
                <a:ea typeface="Times New Roman"/>
                <a:cs typeface="Times New Roman"/>
                <a:sym typeface="Times New Roman"/>
              </a:rPr>
              <a:t>Rating </a:t>
            </a:r>
            <a:r>
              <a:rPr lang="en-IN" sz="3146">
                <a:solidFill>
                  <a:schemeClr val="dk1"/>
                </a:solidFill>
                <a:latin typeface="Times New Roman"/>
                <a:ea typeface="Times New Roman"/>
                <a:cs typeface="Times New Roman"/>
                <a:sym typeface="Times New Roman"/>
              </a:rPr>
              <a:t>and </a:t>
            </a:r>
            <a:r>
              <a:rPr b="1" lang="en-IN" sz="3146">
                <a:solidFill>
                  <a:schemeClr val="dk1"/>
                </a:solidFill>
                <a:latin typeface="Times New Roman"/>
                <a:ea typeface="Times New Roman"/>
                <a:cs typeface="Times New Roman"/>
                <a:sym typeface="Times New Roman"/>
              </a:rPr>
              <a:t>Review, Installs.</a:t>
            </a:r>
            <a:endParaRPr b="1" sz="3146">
              <a:solidFill>
                <a:schemeClr val="dk1"/>
              </a:solidFill>
              <a:latin typeface="Times New Roman"/>
              <a:ea typeface="Times New Roman"/>
              <a:cs typeface="Times New Roman"/>
              <a:sym typeface="Times New Roman"/>
            </a:endParaRPr>
          </a:p>
          <a:p>
            <a:pPr indent="-338477" lvl="0" marL="457200" marR="5080" rtl="0" algn="just">
              <a:lnSpc>
                <a:spcPct val="150000"/>
              </a:lnSpc>
              <a:spcBef>
                <a:spcPts val="0"/>
              </a:spcBef>
              <a:spcAft>
                <a:spcPts val="0"/>
              </a:spcAft>
              <a:buClr>
                <a:schemeClr val="dk1"/>
              </a:buClr>
              <a:buSzPct val="100000"/>
              <a:buFont typeface="Times New Roman"/>
              <a:buChar char="●"/>
            </a:pPr>
            <a:r>
              <a:rPr lang="en-IN" sz="3146">
                <a:solidFill>
                  <a:schemeClr val="dk1"/>
                </a:solidFill>
                <a:latin typeface="Times New Roman"/>
                <a:ea typeface="Times New Roman"/>
                <a:cs typeface="Times New Roman"/>
                <a:sym typeface="Times New Roman"/>
              </a:rPr>
              <a:t>The </a:t>
            </a:r>
            <a:r>
              <a:rPr b="1" lang="en-IN" sz="3146">
                <a:solidFill>
                  <a:schemeClr val="dk1"/>
                </a:solidFill>
                <a:latin typeface="Times New Roman"/>
                <a:ea typeface="Times New Roman"/>
                <a:cs typeface="Times New Roman"/>
                <a:sym typeface="Times New Roman"/>
              </a:rPr>
              <a:t>Rating</a:t>
            </a:r>
            <a:r>
              <a:rPr lang="en-IN" sz="3146">
                <a:solidFill>
                  <a:schemeClr val="dk1"/>
                </a:solidFill>
                <a:latin typeface="Times New Roman"/>
                <a:ea typeface="Times New Roman"/>
                <a:cs typeface="Times New Roman"/>
                <a:sym typeface="Times New Roman"/>
              </a:rPr>
              <a:t> is slightly </a:t>
            </a:r>
            <a:r>
              <a:rPr b="1" lang="en-IN" sz="3146">
                <a:solidFill>
                  <a:schemeClr val="dk1"/>
                </a:solidFill>
                <a:latin typeface="Times New Roman"/>
                <a:ea typeface="Times New Roman"/>
                <a:cs typeface="Times New Roman"/>
                <a:sym typeface="Times New Roman"/>
              </a:rPr>
              <a:t>positively </a:t>
            </a:r>
            <a:r>
              <a:rPr lang="en-IN" sz="3146">
                <a:solidFill>
                  <a:schemeClr val="dk1"/>
                </a:solidFill>
                <a:latin typeface="Times New Roman"/>
                <a:ea typeface="Times New Roman"/>
                <a:cs typeface="Times New Roman"/>
                <a:sym typeface="Times New Roman"/>
              </a:rPr>
              <a:t>correlated with the </a:t>
            </a:r>
            <a:r>
              <a:rPr b="1" lang="en-IN" sz="3146">
                <a:solidFill>
                  <a:schemeClr val="dk1"/>
                </a:solidFill>
                <a:latin typeface="Times New Roman"/>
                <a:ea typeface="Times New Roman"/>
                <a:cs typeface="Times New Roman"/>
                <a:sym typeface="Times New Roman"/>
              </a:rPr>
              <a:t>Installs</a:t>
            </a:r>
            <a:r>
              <a:rPr lang="en-IN" sz="3146">
                <a:solidFill>
                  <a:schemeClr val="dk1"/>
                </a:solidFill>
                <a:latin typeface="Times New Roman"/>
                <a:ea typeface="Times New Roman"/>
                <a:cs typeface="Times New Roman"/>
                <a:sym typeface="Times New Roman"/>
              </a:rPr>
              <a:t> and </a:t>
            </a:r>
            <a:r>
              <a:rPr b="1" lang="en-IN" sz="3146">
                <a:solidFill>
                  <a:schemeClr val="dk1"/>
                </a:solidFill>
                <a:latin typeface="Times New Roman"/>
                <a:ea typeface="Times New Roman"/>
                <a:cs typeface="Times New Roman"/>
                <a:sym typeface="Times New Roman"/>
              </a:rPr>
              <a:t>Reviews</a:t>
            </a:r>
            <a:r>
              <a:rPr lang="en-IN" sz="3146">
                <a:solidFill>
                  <a:schemeClr val="dk1"/>
                </a:solidFill>
                <a:latin typeface="Times New Roman"/>
                <a:ea typeface="Times New Roman"/>
                <a:cs typeface="Times New Roman"/>
                <a:sym typeface="Times New Roman"/>
              </a:rPr>
              <a:t>.</a:t>
            </a:r>
            <a:endParaRPr sz="3146">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ct val="30555"/>
              <a:buNone/>
            </a:pPr>
            <a:r>
              <a:t/>
            </a:r>
            <a:endParaRPr b="1" sz="36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ct val="30555"/>
              <a:buNone/>
            </a:pPr>
            <a:r>
              <a:t/>
            </a:r>
            <a:endParaRPr b="1" sz="36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ct val="30555"/>
              <a:buFont typeface="Arial"/>
              <a:buNone/>
            </a:pPr>
            <a:r>
              <a:t/>
            </a:r>
            <a:endParaRPr b="1" sz="3600">
              <a:solidFill>
                <a:schemeClr val="dk1"/>
              </a:solidFill>
              <a:latin typeface="Times New Roman"/>
              <a:ea typeface="Times New Roman"/>
              <a:cs typeface="Times New Roman"/>
              <a:sym typeface="Times New Roman"/>
            </a:endParaRPr>
          </a:p>
          <a:p>
            <a:pPr indent="0" lvl="0" marL="0" rtl="0" algn="l">
              <a:lnSpc>
                <a:spcPct val="110000"/>
              </a:lnSpc>
              <a:spcBef>
                <a:spcPts val="0"/>
              </a:spcBef>
              <a:spcAft>
                <a:spcPts val="0"/>
              </a:spcAft>
              <a:buSzPct val="92000"/>
              <a:buNone/>
            </a:pPr>
            <a:r>
              <a:t/>
            </a:r>
            <a:endParaRPr sz="2400">
              <a:solidFill>
                <a:schemeClr val="accent5"/>
              </a:solidFill>
            </a:endParaRPr>
          </a:p>
        </p:txBody>
      </p:sp>
      <p:sp>
        <p:nvSpPr>
          <p:cNvPr id="173" name="Google Shape;173;p23"/>
          <p:cNvSpPr/>
          <p:nvPr/>
        </p:nvSpPr>
        <p:spPr>
          <a:xfrm>
            <a:off x="5539100" y="1257587"/>
            <a:ext cx="6071700" cy="4762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355600" lvl="0" marL="457200" marR="5080" rtl="0" algn="just">
              <a:lnSpc>
                <a:spcPct val="114999"/>
              </a:lnSpc>
              <a:spcBef>
                <a:spcPts val="0"/>
              </a:spcBef>
              <a:spcAft>
                <a:spcPts val="0"/>
              </a:spcAft>
              <a:buClr>
                <a:schemeClr val="lt1"/>
              </a:buClr>
              <a:buSzPts val="2000"/>
              <a:buFont typeface="Times New Roman"/>
              <a:buChar char="●"/>
            </a:pPr>
            <a:r>
              <a:t/>
            </a:r>
            <a:endParaRPr sz="2000">
              <a:solidFill>
                <a:schemeClr val="lt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4"/>
          <p:cNvSpPr txBox="1"/>
          <p:nvPr>
            <p:ph type="title"/>
          </p:nvPr>
        </p:nvSpPr>
        <p:spPr>
          <a:xfrm>
            <a:off x="581200" y="702148"/>
            <a:ext cx="11029500" cy="7485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SzPts val="990"/>
              <a:buNone/>
            </a:pPr>
            <a:r>
              <a:rPr b="1" lang="en-IN" sz="3309">
                <a:solidFill>
                  <a:srgbClr val="004B53"/>
                </a:solidFill>
                <a:latin typeface="Times New Roman"/>
                <a:ea typeface="Times New Roman"/>
                <a:cs typeface="Times New Roman"/>
                <a:sym typeface="Times New Roman"/>
              </a:rPr>
              <a:t>Percentage of Paid apps v/s Free apps</a:t>
            </a:r>
            <a:endParaRPr sz="3220">
              <a:solidFill>
                <a:srgbClr val="004B53"/>
              </a:solidFill>
            </a:endParaRPr>
          </a:p>
        </p:txBody>
      </p:sp>
      <p:sp>
        <p:nvSpPr>
          <p:cNvPr id="180" name="Google Shape;180;p24"/>
          <p:cNvSpPr txBox="1"/>
          <p:nvPr/>
        </p:nvSpPr>
        <p:spPr>
          <a:xfrm>
            <a:off x="581200" y="1895325"/>
            <a:ext cx="3887700" cy="1200600"/>
          </a:xfrm>
          <a:prstGeom prst="rect">
            <a:avLst/>
          </a:prstGeom>
          <a:noFill/>
          <a:ln>
            <a:noFill/>
          </a:ln>
        </p:spPr>
        <p:txBody>
          <a:bodyPr anchorCtr="0" anchor="t" bIns="91425" lIns="91425" spcFirstLastPara="1" rIns="91425" wrap="square" tIns="91425">
            <a:spAutoFit/>
          </a:bodyPr>
          <a:lstStyle/>
          <a:p>
            <a:pPr indent="0" lvl="0" marL="0" marR="84455" rtl="0" algn="just">
              <a:spcBef>
                <a:spcPts val="0"/>
              </a:spcBef>
              <a:spcAft>
                <a:spcPts val="0"/>
              </a:spcAft>
              <a:buNone/>
            </a:pPr>
            <a:r>
              <a:rPr lang="en-IN" sz="2200">
                <a:solidFill>
                  <a:schemeClr val="dk1"/>
                </a:solidFill>
                <a:latin typeface="Times New Roman"/>
                <a:ea typeface="Times New Roman"/>
                <a:cs typeface="Times New Roman"/>
                <a:sym typeface="Times New Roman"/>
              </a:rPr>
              <a:t>We Observed that </a:t>
            </a:r>
            <a:r>
              <a:rPr b="1" lang="en-IN" sz="2200">
                <a:solidFill>
                  <a:schemeClr val="dk1"/>
                </a:solidFill>
                <a:latin typeface="Times New Roman"/>
                <a:ea typeface="Times New Roman"/>
                <a:cs typeface="Times New Roman"/>
                <a:sym typeface="Times New Roman"/>
              </a:rPr>
              <a:t>92.20% of Apps are  free </a:t>
            </a:r>
            <a:r>
              <a:rPr lang="en-IN" sz="2200">
                <a:solidFill>
                  <a:schemeClr val="dk1"/>
                </a:solidFill>
                <a:latin typeface="Times New Roman"/>
                <a:ea typeface="Times New Roman"/>
                <a:cs typeface="Times New Roman"/>
                <a:sym typeface="Times New Roman"/>
              </a:rPr>
              <a:t>and only </a:t>
            </a:r>
            <a:r>
              <a:rPr b="1" lang="en-IN" sz="2200">
                <a:solidFill>
                  <a:schemeClr val="dk1"/>
                </a:solidFill>
                <a:latin typeface="Times New Roman"/>
                <a:ea typeface="Times New Roman"/>
                <a:cs typeface="Times New Roman"/>
                <a:sym typeface="Times New Roman"/>
              </a:rPr>
              <a:t>7.80% of Apps are paid </a:t>
            </a:r>
            <a:r>
              <a:rPr lang="en-IN" sz="2200">
                <a:solidFill>
                  <a:schemeClr val="dk1"/>
                </a:solidFill>
                <a:latin typeface="Times New Roman"/>
                <a:ea typeface="Times New Roman"/>
                <a:cs typeface="Times New Roman"/>
                <a:sym typeface="Times New Roman"/>
              </a:rPr>
              <a:t>in  Play store.</a:t>
            </a:r>
            <a:endParaRPr sz="2600">
              <a:solidFill>
                <a:schemeClr val="dk1"/>
              </a:solidFill>
              <a:latin typeface="Times New Roman"/>
              <a:ea typeface="Times New Roman"/>
              <a:cs typeface="Times New Roman"/>
              <a:sym typeface="Times New Roman"/>
            </a:endParaRPr>
          </a:p>
        </p:txBody>
      </p:sp>
      <p:pic>
        <p:nvPicPr>
          <p:cNvPr id="181" name="Google Shape;181;p24"/>
          <p:cNvPicPr preferRelativeResize="0"/>
          <p:nvPr/>
        </p:nvPicPr>
        <p:blipFill rotWithShape="1">
          <a:blip r:embed="rId3">
            <a:alphaModFix/>
          </a:blip>
          <a:srcRect b="0" l="0" r="0" t="0"/>
          <a:stretch/>
        </p:blipFill>
        <p:spPr>
          <a:xfrm>
            <a:off x="5992049" y="1523926"/>
            <a:ext cx="5618650" cy="50258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5"/>
          <p:cNvSpPr txBox="1"/>
          <p:nvPr/>
        </p:nvSpPr>
        <p:spPr>
          <a:xfrm>
            <a:off x="720725" y="690900"/>
            <a:ext cx="7943700" cy="695400"/>
          </a:xfrm>
          <a:prstGeom prst="rect">
            <a:avLst/>
          </a:prstGeom>
          <a:noFill/>
          <a:ln>
            <a:noFill/>
          </a:ln>
        </p:spPr>
        <p:txBody>
          <a:bodyPr anchorCtr="0" anchor="ctr" bIns="91425" lIns="91425" spcFirstLastPara="1" rIns="91425" wrap="square" tIns="91425">
            <a:normAutofit lnSpcReduction="10000"/>
          </a:bodyPr>
          <a:lstStyle/>
          <a:p>
            <a:pPr indent="0" lvl="0" marL="0" rtl="0" algn="l">
              <a:spcBef>
                <a:spcPts val="0"/>
              </a:spcBef>
              <a:spcAft>
                <a:spcPts val="0"/>
              </a:spcAft>
              <a:buNone/>
            </a:pPr>
            <a:r>
              <a:rPr b="1" lang="en-IN" sz="3600">
                <a:solidFill>
                  <a:srgbClr val="004B53"/>
                </a:solidFill>
                <a:latin typeface="Times New Roman"/>
                <a:ea typeface="Times New Roman"/>
                <a:cs typeface="Times New Roman"/>
                <a:sym typeface="Times New Roman"/>
              </a:rPr>
              <a:t>Distribution of Ratings by Update Year</a:t>
            </a:r>
            <a:endParaRPr b="1" sz="3600">
              <a:solidFill>
                <a:srgbClr val="004B53"/>
              </a:solidFill>
              <a:latin typeface="Times New Roman"/>
              <a:ea typeface="Times New Roman"/>
              <a:cs typeface="Times New Roman"/>
              <a:sym typeface="Times New Roman"/>
            </a:endParaRPr>
          </a:p>
        </p:txBody>
      </p:sp>
      <p:sp>
        <p:nvSpPr>
          <p:cNvPr id="188" name="Google Shape;188;p25"/>
          <p:cNvSpPr txBox="1"/>
          <p:nvPr/>
        </p:nvSpPr>
        <p:spPr>
          <a:xfrm>
            <a:off x="720725" y="2528050"/>
            <a:ext cx="3407700" cy="166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2000">
                <a:solidFill>
                  <a:schemeClr val="dk1"/>
                </a:solidFill>
                <a:latin typeface="Times New Roman"/>
                <a:ea typeface="Times New Roman"/>
                <a:cs typeface="Times New Roman"/>
                <a:sym typeface="Times New Roman"/>
              </a:rPr>
              <a:t>The average rating has shown an improvement, rising from approximately 3.5 in 2010 to nearly 4.5 in 2018. This indicates a general trend of increasing satisfaction among users with the product over the years</a:t>
            </a:r>
            <a:endParaRPr sz="2000">
              <a:solidFill>
                <a:schemeClr val="dk1"/>
              </a:solidFill>
              <a:latin typeface="Times New Roman"/>
              <a:ea typeface="Times New Roman"/>
              <a:cs typeface="Times New Roman"/>
              <a:sym typeface="Times New Roman"/>
            </a:endParaRPr>
          </a:p>
        </p:txBody>
      </p:sp>
      <p:pic>
        <p:nvPicPr>
          <p:cNvPr id="189" name="Google Shape;189;p25"/>
          <p:cNvPicPr preferRelativeResize="0"/>
          <p:nvPr/>
        </p:nvPicPr>
        <p:blipFill>
          <a:blip r:embed="rId3">
            <a:alphaModFix/>
          </a:blip>
          <a:stretch>
            <a:fillRect/>
          </a:stretch>
        </p:blipFill>
        <p:spPr>
          <a:xfrm>
            <a:off x="4996950" y="1386300"/>
            <a:ext cx="6925950" cy="4682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id="195" name="Google Shape;195;p26"/>
          <p:cNvPicPr preferRelativeResize="0"/>
          <p:nvPr/>
        </p:nvPicPr>
        <p:blipFill rotWithShape="1">
          <a:blip r:embed="rId3">
            <a:alphaModFix/>
          </a:blip>
          <a:srcRect b="0" l="0" r="0" t="0"/>
          <a:stretch/>
        </p:blipFill>
        <p:spPr>
          <a:xfrm>
            <a:off x="261700" y="1274400"/>
            <a:ext cx="6101199" cy="5456600"/>
          </a:xfrm>
          <a:prstGeom prst="rect">
            <a:avLst/>
          </a:prstGeom>
          <a:noFill/>
          <a:ln>
            <a:noFill/>
          </a:ln>
        </p:spPr>
      </p:pic>
      <p:sp>
        <p:nvSpPr>
          <p:cNvPr id="196" name="Google Shape;196;p26"/>
          <p:cNvSpPr txBox="1"/>
          <p:nvPr/>
        </p:nvSpPr>
        <p:spPr>
          <a:xfrm>
            <a:off x="718050" y="640200"/>
            <a:ext cx="11034300" cy="569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3100" u="none" cap="none" strike="noStrike">
                <a:solidFill>
                  <a:srgbClr val="004B53"/>
                </a:solidFill>
                <a:latin typeface="Times New Roman"/>
                <a:ea typeface="Times New Roman"/>
                <a:cs typeface="Times New Roman"/>
                <a:sym typeface="Times New Roman"/>
              </a:rPr>
              <a:t>Distribution of Apps updated over the Year and Month</a:t>
            </a:r>
            <a:endParaRPr sz="2100">
              <a:solidFill>
                <a:srgbClr val="004B53"/>
              </a:solidFill>
              <a:latin typeface="Times New Roman"/>
              <a:ea typeface="Times New Roman"/>
              <a:cs typeface="Times New Roman"/>
              <a:sym typeface="Times New Roman"/>
            </a:endParaRPr>
          </a:p>
        </p:txBody>
      </p:sp>
      <p:pic>
        <p:nvPicPr>
          <p:cNvPr id="197" name="Google Shape;197;p26"/>
          <p:cNvPicPr preferRelativeResize="0"/>
          <p:nvPr/>
        </p:nvPicPr>
        <p:blipFill rotWithShape="1">
          <a:blip r:embed="rId4">
            <a:alphaModFix/>
          </a:blip>
          <a:srcRect b="0" l="0" r="0" t="0"/>
          <a:stretch/>
        </p:blipFill>
        <p:spPr>
          <a:xfrm>
            <a:off x="6362900" y="1274400"/>
            <a:ext cx="5753000" cy="54565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7"/>
          <p:cNvSpPr txBox="1"/>
          <p:nvPr/>
        </p:nvSpPr>
        <p:spPr>
          <a:xfrm>
            <a:off x="1246550" y="830700"/>
            <a:ext cx="9375300" cy="976800"/>
          </a:xfrm>
          <a:prstGeom prst="rect">
            <a:avLst/>
          </a:prstGeom>
          <a:noFill/>
          <a:ln>
            <a:noFill/>
          </a:ln>
        </p:spPr>
        <p:txBody>
          <a:bodyPr anchorCtr="0" anchor="ctr" bIns="91425" lIns="91425" spcFirstLastPara="1" rIns="91425" wrap="square" tIns="91425">
            <a:normAutofit/>
          </a:bodyPr>
          <a:lstStyle/>
          <a:p>
            <a:pPr indent="0" lvl="0" marL="0" rtl="0" algn="l">
              <a:spcBef>
                <a:spcPts val="0"/>
              </a:spcBef>
              <a:spcAft>
                <a:spcPts val="0"/>
              </a:spcAft>
              <a:buNone/>
            </a:pPr>
            <a:r>
              <a:rPr b="1" lang="en-IN" sz="3600">
                <a:solidFill>
                  <a:srgbClr val="004B53"/>
                </a:solidFill>
                <a:latin typeface="Times New Roman"/>
                <a:ea typeface="Times New Roman"/>
                <a:cs typeface="Times New Roman"/>
                <a:sym typeface="Times New Roman"/>
              </a:rPr>
              <a:t>Content Rating</a:t>
            </a:r>
            <a:endParaRPr b="1" sz="4800">
              <a:solidFill>
                <a:srgbClr val="004B53"/>
              </a:solidFill>
              <a:latin typeface="Times New Roman"/>
              <a:ea typeface="Times New Roman"/>
              <a:cs typeface="Times New Roman"/>
              <a:sym typeface="Times New Roman"/>
            </a:endParaRPr>
          </a:p>
        </p:txBody>
      </p:sp>
      <p:pic>
        <p:nvPicPr>
          <p:cNvPr id="204" name="Google Shape;204;p27"/>
          <p:cNvPicPr preferRelativeResize="0"/>
          <p:nvPr/>
        </p:nvPicPr>
        <p:blipFill rotWithShape="1">
          <a:blip r:embed="rId3">
            <a:alphaModFix/>
          </a:blip>
          <a:srcRect b="0" l="0" r="0" t="0"/>
          <a:stretch/>
        </p:blipFill>
        <p:spPr>
          <a:xfrm>
            <a:off x="4844516" y="1802230"/>
            <a:ext cx="6698009" cy="4749270"/>
          </a:xfrm>
          <a:prstGeom prst="rect">
            <a:avLst/>
          </a:prstGeom>
          <a:noFill/>
          <a:ln>
            <a:noFill/>
          </a:ln>
        </p:spPr>
      </p:pic>
      <p:sp>
        <p:nvSpPr>
          <p:cNvPr id="205" name="Google Shape;205;p27"/>
          <p:cNvSpPr txBox="1"/>
          <p:nvPr/>
        </p:nvSpPr>
        <p:spPr>
          <a:xfrm>
            <a:off x="697238" y="2590330"/>
            <a:ext cx="3798600" cy="2647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IN" sz="1800">
                <a:solidFill>
                  <a:schemeClr val="dk1"/>
                </a:solidFill>
                <a:latin typeface="Times New Roman"/>
                <a:ea typeface="Times New Roman"/>
                <a:cs typeface="Times New Roman"/>
                <a:sym typeface="Times New Roman"/>
              </a:rPr>
              <a:t>From the above plot we can see that Everyone category having majority of apps count.</a:t>
            </a:r>
            <a:endParaRPr sz="16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IN" sz="1800">
                <a:solidFill>
                  <a:schemeClr val="dk1"/>
                </a:solidFill>
                <a:latin typeface="Times New Roman"/>
                <a:ea typeface="Times New Roman"/>
                <a:cs typeface="Times New Roman"/>
                <a:sym typeface="Times New Roman"/>
              </a:rPr>
              <a:t>A majority of the apps </a:t>
            </a:r>
            <a:r>
              <a:rPr b="1" lang="en-IN" sz="1800">
                <a:solidFill>
                  <a:schemeClr val="dk1"/>
                </a:solidFill>
                <a:latin typeface="Times New Roman"/>
                <a:ea typeface="Times New Roman"/>
                <a:cs typeface="Times New Roman"/>
                <a:sym typeface="Times New Roman"/>
              </a:rPr>
              <a:t>(81.80%) </a:t>
            </a:r>
            <a:r>
              <a:rPr lang="en-IN" sz="1800">
                <a:solidFill>
                  <a:schemeClr val="dk1"/>
                </a:solidFill>
                <a:latin typeface="Times New Roman"/>
                <a:ea typeface="Times New Roman"/>
                <a:cs typeface="Times New Roman"/>
                <a:sym typeface="Times New Roman"/>
              </a:rPr>
              <a:t>in the play store are can be used by everyone. The remaining apps have various age restrictions to use it.</a:t>
            </a:r>
            <a:endParaRPr sz="16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600">
              <a:solidFill>
                <a:schemeClr val="dk1"/>
              </a:solidFill>
            </a:endParaRPr>
          </a:p>
        </p:txBody>
      </p:sp>
      <p:sp>
        <p:nvSpPr>
          <p:cNvPr id="206" name="Google Shape;206;p27"/>
          <p:cNvSpPr/>
          <p:nvPr/>
        </p:nvSpPr>
        <p:spPr>
          <a:xfrm>
            <a:off x="686475" y="2430837"/>
            <a:ext cx="3916124" cy="3623984"/>
          </a:xfrm>
          <a:custGeom>
            <a:rect b="b" l="l" r="r" t="t"/>
            <a:pathLst>
              <a:path extrusionOk="0" h="1865629" w="3270250">
                <a:moveTo>
                  <a:pt x="6350" y="0"/>
                </a:moveTo>
                <a:lnTo>
                  <a:pt x="6350" y="1865376"/>
                </a:lnTo>
              </a:path>
              <a:path extrusionOk="0" h="1865629" w="3270250">
                <a:moveTo>
                  <a:pt x="3263760" y="0"/>
                </a:moveTo>
                <a:lnTo>
                  <a:pt x="3263760" y="1865376"/>
                </a:lnTo>
              </a:path>
              <a:path extrusionOk="0" h="1865629" w="3270250">
                <a:moveTo>
                  <a:pt x="0" y="6350"/>
                </a:moveTo>
                <a:lnTo>
                  <a:pt x="3270110" y="6350"/>
                </a:lnTo>
              </a:path>
              <a:path extrusionOk="0" h="1865629" w="3270250">
                <a:moveTo>
                  <a:pt x="0" y="1859026"/>
                </a:moveTo>
                <a:lnTo>
                  <a:pt x="3270110" y="1859026"/>
                </a:lnTo>
              </a:path>
            </a:pathLst>
          </a:custGeom>
          <a:noFill/>
          <a:ln cap="flat" cmpd="sng" w="12700">
            <a:solidFill>
              <a:srgbClr val="CC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8"/>
          <p:cNvSpPr txBox="1"/>
          <p:nvPr/>
        </p:nvSpPr>
        <p:spPr>
          <a:xfrm>
            <a:off x="1238980" y="710275"/>
            <a:ext cx="10094100" cy="931200"/>
          </a:xfrm>
          <a:prstGeom prst="rect">
            <a:avLst/>
          </a:prstGeom>
          <a:noFill/>
          <a:ln>
            <a:noFill/>
          </a:ln>
        </p:spPr>
        <p:txBody>
          <a:bodyPr anchorCtr="0" anchor="ctr" bIns="91425" lIns="91425" spcFirstLastPara="1" rIns="91425" wrap="square" tIns="91425">
            <a:normAutofit/>
          </a:bodyPr>
          <a:lstStyle/>
          <a:p>
            <a:pPr indent="0" lvl="0" marL="0" rtl="0" algn="l">
              <a:spcBef>
                <a:spcPts val="0"/>
              </a:spcBef>
              <a:spcAft>
                <a:spcPts val="0"/>
              </a:spcAft>
              <a:buNone/>
            </a:pPr>
            <a:r>
              <a:rPr b="1" lang="en-IN" sz="3700">
                <a:solidFill>
                  <a:srgbClr val="004B53"/>
                </a:solidFill>
                <a:latin typeface="Times New Roman"/>
                <a:ea typeface="Times New Roman"/>
                <a:cs typeface="Times New Roman"/>
                <a:sym typeface="Times New Roman"/>
              </a:rPr>
              <a:t>Count of Applications in each category</a:t>
            </a:r>
            <a:endParaRPr b="1" sz="4900">
              <a:solidFill>
                <a:srgbClr val="004B53"/>
              </a:solidFill>
              <a:latin typeface="Times New Roman"/>
              <a:ea typeface="Times New Roman"/>
              <a:cs typeface="Times New Roman"/>
              <a:sym typeface="Times New Roman"/>
            </a:endParaRPr>
          </a:p>
        </p:txBody>
      </p:sp>
      <p:pic>
        <p:nvPicPr>
          <p:cNvPr id="213" name="Google Shape;213;p28"/>
          <p:cNvPicPr preferRelativeResize="0"/>
          <p:nvPr/>
        </p:nvPicPr>
        <p:blipFill rotWithShape="1">
          <a:blip r:embed="rId3">
            <a:alphaModFix/>
          </a:blip>
          <a:srcRect b="0" l="0" r="0" t="0"/>
          <a:stretch/>
        </p:blipFill>
        <p:spPr>
          <a:xfrm>
            <a:off x="732575" y="1641497"/>
            <a:ext cx="10732251" cy="4777378"/>
          </a:xfrm>
          <a:prstGeom prst="rect">
            <a:avLst/>
          </a:prstGeom>
          <a:noFill/>
          <a:ln>
            <a:noFill/>
          </a:ln>
        </p:spPr>
      </p:pic>
      <p:sp>
        <p:nvSpPr>
          <p:cNvPr id="214" name="Google Shape;214;p28"/>
          <p:cNvSpPr txBox="1"/>
          <p:nvPr/>
        </p:nvSpPr>
        <p:spPr>
          <a:xfrm flipH="1">
            <a:off x="6463162" y="3401540"/>
            <a:ext cx="4483500" cy="1121100"/>
          </a:xfrm>
          <a:prstGeom prst="rect">
            <a:avLst/>
          </a:prstGeom>
          <a:noFill/>
          <a:ln>
            <a:noFill/>
          </a:ln>
        </p:spPr>
        <p:txBody>
          <a:bodyPr anchorCtr="0" anchor="t" bIns="0" lIns="0" spcFirstLastPara="1" rIns="0" wrap="square" tIns="12050">
            <a:spAutoFit/>
          </a:bodyPr>
          <a:lstStyle/>
          <a:p>
            <a:pPr indent="0" lvl="0" marL="0" marR="0" rtl="0" algn="just">
              <a:lnSpc>
                <a:spcPct val="100000"/>
              </a:lnSpc>
              <a:spcBef>
                <a:spcPts val="0"/>
              </a:spcBef>
              <a:spcAft>
                <a:spcPts val="0"/>
              </a:spcAft>
              <a:buNone/>
            </a:pPr>
            <a:r>
              <a:rPr b="1" i="0" lang="en-IN" sz="1800" u="none" cap="none" strike="noStrike">
                <a:solidFill>
                  <a:srgbClr val="124F5C"/>
                </a:solidFill>
                <a:latin typeface="Times New Roman"/>
                <a:ea typeface="Times New Roman"/>
                <a:cs typeface="Times New Roman"/>
                <a:sym typeface="Times New Roman"/>
              </a:rPr>
              <a:t>Family and Game </a:t>
            </a:r>
            <a:r>
              <a:rPr i="0" lang="en-IN" sz="1800" u="none" cap="none" strike="noStrike">
                <a:solidFill>
                  <a:srgbClr val="124F5C"/>
                </a:solidFill>
                <a:latin typeface="Times New Roman"/>
                <a:ea typeface="Times New Roman"/>
                <a:cs typeface="Times New Roman"/>
                <a:sym typeface="Times New Roman"/>
              </a:rPr>
              <a:t>apps have the</a:t>
            </a:r>
            <a:endParaRPr i="0" sz="18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5"/>
              </a:spcBef>
              <a:spcAft>
                <a:spcPts val="0"/>
              </a:spcAft>
              <a:buNone/>
            </a:pPr>
            <a:r>
              <a:rPr i="0" lang="en-IN" sz="1800" u="none" cap="none" strike="noStrike">
                <a:solidFill>
                  <a:srgbClr val="124F5C"/>
                </a:solidFill>
                <a:latin typeface="Times New Roman"/>
                <a:ea typeface="Times New Roman"/>
                <a:cs typeface="Times New Roman"/>
                <a:sym typeface="Times New Roman"/>
              </a:rPr>
              <a:t>highest	market prevalence. Surprising </a:t>
            </a:r>
            <a:r>
              <a:rPr b="1" i="0" lang="en-IN" sz="1800" u="none" cap="none" strike="noStrike">
                <a:solidFill>
                  <a:srgbClr val="124F5C"/>
                </a:solidFill>
                <a:latin typeface="Times New Roman"/>
                <a:ea typeface="Times New Roman"/>
                <a:cs typeface="Times New Roman"/>
                <a:sym typeface="Times New Roman"/>
              </a:rPr>
              <a:t>Tools, Business and Medical</a:t>
            </a:r>
            <a:r>
              <a:rPr i="0" lang="en-IN" sz="1800" u="none" cap="none" strike="noStrike">
                <a:solidFill>
                  <a:srgbClr val="124F5C"/>
                </a:solidFill>
                <a:latin typeface="Times New Roman"/>
                <a:ea typeface="Times New Roman"/>
                <a:cs typeface="Times New Roman"/>
                <a:sym typeface="Times New Roman"/>
              </a:rPr>
              <a:t> apps are also at the Top Count of applications.</a:t>
            </a:r>
            <a:endParaRPr i="0" sz="1800" u="none" cap="none" strike="noStrike">
              <a:solidFill>
                <a:srgbClr val="000000"/>
              </a:solidFill>
              <a:latin typeface="Times New Roman"/>
              <a:ea typeface="Times New Roman"/>
              <a:cs typeface="Times New Roman"/>
              <a:sym typeface="Times New Roman"/>
            </a:endParaRPr>
          </a:p>
        </p:txBody>
      </p:sp>
      <p:sp>
        <p:nvSpPr>
          <p:cNvPr id="215" name="Google Shape;215;p28"/>
          <p:cNvSpPr/>
          <p:nvPr/>
        </p:nvSpPr>
        <p:spPr>
          <a:xfrm>
            <a:off x="6303034" y="3238314"/>
            <a:ext cx="4897199" cy="1958910"/>
          </a:xfrm>
          <a:custGeom>
            <a:rect b="b" l="l" r="r" t="t"/>
            <a:pathLst>
              <a:path extrusionOk="0" h="1865629" w="3270250">
                <a:moveTo>
                  <a:pt x="6350" y="0"/>
                </a:moveTo>
                <a:lnTo>
                  <a:pt x="6350" y="1865376"/>
                </a:lnTo>
              </a:path>
              <a:path extrusionOk="0" h="1865629" w="3270250">
                <a:moveTo>
                  <a:pt x="3263760" y="0"/>
                </a:moveTo>
                <a:lnTo>
                  <a:pt x="3263760" y="1865376"/>
                </a:lnTo>
              </a:path>
              <a:path extrusionOk="0" h="1865629" w="3270250">
                <a:moveTo>
                  <a:pt x="0" y="6350"/>
                </a:moveTo>
                <a:lnTo>
                  <a:pt x="3270110" y="6350"/>
                </a:lnTo>
              </a:path>
              <a:path extrusionOk="0" h="1865629" w="3270250">
                <a:moveTo>
                  <a:pt x="0" y="1859026"/>
                </a:moveTo>
                <a:lnTo>
                  <a:pt x="3270110" y="1859026"/>
                </a:lnTo>
              </a:path>
            </a:pathLst>
          </a:custGeom>
          <a:noFill/>
          <a:ln cap="flat" cmpd="sng" w="12700">
            <a:solidFill>
              <a:srgbClr val="CC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pic>
        <p:nvPicPr>
          <p:cNvPr id="221" name="Google Shape;221;p29"/>
          <p:cNvPicPr preferRelativeResize="0"/>
          <p:nvPr/>
        </p:nvPicPr>
        <p:blipFill rotWithShape="1">
          <a:blip r:embed="rId3">
            <a:alphaModFix/>
          </a:blip>
          <a:srcRect b="0" l="0" r="0" t="0"/>
          <a:stretch/>
        </p:blipFill>
        <p:spPr>
          <a:xfrm>
            <a:off x="685800" y="1627852"/>
            <a:ext cx="10779026" cy="4766900"/>
          </a:xfrm>
          <a:prstGeom prst="rect">
            <a:avLst/>
          </a:prstGeom>
          <a:noFill/>
          <a:ln>
            <a:noFill/>
          </a:ln>
        </p:spPr>
      </p:pic>
      <p:sp>
        <p:nvSpPr>
          <p:cNvPr id="222" name="Google Shape;222;p29"/>
          <p:cNvSpPr txBox="1"/>
          <p:nvPr/>
        </p:nvSpPr>
        <p:spPr>
          <a:xfrm>
            <a:off x="1571572" y="857451"/>
            <a:ext cx="8197800" cy="554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3000" u="none" cap="none" strike="noStrike">
                <a:solidFill>
                  <a:srgbClr val="004B53"/>
                </a:solidFill>
                <a:latin typeface="Times New Roman"/>
                <a:ea typeface="Times New Roman"/>
                <a:cs typeface="Times New Roman"/>
                <a:sym typeface="Times New Roman"/>
              </a:rPr>
              <a:t> Category App's have most number of installs</a:t>
            </a:r>
            <a:endParaRPr i="0" sz="2000" u="none" cap="none" strike="noStrike">
              <a:solidFill>
                <a:srgbClr val="004B53"/>
              </a:solidFill>
              <a:latin typeface="Times New Roman"/>
              <a:ea typeface="Times New Roman"/>
              <a:cs typeface="Times New Roman"/>
              <a:sym typeface="Times New Roman"/>
            </a:endParaRPr>
          </a:p>
        </p:txBody>
      </p:sp>
      <p:sp>
        <p:nvSpPr>
          <p:cNvPr id="223" name="Google Shape;223;p29"/>
          <p:cNvSpPr txBox="1"/>
          <p:nvPr/>
        </p:nvSpPr>
        <p:spPr>
          <a:xfrm>
            <a:off x="6032763" y="3600430"/>
            <a:ext cx="4266300" cy="87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i="0" lang="en-IN" sz="1700" u="none" cap="none" strike="noStrike">
                <a:solidFill>
                  <a:srgbClr val="004B53"/>
                </a:solidFill>
                <a:latin typeface="Times New Roman"/>
                <a:ea typeface="Times New Roman"/>
                <a:cs typeface="Times New Roman"/>
                <a:sym typeface="Times New Roman"/>
              </a:rPr>
              <a:t>The Game, Communication and Tools categories has the highest number of installs compared to other categories of apps.</a:t>
            </a:r>
            <a:endParaRPr sz="1500">
              <a:latin typeface="Times New Roman"/>
              <a:ea typeface="Times New Roman"/>
              <a:cs typeface="Times New Roman"/>
              <a:sym typeface="Times New Roman"/>
            </a:endParaRPr>
          </a:p>
        </p:txBody>
      </p:sp>
      <p:sp>
        <p:nvSpPr>
          <p:cNvPr id="224" name="Google Shape;224;p29"/>
          <p:cNvSpPr/>
          <p:nvPr/>
        </p:nvSpPr>
        <p:spPr>
          <a:xfrm>
            <a:off x="6056196" y="3538213"/>
            <a:ext cx="4243149" cy="1483175"/>
          </a:xfrm>
          <a:custGeom>
            <a:rect b="b" l="l" r="r" t="t"/>
            <a:pathLst>
              <a:path extrusionOk="0" h="1865629" w="3270250">
                <a:moveTo>
                  <a:pt x="6350" y="0"/>
                </a:moveTo>
                <a:lnTo>
                  <a:pt x="6350" y="1865376"/>
                </a:lnTo>
              </a:path>
              <a:path extrusionOk="0" h="1865629" w="3270250">
                <a:moveTo>
                  <a:pt x="3263760" y="0"/>
                </a:moveTo>
                <a:lnTo>
                  <a:pt x="3263760" y="1865376"/>
                </a:lnTo>
              </a:path>
              <a:path extrusionOk="0" h="1865629" w="3270250">
                <a:moveTo>
                  <a:pt x="0" y="6350"/>
                </a:moveTo>
                <a:lnTo>
                  <a:pt x="3270110" y="6350"/>
                </a:lnTo>
              </a:path>
              <a:path extrusionOk="0" h="1865629" w="3270250">
                <a:moveTo>
                  <a:pt x="0" y="1859026"/>
                </a:moveTo>
                <a:lnTo>
                  <a:pt x="3270110" y="1859026"/>
                </a:lnTo>
              </a:path>
            </a:pathLst>
          </a:custGeom>
          <a:noFill/>
          <a:ln cap="flat" cmpd="sng" w="12700">
            <a:solidFill>
              <a:srgbClr val="CC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0"/>
          <p:cNvSpPr txBox="1"/>
          <p:nvPr/>
        </p:nvSpPr>
        <p:spPr>
          <a:xfrm>
            <a:off x="1417109" y="646625"/>
            <a:ext cx="93138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3600" u="none" cap="none" strike="noStrike">
                <a:solidFill>
                  <a:srgbClr val="004B53"/>
                </a:solidFill>
                <a:latin typeface="Times New Roman"/>
                <a:ea typeface="Times New Roman"/>
                <a:cs typeface="Times New Roman"/>
                <a:sym typeface="Times New Roman"/>
              </a:rPr>
              <a:t>Average rating of the apps</a:t>
            </a:r>
            <a:endParaRPr b="1" i="0" sz="3600" u="none" cap="none" strike="noStrike">
              <a:solidFill>
                <a:srgbClr val="004B53"/>
              </a:solidFill>
              <a:latin typeface="Times New Roman"/>
              <a:ea typeface="Times New Roman"/>
              <a:cs typeface="Times New Roman"/>
              <a:sym typeface="Times New Roman"/>
            </a:endParaRPr>
          </a:p>
        </p:txBody>
      </p:sp>
      <p:pic>
        <p:nvPicPr>
          <p:cNvPr id="231" name="Google Shape;231;p30"/>
          <p:cNvPicPr preferRelativeResize="0"/>
          <p:nvPr/>
        </p:nvPicPr>
        <p:blipFill rotWithShape="1">
          <a:blip r:embed="rId3">
            <a:alphaModFix/>
          </a:blip>
          <a:srcRect b="0" l="0" r="0" t="0"/>
          <a:stretch/>
        </p:blipFill>
        <p:spPr>
          <a:xfrm>
            <a:off x="601500" y="1285130"/>
            <a:ext cx="11056250" cy="4965420"/>
          </a:xfrm>
          <a:prstGeom prst="rect">
            <a:avLst/>
          </a:prstGeom>
          <a:noFill/>
          <a:ln>
            <a:noFill/>
          </a:ln>
        </p:spPr>
      </p:pic>
      <p:pic>
        <p:nvPicPr>
          <p:cNvPr id="232" name="Google Shape;232;p30"/>
          <p:cNvPicPr preferRelativeResize="0"/>
          <p:nvPr/>
        </p:nvPicPr>
        <p:blipFill rotWithShape="1">
          <a:blip r:embed="rId4">
            <a:alphaModFix/>
          </a:blip>
          <a:srcRect b="0" l="0" r="0" t="0"/>
          <a:stretch/>
        </p:blipFill>
        <p:spPr>
          <a:xfrm>
            <a:off x="1930522" y="1721435"/>
            <a:ext cx="4718546" cy="2433412"/>
          </a:xfrm>
          <a:prstGeom prst="rect">
            <a:avLst/>
          </a:prstGeom>
          <a:noFill/>
          <a:ln>
            <a:noFill/>
          </a:ln>
          <a:effectLst>
            <a:outerShdw blurRad="292100" rotWithShape="0" algn="tl" dir="2700000" dist="139700">
              <a:srgbClr val="333333">
                <a:alpha val="64709"/>
              </a:srgbClr>
            </a:outerShdw>
          </a:effectLst>
        </p:spPr>
      </p:pic>
      <p:sp>
        <p:nvSpPr>
          <p:cNvPr id="233" name="Google Shape;233;p30"/>
          <p:cNvSpPr txBox="1"/>
          <p:nvPr/>
        </p:nvSpPr>
        <p:spPr>
          <a:xfrm>
            <a:off x="6837916" y="2975715"/>
            <a:ext cx="4515300" cy="2013900"/>
          </a:xfrm>
          <a:prstGeom prst="rect">
            <a:avLst/>
          </a:prstGeom>
          <a:noFill/>
          <a:ln>
            <a:noFill/>
          </a:ln>
        </p:spPr>
        <p:txBody>
          <a:bodyPr anchorCtr="0" anchor="t" bIns="0" lIns="0" spcFirstLastPara="1" rIns="0" wrap="square" tIns="12700">
            <a:spAutoFit/>
          </a:bodyPr>
          <a:lstStyle/>
          <a:p>
            <a:pPr indent="-463550" lvl="0" marL="469265" marR="9525" rtl="0" algn="l">
              <a:lnSpc>
                <a:spcPct val="100000"/>
              </a:lnSpc>
              <a:spcBef>
                <a:spcPts val="0"/>
              </a:spcBef>
              <a:spcAft>
                <a:spcPts val="0"/>
              </a:spcAft>
              <a:buClr>
                <a:srgbClr val="000000"/>
              </a:buClr>
              <a:buSzPts val="1300"/>
              <a:buFont typeface="Times New Roman"/>
              <a:buChar char="❏"/>
            </a:pPr>
            <a:r>
              <a:rPr i="0" lang="en-IN" sz="1300" u="none" cap="none" strike="noStrike">
                <a:solidFill>
                  <a:srgbClr val="124F5B"/>
                </a:solidFill>
                <a:latin typeface="Times New Roman"/>
                <a:ea typeface="Times New Roman"/>
                <a:cs typeface="Times New Roman"/>
                <a:sym typeface="Times New Roman"/>
              </a:rPr>
              <a:t>The	average	user	rating	is  divided into 4 categories:</a:t>
            </a:r>
            <a:endParaRPr i="0" sz="1300" u="none" cap="none" strike="noStrike">
              <a:solidFill>
                <a:srgbClr val="000000"/>
              </a:solidFill>
              <a:latin typeface="Times New Roman"/>
              <a:ea typeface="Times New Roman"/>
              <a:cs typeface="Times New Roman"/>
              <a:sym typeface="Times New Roman"/>
            </a:endParaRPr>
          </a:p>
          <a:p>
            <a:pPr indent="-373380" lvl="1" marL="469900" marR="0" rtl="0" algn="l">
              <a:lnSpc>
                <a:spcPct val="100000"/>
              </a:lnSpc>
              <a:spcBef>
                <a:spcPts val="0"/>
              </a:spcBef>
              <a:spcAft>
                <a:spcPts val="0"/>
              </a:spcAft>
              <a:buClr>
                <a:srgbClr val="000000"/>
              </a:buClr>
              <a:buSzPts val="1300"/>
              <a:buFont typeface="Arial"/>
              <a:buChar char="●"/>
            </a:pPr>
            <a:r>
              <a:rPr i="0" lang="en-IN" sz="1300" u="none" cap="none" strike="noStrike">
                <a:solidFill>
                  <a:srgbClr val="124F5B"/>
                </a:solidFill>
                <a:latin typeface="Times New Roman"/>
                <a:ea typeface="Times New Roman"/>
                <a:cs typeface="Times New Roman"/>
                <a:sym typeface="Times New Roman"/>
              </a:rPr>
              <a:t>Rating: 4-5 ⇒ Top Rated</a:t>
            </a:r>
            <a:endParaRPr i="0" sz="1300" u="none" cap="none" strike="noStrike">
              <a:solidFill>
                <a:srgbClr val="000000"/>
              </a:solidFill>
              <a:latin typeface="Times New Roman"/>
              <a:ea typeface="Times New Roman"/>
              <a:cs typeface="Times New Roman"/>
              <a:sym typeface="Times New Roman"/>
            </a:endParaRPr>
          </a:p>
          <a:p>
            <a:pPr indent="-373380" lvl="1" marL="469900" marR="0" rtl="0" algn="l">
              <a:lnSpc>
                <a:spcPct val="100000"/>
              </a:lnSpc>
              <a:spcBef>
                <a:spcPts val="0"/>
              </a:spcBef>
              <a:spcAft>
                <a:spcPts val="0"/>
              </a:spcAft>
              <a:buClr>
                <a:srgbClr val="000000"/>
              </a:buClr>
              <a:buSzPts val="1300"/>
              <a:buFont typeface="Arial"/>
              <a:buChar char="●"/>
            </a:pPr>
            <a:r>
              <a:rPr i="0" lang="en-IN" sz="1300" u="none" cap="none" strike="noStrike">
                <a:solidFill>
                  <a:srgbClr val="124F5B"/>
                </a:solidFill>
                <a:latin typeface="Times New Roman"/>
                <a:ea typeface="Times New Roman"/>
                <a:cs typeface="Times New Roman"/>
                <a:sym typeface="Times New Roman"/>
              </a:rPr>
              <a:t>Rating: 3-4 ⇒ Above Average</a:t>
            </a:r>
            <a:endParaRPr i="0" sz="1300" u="none" cap="none" strike="noStrike">
              <a:solidFill>
                <a:srgbClr val="000000"/>
              </a:solidFill>
              <a:latin typeface="Times New Roman"/>
              <a:ea typeface="Times New Roman"/>
              <a:cs typeface="Times New Roman"/>
              <a:sym typeface="Times New Roman"/>
            </a:endParaRPr>
          </a:p>
          <a:p>
            <a:pPr indent="-373380" lvl="1" marL="469900" marR="0" rtl="0" algn="l">
              <a:lnSpc>
                <a:spcPct val="100000"/>
              </a:lnSpc>
              <a:spcBef>
                <a:spcPts val="0"/>
              </a:spcBef>
              <a:spcAft>
                <a:spcPts val="0"/>
              </a:spcAft>
              <a:buClr>
                <a:srgbClr val="000000"/>
              </a:buClr>
              <a:buSzPts val="1300"/>
              <a:buFont typeface="Arial"/>
              <a:buChar char="●"/>
            </a:pPr>
            <a:r>
              <a:rPr i="0" lang="en-IN" sz="1300" u="none" cap="none" strike="noStrike">
                <a:solidFill>
                  <a:srgbClr val="124F5B"/>
                </a:solidFill>
                <a:latin typeface="Times New Roman"/>
                <a:ea typeface="Times New Roman"/>
                <a:cs typeface="Times New Roman"/>
                <a:sym typeface="Times New Roman"/>
              </a:rPr>
              <a:t>Rating: 2-3 ⇒ Average</a:t>
            </a:r>
            <a:endParaRPr i="0" sz="1300" u="none" cap="none" strike="noStrike">
              <a:solidFill>
                <a:srgbClr val="000000"/>
              </a:solidFill>
              <a:latin typeface="Times New Roman"/>
              <a:ea typeface="Times New Roman"/>
              <a:cs typeface="Times New Roman"/>
              <a:sym typeface="Times New Roman"/>
            </a:endParaRPr>
          </a:p>
          <a:p>
            <a:pPr indent="-373380" lvl="1" marL="469900" marR="0" rtl="0" algn="l">
              <a:lnSpc>
                <a:spcPct val="100000"/>
              </a:lnSpc>
              <a:spcBef>
                <a:spcPts val="0"/>
              </a:spcBef>
              <a:spcAft>
                <a:spcPts val="0"/>
              </a:spcAft>
              <a:buClr>
                <a:srgbClr val="000000"/>
              </a:buClr>
              <a:buSzPts val="1300"/>
              <a:buFont typeface="Arial"/>
              <a:buChar char="●"/>
            </a:pPr>
            <a:r>
              <a:rPr i="0" lang="en-IN" sz="1300" u="none" cap="none" strike="noStrike">
                <a:solidFill>
                  <a:srgbClr val="124F5B"/>
                </a:solidFill>
                <a:latin typeface="Times New Roman"/>
                <a:ea typeface="Times New Roman"/>
                <a:cs typeface="Times New Roman"/>
                <a:sym typeface="Times New Roman"/>
              </a:rPr>
              <a:t>Rating: 1-2 ⇒ Below Average</a:t>
            </a:r>
            <a:endParaRPr i="0" sz="1300" u="none" cap="none" strike="noStrike">
              <a:solidFill>
                <a:srgbClr val="000000"/>
              </a:solidFill>
              <a:latin typeface="Times New Roman"/>
              <a:ea typeface="Times New Roman"/>
              <a:cs typeface="Times New Roman"/>
              <a:sym typeface="Times New Roman"/>
            </a:endParaRPr>
          </a:p>
          <a:p>
            <a:pPr indent="-463550" lvl="0" marL="469265" marR="5080" rtl="0" algn="just">
              <a:lnSpc>
                <a:spcPct val="100000"/>
              </a:lnSpc>
              <a:spcBef>
                <a:spcPts val="0"/>
              </a:spcBef>
              <a:spcAft>
                <a:spcPts val="0"/>
              </a:spcAft>
              <a:buClr>
                <a:srgbClr val="000000"/>
              </a:buClr>
              <a:buSzPts val="1300"/>
              <a:buFont typeface="Times New Roman"/>
              <a:buChar char="❏"/>
            </a:pPr>
            <a:r>
              <a:rPr i="0" lang="en-IN" sz="1300" u="none" cap="none" strike="noStrike">
                <a:solidFill>
                  <a:srgbClr val="124F5B"/>
                </a:solidFill>
                <a:latin typeface="Times New Roman"/>
                <a:ea typeface="Times New Roman"/>
                <a:cs typeface="Times New Roman"/>
                <a:sym typeface="Times New Roman"/>
              </a:rPr>
              <a:t>The majority of the apps in  the Play Store (~80%) are top  rated.</a:t>
            </a:r>
            <a:endParaRPr i="0" sz="1300" u="none" cap="none" strike="noStrike">
              <a:solidFill>
                <a:srgbClr val="000000"/>
              </a:solidFill>
              <a:latin typeface="Times New Roman"/>
              <a:ea typeface="Times New Roman"/>
              <a:cs typeface="Times New Roman"/>
              <a:sym typeface="Times New Roman"/>
            </a:endParaRPr>
          </a:p>
          <a:p>
            <a:pPr indent="-463550" lvl="0" marL="469265" marR="5080" rtl="0" algn="just">
              <a:lnSpc>
                <a:spcPct val="100000"/>
              </a:lnSpc>
              <a:spcBef>
                <a:spcPts val="0"/>
              </a:spcBef>
              <a:spcAft>
                <a:spcPts val="0"/>
              </a:spcAft>
              <a:buClr>
                <a:srgbClr val="000000"/>
              </a:buClr>
              <a:buSzPts val="1300"/>
              <a:buFont typeface="Times New Roman"/>
              <a:buChar char="❏"/>
            </a:pPr>
            <a:r>
              <a:rPr i="0" lang="en-IN" sz="1300" u="none" cap="none" strike="noStrike">
                <a:solidFill>
                  <a:srgbClr val="124F5B"/>
                </a:solidFill>
                <a:latin typeface="Times New Roman"/>
                <a:ea typeface="Times New Roman"/>
                <a:cs typeface="Times New Roman"/>
                <a:sym typeface="Times New Roman"/>
              </a:rPr>
              <a:t>This implies that the majority  of the users are happy with  the services received via the  respective app.</a:t>
            </a:r>
            <a:endParaRPr i="0" sz="1300" u="none" cap="none" strike="noStrike">
              <a:solidFill>
                <a:srgbClr val="000000"/>
              </a:solidFill>
              <a:latin typeface="Times New Roman"/>
              <a:ea typeface="Times New Roman"/>
              <a:cs typeface="Times New Roman"/>
              <a:sym typeface="Times New Roman"/>
            </a:endParaRPr>
          </a:p>
        </p:txBody>
      </p:sp>
      <p:sp>
        <p:nvSpPr>
          <p:cNvPr id="234" name="Google Shape;234;p30"/>
          <p:cNvSpPr/>
          <p:nvPr/>
        </p:nvSpPr>
        <p:spPr>
          <a:xfrm>
            <a:off x="6762555" y="2869412"/>
            <a:ext cx="4709160" cy="2649193"/>
          </a:xfrm>
          <a:custGeom>
            <a:rect b="b" l="l" r="r" t="t"/>
            <a:pathLst>
              <a:path extrusionOk="0" h="1865629" w="3270250">
                <a:moveTo>
                  <a:pt x="6350" y="0"/>
                </a:moveTo>
                <a:lnTo>
                  <a:pt x="6350" y="1865376"/>
                </a:lnTo>
              </a:path>
              <a:path extrusionOk="0" h="1865629" w="3270250">
                <a:moveTo>
                  <a:pt x="3263760" y="0"/>
                </a:moveTo>
                <a:lnTo>
                  <a:pt x="3263760" y="1865376"/>
                </a:lnTo>
              </a:path>
              <a:path extrusionOk="0" h="1865629" w="3270250">
                <a:moveTo>
                  <a:pt x="0" y="6350"/>
                </a:moveTo>
                <a:lnTo>
                  <a:pt x="3270110" y="6350"/>
                </a:lnTo>
              </a:path>
              <a:path extrusionOk="0" h="1865629" w="3270250">
                <a:moveTo>
                  <a:pt x="0" y="1859026"/>
                </a:moveTo>
                <a:lnTo>
                  <a:pt x="3270110" y="1859026"/>
                </a:lnTo>
              </a:path>
            </a:pathLst>
          </a:custGeom>
          <a:noFill/>
          <a:ln cap="flat" cmpd="sng" w="12700">
            <a:solidFill>
              <a:srgbClr val="CC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pic>
        <p:nvPicPr>
          <p:cNvPr id="240" name="Google Shape;240;p31"/>
          <p:cNvPicPr preferRelativeResize="0"/>
          <p:nvPr/>
        </p:nvPicPr>
        <p:blipFill rotWithShape="1">
          <a:blip r:embed="rId3">
            <a:alphaModFix/>
          </a:blip>
          <a:srcRect b="-1810" l="0" r="0" t="1810"/>
          <a:stretch/>
        </p:blipFill>
        <p:spPr>
          <a:xfrm>
            <a:off x="679100" y="1513844"/>
            <a:ext cx="8202213" cy="5070733"/>
          </a:xfrm>
          <a:prstGeom prst="rect">
            <a:avLst/>
          </a:prstGeom>
          <a:noFill/>
          <a:ln>
            <a:noFill/>
          </a:ln>
        </p:spPr>
      </p:pic>
      <p:sp>
        <p:nvSpPr>
          <p:cNvPr id="241" name="Google Shape;241;p31"/>
          <p:cNvSpPr txBox="1"/>
          <p:nvPr/>
        </p:nvSpPr>
        <p:spPr>
          <a:xfrm>
            <a:off x="1158033" y="691677"/>
            <a:ext cx="7829100" cy="600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3300" u="none" cap="none" strike="noStrike">
                <a:solidFill>
                  <a:srgbClr val="004B53"/>
                </a:solidFill>
                <a:latin typeface="Times New Roman"/>
                <a:ea typeface="Times New Roman"/>
                <a:cs typeface="Times New Roman"/>
                <a:sym typeface="Times New Roman"/>
              </a:rPr>
              <a:t>Top 10 installed apps in any category</a:t>
            </a:r>
            <a:endParaRPr i="0" sz="2300" u="none" cap="none" strike="noStrike">
              <a:solidFill>
                <a:srgbClr val="004B53"/>
              </a:solidFill>
              <a:latin typeface="Times New Roman"/>
              <a:ea typeface="Times New Roman"/>
              <a:cs typeface="Times New Roman"/>
              <a:sym typeface="Times New Roman"/>
            </a:endParaRPr>
          </a:p>
        </p:txBody>
      </p:sp>
      <p:sp>
        <p:nvSpPr>
          <p:cNvPr id="242" name="Google Shape;242;p31"/>
          <p:cNvSpPr txBox="1"/>
          <p:nvPr/>
        </p:nvSpPr>
        <p:spPr>
          <a:xfrm>
            <a:off x="8987041" y="1878228"/>
            <a:ext cx="2522700" cy="2862900"/>
          </a:xfrm>
          <a:prstGeom prst="rect">
            <a:avLst/>
          </a:prstGeom>
          <a:noFill/>
          <a:ln>
            <a:noFill/>
          </a:ln>
        </p:spPr>
        <p:txBody>
          <a:bodyPr anchorCtr="0" anchor="t" bIns="45700" lIns="91425" spcFirstLastPara="1" rIns="91425" wrap="square" tIns="45700">
            <a:spAutoFit/>
          </a:bodyPr>
          <a:lstStyle/>
          <a:p>
            <a:pPr indent="0" lvl="0" marL="12700" marR="5080" rtl="0" algn="l">
              <a:lnSpc>
                <a:spcPct val="100000"/>
              </a:lnSpc>
              <a:spcBef>
                <a:spcPts val="0"/>
              </a:spcBef>
              <a:spcAft>
                <a:spcPts val="0"/>
              </a:spcAft>
              <a:buNone/>
            </a:pPr>
            <a:r>
              <a:rPr i="0" lang="en-IN" sz="2000" u="none" cap="none" strike="noStrike">
                <a:solidFill>
                  <a:schemeClr val="dk1"/>
                </a:solidFill>
                <a:latin typeface="Times New Roman"/>
                <a:ea typeface="Times New Roman"/>
                <a:cs typeface="Times New Roman"/>
                <a:sym typeface="Times New Roman"/>
              </a:rPr>
              <a:t>This graph shows the top installed  apps in the </a:t>
            </a:r>
            <a:r>
              <a:rPr b="1" i="0" lang="en-IN" sz="2000" u="none" cap="none" strike="noStrike">
                <a:solidFill>
                  <a:schemeClr val="dk1"/>
                </a:solidFill>
                <a:latin typeface="Times New Roman"/>
                <a:ea typeface="Times New Roman"/>
                <a:cs typeface="Times New Roman"/>
                <a:sym typeface="Times New Roman"/>
              </a:rPr>
              <a:t>‘Games’  </a:t>
            </a:r>
            <a:r>
              <a:rPr i="0" lang="en-IN" sz="2000" u="none" cap="none" strike="noStrike">
                <a:solidFill>
                  <a:schemeClr val="dk1"/>
                </a:solidFill>
                <a:latin typeface="Times New Roman"/>
                <a:ea typeface="Times New Roman"/>
                <a:cs typeface="Times New Roman"/>
                <a:sym typeface="Times New Roman"/>
              </a:rPr>
              <a:t>category. Further looking  into the play store reveals  that these apps are light,  casual, single player  games.</a:t>
            </a:r>
            <a:endParaRPr i="0" sz="2000" u="none" cap="none" strike="noStrike">
              <a:solidFill>
                <a:schemeClr val="dk1"/>
              </a:solidFill>
              <a:latin typeface="Times New Roman"/>
              <a:ea typeface="Times New Roman"/>
              <a:cs typeface="Times New Roman"/>
              <a:sym typeface="Times New Roman"/>
            </a:endParaRPr>
          </a:p>
        </p:txBody>
      </p:sp>
      <p:sp>
        <p:nvSpPr>
          <p:cNvPr id="243" name="Google Shape;243;p31"/>
          <p:cNvSpPr/>
          <p:nvPr/>
        </p:nvSpPr>
        <p:spPr>
          <a:xfrm>
            <a:off x="8987041" y="1878228"/>
            <a:ext cx="2632551" cy="2714490"/>
          </a:xfrm>
          <a:custGeom>
            <a:rect b="b" l="l" r="r" t="t"/>
            <a:pathLst>
              <a:path extrusionOk="0" h="1865629" w="3270250">
                <a:moveTo>
                  <a:pt x="6350" y="0"/>
                </a:moveTo>
                <a:lnTo>
                  <a:pt x="6350" y="1865376"/>
                </a:lnTo>
              </a:path>
              <a:path extrusionOk="0" h="1865629" w="3270250">
                <a:moveTo>
                  <a:pt x="3263760" y="0"/>
                </a:moveTo>
                <a:lnTo>
                  <a:pt x="3263760" y="1865376"/>
                </a:lnTo>
              </a:path>
              <a:path extrusionOk="0" h="1865629" w="3270250">
                <a:moveTo>
                  <a:pt x="0" y="6350"/>
                </a:moveTo>
                <a:lnTo>
                  <a:pt x="3270110" y="6350"/>
                </a:lnTo>
              </a:path>
              <a:path extrusionOk="0" h="1865629" w="3270250">
                <a:moveTo>
                  <a:pt x="0" y="1859026"/>
                </a:moveTo>
                <a:lnTo>
                  <a:pt x="3270110" y="1859026"/>
                </a:lnTo>
              </a:path>
            </a:pathLst>
          </a:custGeom>
          <a:noFill/>
          <a:ln cap="flat" cmpd="sng" w="12700">
            <a:solidFill>
              <a:srgbClr val="CC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4"/>
          <p:cNvSpPr txBox="1"/>
          <p:nvPr>
            <p:ph type="title"/>
          </p:nvPr>
        </p:nvSpPr>
        <p:spPr>
          <a:xfrm>
            <a:off x="849575" y="558475"/>
            <a:ext cx="10515600" cy="8358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IN" sz="4600">
                <a:solidFill>
                  <a:srgbClr val="004B53"/>
                </a:solidFill>
                <a:latin typeface="Times New Roman"/>
                <a:ea typeface="Times New Roman"/>
                <a:cs typeface="Times New Roman"/>
                <a:sym typeface="Times New Roman"/>
              </a:rPr>
              <a:t>O</a:t>
            </a:r>
            <a:r>
              <a:rPr b="1" lang="en-IN" sz="4600">
                <a:solidFill>
                  <a:srgbClr val="004B53"/>
                </a:solidFill>
                <a:latin typeface="Times New Roman"/>
                <a:ea typeface="Times New Roman"/>
                <a:cs typeface="Times New Roman"/>
                <a:sym typeface="Times New Roman"/>
              </a:rPr>
              <a:t>UTLINE</a:t>
            </a:r>
            <a:endParaRPr sz="4600">
              <a:solidFill>
                <a:srgbClr val="004B53"/>
              </a:solidFill>
              <a:latin typeface="Times New Roman"/>
              <a:ea typeface="Times New Roman"/>
              <a:cs typeface="Times New Roman"/>
              <a:sym typeface="Times New Roman"/>
            </a:endParaRPr>
          </a:p>
        </p:txBody>
      </p:sp>
      <p:sp>
        <p:nvSpPr>
          <p:cNvPr id="104" name="Google Shape;104;p14"/>
          <p:cNvSpPr txBox="1"/>
          <p:nvPr>
            <p:ph idx="1" type="body"/>
          </p:nvPr>
        </p:nvSpPr>
        <p:spPr>
          <a:xfrm>
            <a:off x="838200" y="1618938"/>
            <a:ext cx="11019000" cy="5239200"/>
          </a:xfrm>
          <a:prstGeom prst="rect">
            <a:avLst/>
          </a:prstGeom>
          <a:noFill/>
          <a:ln>
            <a:noFill/>
          </a:ln>
        </p:spPr>
        <p:txBody>
          <a:bodyPr anchorCtr="0" anchor="t" bIns="45700" lIns="91425" spcFirstLastPara="1" rIns="91425" wrap="square" tIns="45700">
            <a:noAutofit/>
          </a:bodyPr>
          <a:lstStyle/>
          <a:p>
            <a:pPr indent="-393700" lvl="0" marL="457200" rtl="0" algn="l">
              <a:lnSpc>
                <a:spcPct val="150000"/>
              </a:lnSpc>
              <a:spcBef>
                <a:spcPts val="1000"/>
              </a:spcBef>
              <a:spcAft>
                <a:spcPts val="0"/>
              </a:spcAft>
              <a:buSzPts val="2600"/>
              <a:buFont typeface="Times New Roman"/>
              <a:buChar char="◼"/>
            </a:pPr>
            <a:r>
              <a:rPr b="1" lang="en-IN" sz="2600">
                <a:latin typeface="Times New Roman"/>
                <a:ea typeface="Times New Roman"/>
                <a:cs typeface="Times New Roman"/>
                <a:sym typeface="Times New Roman"/>
              </a:rPr>
              <a:t>Problem Statement </a:t>
            </a:r>
            <a:endParaRPr sz="2300">
              <a:latin typeface="Times New Roman"/>
              <a:ea typeface="Times New Roman"/>
              <a:cs typeface="Times New Roman"/>
              <a:sym typeface="Times New Roman"/>
            </a:endParaRPr>
          </a:p>
          <a:p>
            <a:pPr indent="-393700" lvl="0" marL="457200" rtl="0" algn="l">
              <a:lnSpc>
                <a:spcPct val="150000"/>
              </a:lnSpc>
              <a:spcBef>
                <a:spcPts val="0"/>
              </a:spcBef>
              <a:spcAft>
                <a:spcPts val="0"/>
              </a:spcAft>
              <a:buSzPts val="2600"/>
              <a:buFont typeface="Times New Roman"/>
              <a:buChar char="◼"/>
            </a:pPr>
            <a:r>
              <a:rPr b="1" lang="en-IN" sz="2600">
                <a:latin typeface="Times New Roman"/>
                <a:ea typeface="Times New Roman"/>
                <a:cs typeface="Times New Roman"/>
                <a:sym typeface="Times New Roman"/>
              </a:rPr>
              <a:t>Proposed System/Solution</a:t>
            </a:r>
            <a:endParaRPr sz="2300">
              <a:latin typeface="Times New Roman"/>
              <a:ea typeface="Times New Roman"/>
              <a:cs typeface="Times New Roman"/>
              <a:sym typeface="Times New Roman"/>
            </a:endParaRPr>
          </a:p>
          <a:p>
            <a:pPr indent="-393700" lvl="0" marL="457200" rtl="0" algn="l">
              <a:lnSpc>
                <a:spcPct val="150000"/>
              </a:lnSpc>
              <a:spcBef>
                <a:spcPts val="0"/>
              </a:spcBef>
              <a:spcAft>
                <a:spcPts val="0"/>
              </a:spcAft>
              <a:buSzPts val="2600"/>
              <a:buFont typeface="Times New Roman"/>
              <a:buChar char="◼"/>
            </a:pPr>
            <a:r>
              <a:rPr b="1" lang="en-IN" sz="2600">
                <a:latin typeface="Times New Roman"/>
                <a:ea typeface="Times New Roman"/>
                <a:cs typeface="Times New Roman"/>
                <a:sym typeface="Times New Roman"/>
              </a:rPr>
              <a:t>System Development Approach </a:t>
            </a:r>
            <a:endParaRPr sz="2300">
              <a:latin typeface="Times New Roman"/>
              <a:ea typeface="Times New Roman"/>
              <a:cs typeface="Times New Roman"/>
              <a:sym typeface="Times New Roman"/>
            </a:endParaRPr>
          </a:p>
          <a:p>
            <a:pPr indent="-393700" lvl="0" marL="457200" rtl="0" algn="l">
              <a:lnSpc>
                <a:spcPct val="150000"/>
              </a:lnSpc>
              <a:spcBef>
                <a:spcPts val="0"/>
              </a:spcBef>
              <a:spcAft>
                <a:spcPts val="0"/>
              </a:spcAft>
              <a:buSzPts val="2600"/>
              <a:buFont typeface="Times New Roman"/>
              <a:buChar char="◼"/>
            </a:pPr>
            <a:r>
              <a:rPr b="1" lang="en-IN" sz="2600">
                <a:latin typeface="Times New Roman"/>
                <a:ea typeface="Times New Roman"/>
                <a:cs typeface="Times New Roman"/>
                <a:sym typeface="Times New Roman"/>
              </a:rPr>
              <a:t>Algorithm &amp; Deployment  </a:t>
            </a:r>
            <a:endParaRPr sz="2300">
              <a:latin typeface="Times New Roman"/>
              <a:ea typeface="Times New Roman"/>
              <a:cs typeface="Times New Roman"/>
              <a:sym typeface="Times New Roman"/>
            </a:endParaRPr>
          </a:p>
          <a:p>
            <a:pPr indent="-393700" lvl="0" marL="457200" rtl="0" algn="l">
              <a:lnSpc>
                <a:spcPct val="150000"/>
              </a:lnSpc>
              <a:spcBef>
                <a:spcPts val="0"/>
              </a:spcBef>
              <a:spcAft>
                <a:spcPts val="0"/>
              </a:spcAft>
              <a:buSzPts val="2600"/>
              <a:buFont typeface="Times New Roman"/>
              <a:buChar char="◼"/>
            </a:pPr>
            <a:r>
              <a:rPr b="1" lang="en-IN" sz="2600">
                <a:latin typeface="Times New Roman"/>
                <a:ea typeface="Times New Roman"/>
                <a:cs typeface="Times New Roman"/>
                <a:sym typeface="Times New Roman"/>
              </a:rPr>
              <a:t>Result</a:t>
            </a:r>
            <a:endParaRPr sz="2300">
              <a:latin typeface="Times New Roman"/>
              <a:ea typeface="Times New Roman"/>
              <a:cs typeface="Times New Roman"/>
              <a:sym typeface="Times New Roman"/>
            </a:endParaRPr>
          </a:p>
          <a:p>
            <a:pPr indent="-393700" lvl="0" marL="457200" rtl="0" algn="l">
              <a:lnSpc>
                <a:spcPct val="150000"/>
              </a:lnSpc>
              <a:spcBef>
                <a:spcPts val="0"/>
              </a:spcBef>
              <a:spcAft>
                <a:spcPts val="0"/>
              </a:spcAft>
              <a:buSzPts val="2600"/>
              <a:buFont typeface="Times New Roman"/>
              <a:buChar char="◼"/>
            </a:pPr>
            <a:r>
              <a:rPr b="1" lang="en-IN" sz="2600">
                <a:latin typeface="Times New Roman"/>
                <a:ea typeface="Times New Roman"/>
                <a:cs typeface="Times New Roman"/>
                <a:sym typeface="Times New Roman"/>
              </a:rPr>
              <a:t>Conclusion</a:t>
            </a:r>
            <a:endParaRPr sz="2300">
              <a:latin typeface="Times New Roman"/>
              <a:ea typeface="Times New Roman"/>
              <a:cs typeface="Times New Roman"/>
              <a:sym typeface="Times New Roman"/>
            </a:endParaRPr>
          </a:p>
          <a:p>
            <a:pPr indent="-393700" lvl="0" marL="457200" rtl="0" algn="l">
              <a:lnSpc>
                <a:spcPct val="150000"/>
              </a:lnSpc>
              <a:spcBef>
                <a:spcPts val="0"/>
              </a:spcBef>
              <a:spcAft>
                <a:spcPts val="0"/>
              </a:spcAft>
              <a:buSzPts val="2600"/>
              <a:buFont typeface="Times New Roman"/>
              <a:buChar char="◼"/>
            </a:pPr>
            <a:r>
              <a:rPr b="1" lang="en-IN" sz="2600">
                <a:latin typeface="Times New Roman"/>
                <a:ea typeface="Times New Roman"/>
                <a:cs typeface="Times New Roman"/>
                <a:sym typeface="Times New Roman"/>
              </a:rPr>
              <a:t>Future Scope</a:t>
            </a:r>
            <a:endParaRPr sz="2300">
              <a:latin typeface="Times New Roman"/>
              <a:ea typeface="Times New Roman"/>
              <a:cs typeface="Times New Roman"/>
              <a:sym typeface="Times New Roman"/>
            </a:endParaRPr>
          </a:p>
          <a:p>
            <a:pPr indent="-393700" lvl="0" marL="457200" rtl="0" algn="l">
              <a:lnSpc>
                <a:spcPct val="150000"/>
              </a:lnSpc>
              <a:spcBef>
                <a:spcPts val="0"/>
              </a:spcBef>
              <a:spcAft>
                <a:spcPts val="0"/>
              </a:spcAft>
              <a:buSzPts val="2600"/>
              <a:buFont typeface="Times New Roman"/>
              <a:buChar char="◼"/>
            </a:pPr>
            <a:r>
              <a:rPr b="1" lang="en-IN" sz="2600">
                <a:latin typeface="Times New Roman"/>
                <a:ea typeface="Times New Roman"/>
                <a:cs typeface="Times New Roman"/>
                <a:sym typeface="Times New Roman"/>
              </a:rPr>
              <a:t>References</a:t>
            </a:r>
            <a:endParaRPr sz="23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pic>
        <p:nvPicPr>
          <p:cNvPr id="249" name="Google Shape;249;p32"/>
          <p:cNvPicPr preferRelativeResize="0"/>
          <p:nvPr/>
        </p:nvPicPr>
        <p:blipFill rotWithShape="1">
          <a:blip r:embed="rId3">
            <a:alphaModFix/>
          </a:blip>
          <a:srcRect b="0" l="0" r="0" t="0"/>
          <a:stretch/>
        </p:blipFill>
        <p:spPr>
          <a:xfrm>
            <a:off x="693852" y="1747232"/>
            <a:ext cx="10903800" cy="4793400"/>
          </a:xfrm>
          <a:prstGeom prst="roundRect">
            <a:avLst>
              <a:gd fmla="val 4167" name="adj"/>
            </a:avLst>
          </a:prstGeom>
          <a:solidFill>
            <a:srgbClr val="FFFFFF"/>
          </a:solidFill>
          <a:ln cap="sq" cmpd="sng" w="76200">
            <a:solidFill>
              <a:srgbClr val="292929"/>
            </a:solidFill>
            <a:prstDash val="solid"/>
            <a:miter lim="800000"/>
            <a:headEnd len="sm" w="sm" type="none"/>
            <a:tailEnd len="sm" w="sm" type="none"/>
          </a:ln>
          <a:effectLst>
            <a:reflection blurRad="0" dir="5400000" dist="5000" endA="0" endPos="28000" fadeDir="5400012" kx="0" rotWithShape="0" algn="bl" stA="28000" stPos="0" sy="-100000" ky="0"/>
          </a:effectLst>
        </p:spPr>
      </p:pic>
      <p:sp>
        <p:nvSpPr>
          <p:cNvPr id="250" name="Google Shape;250;p32"/>
          <p:cNvSpPr txBox="1"/>
          <p:nvPr/>
        </p:nvSpPr>
        <p:spPr>
          <a:xfrm>
            <a:off x="693851" y="759600"/>
            <a:ext cx="10662600" cy="738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4200" u="none" cap="none" strike="noStrike">
                <a:solidFill>
                  <a:srgbClr val="004B53"/>
                </a:solidFill>
                <a:latin typeface="Times New Roman"/>
                <a:ea typeface="Times New Roman"/>
                <a:cs typeface="Times New Roman"/>
                <a:sym typeface="Times New Roman"/>
              </a:rPr>
              <a:t>Top Free Apps</a:t>
            </a:r>
            <a:endParaRPr sz="3200">
              <a:solidFill>
                <a:srgbClr val="004B53"/>
              </a:solidFill>
              <a:latin typeface="Times New Roman"/>
              <a:ea typeface="Times New Roman"/>
              <a:cs typeface="Times New Roman"/>
              <a:sym typeface="Times New Roman"/>
            </a:endParaRPr>
          </a:p>
        </p:txBody>
      </p:sp>
      <p:sp>
        <p:nvSpPr>
          <p:cNvPr id="251" name="Google Shape;251;p32"/>
          <p:cNvSpPr txBox="1"/>
          <p:nvPr/>
        </p:nvSpPr>
        <p:spPr>
          <a:xfrm>
            <a:off x="5212181" y="2456877"/>
            <a:ext cx="5566800" cy="1471500"/>
          </a:xfrm>
          <a:prstGeom prst="rect">
            <a:avLst/>
          </a:prstGeom>
          <a:noFill/>
          <a:ln>
            <a:noFill/>
          </a:ln>
        </p:spPr>
        <p:txBody>
          <a:bodyPr anchorCtr="0" anchor="t" bIns="45700" lIns="91425" spcFirstLastPara="1" rIns="91425" wrap="square" tIns="45700">
            <a:spAutoFit/>
          </a:bodyPr>
          <a:lstStyle/>
          <a:p>
            <a:pPr indent="-469900" lvl="0" marL="469265" marR="9525" rtl="0" algn="just">
              <a:lnSpc>
                <a:spcPct val="114999"/>
              </a:lnSpc>
              <a:spcBef>
                <a:spcPts val="0"/>
              </a:spcBef>
              <a:spcAft>
                <a:spcPts val="0"/>
              </a:spcAft>
              <a:buClr>
                <a:srgbClr val="000000"/>
              </a:buClr>
              <a:buSzPts val="1600"/>
              <a:buFont typeface="Arial"/>
              <a:buChar char="❏"/>
            </a:pPr>
            <a:r>
              <a:rPr i="0" lang="en-IN" sz="1600" u="none" cap="none" strike="noStrike">
                <a:solidFill>
                  <a:srgbClr val="124F5B"/>
                </a:solidFill>
                <a:latin typeface="Times New Roman"/>
                <a:ea typeface="Times New Roman"/>
                <a:cs typeface="Times New Roman"/>
                <a:sym typeface="Times New Roman"/>
              </a:rPr>
              <a:t>There are a total of </a:t>
            </a:r>
            <a:r>
              <a:rPr b="1" i="0" lang="en-IN" sz="1600" u="none" cap="none" strike="noStrike">
                <a:solidFill>
                  <a:srgbClr val="124F5B"/>
                </a:solidFill>
                <a:latin typeface="Times New Roman"/>
                <a:ea typeface="Times New Roman"/>
                <a:cs typeface="Times New Roman"/>
                <a:sym typeface="Times New Roman"/>
              </a:rPr>
              <a:t>20 </a:t>
            </a:r>
            <a:r>
              <a:rPr i="0" lang="en-IN" sz="1600" u="none" cap="none" strike="noStrike">
                <a:solidFill>
                  <a:srgbClr val="124F5B"/>
                </a:solidFill>
                <a:latin typeface="Times New Roman"/>
                <a:ea typeface="Times New Roman"/>
                <a:cs typeface="Times New Roman"/>
                <a:sym typeface="Times New Roman"/>
              </a:rPr>
              <a:t>free apps  with over </a:t>
            </a:r>
            <a:r>
              <a:rPr b="1" i="0" lang="en-IN" sz="1600" u="none" cap="none" strike="noStrike">
                <a:solidFill>
                  <a:srgbClr val="124F5B"/>
                </a:solidFill>
                <a:latin typeface="Times New Roman"/>
                <a:ea typeface="Times New Roman"/>
                <a:cs typeface="Times New Roman"/>
                <a:sym typeface="Times New Roman"/>
              </a:rPr>
              <a:t>one billion </a:t>
            </a:r>
            <a:r>
              <a:rPr i="0" lang="en-IN" sz="1600" u="none" cap="none" strike="noStrike">
                <a:solidFill>
                  <a:srgbClr val="124F5B"/>
                </a:solidFill>
                <a:latin typeface="Times New Roman"/>
                <a:ea typeface="Times New Roman"/>
                <a:cs typeface="Times New Roman"/>
                <a:sym typeface="Times New Roman"/>
              </a:rPr>
              <a:t>installs.</a:t>
            </a:r>
            <a:endParaRPr i="0" sz="1600" u="none" cap="none" strike="noStrike">
              <a:solidFill>
                <a:srgbClr val="000000"/>
              </a:solidFill>
              <a:latin typeface="Times New Roman"/>
              <a:ea typeface="Times New Roman"/>
              <a:cs typeface="Times New Roman"/>
              <a:sym typeface="Times New Roman"/>
            </a:endParaRPr>
          </a:p>
          <a:p>
            <a:pPr indent="-469900" lvl="0" marL="469265" marR="5080" rtl="0" algn="just">
              <a:lnSpc>
                <a:spcPct val="114999"/>
              </a:lnSpc>
              <a:spcBef>
                <a:spcPts val="0"/>
              </a:spcBef>
              <a:spcAft>
                <a:spcPts val="0"/>
              </a:spcAft>
              <a:buClr>
                <a:srgbClr val="000000"/>
              </a:buClr>
              <a:buSzPts val="1600"/>
              <a:buFont typeface="Arial"/>
              <a:buChar char="❏"/>
            </a:pPr>
            <a:r>
              <a:rPr i="0" lang="en-IN" sz="1600" u="none" cap="none" strike="noStrike">
                <a:solidFill>
                  <a:srgbClr val="124F5B"/>
                </a:solidFill>
                <a:latin typeface="Times New Roman"/>
                <a:ea typeface="Times New Roman"/>
                <a:cs typeface="Times New Roman"/>
                <a:sym typeface="Times New Roman"/>
              </a:rPr>
              <a:t>The top categories in which these  apps fall are </a:t>
            </a:r>
            <a:r>
              <a:rPr b="1" i="0" lang="en-IN" sz="1600" u="none" cap="none" strike="noStrike">
                <a:solidFill>
                  <a:srgbClr val="124F5B"/>
                </a:solidFill>
                <a:latin typeface="Times New Roman"/>
                <a:ea typeface="Times New Roman"/>
                <a:cs typeface="Times New Roman"/>
                <a:sym typeface="Times New Roman"/>
              </a:rPr>
              <a:t>Communication</a:t>
            </a:r>
            <a:r>
              <a:rPr i="0" lang="en-IN" sz="1600" u="none" cap="none" strike="noStrike">
                <a:solidFill>
                  <a:srgbClr val="124F5B"/>
                </a:solidFill>
                <a:latin typeface="Times New Roman"/>
                <a:ea typeface="Times New Roman"/>
                <a:cs typeface="Times New Roman"/>
                <a:sym typeface="Times New Roman"/>
              </a:rPr>
              <a:t>(6),  </a:t>
            </a:r>
            <a:r>
              <a:rPr b="1" i="0" lang="en-IN" sz="1600" u="none" cap="none" strike="noStrike">
                <a:solidFill>
                  <a:srgbClr val="124F5B"/>
                </a:solidFill>
                <a:latin typeface="Times New Roman"/>
                <a:ea typeface="Times New Roman"/>
                <a:cs typeface="Times New Roman"/>
                <a:sym typeface="Times New Roman"/>
              </a:rPr>
              <a:t>Social</a:t>
            </a:r>
            <a:r>
              <a:rPr i="0" lang="en-IN" sz="1600" u="none" cap="none" strike="noStrike">
                <a:solidFill>
                  <a:srgbClr val="124F5B"/>
                </a:solidFill>
                <a:latin typeface="Times New Roman"/>
                <a:ea typeface="Times New Roman"/>
                <a:cs typeface="Times New Roman"/>
                <a:sym typeface="Times New Roman"/>
              </a:rPr>
              <a:t>(3), </a:t>
            </a:r>
            <a:r>
              <a:rPr b="1" i="0" lang="en-IN" sz="1600" u="none" cap="none" strike="noStrike">
                <a:solidFill>
                  <a:srgbClr val="124F5B"/>
                </a:solidFill>
                <a:latin typeface="Times New Roman"/>
                <a:ea typeface="Times New Roman"/>
                <a:cs typeface="Times New Roman"/>
                <a:sym typeface="Times New Roman"/>
              </a:rPr>
              <a:t>Video Players</a:t>
            </a:r>
            <a:r>
              <a:rPr i="0" lang="en-IN" sz="1600" u="none" cap="none" strike="noStrike">
                <a:solidFill>
                  <a:srgbClr val="124F5B"/>
                </a:solidFill>
                <a:latin typeface="Times New Roman"/>
                <a:ea typeface="Times New Roman"/>
                <a:cs typeface="Times New Roman"/>
                <a:sym typeface="Times New Roman"/>
              </a:rPr>
              <a:t>(2), </a:t>
            </a:r>
            <a:r>
              <a:rPr b="1" i="0" lang="en-IN" sz="1600" u="none" cap="none" strike="noStrike">
                <a:solidFill>
                  <a:srgbClr val="124F5B"/>
                </a:solidFill>
                <a:latin typeface="Times New Roman"/>
                <a:ea typeface="Times New Roman"/>
                <a:cs typeface="Times New Roman"/>
                <a:sym typeface="Times New Roman"/>
              </a:rPr>
              <a:t>Travel  and Local</a:t>
            </a:r>
            <a:r>
              <a:rPr i="0" lang="en-IN" sz="1600" u="none" cap="none" strike="noStrike">
                <a:solidFill>
                  <a:srgbClr val="124F5B"/>
                </a:solidFill>
                <a:latin typeface="Times New Roman"/>
                <a:ea typeface="Times New Roman"/>
                <a:cs typeface="Times New Roman"/>
                <a:sym typeface="Times New Roman"/>
              </a:rPr>
              <a:t>(2).</a:t>
            </a:r>
            <a:endParaRPr i="0" sz="1600" u="none" cap="none" strike="noStrike">
              <a:solidFill>
                <a:srgbClr val="000000"/>
              </a:solidFill>
              <a:latin typeface="Times New Roman"/>
              <a:ea typeface="Times New Roman"/>
              <a:cs typeface="Times New Roman"/>
              <a:sym typeface="Times New Roman"/>
            </a:endParaRPr>
          </a:p>
        </p:txBody>
      </p:sp>
      <p:sp>
        <p:nvSpPr>
          <p:cNvPr id="252" name="Google Shape;252;p32"/>
          <p:cNvSpPr/>
          <p:nvPr/>
        </p:nvSpPr>
        <p:spPr>
          <a:xfrm>
            <a:off x="5212181" y="2343867"/>
            <a:ext cx="5567601" cy="1739699"/>
          </a:xfrm>
          <a:custGeom>
            <a:rect b="b" l="l" r="r" t="t"/>
            <a:pathLst>
              <a:path extrusionOk="0" h="1865629" w="3270250">
                <a:moveTo>
                  <a:pt x="6350" y="0"/>
                </a:moveTo>
                <a:lnTo>
                  <a:pt x="6350" y="1865376"/>
                </a:lnTo>
              </a:path>
              <a:path extrusionOk="0" h="1865629" w="3270250">
                <a:moveTo>
                  <a:pt x="3263760" y="0"/>
                </a:moveTo>
                <a:lnTo>
                  <a:pt x="3263760" y="1865376"/>
                </a:lnTo>
              </a:path>
              <a:path extrusionOk="0" h="1865629" w="3270250">
                <a:moveTo>
                  <a:pt x="0" y="6350"/>
                </a:moveTo>
                <a:lnTo>
                  <a:pt x="3270110" y="6350"/>
                </a:lnTo>
              </a:path>
              <a:path extrusionOk="0" h="1865629" w="3270250">
                <a:moveTo>
                  <a:pt x="0" y="1859026"/>
                </a:moveTo>
                <a:lnTo>
                  <a:pt x="3270110" y="1859026"/>
                </a:lnTo>
              </a:path>
            </a:pathLst>
          </a:custGeom>
          <a:noFill/>
          <a:ln cap="flat" cmpd="sng" w="12700">
            <a:solidFill>
              <a:srgbClr val="CC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3"/>
          <p:cNvSpPr txBox="1"/>
          <p:nvPr/>
        </p:nvSpPr>
        <p:spPr>
          <a:xfrm>
            <a:off x="677775" y="660700"/>
            <a:ext cx="109197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3600" u="none" cap="none" strike="noStrike">
                <a:solidFill>
                  <a:srgbClr val="004B53"/>
                </a:solidFill>
                <a:latin typeface="Times New Roman"/>
                <a:ea typeface="Times New Roman"/>
                <a:cs typeface="Times New Roman"/>
                <a:sym typeface="Times New Roman"/>
              </a:rPr>
              <a:t>Top Paid Apps Based on Revenue Generated</a:t>
            </a:r>
            <a:endParaRPr b="1" i="0" sz="3600" u="none" cap="none" strike="noStrike">
              <a:solidFill>
                <a:srgbClr val="004B53"/>
              </a:solidFill>
              <a:latin typeface="Times New Roman"/>
              <a:ea typeface="Times New Roman"/>
              <a:cs typeface="Times New Roman"/>
              <a:sym typeface="Times New Roman"/>
            </a:endParaRPr>
          </a:p>
        </p:txBody>
      </p:sp>
      <p:sp>
        <p:nvSpPr>
          <p:cNvPr id="259" name="Google Shape;259;p33"/>
          <p:cNvSpPr txBox="1"/>
          <p:nvPr/>
        </p:nvSpPr>
        <p:spPr>
          <a:xfrm>
            <a:off x="677774" y="1545093"/>
            <a:ext cx="4239600" cy="4550700"/>
          </a:xfrm>
          <a:prstGeom prst="rect">
            <a:avLst/>
          </a:prstGeom>
          <a:noFill/>
          <a:ln>
            <a:noFill/>
          </a:ln>
        </p:spPr>
        <p:txBody>
          <a:bodyPr anchorCtr="0" anchor="t" bIns="45700" lIns="91425" spcFirstLastPara="1" rIns="91425" wrap="square" tIns="45700">
            <a:spAutoFit/>
          </a:bodyPr>
          <a:lstStyle/>
          <a:p>
            <a:pPr indent="-463550" lvl="0" marL="469265" marR="25400" rtl="0" algn="just">
              <a:lnSpc>
                <a:spcPct val="114999"/>
              </a:lnSpc>
              <a:spcBef>
                <a:spcPts val="0"/>
              </a:spcBef>
              <a:spcAft>
                <a:spcPts val="0"/>
              </a:spcAft>
              <a:buClr>
                <a:schemeClr val="dk1"/>
              </a:buClr>
              <a:buSzPts val="1700"/>
              <a:buFont typeface="Times New Roman"/>
              <a:buChar char="❑"/>
            </a:pPr>
            <a:r>
              <a:rPr i="0" lang="en-IN" sz="1700" u="none" cap="none" strike="noStrike">
                <a:solidFill>
                  <a:schemeClr val="dk1"/>
                </a:solidFill>
                <a:latin typeface="Times New Roman"/>
                <a:ea typeface="Times New Roman"/>
                <a:cs typeface="Times New Roman"/>
                <a:sym typeface="Times New Roman"/>
              </a:rPr>
              <a:t>Revenue generated is  given by the formula:</a:t>
            </a:r>
            <a:endParaRPr sz="1500">
              <a:solidFill>
                <a:schemeClr val="dk1"/>
              </a:solidFill>
              <a:latin typeface="Times New Roman"/>
              <a:ea typeface="Times New Roman"/>
              <a:cs typeface="Times New Roman"/>
              <a:sym typeface="Times New Roman"/>
            </a:endParaRPr>
          </a:p>
          <a:p>
            <a:pPr indent="0" lvl="2" marL="12700" marR="0" rtl="0" algn="just">
              <a:lnSpc>
                <a:spcPct val="100000"/>
              </a:lnSpc>
              <a:spcBef>
                <a:spcPts val="320"/>
              </a:spcBef>
              <a:spcAft>
                <a:spcPts val="0"/>
              </a:spcAft>
              <a:buNone/>
            </a:pPr>
            <a:r>
              <a:rPr b="1" i="0" lang="en-IN" sz="1700" u="none" cap="none" strike="noStrike">
                <a:solidFill>
                  <a:schemeClr val="dk1"/>
                </a:solidFill>
                <a:latin typeface="Times New Roman"/>
                <a:ea typeface="Times New Roman"/>
                <a:cs typeface="Times New Roman"/>
                <a:sym typeface="Times New Roman"/>
              </a:rPr>
              <a:t>         Revenue  =    Installs *   Price</a:t>
            </a:r>
            <a:endParaRPr sz="1500">
              <a:solidFill>
                <a:schemeClr val="dk1"/>
              </a:solidFill>
              <a:latin typeface="Times New Roman"/>
              <a:ea typeface="Times New Roman"/>
              <a:cs typeface="Times New Roman"/>
              <a:sym typeface="Times New Roman"/>
            </a:endParaRPr>
          </a:p>
          <a:p>
            <a:pPr indent="-463550" lvl="0" marL="469265" marR="5080" rtl="0" algn="just">
              <a:lnSpc>
                <a:spcPct val="114999"/>
              </a:lnSpc>
              <a:spcBef>
                <a:spcPts val="0"/>
              </a:spcBef>
              <a:spcAft>
                <a:spcPts val="0"/>
              </a:spcAft>
              <a:buClr>
                <a:schemeClr val="dk1"/>
              </a:buClr>
              <a:buSzPts val="1700"/>
              <a:buFont typeface="Times New Roman"/>
              <a:buChar char="❑"/>
            </a:pPr>
            <a:r>
              <a:rPr i="0" lang="en-IN" sz="1700" u="none" cap="none" strike="noStrike">
                <a:solidFill>
                  <a:schemeClr val="dk1"/>
                </a:solidFill>
                <a:latin typeface="Times New Roman"/>
                <a:ea typeface="Times New Roman"/>
                <a:cs typeface="Times New Roman"/>
                <a:sym typeface="Times New Roman"/>
              </a:rPr>
              <a:t>Note that in this case,  revenue refers to the  money earned only from  paid app installs.</a:t>
            </a:r>
            <a:endParaRPr sz="1500">
              <a:solidFill>
                <a:schemeClr val="dk1"/>
              </a:solidFill>
              <a:latin typeface="Times New Roman"/>
              <a:ea typeface="Times New Roman"/>
              <a:cs typeface="Times New Roman"/>
              <a:sym typeface="Times New Roman"/>
            </a:endParaRPr>
          </a:p>
          <a:p>
            <a:pPr indent="-463550" lvl="0" marL="469265" marR="20320" rtl="0" algn="just">
              <a:lnSpc>
                <a:spcPct val="114999"/>
              </a:lnSpc>
              <a:spcBef>
                <a:spcPts val="0"/>
              </a:spcBef>
              <a:spcAft>
                <a:spcPts val="0"/>
              </a:spcAft>
              <a:buClr>
                <a:schemeClr val="dk1"/>
              </a:buClr>
              <a:buSzPts val="1700"/>
              <a:buFont typeface="Noto Sans Symbols"/>
              <a:buChar char="❑"/>
            </a:pPr>
            <a:r>
              <a:rPr i="0" lang="en-IN" sz="1700" u="none" cap="none" strike="noStrike">
                <a:solidFill>
                  <a:schemeClr val="dk1"/>
                </a:solidFill>
                <a:latin typeface="Times New Roman"/>
                <a:ea typeface="Times New Roman"/>
                <a:cs typeface="Times New Roman"/>
                <a:sym typeface="Times New Roman"/>
              </a:rPr>
              <a:t>The top categories in  which these apps fall are  </a:t>
            </a:r>
            <a:r>
              <a:rPr b="1" i="0" lang="en-IN" sz="1700" u="none" cap="none" strike="noStrike">
                <a:solidFill>
                  <a:schemeClr val="dk1"/>
                </a:solidFill>
                <a:latin typeface="Times New Roman"/>
                <a:ea typeface="Times New Roman"/>
                <a:cs typeface="Times New Roman"/>
                <a:sym typeface="Times New Roman"/>
              </a:rPr>
              <a:t>Lifestyle</a:t>
            </a:r>
            <a:r>
              <a:rPr i="0" lang="en-IN" sz="1700" u="none" cap="none" strike="noStrike">
                <a:solidFill>
                  <a:schemeClr val="dk1"/>
                </a:solidFill>
                <a:latin typeface="Times New Roman"/>
                <a:ea typeface="Times New Roman"/>
                <a:cs typeface="Times New Roman"/>
                <a:sym typeface="Times New Roman"/>
              </a:rPr>
              <a:t>(5), </a:t>
            </a:r>
            <a:r>
              <a:rPr b="1" i="0" lang="en-IN" sz="1700" u="none" cap="none" strike="noStrike">
                <a:solidFill>
                  <a:schemeClr val="dk1"/>
                </a:solidFill>
                <a:latin typeface="Times New Roman"/>
                <a:ea typeface="Times New Roman"/>
                <a:cs typeface="Times New Roman"/>
                <a:sym typeface="Times New Roman"/>
              </a:rPr>
              <a:t>Family</a:t>
            </a:r>
            <a:r>
              <a:rPr i="0" lang="en-IN" sz="1700" u="none" cap="none" strike="noStrike">
                <a:solidFill>
                  <a:schemeClr val="dk1"/>
                </a:solidFill>
                <a:latin typeface="Times New Roman"/>
                <a:ea typeface="Times New Roman"/>
                <a:cs typeface="Times New Roman"/>
                <a:sym typeface="Times New Roman"/>
              </a:rPr>
              <a:t>(5),  </a:t>
            </a:r>
            <a:r>
              <a:rPr b="1" i="0" lang="en-IN" sz="1700" u="none" cap="none" strike="noStrike">
                <a:solidFill>
                  <a:schemeClr val="dk1"/>
                </a:solidFill>
                <a:latin typeface="Times New Roman"/>
                <a:ea typeface="Times New Roman"/>
                <a:cs typeface="Times New Roman"/>
                <a:sym typeface="Times New Roman"/>
              </a:rPr>
              <a:t>and Game</a:t>
            </a:r>
            <a:r>
              <a:rPr i="0" lang="en-IN" sz="1700" u="none" cap="none" strike="noStrike">
                <a:solidFill>
                  <a:schemeClr val="dk1"/>
                </a:solidFill>
                <a:latin typeface="Times New Roman"/>
                <a:ea typeface="Times New Roman"/>
                <a:cs typeface="Times New Roman"/>
                <a:sym typeface="Times New Roman"/>
              </a:rPr>
              <a:t>(4).</a:t>
            </a:r>
            <a:endParaRPr sz="1500">
              <a:solidFill>
                <a:schemeClr val="dk1"/>
              </a:solidFill>
              <a:latin typeface="Times New Roman"/>
              <a:ea typeface="Times New Roman"/>
              <a:cs typeface="Times New Roman"/>
              <a:sym typeface="Times New Roman"/>
            </a:endParaRPr>
          </a:p>
          <a:p>
            <a:pPr indent="-463550" lvl="0" marL="469265" marR="5080" rtl="0" algn="just">
              <a:lnSpc>
                <a:spcPct val="114999"/>
              </a:lnSpc>
              <a:spcBef>
                <a:spcPts val="100"/>
              </a:spcBef>
              <a:spcAft>
                <a:spcPts val="0"/>
              </a:spcAft>
              <a:buClr>
                <a:schemeClr val="dk1"/>
              </a:buClr>
              <a:buSzPts val="1700"/>
              <a:buFont typeface="Noto Sans Symbols"/>
              <a:buChar char="❑"/>
            </a:pPr>
            <a:r>
              <a:rPr b="1" i="0" lang="en-IN" sz="1700" u="none" cap="none" strike="noStrike">
                <a:solidFill>
                  <a:schemeClr val="dk1"/>
                </a:solidFill>
                <a:latin typeface="Times New Roman"/>
                <a:ea typeface="Times New Roman"/>
                <a:cs typeface="Times New Roman"/>
                <a:sym typeface="Times New Roman"/>
              </a:rPr>
              <a:t>Minecraft</a:t>
            </a:r>
            <a:r>
              <a:rPr i="0" lang="en-IN" sz="1700" u="none" cap="none" strike="noStrike">
                <a:solidFill>
                  <a:schemeClr val="dk1"/>
                </a:solidFill>
                <a:latin typeface="Times New Roman"/>
                <a:ea typeface="Times New Roman"/>
                <a:cs typeface="Times New Roman"/>
                <a:sym typeface="Times New Roman"/>
              </a:rPr>
              <a:t>, </a:t>
            </a:r>
            <a:r>
              <a:rPr b="1" i="0" lang="en-IN" sz="1700" u="none" cap="none" strike="noStrike">
                <a:solidFill>
                  <a:schemeClr val="dk1"/>
                </a:solidFill>
                <a:latin typeface="Times New Roman"/>
                <a:ea typeface="Times New Roman"/>
                <a:cs typeface="Times New Roman"/>
                <a:sym typeface="Times New Roman"/>
              </a:rPr>
              <a:t>I am rich</a:t>
            </a:r>
            <a:r>
              <a:rPr i="0" lang="en-IN" sz="1700" u="none" cap="none" strike="noStrike">
                <a:solidFill>
                  <a:schemeClr val="dk1"/>
                </a:solidFill>
                <a:latin typeface="Times New Roman"/>
                <a:ea typeface="Times New Roman"/>
                <a:cs typeface="Times New Roman"/>
                <a:sym typeface="Times New Roman"/>
              </a:rPr>
              <a:t>, and </a:t>
            </a:r>
            <a:r>
              <a:rPr b="1" i="0" lang="en-IN" sz="1700" u="none" cap="none" strike="noStrike">
                <a:solidFill>
                  <a:schemeClr val="dk1"/>
                </a:solidFill>
                <a:latin typeface="Times New Roman"/>
                <a:ea typeface="Times New Roman"/>
                <a:cs typeface="Times New Roman"/>
                <a:sym typeface="Times New Roman"/>
              </a:rPr>
              <a:t>I am  rich premium </a:t>
            </a:r>
            <a:r>
              <a:rPr i="0" lang="en-IN" sz="1700" u="none" cap="none" strike="noStrike">
                <a:solidFill>
                  <a:schemeClr val="dk1"/>
                </a:solidFill>
                <a:latin typeface="Times New Roman"/>
                <a:ea typeface="Times New Roman"/>
                <a:cs typeface="Times New Roman"/>
                <a:sym typeface="Times New Roman"/>
              </a:rPr>
              <a:t>are the top paid  apps based on revenue  generated.</a:t>
            </a:r>
            <a:endParaRPr i="0" sz="1700" u="none" cap="none" strike="noStrike">
              <a:solidFill>
                <a:schemeClr val="dk1"/>
              </a:solidFill>
              <a:latin typeface="Times New Roman"/>
              <a:ea typeface="Times New Roman"/>
              <a:cs typeface="Times New Roman"/>
              <a:sym typeface="Times New Roman"/>
            </a:endParaRPr>
          </a:p>
          <a:p>
            <a:pPr indent="-463550" lvl="0" marL="469265" marR="14603" rtl="0" algn="just">
              <a:lnSpc>
                <a:spcPct val="114999"/>
              </a:lnSpc>
              <a:spcBef>
                <a:spcPts val="0"/>
              </a:spcBef>
              <a:spcAft>
                <a:spcPts val="0"/>
              </a:spcAft>
              <a:buClr>
                <a:schemeClr val="dk1"/>
              </a:buClr>
              <a:buSzPts val="1700"/>
              <a:buFont typeface="Noto Sans Symbols"/>
              <a:buChar char="❑"/>
            </a:pPr>
            <a:r>
              <a:rPr b="1" i="0" lang="en-IN" sz="1700" u="none" cap="none" strike="noStrike">
                <a:solidFill>
                  <a:schemeClr val="dk1"/>
                </a:solidFill>
                <a:latin typeface="Times New Roman"/>
                <a:ea typeface="Times New Roman"/>
                <a:cs typeface="Times New Roman"/>
                <a:sym typeface="Times New Roman"/>
              </a:rPr>
              <a:t>Minecraft </a:t>
            </a:r>
            <a:r>
              <a:rPr i="0" lang="en-IN" sz="1700" u="none" cap="none" strike="noStrike">
                <a:solidFill>
                  <a:schemeClr val="dk1"/>
                </a:solidFill>
                <a:latin typeface="Times New Roman"/>
                <a:ea typeface="Times New Roman"/>
                <a:cs typeface="Times New Roman"/>
                <a:sym typeface="Times New Roman"/>
              </a:rPr>
              <a:t>is the only app that  has over </a:t>
            </a:r>
            <a:r>
              <a:rPr b="1" i="0" lang="en-IN" sz="1700" u="none" cap="none" strike="noStrike">
                <a:solidFill>
                  <a:schemeClr val="dk1"/>
                </a:solidFill>
                <a:latin typeface="Times New Roman"/>
                <a:ea typeface="Times New Roman"/>
                <a:cs typeface="Times New Roman"/>
                <a:sym typeface="Times New Roman"/>
              </a:rPr>
              <a:t>10  M  </a:t>
            </a:r>
            <a:r>
              <a:rPr i="0" lang="en-IN" sz="1700" u="none" cap="none" strike="noStrike">
                <a:solidFill>
                  <a:schemeClr val="dk1"/>
                </a:solidFill>
                <a:latin typeface="Times New Roman"/>
                <a:ea typeface="Times New Roman"/>
                <a:cs typeface="Times New Roman"/>
                <a:sym typeface="Times New Roman"/>
              </a:rPr>
              <a:t>installs.</a:t>
            </a:r>
            <a:endParaRPr sz="1500">
              <a:solidFill>
                <a:schemeClr val="dk1"/>
              </a:solidFill>
              <a:latin typeface="Times New Roman"/>
              <a:ea typeface="Times New Roman"/>
              <a:cs typeface="Times New Roman"/>
              <a:sym typeface="Times New Roman"/>
            </a:endParaRPr>
          </a:p>
          <a:p>
            <a:pPr indent="-368300" lvl="0" marL="469265" marR="20320" rtl="0" algn="just">
              <a:lnSpc>
                <a:spcPct val="114999"/>
              </a:lnSpc>
              <a:spcBef>
                <a:spcPts val="0"/>
              </a:spcBef>
              <a:spcAft>
                <a:spcPts val="0"/>
              </a:spcAft>
              <a:buClr>
                <a:srgbClr val="000000"/>
              </a:buClr>
              <a:buSzPts val="1400"/>
              <a:buFont typeface="Arial"/>
              <a:buNone/>
            </a:pPr>
            <a:r>
              <a:t/>
            </a:r>
            <a:endParaRPr i="0" sz="1500" u="none" cap="none" strike="noStrike">
              <a:solidFill>
                <a:schemeClr val="dk1"/>
              </a:solidFill>
              <a:latin typeface="Times New Roman"/>
              <a:ea typeface="Times New Roman"/>
              <a:cs typeface="Times New Roman"/>
              <a:sym typeface="Times New Roman"/>
            </a:endParaRPr>
          </a:p>
        </p:txBody>
      </p:sp>
      <p:sp>
        <p:nvSpPr>
          <p:cNvPr id="260" name="Google Shape;260;p33"/>
          <p:cNvSpPr/>
          <p:nvPr/>
        </p:nvSpPr>
        <p:spPr>
          <a:xfrm>
            <a:off x="679656" y="1438228"/>
            <a:ext cx="4234974" cy="4915932"/>
          </a:xfrm>
          <a:custGeom>
            <a:rect b="b" l="l" r="r" t="t"/>
            <a:pathLst>
              <a:path extrusionOk="0" h="1865629" w="3270250">
                <a:moveTo>
                  <a:pt x="6350" y="0"/>
                </a:moveTo>
                <a:lnTo>
                  <a:pt x="6350" y="1865376"/>
                </a:lnTo>
              </a:path>
              <a:path extrusionOk="0" h="1865629" w="3270250">
                <a:moveTo>
                  <a:pt x="3263760" y="0"/>
                </a:moveTo>
                <a:lnTo>
                  <a:pt x="3263760" y="1865376"/>
                </a:lnTo>
              </a:path>
              <a:path extrusionOk="0" h="1865629" w="3270250">
                <a:moveTo>
                  <a:pt x="0" y="6350"/>
                </a:moveTo>
                <a:lnTo>
                  <a:pt x="3270110" y="6350"/>
                </a:lnTo>
              </a:path>
              <a:path extrusionOk="0" h="1865629" w="3270250">
                <a:moveTo>
                  <a:pt x="0" y="1859026"/>
                </a:moveTo>
                <a:lnTo>
                  <a:pt x="3270110" y="1859026"/>
                </a:lnTo>
              </a:path>
            </a:pathLst>
          </a:custGeom>
          <a:noFill/>
          <a:ln cap="flat" cmpd="sng" w="12700">
            <a:solidFill>
              <a:srgbClr val="CC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261" name="Google Shape;261;p33"/>
          <p:cNvPicPr preferRelativeResize="0"/>
          <p:nvPr/>
        </p:nvPicPr>
        <p:blipFill rotWithShape="1">
          <a:blip r:embed="rId3">
            <a:alphaModFix/>
          </a:blip>
          <a:srcRect b="0" l="0" r="0" t="0"/>
          <a:stretch/>
        </p:blipFill>
        <p:spPr>
          <a:xfrm>
            <a:off x="5022394" y="1592509"/>
            <a:ext cx="6575100" cy="4467000"/>
          </a:xfrm>
          <a:prstGeom prst="roundRect">
            <a:avLst>
              <a:gd fmla="val 4167" name="adj"/>
            </a:avLst>
          </a:prstGeom>
          <a:solidFill>
            <a:srgbClr val="FFFFFF"/>
          </a:solidFill>
          <a:ln cap="sq" cmpd="sng" w="76200">
            <a:solidFill>
              <a:srgbClr val="EAEAEA"/>
            </a:solidFill>
            <a:prstDash val="solid"/>
            <a:miter lim="800000"/>
            <a:headEnd len="sm" w="sm" type="none"/>
            <a:tailEnd len="sm" w="sm" type="none"/>
          </a:ln>
          <a:effectLst>
            <a:reflection blurRad="0" dir="5400000" dist="5000" endA="0" endPos="28000" fadeDir="5400012" kx="0" rotWithShape="0" algn="bl" stA="33000" stPos="0" sy="-100000" ky="0"/>
          </a:effectLst>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4"/>
          <p:cNvSpPr txBox="1"/>
          <p:nvPr/>
        </p:nvSpPr>
        <p:spPr>
          <a:xfrm>
            <a:off x="851695" y="894939"/>
            <a:ext cx="38760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2800" u="none" cap="none" strike="noStrike">
                <a:solidFill>
                  <a:srgbClr val="004B53"/>
                </a:solidFill>
                <a:latin typeface="Times New Roman"/>
                <a:ea typeface="Times New Roman"/>
                <a:cs typeface="Times New Roman"/>
                <a:sym typeface="Times New Roman"/>
              </a:rPr>
              <a:t>App Size Analysis</a:t>
            </a:r>
            <a:endParaRPr sz="1800">
              <a:solidFill>
                <a:srgbClr val="004B53"/>
              </a:solidFill>
              <a:latin typeface="Times New Roman"/>
              <a:ea typeface="Times New Roman"/>
              <a:cs typeface="Times New Roman"/>
              <a:sym typeface="Times New Roman"/>
            </a:endParaRPr>
          </a:p>
        </p:txBody>
      </p:sp>
      <p:pic>
        <p:nvPicPr>
          <p:cNvPr id="268" name="Google Shape;268;p34"/>
          <p:cNvPicPr preferRelativeResize="0"/>
          <p:nvPr/>
        </p:nvPicPr>
        <p:blipFill rotWithShape="1">
          <a:blip r:embed="rId3">
            <a:alphaModFix/>
          </a:blip>
          <a:srcRect b="0" l="0" r="0" t="0"/>
          <a:stretch/>
        </p:blipFill>
        <p:spPr>
          <a:xfrm>
            <a:off x="3461122" y="1916053"/>
            <a:ext cx="21523" cy="20608"/>
          </a:xfrm>
          <a:prstGeom prst="rect">
            <a:avLst/>
          </a:prstGeom>
          <a:noFill/>
          <a:ln>
            <a:noFill/>
          </a:ln>
        </p:spPr>
      </p:pic>
      <p:pic>
        <p:nvPicPr>
          <p:cNvPr id="269" name="Google Shape;269;p34"/>
          <p:cNvPicPr preferRelativeResize="0"/>
          <p:nvPr/>
        </p:nvPicPr>
        <p:blipFill rotWithShape="1">
          <a:blip r:embed="rId4">
            <a:alphaModFix/>
          </a:blip>
          <a:srcRect b="0" l="0" r="0" t="0"/>
          <a:stretch/>
        </p:blipFill>
        <p:spPr>
          <a:xfrm>
            <a:off x="3670322" y="3227109"/>
            <a:ext cx="30993" cy="20608"/>
          </a:xfrm>
          <a:prstGeom prst="rect">
            <a:avLst/>
          </a:prstGeom>
          <a:noFill/>
          <a:ln>
            <a:noFill/>
          </a:ln>
        </p:spPr>
      </p:pic>
      <p:sp>
        <p:nvSpPr>
          <p:cNvPr id="270" name="Google Shape;270;p34"/>
          <p:cNvSpPr txBox="1"/>
          <p:nvPr/>
        </p:nvSpPr>
        <p:spPr>
          <a:xfrm>
            <a:off x="582350" y="1603375"/>
            <a:ext cx="5071200" cy="1708500"/>
          </a:xfrm>
          <a:prstGeom prst="rect">
            <a:avLst/>
          </a:prstGeom>
          <a:noFill/>
          <a:ln>
            <a:noFill/>
          </a:ln>
        </p:spPr>
        <p:txBody>
          <a:bodyPr anchorCtr="0" anchor="t" bIns="45700" lIns="91425" spcFirstLastPara="1" rIns="91425" wrap="square" tIns="45700">
            <a:spAutoFit/>
          </a:bodyPr>
          <a:lstStyle/>
          <a:p>
            <a:pPr indent="-476250" lvl="0" marL="469265" marR="11430" rtl="0" algn="just">
              <a:lnSpc>
                <a:spcPct val="100000"/>
              </a:lnSpc>
              <a:spcBef>
                <a:spcPts val="0"/>
              </a:spcBef>
              <a:spcAft>
                <a:spcPts val="0"/>
              </a:spcAft>
              <a:buClr>
                <a:schemeClr val="dk1"/>
              </a:buClr>
              <a:buSzPts val="1500"/>
              <a:buFont typeface="Times New Roman"/>
              <a:buChar char="❏"/>
            </a:pPr>
            <a:r>
              <a:rPr i="0" lang="en-IN" sz="1500" u="none" cap="none" strike="noStrike">
                <a:solidFill>
                  <a:schemeClr val="dk1"/>
                </a:solidFill>
                <a:latin typeface="Times New Roman"/>
                <a:ea typeface="Times New Roman"/>
                <a:cs typeface="Times New Roman"/>
                <a:sym typeface="Times New Roman"/>
              </a:rPr>
              <a:t>The apps are categorized  based on its size between</a:t>
            </a:r>
            <a:endParaRPr i="0" sz="1500" u="none" cap="none" strike="noStrike">
              <a:solidFill>
                <a:schemeClr val="dk1"/>
              </a:solidFill>
              <a:latin typeface="Times New Roman"/>
              <a:ea typeface="Times New Roman"/>
              <a:cs typeface="Times New Roman"/>
              <a:sym typeface="Times New Roman"/>
            </a:endParaRPr>
          </a:p>
          <a:p>
            <a:pPr indent="0" lvl="0" marL="469265" marR="5080" rtl="0" algn="just">
              <a:lnSpc>
                <a:spcPct val="100000"/>
              </a:lnSpc>
              <a:spcBef>
                <a:spcPts val="0"/>
              </a:spcBef>
              <a:spcAft>
                <a:spcPts val="0"/>
              </a:spcAft>
              <a:buNone/>
            </a:pPr>
            <a:r>
              <a:rPr i="0" lang="en-IN" sz="1500" u="none" cap="none" strike="noStrike">
                <a:solidFill>
                  <a:schemeClr val="dk1"/>
                </a:solidFill>
                <a:latin typeface="Times New Roman"/>
                <a:ea typeface="Times New Roman"/>
                <a:cs typeface="Times New Roman"/>
                <a:sym typeface="Times New Roman"/>
              </a:rPr>
              <a:t>~0    to 100 MB in the  intervals of 10  MB each.</a:t>
            </a:r>
            <a:endParaRPr i="0" sz="1500" u="none" cap="none" strike="noStrike">
              <a:solidFill>
                <a:schemeClr val="dk1"/>
              </a:solidFill>
              <a:latin typeface="Times New Roman"/>
              <a:ea typeface="Times New Roman"/>
              <a:cs typeface="Times New Roman"/>
              <a:sym typeface="Times New Roman"/>
            </a:endParaRPr>
          </a:p>
          <a:p>
            <a:pPr indent="-476250" lvl="0" marL="469265" marR="6985" rtl="0" algn="just">
              <a:lnSpc>
                <a:spcPct val="100000"/>
              </a:lnSpc>
              <a:spcBef>
                <a:spcPts val="0"/>
              </a:spcBef>
              <a:spcAft>
                <a:spcPts val="0"/>
              </a:spcAft>
              <a:buClr>
                <a:schemeClr val="dk1"/>
              </a:buClr>
              <a:buSzPts val="1500"/>
              <a:buFont typeface="Arial"/>
              <a:buChar char="❏"/>
            </a:pPr>
            <a:r>
              <a:rPr i="0" lang="en-IN" sz="1500" u="none" cap="none" strike="noStrike">
                <a:solidFill>
                  <a:schemeClr val="dk1"/>
                </a:solidFill>
                <a:latin typeface="Times New Roman"/>
                <a:ea typeface="Times New Roman"/>
                <a:cs typeface="Times New Roman"/>
                <a:sym typeface="Times New Roman"/>
              </a:rPr>
              <a:t>The total number of apps in  each size category  indicates the </a:t>
            </a:r>
            <a:r>
              <a:rPr b="1" i="0" lang="en-IN" sz="1500" u="none" cap="none" strike="noStrike">
                <a:solidFill>
                  <a:schemeClr val="dk1"/>
                </a:solidFill>
                <a:latin typeface="Times New Roman"/>
                <a:ea typeface="Times New Roman"/>
                <a:cs typeface="Times New Roman"/>
                <a:sym typeface="Times New Roman"/>
              </a:rPr>
              <a:t>competition</a:t>
            </a:r>
            <a:r>
              <a:rPr i="0" lang="en-IN" sz="1500" u="none" cap="none" strike="noStrike">
                <a:solidFill>
                  <a:schemeClr val="dk1"/>
                </a:solidFill>
                <a:latin typeface="Times New Roman"/>
                <a:ea typeface="Times New Roman"/>
                <a:cs typeface="Times New Roman"/>
                <a:sym typeface="Times New Roman"/>
              </a:rPr>
              <a:t>.</a:t>
            </a:r>
            <a:endParaRPr i="0" sz="1500" u="none" cap="none" strike="noStrike">
              <a:solidFill>
                <a:schemeClr val="dk1"/>
              </a:solidFill>
              <a:latin typeface="Times New Roman"/>
              <a:ea typeface="Times New Roman"/>
              <a:cs typeface="Times New Roman"/>
              <a:sym typeface="Times New Roman"/>
            </a:endParaRPr>
          </a:p>
          <a:p>
            <a:pPr indent="-476250" lvl="0" marL="469265" marR="47625" rtl="0" algn="just">
              <a:lnSpc>
                <a:spcPct val="100000"/>
              </a:lnSpc>
              <a:spcBef>
                <a:spcPts val="0"/>
              </a:spcBef>
              <a:spcAft>
                <a:spcPts val="0"/>
              </a:spcAft>
              <a:buClr>
                <a:schemeClr val="dk1"/>
              </a:buClr>
              <a:buSzPts val="1500"/>
              <a:buFont typeface="Arial"/>
              <a:buChar char="❏"/>
            </a:pPr>
            <a:r>
              <a:rPr i="0" lang="en-IN" sz="1500" u="none" cap="none" strike="noStrike">
                <a:solidFill>
                  <a:schemeClr val="dk1"/>
                </a:solidFill>
                <a:latin typeface="Times New Roman"/>
                <a:ea typeface="Times New Roman"/>
                <a:cs typeface="Times New Roman"/>
                <a:sym typeface="Times New Roman"/>
              </a:rPr>
              <a:t>Average number of </a:t>
            </a:r>
            <a:r>
              <a:rPr b="1" i="0" lang="en-IN" sz="1500" u="none" cap="none" strike="noStrike">
                <a:solidFill>
                  <a:schemeClr val="dk1"/>
                </a:solidFill>
                <a:latin typeface="Times New Roman"/>
                <a:ea typeface="Times New Roman"/>
                <a:cs typeface="Times New Roman"/>
                <a:sym typeface="Times New Roman"/>
              </a:rPr>
              <a:t>user  reviews  </a:t>
            </a:r>
            <a:r>
              <a:rPr i="0" lang="en-IN" sz="1500" u="none" cap="none" strike="noStrike">
                <a:solidFill>
                  <a:schemeClr val="dk1"/>
                </a:solidFill>
                <a:latin typeface="Times New Roman"/>
                <a:ea typeface="Times New Roman"/>
                <a:cs typeface="Times New Roman"/>
                <a:sym typeface="Times New Roman"/>
              </a:rPr>
              <a:t>and  </a:t>
            </a:r>
            <a:r>
              <a:rPr b="1" i="0" lang="en-IN" sz="1500" u="none" cap="none" strike="noStrike">
                <a:solidFill>
                  <a:schemeClr val="dk1"/>
                </a:solidFill>
                <a:latin typeface="Times New Roman"/>
                <a:ea typeface="Times New Roman"/>
                <a:cs typeface="Times New Roman"/>
                <a:sym typeface="Times New Roman"/>
              </a:rPr>
              <a:t>average app installs</a:t>
            </a:r>
            <a:r>
              <a:rPr i="0" lang="en-IN" sz="1500" u="none" cap="none" strike="noStrike">
                <a:solidFill>
                  <a:schemeClr val="dk1"/>
                </a:solidFill>
                <a:latin typeface="Times New Roman"/>
                <a:ea typeface="Times New Roman"/>
                <a:cs typeface="Times New Roman"/>
                <a:sym typeface="Times New Roman"/>
              </a:rPr>
              <a:t> in each size category indicates the </a:t>
            </a:r>
            <a:r>
              <a:rPr b="1" i="0" lang="en-IN" sz="1500" u="none" cap="none" strike="noStrike">
                <a:solidFill>
                  <a:schemeClr val="dk1"/>
                </a:solidFill>
                <a:latin typeface="Times New Roman"/>
                <a:ea typeface="Times New Roman"/>
                <a:cs typeface="Times New Roman"/>
                <a:sym typeface="Times New Roman"/>
              </a:rPr>
              <a:t>popularity </a:t>
            </a:r>
            <a:r>
              <a:rPr i="0" lang="en-IN" sz="1500" u="none" cap="none" strike="noStrike">
                <a:solidFill>
                  <a:schemeClr val="dk1"/>
                </a:solidFill>
                <a:latin typeface="Times New Roman"/>
                <a:ea typeface="Times New Roman"/>
                <a:cs typeface="Times New Roman"/>
                <a:sym typeface="Times New Roman"/>
              </a:rPr>
              <a:t>of the respective app.</a:t>
            </a:r>
            <a:endParaRPr i="0" sz="1500" u="none" cap="none" strike="noStrike">
              <a:solidFill>
                <a:schemeClr val="dk1"/>
              </a:solidFill>
              <a:latin typeface="Times New Roman"/>
              <a:ea typeface="Times New Roman"/>
              <a:cs typeface="Times New Roman"/>
              <a:sym typeface="Times New Roman"/>
            </a:endParaRPr>
          </a:p>
        </p:txBody>
      </p:sp>
      <p:pic>
        <p:nvPicPr>
          <p:cNvPr id="271" name="Google Shape;271;p34"/>
          <p:cNvPicPr preferRelativeResize="0"/>
          <p:nvPr/>
        </p:nvPicPr>
        <p:blipFill rotWithShape="1">
          <a:blip r:embed="rId5">
            <a:alphaModFix/>
          </a:blip>
          <a:srcRect b="0" l="0" r="0" t="0"/>
          <a:stretch/>
        </p:blipFill>
        <p:spPr>
          <a:xfrm>
            <a:off x="6075027" y="649198"/>
            <a:ext cx="4870110" cy="2898962"/>
          </a:xfrm>
          <a:prstGeom prst="rect">
            <a:avLst/>
          </a:prstGeom>
          <a:noFill/>
          <a:ln>
            <a:noFill/>
          </a:ln>
          <a:effectLst>
            <a:outerShdw blurRad="107950" algn="ctr" dir="5400000" dist="12700">
              <a:srgbClr val="000000"/>
            </a:outerShdw>
          </a:effectLst>
        </p:spPr>
      </p:pic>
      <p:pic>
        <p:nvPicPr>
          <p:cNvPr id="272" name="Google Shape;272;p34"/>
          <p:cNvPicPr preferRelativeResize="0"/>
          <p:nvPr/>
        </p:nvPicPr>
        <p:blipFill rotWithShape="1">
          <a:blip r:embed="rId6">
            <a:alphaModFix/>
          </a:blip>
          <a:srcRect b="0" l="0" r="0" t="0"/>
          <a:stretch/>
        </p:blipFill>
        <p:spPr>
          <a:xfrm>
            <a:off x="6034468" y="3614877"/>
            <a:ext cx="5575179" cy="2877597"/>
          </a:xfrm>
          <a:prstGeom prst="rect">
            <a:avLst/>
          </a:prstGeom>
          <a:noFill/>
          <a:ln>
            <a:noFill/>
          </a:ln>
        </p:spPr>
      </p:pic>
      <p:pic>
        <p:nvPicPr>
          <p:cNvPr id="273" name="Google Shape;273;p34"/>
          <p:cNvPicPr preferRelativeResize="0"/>
          <p:nvPr/>
        </p:nvPicPr>
        <p:blipFill rotWithShape="1">
          <a:blip r:embed="rId7">
            <a:alphaModFix/>
          </a:blip>
          <a:srcRect b="0" l="0" r="0" t="0"/>
          <a:stretch/>
        </p:blipFill>
        <p:spPr>
          <a:xfrm>
            <a:off x="735048" y="3509531"/>
            <a:ext cx="5255526" cy="2930232"/>
          </a:xfrm>
          <a:prstGeom prst="rect">
            <a:avLst/>
          </a:prstGeom>
          <a:noFill/>
          <a:ln>
            <a:noFill/>
          </a:ln>
        </p:spPr>
      </p:pic>
      <p:sp>
        <p:nvSpPr>
          <p:cNvPr id="274" name="Google Shape;274;p34"/>
          <p:cNvSpPr/>
          <p:nvPr/>
        </p:nvSpPr>
        <p:spPr>
          <a:xfrm>
            <a:off x="546911" y="1612848"/>
            <a:ext cx="5183346" cy="1721043"/>
          </a:xfrm>
          <a:custGeom>
            <a:rect b="b" l="l" r="r" t="t"/>
            <a:pathLst>
              <a:path extrusionOk="0" h="1865629" w="3270250">
                <a:moveTo>
                  <a:pt x="6350" y="0"/>
                </a:moveTo>
                <a:lnTo>
                  <a:pt x="6350" y="1865376"/>
                </a:lnTo>
              </a:path>
              <a:path extrusionOk="0" h="1865629" w="3270250">
                <a:moveTo>
                  <a:pt x="3263760" y="0"/>
                </a:moveTo>
                <a:lnTo>
                  <a:pt x="3263760" y="1865376"/>
                </a:lnTo>
              </a:path>
              <a:path extrusionOk="0" h="1865629" w="3270250">
                <a:moveTo>
                  <a:pt x="0" y="6350"/>
                </a:moveTo>
                <a:lnTo>
                  <a:pt x="3270110" y="6350"/>
                </a:lnTo>
              </a:path>
              <a:path extrusionOk="0" h="1865629" w="3270250">
                <a:moveTo>
                  <a:pt x="0" y="1859026"/>
                </a:moveTo>
                <a:lnTo>
                  <a:pt x="3270110" y="1859026"/>
                </a:lnTo>
              </a:path>
            </a:pathLst>
          </a:custGeom>
          <a:noFill/>
          <a:ln cap="flat" cmpd="sng" w="12700">
            <a:solidFill>
              <a:srgbClr val="CC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pic>
        <p:nvPicPr>
          <p:cNvPr id="280" name="Google Shape;280;p35"/>
          <p:cNvPicPr preferRelativeResize="0"/>
          <p:nvPr/>
        </p:nvPicPr>
        <p:blipFill rotWithShape="1">
          <a:blip r:embed="rId3">
            <a:alphaModFix/>
          </a:blip>
          <a:srcRect b="0" l="0" r="0" t="0"/>
          <a:stretch/>
        </p:blipFill>
        <p:spPr>
          <a:xfrm>
            <a:off x="609600" y="1597442"/>
            <a:ext cx="11000051" cy="4787859"/>
          </a:xfrm>
          <a:prstGeom prst="rect">
            <a:avLst/>
          </a:prstGeom>
          <a:noFill/>
          <a:ln>
            <a:noFill/>
          </a:ln>
        </p:spPr>
      </p:pic>
      <p:sp>
        <p:nvSpPr>
          <p:cNvPr id="281" name="Google Shape;281;p35"/>
          <p:cNvSpPr txBox="1"/>
          <p:nvPr/>
        </p:nvSpPr>
        <p:spPr>
          <a:xfrm>
            <a:off x="551180" y="811475"/>
            <a:ext cx="110586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3600" u="none" cap="none" strike="noStrike">
                <a:solidFill>
                  <a:srgbClr val="004B53"/>
                </a:solidFill>
                <a:latin typeface="Times New Roman"/>
                <a:ea typeface="Times New Roman"/>
                <a:cs typeface="Times New Roman"/>
                <a:sym typeface="Times New Roman"/>
              </a:rPr>
              <a:t> Android version based on each category</a:t>
            </a:r>
            <a:endParaRPr sz="2600">
              <a:solidFill>
                <a:srgbClr val="004B53"/>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6"/>
          <p:cNvSpPr txBox="1"/>
          <p:nvPr/>
        </p:nvSpPr>
        <p:spPr>
          <a:xfrm>
            <a:off x="685796" y="702600"/>
            <a:ext cx="9720600" cy="630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3500" u="none" cap="none" strike="noStrike">
                <a:solidFill>
                  <a:srgbClr val="004B53"/>
                </a:solidFill>
                <a:latin typeface="Times New Roman"/>
                <a:ea typeface="Times New Roman"/>
                <a:cs typeface="Times New Roman"/>
                <a:sym typeface="Times New Roman"/>
              </a:rPr>
              <a:t>Positive and Negative Reviews</a:t>
            </a:r>
            <a:endParaRPr b="1" i="0" sz="3500" u="none" cap="none" strike="noStrike">
              <a:solidFill>
                <a:srgbClr val="004B53"/>
              </a:solidFill>
              <a:latin typeface="Times New Roman"/>
              <a:ea typeface="Times New Roman"/>
              <a:cs typeface="Times New Roman"/>
              <a:sym typeface="Times New Roman"/>
            </a:endParaRPr>
          </a:p>
        </p:txBody>
      </p:sp>
      <p:pic>
        <p:nvPicPr>
          <p:cNvPr id="288" name="Google Shape;288;p36"/>
          <p:cNvPicPr preferRelativeResize="0"/>
          <p:nvPr/>
        </p:nvPicPr>
        <p:blipFill rotWithShape="1">
          <a:blip r:embed="rId3">
            <a:alphaModFix/>
          </a:blip>
          <a:srcRect b="0" l="0" r="0" t="0"/>
          <a:stretch/>
        </p:blipFill>
        <p:spPr>
          <a:xfrm>
            <a:off x="6055725" y="1487364"/>
            <a:ext cx="5369923" cy="4101621"/>
          </a:xfrm>
          <a:prstGeom prst="rect">
            <a:avLst/>
          </a:prstGeom>
          <a:noFill/>
          <a:ln>
            <a:noFill/>
          </a:ln>
        </p:spPr>
      </p:pic>
      <p:pic>
        <p:nvPicPr>
          <p:cNvPr id="289" name="Google Shape;289;p36"/>
          <p:cNvPicPr preferRelativeResize="0"/>
          <p:nvPr/>
        </p:nvPicPr>
        <p:blipFill rotWithShape="1">
          <a:blip r:embed="rId4">
            <a:alphaModFix/>
          </a:blip>
          <a:srcRect b="0" l="0" r="0" t="0"/>
          <a:stretch/>
        </p:blipFill>
        <p:spPr>
          <a:xfrm>
            <a:off x="685801" y="1538189"/>
            <a:ext cx="5482977" cy="4155722"/>
          </a:xfrm>
          <a:prstGeom prst="rect">
            <a:avLst/>
          </a:prstGeom>
          <a:noFill/>
          <a:ln>
            <a:noFill/>
          </a:ln>
        </p:spPr>
      </p:pic>
      <p:sp>
        <p:nvSpPr>
          <p:cNvPr id="290" name="Google Shape;290;p36"/>
          <p:cNvSpPr txBox="1"/>
          <p:nvPr/>
        </p:nvSpPr>
        <p:spPr>
          <a:xfrm>
            <a:off x="685800" y="5807111"/>
            <a:ext cx="5641200" cy="560400"/>
          </a:xfrm>
          <a:prstGeom prst="rect">
            <a:avLst/>
          </a:prstGeom>
          <a:noFill/>
          <a:ln cap="flat" cmpd="sng" w="12700">
            <a:solidFill>
              <a:srgbClr val="CC0000"/>
            </a:solidFill>
            <a:prstDash val="solid"/>
            <a:round/>
            <a:headEnd len="sm" w="sm" type="none"/>
            <a:tailEnd len="sm" w="sm" type="none"/>
          </a:ln>
        </p:spPr>
        <p:txBody>
          <a:bodyPr anchorCtr="0" anchor="t" bIns="0" lIns="0" spcFirstLastPara="1" rIns="0" wrap="square" tIns="6350">
            <a:spAutoFit/>
          </a:bodyPr>
          <a:lstStyle/>
          <a:p>
            <a:pPr indent="0" lvl="0" marL="91440" marR="83185" rtl="0" algn="just">
              <a:lnSpc>
                <a:spcPct val="100000"/>
              </a:lnSpc>
              <a:spcBef>
                <a:spcPts val="0"/>
              </a:spcBef>
              <a:spcAft>
                <a:spcPts val="0"/>
              </a:spcAft>
              <a:buNone/>
            </a:pPr>
            <a:r>
              <a:rPr b="1" i="0" lang="en-IN" sz="1800" u="none" cap="none" strike="noStrike">
                <a:solidFill>
                  <a:schemeClr val="dk1"/>
                </a:solidFill>
                <a:latin typeface="Times New Roman"/>
                <a:ea typeface="Times New Roman"/>
                <a:cs typeface="Times New Roman"/>
                <a:sym typeface="Times New Roman"/>
              </a:rPr>
              <a:t>Helix Jump </a:t>
            </a:r>
            <a:r>
              <a:rPr i="0" lang="en-IN" sz="1800" u="none" cap="none" strike="noStrike">
                <a:solidFill>
                  <a:schemeClr val="dk1"/>
                </a:solidFill>
                <a:latin typeface="Times New Roman"/>
                <a:ea typeface="Times New Roman"/>
                <a:cs typeface="Times New Roman"/>
                <a:sym typeface="Times New Roman"/>
              </a:rPr>
              <a:t>is a App from  merged dataset has highest  </a:t>
            </a:r>
            <a:r>
              <a:rPr b="1" i="0" lang="en-IN" sz="1800" u="none" cap="none" strike="noStrike">
                <a:solidFill>
                  <a:schemeClr val="dk1"/>
                </a:solidFill>
                <a:latin typeface="Times New Roman"/>
                <a:ea typeface="Times New Roman"/>
                <a:cs typeface="Times New Roman"/>
                <a:sym typeface="Times New Roman"/>
              </a:rPr>
              <a:t>209 Positive </a:t>
            </a:r>
            <a:r>
              <a:rPr i="0" lang="en-IN" sz="1800" u="none" cap="none" strike="noStrike">
                <a:solidFill>
                  <a:schemeClr val="dk1"/>
                </a:solidFill>
                <a:latin typeface="Times New Roman"/>
                <a:ea typeface="Times New Roman"/>
                <a:cs typeface="Times New Roman"/>
                <a:sym typeface="Times New Roman"/>
              </a:rPr>
              <a:t>sentiment count.</a:t>
            </a:r>
            <a:endParaRPr i="0" sz="1800" u="none" cap="none" strike="noStrike">
              <a:solidFill>
                <a:schemeClr val="dk1"/>
              </a:solidFill>
              <a:latin typeface="Times New Roman"/>
              <a:ea typeface="Times New Roman"/>
              <a:cs typeface="Times New Roman"/>
              <a:sym typeface="Times New Roman"/>
            </a:endParaRPr>
          </a:p>
        </p:txBody>
      </p:sp>
      <p:sp>
        <p:nvSpPr>
          <p:cNvPr id="291" name="Google Shape;291;p36"/>
          <p:cNvSpPr txBox="1"/>
          <p:nvPr/>
        </p:nvSpPr>
        <p:spPr>
          <a:xfrm>
            <a:off x="6637351" y="5560335"/>
            <a:ext cx="4788300" cy="883800"/>
          </a:xfrm>
          <a:prstGeom prst="rect">
            <a:avLst/>
          </a:prstGeom>
          <a:noFill/>
          <a:ln cap="flat" cmpd="sng" w="12700">
            <a:solidFill>
              <a:srgbClr val="CC0000"/>
            </a:solidFill>
            <a:prstDash val="solid"/>
            <a:round/>
            <a:headEnd len="sm" w="sm" type="none"/>
            <a:tailEnd len="sm" w="sm" type="none"/>
          </a:ln>
        </p:spPr>
        <p:txBody>
          <a:bodyPr anchorCtr="0" anchor="t" bIns="0" lIns="0" spcFirstLastPara="1" rIns="0" wrap="square" tIns="6350">
            <a:spAutoFit/>
          </a:bodyPr>
          <a:lstStyle/>
          <a:p>
            <a:pPr indent="0" lvl="0" marL="91440" marR="82550" rtl="0" algn="just">
              <a:lnSpc>
                <a:spcPct val="100000"/>
              </a:lnSpc>
              <a:spcBef>
                <a:spcPts val="0"/>
              </a:spcBef>
              <a:spcAft>
                <a:spcPts val="0"/>
              </a:spcAft>
              <a:buNone/>
            </a:pPr>
            <a:r>
              <a:rPr b="1" i="0" lang="en-IN" sz="1900" u="none" cap="none" strike="noStrike">
                <a:solidFill>
                  <a:schemeClr val="dk1"/>
                </a:solidFill>
                <a:latin typeface="Times New Roman"/>
                <a:ea typeface="Times New Roman"/>
                <a:cs typeface="Times New Roman"/>
                <a:sym typeface="Times New Roman"/>
              </a:rPr>
              <a:t>Angry Bird Classic </a:t>
            </a:r>
            <a:r>
              <a:rPr i="0" lang="en-IN" sz="1900" u="none" cap="none" strike="noStrike">
                <a:solidFill>
                  <a:schemeClr val="dk1"/>
                </a:solidFill>
                <a:latin typeface="Times New Roman"/>
                <a:ea typeface="Times New Roman"/>
                <a:cs typeface="Times New Roman"/>
                <a:sym typeface="Times New Roman"/>
              </a:rPr>
              <a:t>is a app  from merged dataset has  highest </a:t>
            </a:r>
            <a:r>
              <a:rPr b="1" i="0" lang="en-IN" sz="1900" u="none" cap="none" strike="noStrike">
                <a:solidFill>
                  <a:schemeClr val="dk1"/>
                </a:solidFill>
                <a:latin typeface="Times New Roman"/>
                <a:ea typeface="Times New Roman"/>
                <a:cs typeface="Times New Roman"/>
                <a:sym typeface="Times New Roman"/>
              </a:rPr>
              <a:t>147 Negative </a:t>
            </a:r>
            <a:r>
              <a:rPr i="0" lang="en-IN" sz="1900" u="none" cap="none" strike="noStrike">
                <a:solidFill>
                  <a:schemeClr val="dk1"/>
                </a:solidFill>
                <a:latin typeface="Times New Roman"/>
                <a:ea typeface="Times New Roman"/>
                <a:cs typeface="Times New Roman"/>
                <a:sym typeface="Times New Roman"/>
              </a:rPr>
              <a:t>sentiment  count.</a:t>
            </a:r>
            <a:endParaRPr i="0" sz="19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7"/>
          <p:cNvSpPr txBox="1"/>
          <p:nvPr/>
        </p:nvSpPr>
        <p:spPr>
          <a:xfrm>
            <a:off x="1741534" y="2405817"/>
            <a:ext cx="5149800" cy="2110200"/>
          </a:xfrm>
          <a:prstGeom prst="rect">
            <a:avLst/>
          </a:prstGeom>
          <a:noFill/>
          <a:ln>
            <a:noFill/>
          </a:ln>
        </p:spPr>
        <p:txBody>
          <a:bodyPr anchorCtr="0" anchor="ctr" bIns="91425" lIns="91425" spcFirstLastPara="1" rIns="91425" wrap="square" tIns="91425">
            <a:normAutofit/>
          </a:bodyPr>
          <a:lstStyle/>
          <a:p>
            <a:pPr indent="0" lvl="0" marL="0" rtl="0" algn="l">
              <a:spcBef>
                <a:spcPts val="0"/>
              </a:spcBef>
              <a:spcAft>
                <a:spcPts val="0"/>
              </a:spcAft>
              <a:buNone/>
            </a:pPr>
            <a:r>
              <a:t/>
            </a:r>
            <a:endParaRPr b="1" sz="3600">
              <a:solidFill>
                <a:srgbClr val="FFFFFF"/>
              </a:solidFill>
              <a:latin typeface="Maven Pro"/>
              <a:ea typeface="Maven Pro"/>
              <a:cs typeface="Maven Pro"/>
              <a:sym typeface="Maven Pro"/>
            </a:endParaRPr>
          </a:p>
        </p:txBody>
      </p:sp>
      <p:sp>
        <p:nvSpPr>
          <p:cNvPr id="298" name="Google Shape;298;p37"/>
          <p:cNvSpPr txBox="1"/>
          <p:nvPr/>
        </p:nvSpPr>
        <p:spPr>
          <a:xfrm>
            <a:off x="1741534" y="4639422"/>
            <a:ext cx="5149800" cy="7836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t/>
            </a:r>
            <a:endParaRPr sz="1600">
              <a:solidFill>
                <a:srgbClr val="FFFFFF"/>
              </a:solidFill>
              <a:latin typeface="Nunito"/>
              <a:ea typeface="Nunito"/>
              <a:cs typeface="Nunito"/>
              <a:sym typeface="Nunito"/>
            </a:endParaRPr>
          </a:p>
        </p:txBody>
      </p:sp>
      <p:pic>
        <p:nvPicPr>
          <p:cNvPr id="299" name="Google Shape;299;p37"/>
          <p:cNvPicPr preferRelativeResize="0"/>
          <p:nvPr/>
        </p:nvPicPr>
        <p:blipFill rotWithShape="1">
          <a:blip r:embed="rId3">
            <a:alphaModFix/>
          </a:blip>
          <a:srcRect b="0" l="0" r="0" t="0"/>
          <a:stretch/>
        </p:blipFill>
        <p:spPr>
          <a:xfrm>
            <a:off x="845748" y="1617567"/>
            <a:ext cx="6808671" cy="4765035"/>
          </a:xfrm>
          <a:prstGeom prst="rect">
            <a:avLst/>
          </a:prstGeom>
          <a:noFill/>
          <a:ln>
            <a:noFill/>
          </a:ln>
        </p:spPr>
      </p:pic>
      <p:sp>
        <p:nvSpPr>
          <p:cNvPr id="300" name="Google Shape;300;p37"/>
          <p:cNvSpPr txBox="1"/>
          <p:nvPr/>
        </p:nvSpPr>
        <p:spPr>
          <a:xfrm>
            <a:off x="845751" y="783500"/>
            <a:ext cx="9018900" cy="569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3100" u="none" cap="none" strike="noStrike">
                <a:solidFill>
                  <a:srgbClr val="004B53"/>
                </a:solidFill>
                <a:latin typeface="Times New Roman"/>
                <a:ea typeface="Times New Roman"/>
                <a:cs typeface="Times New Roman"/>
                <a:sym typeface="Times New Roman"/>
              </a:rPr>
              <a:t>Percentage of Review Sentiments</a:t>
            </a:r>
            <a:endParaRPr b="1" i="0" sz="2200" u="none" cap="none" strike="noStrike">
              <a:solidFill>
                <a:srgbClr val="004B53"/>
              </a:solidFill>
              <a:latin typeface="Times New Roman"/>
              <a:ea typeface="Times New Roman"/>
              <a:cs typeface="Times New Roman"/>
              <a:sym typeface="Times New Roman"/>
            </a:endParaRPr>
          </a:p>
        </p:txBody>
      </p:sp>
      <p:sp>
        <p:nvSpPr>
          <p:cNvPr id="301" name="Google Shape;301;p37"/>
          <p:cNvSpPr txBox="1"/>
          <p:nvPr/>
        </p:nvSpPr>
        <p:spPr>
          <a:xfrm>
            <a:off x="7654419" y="2986612"/>
            <a:ext cx="3762300" cy="2002800"/>
          </a:xfrm>
          <a:prstGeom prst="rect">
            <a:avLst/>
          </a:prstGeom>
          <a:noFill/>
          <a:ln cap="flat" cmpd="sng" w="12700">
            <a:solidFill>
              <a:srgbClr val="CC0000"/>
            </a:solidFill>
            <a:prstDash val="solid"/>
            <a:round/>
            <a:headEnd len="sm" w="sm" type="none"/>
            <a:tailEnd len="sm" w="sm" type="none"/>
          </a:ln>
        </p:spPr>
        <p:txBody>
          <a:bodyPr anchorCtr="0" anchor="t" bIns="0" lIns="0" spcFirstLastPara="1" rIns="0" wrap="square" tIns="6350">
            <a:spAutoFit/>
          </a:bodyPr>
          <a:lstStyle/>
          <a:p>
            <a:pPr indent="0" lvl="0" marL="0" marR="0" rtl="0" algn="l">
              <a:lnSpc>
                <a:spcPct val="100000"/>
              </a:lnSpc>
              <a:spcBef>
                <a:spcPts val="0"/>
              </a:spcBef>
              <a:spcAft>
                <a:spcPts val="0"/>
              </a:spcAft>
              <a:buNone/>
            </a:pPr>
            <a:r>
              <a:t/>
            </a:r>
            <a:endParaRPr i="0" sz="1700" u="none" cap="none" strike="noStrike">
              <a:solidFill>
                <a:schemeClr val="dk1"/>
              </a:solidFill>
              <a:latin typeface="Times New Roman"/>
              <a:ea typeface="Times New Roman"/>
              <a:cs typeface="Times New Roman"/>
              <a:sym typeface="Times New Roman"/>
            </a:endParaRPr>
          </a:p>
          <a:p>
            <a:pPr indent="0" lvl="0" marL="91440" marR="84455" rtl="0" algn="just">
              <a:lnSpc>
                <a:spcPct val="100000"/>
              </a:lnSpc>
              <a:spcBef>
                <a:spcPts val="0"/>
              </a:spcBef>
              <a:spcAft>
                <a:spcPts val="0"/>
              </a:spcAft>
              <a:buNone/>
            </a:pPr>
            <a:r>
              <a:rPr i="0" lang="en-IN" sz="1600" u="none" cap="none" strike="noStrike">
                <a:solidFill>
                  <a:schemeClr val="dk1"/>
                </a:solidFill>
                <a:latin typeface="Times New Roman"/>
                <a:ea typeface="Times New Roman"/>
                <a:cs typeface="Times New Roman"/>
                <a:sym typeface="Times New Roman"/>
              </a:rPr>
              <a:t>The number of </a:t>
            </a:r>
            <a:r>
              <a:rPr b="1" i="0" lang="en-IN" sz="1600" u="none" cap="none" strike="noStrike">
                <a:solidFill>
                  <a:schemeClr val="dk1"/>
                </a:solidFill>
                <a:latin typeface="Times New Roman"/>
                <a:ea typeface="Times New Roman"/>
                <a:cs typeface="Times New Roman"/>
                <a:sym typeface="Times New Roman"/>
              </a:rPr>
              <a:t>Unique </a:t>
            </a:r>
            <a:r>
              <a:rPr i="0" lang="en-IN" sz="1600" u="none" cap="none" strike="noStrike">
                <a:solidFill>
                  <a:schemeClr val="dk1"/>
                </a:solidFill>
                <a:latin typeface="Times New Roman"/>
                <a:ea typeface="Times New Roman"/>
                <a:cs typeface="Times New Roman"/>
                <a:sym typeface="Times New Roman"/>
              </a:rPr>
              <a:t>Apps  from Play store and User  reviews merged dataset are  </a:t>
            </a:r>
            <a:r>
              <a:rPr b="1" i="0" lang="en-IN" sz="1600" u="none" cap="none" strike="noStrike">
                <a:solidFill>
                  <a:schemeClr val="dk1"/>
                </a:solidFill>
                <a:latin typeface="Times New Roman"/>
                <a:ea typeface="Times New Roman"/>
                <a:cs typeface="Times New Roman"/>
                <a:sym typeface="Times New Roman"/>
              </a:rPr>
              <a:t>816.</a:t>
            </a:r>
            <a:endParaRPr i="0" sz="16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20"/>
              </a:spcBef>
              <a:spcAft>
                <a:spcPts val="0"/>
              </a:spcAft>
              <a:buNone/>
            </a:pPr>
            <a:r>
              <a:t/>
            </a:r>
            <a:endParaRPr i="0" sz="1650" u="none" cap="none" strike="noStrike">
              <a:solidFill>
                <a:schemeClr val="dk1"/>
              </a:solidFill>
              <a:latin typeface="Times New Roman"/>
              <a:ea typeface="Times New Roman"/>
              <a:cs typeface="Times New Roman"/>
              <a:sym typeface="Times New Roman"/>
            </a:endParaRPr>
          </a:p>
          <a:p>
            <a:pPr indent="0" lvl="0" marL="91440" marR="81280" rtl="0" algn="just">
              <a:lnSpc>
                <a:spcPct val="100000"/>
              </a:lnSpc>
              <a:spcBef>
                <a:spcPts val="5"/>
              </a:spcBef>
              <a:spcAft>
                <a:spcPts val="0"/>
              </a:spcAft>
              <a:buNone/>
            </a:pPr>
            <a:r>
              <a:rPr i="0" lang="en-IN" sz="1600" u="none" cap="none" strike="noStrike">
                <a:solidFill>
                  <a:schemeClr val="dk1"/>
                </a:solidFill>
                <a:latin typeface="Times New Roman"/>
                <a:ea typeface="Times New Roman"/>
                <a:cs typeface="Times New Roman"/>
                <a:sym typeface="Times New Roman"/>
              </a:rPr>
              <a:t>From Sentiment column</a:t>
            </a:r>
            <a:r>
              <a:rPr b="1" i="0" lang="en-IN" sz="1600" u="none" cap="none" strike="noStrike">
                <a:solidFill>
                  <a:schemeClr val="dk1"/>
                </a:solidFill>
                <a:latin typeface="Times New Roman"/>
                <a:ea typeface="Times New Roman"/>
                <a:cs typeface="Times New Roman"/>
                <a:sym typeface="Times New Roman"/>
              </a:rPr>
              <a:t>, 64%  </a:t>
            </a:r>
            <a:r>
              <a:rPr i="0" lang="en-IN" sz="1600" u="none" cap="none" strike="noStrike">
                <a:solidFill>
                  <a:schemeClr val="dk1"/>
                </a:solidFill>
                <a:latin typeface="Times New Roman"/>
                <a:ea typeface="Times New Roman"/>
                <a:cs typeface="Times New Roman"/>
                <a:sym typeface="Times New Roman"/>
              </a:rPr>
              <a:t>are </a:t>
            </a:r>
            <a:r>
              <a:rPr b="1" i="0" lang="en-IN" sz="1600" u="none" cap="none" strike="noStrike">
                <a:solidFill>
                  <a:schemeClr val="dk1"/>
                </a:solidFill>
                <a:latin typeface="Times New Roman"/>
                <a:ea typeface="Times New Roman"/>
                <a:cs typeface="Times New Roman"/>
                <a:sym typeface="Times New Roman"/>
              </a:rPr>
              <a:t>Positive, 22% </a:t>
            </a:r>
            <a:r>
              <a:rPr i="0" lang="en-IN" sz="1600" u="none" cap="none" strike="noStrike">
                <a:solidFill>
                  <a:schemeClr val="dk1"/>
                </a:solidFill>
                <a:latin typeface="Times New Roman"/>
                <a:ea typeface="Times New Roman"/>
                <a:cs typeface="Times New Roman"/>
                <a:sym typeface="Times New Roman"/>
              </a:rPr>
              <a:t>are </a:t>
            </a:r>
            <a:r>
              <a:rPr b="1" i="0" lang="en-IN" sz="1600" u="none" cap="none" strike="noStrike">
                <a:solidFill>
                  <a:schemeClr val="dk1"/>
                </a:solidFill>
                <a:latin typeface="Times New Roman"/>
                <a:ea typeface="Times New Roman"/>
                <a:cs typeface="Times New Roman"/>
                <a:sym typeface="Times New Roman"/>
              </a:rPr>
              <a:t>Negative  </a:t>
            </a:r>
            <a:r>
              <a:rPr i="0" lang="en-IN" sz="1600" u="none" cap="none" strike="noStrike">
                <a:solidFill>
                  <a:schemeClr val="dk1"/>
                </a:solidFill>
                <a:latin typeface="Times New Roman"/>
                <a:ea typeface="Times New Roman"/>
                <a:cs typeface="Times New Roman"/>
                <a:sym typeface="Times New Roman"/>
              </a:rPr>
              <a:t>and </a:t>
            </a:r>
            <a:r>
              <a:rPr b="1" i="0" lang="en-IN" sz="1600" u="none" cap="none" strike="noStrike">
                <a:solidFill>
                  <a:schemeClr val="dk1"/>
                </a:solidFill>
                <a:latin typeface="Times New Roman"/>
                <a:ea typeface="Times New Roman"/>
                <a:cs typeface="Times New Roman"/>
                <a:sym typeface="Times New Roman"/>
              </a:rPr>
              <a:t>14% </a:t>
            </a:r>
            <a:r>
              <a:rPr i="0" lang="en-IN" sz="1600" u="none" cap="none" strike="noStrike">
                <a:solidFill>
                  <a:schemeClr val="dk1"/>
                </a:solidFill>
                <a:latin typeface="Times New Roman"/>
                <a:ea typeface="Times New Roman"/>
                <a:cs typeface="Times New Roman"/>
                <a:sym typeface="Times New Roman"/>
              </a:rPr>
              <a:t>are </a:t>
            </a:r>
            <a:r>
              <a:rPr b="1" i="0" lang="en-IN" sz="1600" u="none" cap="none" strike="noStrike">
                <a:solidFill>
                  <a:schemeClr val="dk1"/>
                </a:solidFill>
                <a:latin typeface="Times New Roman"/>
                <a:ea typeface="Times New Roman"/>
                <a:cs typeface="Times New Roman"/>
                <a:sym typeface="Times New Roman"/>
              </a:rPr>
              <a:t>Neutral </a:t>
            </a:r>
            <a:r>
              <a:rPr i="0" lang="en-IN" sz="1600" u="none" cap="none" strike="noStrike">
                <a:solidFill>
                  <a:schemeClr val="dk1"/>
                </a:solidFill>
                <a:latin typeface="Times New Roman"/>
                <a:ea typeface="Times New Roman"/>
                <a:cs typeface="Times New Roman"/>
                <a:sym typeface="Times New Roman"/>
              </a:rPr>
              <a:t>values.</a:t>
            </a:r>
            <a:endParaRPr i="0" sz="16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8"/>
          <p:cNvSpPr txBox="1"/>
          <p:nvPr/>
        </p:nvSpPr>
        <p:spPr>
          <a:xfrm>
            <a:off x="730650" y="551425"/>
            <a:ext cx="10987500" cy="919800"/>
          </a:xfrm>
          <a:prstGeom prst="rect">
            <a:avLst/>
          </a:prstGeom>
          <a:noFill/>
          <a:ln>
            <a:noFill/>
          </a:ln>
        </p:spPr>
        <p:txBody>
          <a:bodyPr anchorCtr="0" anchor="ctr" bIns="91425" lIns="91425" spcFirstLastPara="1" rIns="91425" wrap="square" tIns="91425">
            <a:normAutofit/>
          </a:bodyPr>
          <a:lstStyle/>
          <a:p>
            <a:pPr indent="0" lvl="0" marL="0" rtl="0" algn="l">
              <a:spcBef>
                <a:spcPts val="0"/>
              </a:spcBef>
              <a:spcAft>
                <a:spcPts val="0"/>
              </a:spcAft>
              <a:buNone/>
            </a:pPr>
            <a:r>
              <a:rPr b="1" lang="en-IN" sz="3200">
                <a:solidFill>
                  <a:srgbClr val="004B53"/>
                </a:solidFill>
                <a:latin typeface="Times New Roman"/>
                <a:ea typeface="Times New Roman"/>
                <a:cs typeface="Times New Roman"/>
                <a:sym typeface="Times New Roman"/>
              </a:rPr>
              <a:t>Pairwise Plot- Ratings, Size, Installs, Reviews, Price </a:t>
            </a:r>
            <a:endParaRPr b="1" sz="4800">
              <a:solidFill>
                <a:srgbClr val="004B53"/>
              </a:solidFill>
              <a:latin typeface="Times New Roman"/>
              <a:ea typeface="Times New Roman"/>
              <a:cs typeface="Times New Roman"/>
              <a:sym typeface="Times New Roman"/>
            </a:endParaRPr>
          </a:p>
        </p:txBody>
      </p:sp>
      <p:pic>
        <p:nvPicPr>
          <p:cNvPr id="308" name="Google Shape;308;p38"/>
          <p:cNvPicPr preferRelativeResize="0"/>
          <p:nvPr/>
        </p:nvPicPr>
        <p:blipFill rotWithShape="1">
          <a:blip r:embed="rId3">
            <a:alphaModFix/>
          </a:blip>
          <a:srcRect b="0" l="0" r="0" t="0"/>
          <a:stretch/>
        </p:blipFill>
        <p:spPr>
          <a:xfrm>
            <a:off x="1558899" y="1482248"/>
            <a:ext cx="8878154" cy="5095953"/>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9"/>
          <p:cNvSpPr txBox="1"/>
          <p:nvPr/>
        </p:nvSpPr>
        <p:spPr>
          <a:xfrm>
            <a:off x="663575" y="495100"/>
            <a:ext cx="9913200" cy="1148100"/>
          </a:xfrm>
          <a:prstGeom prst="rect">
            <a:avLst/>
          </a:prstGeom>
          <a:noFill/>
          <a:ln>
            <a:noFill/>
          </a:ln>
        </p:spPr>
        <p:txBody>
          <a:bodyPr anchorCtr="0" anchor="ctr" bIns="91425" lIns="91425" spcFirstLastPara="1" rIns="91425" wrap="square" tIns="91425">
            <a:normAutofit/>
          </a:bodyPr>
          <a:lstStyle/>
          <a:p>
            <a:pPr indent="0" lvl="0" marL="0" rtl="0" algn="l">
              <a:spcBef>
                <a:spcPts val="0"/>
              </a:spcBef>
              <a:spcAft>
                <a:spcPts val="0"/>
              </a:spcAft>
              <a:buNone/>
            </a:pPr>
            <a:r>
              <a:rPr b="1" lang="en-IN" sz="3600">
                <a:solidFill>
                  <a:srgbClr val="004B53"/>
                </a:solidFill>
                <a:latin typeface="Times New Roman"/>
                <a:ea typeface="Times New Roman"/>
                <a:cs typeface="Times New Roman"/>
                <a:sym typeface="Times New Roman"/>
              </a:rPr>
              <a:t>Distribution of Sentiment Polarity</a:t>
            </a:r>
            <a:endParaRPr b="1" sz="3600">
              <a:solidFill>
                <a:srgbClr val="004B53"/>
              </a:solidFill>
              <a:latin typeface="Times New Roman"/>
              <a:ea typeface="Times New Roman"/>
              <a:cs typeface="Times New Roman"/>
              <a:sym typeface="Times New Roman"/>
            </a:endParaRPr>
          </a:p>
        </p:txBody>
      </p:sp>
      <p:sp>
        <p:nvSpPr>
          <p:cNvPr id="315" name="Google Shape;315;p39"/>
          <p:cNvSpPr txBox="1"/>
          <p:nvPr/>
        </p:nvSpPr>
        <p:spPr>
          <a:xfrm>
            <a:off x="729406" y="2058277"/>
            <a:ext cx="2757000" cy="310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2020">
                <a:solidFill>
                  <a:schemeClr val="dk1"/>
                </a:solidFill>
                <a:latin typeface="Times New Roman"/>
                <a:ea typeface="Times New Roman"/>
                <a:cs typeface="Times New Roman"/>
                <a:sym typeface="Times New Roman"/>
              </a:rPr>
              <a:t>The histogram shows a clear peak towards the positive side, indicating most apps have predominantly positive sentiment amongst users. This suggests most apps are well-received and appreciated by users.</a:t>
            </a:r>
            <a:endParaRPr sz="2020">
              <a:solidFill>
                <a:schemeClr val="dk1"/>
              </a:solidFill>
              <a:latin typeface="Times New Roman"/>
              <a:ea typeface="Times New Roman"/>
              <a:cs typeface="Times New Roman"/>
              <a:sym typeface="Times New Roman"/>
            </a:endParaRPr>
          </a:p>
        </p:txBody>
      </p:sp>
      <p:pic>
        <p:nvPicPr>
          <p:cNvPr id="316" name="Google Shape;316;p39"/>
          <p:cNvPicPr preferRelativeResize="0"/>
          <p:nvPr/>
        </p:nvPicPr>
        <p:blipFill>
          <a:blip r:embed="rId3">
            <a:alphaModFix/>
          </a:blip>
          <a:stretch>
            <a:fillRect/>
          </a:stretch>
        </p:blipFill>
        <p:spPr>
          <a:xfrm>
            <a:off x="3679000" y="1780953"/>
            <a:ext cx="7809951" cy="4517272"/>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0"/>
          <p:cNvSpPr txBox="1"/>
          <p:nvPr/>
        </p:nvSpPr>
        <p:spPr>
          <a:xfrm>
            <a:off x="1052938" y="721425"/>
            <a:ext cx="9560100" cy="1048800"/>
          </a:xfrm>
          <a:prstGeom prst="rect">
            <a:avLst/>
          </a:prstGeom>
          <a:noFill/>
          <a:ln>
            <a:noFill/>
          </a:ln>
        </p:spPr>
        <p:txBody>
          <a:bodyPr anchorCtr="0" anchor="ctr" bIns="91425" lIns="91425" spcFirstLastPara="1" rIns="91425" wrap="square" tIns="91425">
            <a:normAutofit/>
          </a:bodyPr>
          <a:lstStyle/>
          <a:p>
            <a:pPr indent="0" lvl="0" marL="0" rtl="0" algn="l">
              <a:spcBef>
                <a:spcPts val="0"/>
              </a:spcBef>
              <a:spcAft>
                <a:spcPts val="0"/>
              </a:spcAft>
              <a:buNone/>
            </a:pPr>
            <a:r>
              <a:rPr b="1" lang="en-IN" sz="3600">
                <a:solidFill>
                  <a:srgbClr val="004B53"/>
                </a:solidFill>
                <a:latin typeface="Times New Roman"/>
                <a:ea typeface="Times New Roman"/>
                <a:cs typeface="Times New Roman"/>
                <a:sym typeface="Times New Roman"/>
              </a:rPr>
              <a:t>Sentiment counts across categories</a:t>
            </a:r>
            <a:endParaRPr b="1" sz="3600">
              <a:solidFill>
                <a:srgbClr val="004B53"/>
              </a:solidFill>
              <a:latin typeface="Times New Roman"/>
              <a:ea typeface="Times New Roman"/>
              <a:cs typeface="Times New Roman"/>
              <a:sym typeface="Times New Roman"/>
            </a:endParaRPr>
          </a:p>
        </p:txBody>
      </p:sp>
      <p:sp>
        <p:nvSpPr>
          <p:cNvPr id="323" name="Google Shape;323;p40"/>
          <p:cNvSpPr txBox="1"/>
          <p:nvPr/>
        </p:nvSpPr>
        <p:spPr>
          <a:xfrm>
            <a:off x="594900" y="1863882"/>
            <a:ext cx="3181500" cy="414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2000">
                <a:solidFill>
                  <a:schemeClr val="dk1"/>
                </a:solidFill>
                <a:latin typeface="Times New Roman"/>
                <a:ea typeface="Times New Roman"/>
                <a:cs typeface="Times New Roman"/>
                <a:sym typeface="Times New Roman"/>
              </a:rPr>
              <a:t>The stacked bar chart reveals a complex interplay of positive and negative sentiments across different categories. While people express positive sentiments towards categories like game, family, health and fitness, travel and local, and dating, there is also a notable presence of negative sentiment associated with most of these same categories</a:t>
            </a:r>
            <a:endParaRPr sz="2000">
              <a:solidFill>
                <a:schemeClr val="dk1"/>
              </a:solidFill>
              <a:latin typeface="Times New Roman"/>
              <a:ea typeface="Times New Roman"/>
              <a:cs typeface="Times New Roman"/>
              <a:sym typeface="Times New Roman"/>
            </a:endParaRPr>
          </a:p>
        </p:txBody>
      </p:sp>
      <p:pic>
        <p:nvPicPr>
          <p:cNvPr id="324" name="Google Shape;324;p40"/>
          <p:cNvPicPr preferRelativeResize="0"/>
          <p:nvPr/>
        </p:nvPicPr>
        <p:blipFill>
          <a:blip r:embed="rId3">
            <a:alphaModFix/>
          </a:blip>
          <a:stretch>
            <a:fillRect/>
          </a:stretch>
        </p:blipFill>
        <p:spPr>
          <a:xfrm>
            <a:off x="3707615" y="1770216"/>
            <a:ext cx="7648709" cy="454005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1"/>
          <p:cNvSpPr txBox="1"/>
          <p:nvPr/>
        </p:nvSpPr>
        <p:spPr>
          <a:xfrm>
            <a:off x="958518" y="750375"/>
            <a:ext cx="10149600" cy="1188300"/>
          </a:xfrm>
          <a:prstGeom prst="rect">
            <a:avLst/>
          </a:prstGeom>
          <a:noFill/>
          <a:ln>
            <a:noFill/>
          </a:ln>
        </p:spPr>
        <p:txBody>
          <a:bodyPr anchorCtr="0" anchor="ctr" bIns="91425" lIns="91425" spcFirstLastPara="1" rIns="91425" wrap="square" tIns="91425">
            <a:normAutofit lnSpcReduction="10000"/>
          </a:bodyPr>
          <a:lstStyle/>
          <a:p>
            <a:pPr indent="0" lvl="0" marL="0" rtl="0" algn="l">
              <a:spcBef>
                <a:spcPts val="0"/>
              </a:spcBef>
              <a:spcAft>
                <a:spcPts val="0"/>
              </a:spcAft>
              <a:buNone/>
            </a:pPr>
            <a:r>
              <a:rPr b="1" lang="en-IN" sz="3600">
                <a:solidFill>
                  <a:srgbClr val="004B53"/>
                </a:solidFill>
                <a:latin typeface="Times New Roman"/>
                <a:ea typeface="Times New Roman"/>
                <a:cs typeface="Times New Roman"/>
                <a:sym typeface="Times New Roman"/>
              </a:rPr>
              <a:t>Progression of update counts and the distribution of sentiment counts over time:</a:t>
            </a:r>
            <a:endParaRPr b="1" sz="3600">
              <a:solidFill>
                <a:srgbClr val="004B53"/>
              </a:solidFill>
              <a:latin typeface="Times New Roman"/>
              <a:ea typeface="Times New Roman"/>
              <a:cs typeface="Times New Roman"/>
              <a:sym typeface="Times New Roman"/>
            </a:endParaRPr>
          </a:p>
        </p:txBody>
      </p:sp>
      <p:pic>
        <p:nvPicPr>
          <p:cNvPr id="331" name="Google Shape;331;p41"/>
          <p:cNvPicPr preferRelativeResize="0"/>
          <p:nvPr/>
        </p:nvPicPr>
        <p:blipFill>
          <a:blip r:embed="rId3">
            <a:alphaModFix/>
          </a:blip>
          <a:stretch>
            <a:fillRect/>
          </a:stretch>
        </p:blipFill>
        <p:spPr>
          <a:xfrm>
            <a:off x="702325" y="2144525"/>
            <a:ext cx="8763683" cy="4334551"/>
          </a:xfrm>
          <a:prstGeom prst="rect">
            <a:avLst/>
          </a:prstGeom>
          <a:noFill/>
          <a:ln>
            <a:noFill/>
          </a:ln>
        </p:spPr>
      </p:pic>
      <p:sp>
        <p:nvSpPr>
          <p:cNvPr id="332" name="Google Shape;332;p41"/>
          <p:cNvSpPr txBox="1"/>
          <p:nvPr/>
        </p:nvSpPr>
        <p:spPr>
          <a:xfrm>
            <a:off x="9466008" y="2478377"/>
            <a:ext cx="2131500" cy="284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160">
                <a:solidFill>
                  <a:srgbClr val="424242"/>
                </a:solidFill>
                <a:latin typeface="Times New Roman"/>
                <a:ea typeface="Times New Roman"/>
                <a:cs typeface="Times New Roman"/>
                <a:sym typeface="Times New Roman"/>
              </a:rPr>
              <a:t>A general trend of increasing positive sentiments over time indicates growing satisfaction with received updates. </a:t>
            </a:r>
            <a:endParaRPr sz="2200">
              <a:solidFill>
                <a:srgbClr val="42424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5"/>
          <p:cNvSpPr txBox="1"/>
          <p:nvPr>
            <p:ph type="title"/>
          </p:nvPr>
        </p:nvSpPr>
        <p:spPr>
          <a:xfrm>
            <a:off x="581300" y="702150"/>
            <a:ext cx="11029500" cy="775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accent1"/>
              </a:buClr>
              <a:buSzPts val="3960"/>
              <a:buFont typeface="Arial"/>
              <a:buNone/>
            </a:pPr>
            <a:r>
              <a:rPr b="1" lang="en-IN" sz="4059">
                <a:solidFill>
                  <a:srgbClr val="004B53"/>
                </a:solidFill>
                <a:latin typeface="Times New Roman"/>
                <a:ea typeface="Times New Roman"/>
                <a:cs typeface="Times New Roman"/>
                <a:sym typeface="Times New Roman"/>
              </a:rPr>
              <a:t>PROBLEM STATEMENT</a:t>
            </a:r>
            <a:endParaRPr sz="4059">
              <a:solidFill>
                <a:srgbClr val="004B53"/>
              </a:solidFill>
              <a:latin typeface="Times New Roman"/>
              <a:ea typeface="Times New Roman"/>
              <a:cs typeface="Times New Roman"/>
              <a:sym typeface="Times New Roman"/>
            </a:endParaRPr>
          </a:p>
        </p:txBody>
      </p:sp>
      <p:sp>
        <p:nvSpPr>
          <p:cNvPr id="110" name="Google Shape;110;p15"/>
          <p:cNvSpPr txBox="1"/>
          <p:nvPr>
            <p:ph idx="1" type="body"/>
          </p:nvPr>
        </p:nvSpPr>
        <p:spPr>
          <a:xfrm>
            <a:off x="452400" y="1623301"/>
            <a:ext cx="11029500" cy="4282500"/>
          </a:xfrm>
          <a:prstGeom prst="rect">
            <a:avLst/>
          </a:prstGeom>
          <a:noFill/>
          <a:ln>
            <a:noFill/>
          </a:ln>
        </p:spPr>
        <p:txBody>
          <a:bodyPr anchorCtr="0" anchor="ctr" bIns="45700" lIns="91425" spcFirstLastPara="1" rIns="91425" wrap="square" tIns="45700">
            <a:normAutofit fontScale="77500" lnSpcReduction="20000"/>
          </a:bodyPr>
          <a:lstStyle/>
          <a:p>
            <a:pPr indent="0" lvl="0" marL="0" rtl="0" algn="just">
              <a:lnSpc>
                <a:spcPct val="150000"/>
              </a:lnSpc>
              <a:spcBef>
                <a:spcPts val="800"/>
              </a:spcBef>
              <a:spcAft>
                <a:spcPts val="0"/>
              </a:spcAft>
              <a:buClr>
                <a:schemeClr val="dk1"/>
              </a:buClr>
              <a:buSzPct val="31809"/>
              <a:buFont typeface="Arial"/>
              <a:buNone/>
            </a:pPr>
            <a:r>
              <a:rPr lang="en-IN" sz="3458">
                <a:solidFill>
                  <a:schemeClr val="dk1"/>
                </a:solidFill>
                <a:latin typeface="Times New Roman"/>
                <a:ea typeface="Times New Roman"/>
                <a:cs typeface="Times New Roman"/>
                <a:sym typeface="Times New Roman"/>
              </a:rPr>
              <a:t>The data from the Play Store apps holds significant potential for driving success in app-making businesses. It provides actionable insights that developers can use to capture the Android market. Each app entry includes crucial details such as category, rating, size, and more. Additionally, a separate dataset contains customer reviews of these Android apps. Through thorough exploration and analysis of this data, key factors contributing to app engagement and success can be uncovered.</a:t>
            </a:r>
            <a:endParaRPr sz="2258">
              <a:solidFill>
                <a:schemeClr val="dk1"/>
              </a:solidFill>
              <a:latin typeface="Times New Roman"/>
              <a:ea typeface="Times New Roman"/>
              <a:cs typeface="Times New Roman"/>
              <a:sym typeface="Times New Roman"/>
            </a:endParaRPr>
          </a:p>
          <a:p>
            <a:pPr indent="-206121" lvl="0" marL="305435" rtl="0" algn="l">
              <a:lnSpc>
                <a:spcPct val="110000"/>
              </a:lnSpc>
              <a:spcBef>
                <a:spcPts val="940"/>
              </a:spcBef>
              <a:spcAft>
                <a:spcPts val="0"/>
              </a:spcAft>
              <a:buSzPct val="48875"/>
              <a:buNone/>
            </a:pPr>
            <a:r>
              <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2"/>
          <p:cNvSpPr txBox="1"/>
          <p:nvPr/>
        </p:nvSpPr>
        <p:spPr>
          <a:xfrm>
            <a:off x="9005708" y="1398547"/>
            <a:ext cx="2531400" cy="454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2160">
                <a:solidFill>
                  <a:srgbClr val="333333"/>
                </a:solidFill>
                <a:latin typeface="Times New Roman"/>
                <a:ea typeface="Times New Roman"/>
                <a:cs typeface="Times New Roman"/>
                <a:sym typeface="Times New Roman"/>
              </a:rPr>
              <a:t>Simultaneously, the increasing number of updates suggests developers are releasing new updates more frequently. Despite this, the number of negative sentiments remains relatively stable, indicating overall satisfaction with the updates received</a:t>
            </a:r>
            <a:endParaRPr sz="2160">
              <a:solidFill>
                <a:srgbClr val="333333"/>
              </a:solidFill>
              <a:latin typeface="Times New Roman"/>
              <a:ea typeface="Times New Roman"/>
              <a:cs typeface="Times New Roman"/>
              <a:sym typeface="Times New Roman"/>
            </a:endParaRPr>
          </a:p>
        </p:txBody>
      </p:sp>
      <p:pic>
        <p:nvPicPr>
          <p:cNvPr id="339" name="Google Shape;339;p42"/>
          <p:cNvPicPr preferRelativeResize="0"/>
          <p:nvPr/>
        </p:nvPicPr>
        <p:blipFill>
          <a:blip r:embed="rId3">
            <a:alphaModFix/>
          </a:blip>
          <a:stretch>
            <a:fillRect/>
          </a:stretch>
        </p:blipFill>
        <p:spPr>
          <a:xfrm>
            <a:off x="689925" y="1059000"/>
            <a:ext cx="8255955" cy="52874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3"/>
          <p:cNvSpPr txBox="1"/>
          <p:nvPr/>
        </p:nvSpPr>
        <p:spPr>
          <a:xfrm>
            <a:off x="1139050" y="743025"/>
            <a:ext cx="10470600" cy="871800"/>
          </a:xfrm>
          <a:prstGeom prst="rect">
            <a:avLst/>
          </a:prstGeom>
          <a:noFill/>
          <a:ln>
            <a:noFill/>
          </a:ln>
        </p:spPr>
        <p:txBody>
          <a:bodyPr anchorCtr="0" anchor="ctr" bIns="91425" lIns="91425" spcFirstLastPara="1" rIns="91425" wrap="square" tIns="91425">
            <a:normAutofit fontScale="77500"/>
          </a:bodyPr>
          <a:lstStyle/>
          <a:p>
            <a:pPr indent="0" lvl="0" marL="0" rtl="0" algn="l">
              <a:spcBef>
                <a:spcPts val="0"/>
              </a:spcBef>
              <a:spcAft>
                <a:spcPts val="0"/>
              </a:spcAft>
              <a:buNone/>
            </a:pPr>
            <a:r>
              <a:rPr b="1" lang="en-IN" sz="3600">
                <a:solidFill>
                  <a:srgbClr val="004B53"/>
                </a:solidFill>
                <a:latin typeface="Times New Roman"/>
                <a:ea typeface="Times New Roman"/>
                <a:cs typeface="Times New Roman"/>
                <a:sym typeface="Times New Roman"/>
              </a:rPr>
              <a:t>Relationship between Rating, Sentiment Polarity, and Installs:</a:t>
            </a:r>
            <a:endParaRPr b="1" sz="3600">
              <a:solidFill>
                <a:srgbClr val="004B53"/>
              </a:solidFill>
              <a:latin typeface="Times New Roman"/>
              <a:ea typeface="Times New Roman"/>
              <a:cs typeface="Times New Roman"/>
              <a:sym typeface="Times New Roman"/>
            </a:endParaRPr>
          </a:p>
        </p:txBody>
      </p:sp>
      <p:sp>
        <p:nvSpPr>
          <p:cNvPr id="346" name="Google Shape;346;p43"/>
          <p:cNvSpPr txBox="1"/>
          <p:nvPr/>
        </p:nvSpPr>
        <p:spPr>
          <a:xfrm>
            <a:off x="726175" y="1958996"/>
            <a:ext cx="4154700" cy="319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2060">
                <a:solidFill>
                  <a:schemeClr val="dk1"/>
                </a:solidFill>
                <a:latin typeface="Times New Roman"/>
                <a:ea typeface="Times New Roman"/>
                <a:cs typeface="Times New Roman"/>
                <a:sym typeface="Times New Roman"/>
              </a:rPr>
              <a:t>Higher-rated apps tend to have elevated sentiment polarity, aligning with users leaving positive reviews. Despite lower install counts, some niche apps exhibit high sentiment polarity, reflecting a devoted user base. However, a disparity arises as the most installed apps show lower average sentiment polarity, indicating popularity doesn't consistently correlate with positive user sentiment.</a:t>
            </a:r>
            <a:endParaRPr sz="2060">
              <a:solidFill>
                <a:schemeClr val="dk1"/>
              </a:solidFill>
              <a:latin typeface="Times New Roman"/>
              <a:ea typeface="Times New Roman"/>
              <a:cs typeface="Times New Roman"/>
              <a:sym typeface="Times New Roman"/>
            </a:endParaRPr>
          </a:p>
        </p:txBody>
      </p:sp>
      <p:pic>
        <p:nvPicPr>
          <p:cNvPr id="347" name="Google Shape;347;p43"/>
          <p:cNvPicPr preferRelativeResize="0"/>
          <p:nvPr/>
        </p:nvPicPr>
        <p:blipFill>
          <a:blip r:embed="rId3">
            <a:alphaModFix/>
          </a:blip>
          <a:stretch>
            <a:fillRect/>
          </a:stretch>
        </p:blipFill>
        <p:spPr>
          <a:xfrm>
            <a:off x="4880875" y="1475425"/>
            <a:ext cx="6897425" cy="51952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pic>
        <p:nvPicPr>
          <p:cNvPr id="353" name="Google Shape;353;p44"/>
          <p:cNvPicPr preferRelativeResize="0"/>
          <p:nvPr/>
        </p:nvPicPr>
        <p:blipFill rotWithShape="1">
          <a:blip r:embed="rId3">
            <a:alphaModFix/>
          </a:blip>
          <a:srcRect b="0" l="0" r="0" t="0"/>
          <a:stretch/>
        </p:blipFill>
        <p:spPr>
          <a:xfrm>
            <a:off x="4106686" y="1908229"/>
            <a:ext cx="7285815" cy="4450271"/>
          </a:xfrm>
          <a:prstGeom prst="rect">
            <a:avLst/>
          </a:prstGeom>
          <a:noFill/>
          <a:ln>
            <a:noFill/>
          </a:ln>
        </p:spPr>
      </p:pic>
      <p:sp>
        <p:nvSpPr>
          <p:cNvPr id="354" name="Google Shape;354;p44"/>
          <p:cNvSpPr txBox="1"/>
          <p:nvPr/>
        </p:nvSpPr>
        <p:spPr>
          <a:xfrm>
            <a:off x="951150" y="731750"/>
            <a:ext cx="102483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2800" u="none" cap="none" strike="noStrike">
                <a:solidFill>
                  <a:srgbClr val="004B53"/>
                </a:solidFill>
                <a:latin typeface="Times New Roman"/>
                <a:ea typeface="Times New Roman"/>
                <a:cs typeface="Times New Roman"/>
                <a:sym typeface="Times New Roman"/>
              </a:rPr>
              <a:t>Is sentiment_subjectivity proportional to sentiment_polarity?</a:t>
            </a:r>
            <a:endParaRPr sz="1800">
              <a:solidFill>
                <a:srgbClr val="004B53"/>
              </a:solidFill>
              <a:latin typeface="Times New Roman"/>
              <a:ea typeface="Times New Roman"/>
              <a:cs typeface="Times New Roman"/>
              <a:sym typeface="Times New Roman"/>
            </a:endParaRPr>
          </a:p>
        </p:txBody>
      </p:sp>
      <p:sp>
        <p:nvSpPr>
          <p:cNvPr id="355" name="Google Shape;355;p44"/>
          <p:cNvSpPr txBox="1"/>
          <p:nvPr/>
        </p:nvSpPr>
        <p:spPr>
          <a:xfrm>
            <a:off x="551252" y="2644042"/>
            <a:ext cx="3398700" cy="15699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i="0" lang="en-IN" sz="1600" u="none" cap="none" strike="noStrike">
                <a:solidFill>
                  <a:schemeClr val="dk1"/>
                </a:solidFill>
                <a:latin typeface="Times New Roman"/>
                <a:ea typeface="Times New Roman"/>
                <a:cs typeface="Times New Roman"/>
                <a:sym typeface="Times New Roman"/>
              </a:rPr>
              <a:t>From the above scatter plot it can be concluded that sentiment subjectivity is not always proportional to sentiment polarity but in maximum number of case, shows a proportional behavior, when variance is too high or low</a:t>
            </a:r>
            <a:endParaRPr i="0" sz="16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5"/>
          <p:cNvSpPr txBox="1"/>
          <p:nvPr/>
        </p:nvSpPr>
        <p:spPr>
          <a:xfrm>
            <a:off x="1658638" y="706074"/>
            <a:ext cx="8229600" cy="630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3500" u="none" cap="none" strike="noStrike">
                <a:solidFill>
                  <a:srgbClr val="004B53"/>
                </a:solidFill>
                <a:latin typeface="Times New Roman"/>
                <a:ea typeface="Times New Roman"/>
                <a:cs typeface="Times New Roman"/>
                <a:sym typeface="Times New Roman"/>
              </a:rPr>
              <a:t>CoRelation in merged data frame</a:t>
            </a:r>
            <a:endParaRPr sz="2500">
              <a:solidFill>
                <a:srgbClr val="004B53"/>
              </a:solidFill>
              <a:latin typeface="Times New Roman"/>
              <a:ea typeface="Times New Roman"/>
              <a:cs typeface="Times New Roman"/>
              <a:sym typeface="Times New Roman"/>
            </a:endParaRPr>
          </a:p>
        </p:txBody>
      </p:sp>
      <p:pic>
        <p:nvPicPr>
          <p:cNvPr id="362" name="Google Shape;362;p45"/>
          <p:cNvPicPr preferRelativeResize="0"/>
          <p:nvPr/>
        </p:nvPicPr>
        <p:blipFill rotWithShape="1">
          <a:blip r:embed="rId3">
            <a:alphaModFix/>
          </a:blip>
          <a:srcRect b="0" l="0" r="0" t="0"/>
          <a:stretch/>
        </p:blipFill>
        <p:spPr>
          <a:xfrm>
            <a:off x="3422575" y="1378575"/>
            <a:ext cx="8150774" cy="4931775"/>
          </a:xfrm>
          <a:prstGeom prst="rect">
            <a:avLst/>
          </a:prstGeom>
          <a:noFill/>
          <a:ln>
            <a:noFill/>
          </a:ln>
        </p:spPr>
      </p:pic>
      <p:sp>
        <p:nvSpPr>
          <p:cNvPr id="363" name="Google Shape;363;p45"/>
          <p:cNvSpPr txBox="1"/>
          <p:nvPr/>
        </p:nvSpPr>
        <p:spPr>
          <a:xfrm>
            <a:off x="593199" y="2495069"/>
            <a:ext cx="2750400" cy="2772000"/>
          </a:xfrm>
          <a:prstGeom prst="rect">
            <a:avLst/>
          </a:prstGeom>
          <a:noFill/>
          <a:ln cap="flat" cmpd="sng" w="12700">
            <a:solidFill>
              <a:srgbClr val="CC0000"/>
            </a:solidFill>
            <a:prstDash val="solid"/>
            <a:round/>
            <a:headEnd len="sm" w="sm" type="none"/>
            <a:tailEnd len="sm" w="sm" type="none"/>
          </a:ln>
        </p:spPr>
        <p:txBody>
          <a:bodyPr anchorCtr="0" anchor="t" bIns="0" lIns="0" spcFirstLastPara="1" rIns="0" wrap="square" tIns="1250">
            <a:spAutoFit/>
          </a:bodyPr>
          <a:lstStyle/>
          <a:p>
            <a:pPr indent="0" lvl="0" marL="91440" marR="83820" rtl="0" algn="just">
              <a:lnSpc>
                <a:spcPct val="100000"/>
              </a:lnSpc>
              <a:spcBef>
                <a:spcPts val="0"/>
              </a:spcBef>
              <a:spcAft>
                <a:spcPts val="0"/>
              </a:spcAft>
              <a:buNone/>
            </a:pPr>
            <a:r>
              <a:rPr i="0" lang="en-IN" sz="2000" u="none" cap="none" strike="noStrike">
                <a:solidFill>
                  <a:schemeClr val="dk1"/>
                </a:solidFill>
                <a:latin typeface="Times New Roman"/>
                <a:ea typeface="Times New Roman"/>
                <a:cs typeface="Times New Roman"/>
                <a:sym typeface="Times New Roman"/>
              </a:rPr>
              <a:t>In this correlation matrix, There is not  a significant relationship between  Rating, Reviews, Size and Installs  with respect to the Sentiment polarity  and Sentiment subjectivity.</a:t>
            </a:r>
            <a:endParaRPr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6"/>
          <p:cNvSpPr txBox="1"/>
          <p:nvPr/>
        </p:nvSpPr>
        <p:spPr>
          <a:xfrm>
            <a:off x="798950" y="712750"/>
            <a:ext cx="10714200" cy="790200"/>
          </a:xfrm>
          <a:prstGeom prst="rect">
            <a:avLst/>
          </a:prstGeom>
          <a:noFill/>
          <a:ln>
            <a:noFill/>
          </a:ln>
        </p:spPr>
        <p:txBody>
          <a:bodyPr anchorCtr="0" anchor="ctr" bIns="91425" lIns="91425" spcFirstLastPara="1" rIns="91425" wrap="square" tIns="91425">
            <a:normAutofit/>
          </a:bodyPr>
          <a:lstStyle/>
          <a:p>
            <a:pPr indent="0" lvl="0" marL="0" rtl="0" algn="l">
              <a:spcBef>
                <a:spcPts val="0"/>
              </a:spcBef>
              <a:spcAft>
                <a:spcPts val="0"/>
              </a:spcAft>
              <a:buNone/>
            </a:pPr>
            <a:r>
              <a:rPr b="1" lang="en-IN" sz="3600">
                <a:solidFill>
                  <a:srgbClr val="004B53"/>
                </a:solidFill>
                <a:latin typeface="Times New Roman"/>
                <a:ea typeface="Times New Roman"/>
                <a:cs typeface="Times New Roman"/>
                <a:sym typeface="Times New Roman"/>
              </a:rPr>
              <a:t>Challenges Faced</a:t>
            </a:r>
            <a:endParaRPr b="1" sz="3600">
              <a:solidFill>
                <a:srgbClr val="004B53"/>
              </a:solidFill>
              <a:latin typeface="Times New Roman"/>
              <a:ea typeface="Times New Roman"/>
              <a:cs typeface="Times New Roman"/>
              <a:sym typeface="Times New Roman"/>
            </a:endParaRPr>
          </a:p>
        </p:txBody>
      </p:sp>
      <p:sp>
        <p:nvSpPr>
          <p:cNvPr id="370" name="Google Shape;370;p46"/>
          <p:cNvSpPr txBox="1"/>
          <p:nvPr/>
        </p:nvSpPr>
        <p:spPr>
          <a:xfrm>
            <a:off x="798950" y="1502987"/>
            <a:ext cx="10714200" cy="4855500"/>
          </a:xfrm>
          <a:prstGeom prst="rect">
            <a:avLst/>
          </a:prstGeom>
          <a:noFill/>
          <a:ln>
            <a:noFill/>
          </a:ln>
        </p:spPr>
        <p:txBody>
          <a:bodyPr anchorCtr="0" anchor="t" bIns="91425" lIns="91425" spcFirstLastPara="1" rIns="91425" wrap="square" tIns="91425">
            <a:normAutofit/>
          </a:bodyPr>
          <a:lstStyle/>
          <a:p>
            <a:pPr indent="-488950" lvl="0" marL="469900" rtl="0" algn="just">
              <a:lnSpc>
                <a:spcPct val="150000"/>
              </a:lnSpc>
              <a:spcBef>
                <a:spcPts val="0"/>
              </a:spcBef>
              <a:spcAft>
                <a:spcPts val="0"/>
              </a:spcAft>
              <a:buClr>
                <a:schemeClr val="dk1"/>
              </a:buClr>
              <a:buSzPts val="2300"/>
              <a:buFont typeface="Times New Roman"/>
              <a:buChar char="❏"/>
            </a:pPr>
            <a:r>
              <a:rPr lang="en-IN" sz="2300">
                <a:solidFill>
                  <a:schemeClr val="dk1"/>
                </a:solidFill>
                <a:latin typeface="Times New Roman"/>
                <a:ea typeface="Times New Roman"/>
                <a:cs typeface="Times New Roman"/>
                <a:sym typeface="Times New Roman"/>
              </a:rPr>
              <a:t>Reading the dataset and comprehending the problem statement.</a:t>
            </a:r>
            <a:endParaRPr sz="2300">
              <a:solidFill>
                <a:schemeClr val="dk1"/>
              </a:solidFill>
              <a:latin typeface="Times New Roman"/>
              <a:ea typeface="Times New Roman"/>
              <a:cs typeface="Times New Roman"/>
              <a:sym typeface="Times New Roman"/>
            </a:endParaRPr>
          </a:p>
          <a:p>
            <a:pPr indent="-488950" lvl="0" marL="469265" marR="10795" rtl="0" algn="just">
              <a:lnSpc>
                <a:spcPct val="150000"/>
              </a:lnSpc>
              <a:spcBef>
                <a:spcPts val="0"/>
              </a:spcBef>
              <a:spcAft>
                <a:spcPts val="0"/>
              </a:spcAft>
              <a:buClr>
                <a:schemeClr val="dk1"/>
              </a:buClr>
              <a:buSzPts val="2300"/>
              <a:buFont typeface="Times New Roman"/>
              <a:buChar char="❏"/>
            </a:pPr>
            <a:r>
              <a:rPr lang="en-IN" sz="2300">
                <a:solidFill>
                  <a:schemeClr val="dk1"/>
                </a:solidFill>
                <a:latin typeface="Times New Roman"/>
                <a:ea typeface="Times New Roman"/>
                <a:cs typeface="Times New Roman"/>
                <a:sym typeface="Times New Roman"/>
              </a:rPr>
              <a:t>Examining the business KPIs for app development and devising a  solution to the problem.</a:t>
            </a:r>
            <a:endParaRPr sz="2300">
              <a:solidFill>
                <a:schemeClr val="dk1"/>
              </a:solidFill>
              <a:latin typeface="Times New Roman"/>
              <a:ea typeface="Times New Roman"/>
              <a:cs typeface="Times New Roman"/>
              <a:sym typeface="Times New Roman"/>
            </a:endParaRPr>
          </a:p>
          <a:p>
            <a:pPr indent="-488950" lvl="0" marL="469900" rtl="0" algn="just">
              <a:lnSpc>
                <a:spcPct val="150000"/>
              </a:lnSpc>
              <a:spcBef>
                <a:spcPts val="325"/>
              </a:spcBef>
              <a:spcAft>
                <a:spcPts val="0"/>
              </a:spcAft>
              <a:buClr>
                <a:schemeClr val="dk1"/>
              </a:buClr>
              <a:buSzPts val="2300"/>
              <a:buFont typeface="Times New Roman"/>
              <a:buChar char="❏"/>
            </a:pPr>
            <a:r>
              <a:rPr lang="en-IN" sz="2300">
                <a:solidFill>
                  <a:schemeClr val="dk1"/>
                </a:solidFill>
                <a:latin typeface="Times New Roman"/>
                <a:ea typeface="Times New Roman"/>
                <a:cs typeface="Times New Roman"/>
                <a:sym typeface="Times New Roman"/>
              </a:rPr>
              <a:t>Handling the error, duplicate and NaN values in the dataset.</a:t>
            </a:r>
            <a:endParaRPr sz="2300">
              <a:solidFill>
                <a:schemeClr val="dk1"/>
              </a:solidFill>
              <a:latin typeface="Times New Roman"/>
              <a:ea typeface="Times New Roman"/>
              <a:cs typeface="Times New Roman"/>
              <a:sym typeface="Times New Roman"/>
            </a:endParaRPr>
          </a:p>
          <a:p>
            <a:pPr indent="-488950" lvl="0" marL="469265" marR="5080" rtl="0" algn="just">
              <a:lnSpc>
                <a:spcPct val="150000"/>
              </a:lnSpc>
              <a:spcBef>
                <a:spcPts val="0"/>
              </a:spcBef>
              <a:spcAft>
                <a:spcPts val="0"/>
              </a:spcAft>
              <a:buClr>
                <a:schemeClr val="dk1"/>
              </a:buClr>
              <a:buSzPts val="2300"/>
              <a:buFont typeface="Times New Roman"/>
              <a:buChar char="❏"/>
            </a:pPr>
            <a:r>
              <a:rPr lang="en-IN" sz="2300">
                <a:solidFill>
                  <a:schemeClr val="dk1"/>
                </a:solidFill>
                <a:latin typeface="Times New Roman"/>
                <a:ea typeface="Times New Roman"/>
                <a:cs typeface="Times New Roman"/>
                <a:sym typeface="Times New Roman"/>
              </a:rPr>
              <a:t>Designing multiple visualizations to summarize the information in  the dataset and successfully communicate the results and trends to  the reader.</a:t>
            </a:r>
            <a:endParaRPr sz="2100">
              <a:solidFill>
                <a:schemeClr val="dk1"/>
              </a:solidFill>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47"/>
          <p:cNvSpPr txBox="1"/>
          <p:nvPr/>
        </p:nvSpPr>
        <p:spPr>
          <a:xfrm>
            <a:off x="950725" y="861475"/>
            <a:ext cx="6752400" cy="705600"/>
          </a:xfrm>
          <a:prstGeom prst="rect">
            <a:avLst/>
          </a:prstGeom>
          <a:noFill/>
          <a:ln>
            <a:noFill/>
          </a:ln>
        </p:spPr>
        <p:txBody>
          <a:bodyPr anchorCtr="0" anchor="t" bIns="0" lIns="0" spcFirstLastPara="1" rIns="0" wrap="square" tIns="12700">
            <a:spAutoFit/>
          </a:bodyPr>
          <a:lstStyle/>
          <a:p>
            <a:pPr indent="0" lvl="0" marL="12700" rtl="0" algn="l">
              <a:spcBef>
                <a:spcPts val="100"/>
              </a:spcBef>
              <a:spcAft>
                <a:spcPts val="0"/>
              </a:spcAft>
              <a:buNone/>
            </a:pPr>
            <a:r>
              <a:rPr b="1" lang="en-IN" sz="4500">
                <a:solidFill>
                  <a:srgbClr val="004B53"/>
                </a:solidFill>
                <a:latin typeface="Times New Roman"/>
                <a:ea typeface="Times New Roman"/>
                <a:cs typeface="Times New Roman"/>
                <a:sym typeface="Times New Roman"/>
              </a:rPr>
              <a:t>Conclusion</a:t>
            </a:r>
            <a:endParaRPr b="1" sz="4500">
              <a:solidFill>
                <a:srgbClr val="004B53"/>
              </a:solidFill>
              <a:latin typeface="Times New Roman"/>
              <a:ea typeface="Times New Roman"/>
              <a:cs typeface="Times New Roman"/>
              <a:sym typeface="Times New Roman"/>
            </a:endParaRPr>
          </a:p>
        </p:txBody>
      </p:sp>
      <p:sp>
        <p:nvSpPr>
          <p:cNvPr id="376" name="Google Shape;376;p47"/>
          <p:cNvSpPr txBox="1"/>
          <p:nvPr/>
        </p:nvSpPr>
        <p:spPr>
          <a:xfrm>
            <a:off x="633625" y="1572643"/>
            <a:ext cx="11000100" cy="4722300"/>
          </a:xfrm>
          <a:prstGeom prst="rect">
            <a:avLst/>
          </a:prstGeom>
          <a:noFill/>
          <a:ln>
            <a:noFill/>
          </a:ln>
        </p:spPr>
        <p:txBody>
          <a:bodyPr anchorCtr="0" anchor="t" bIns="0" lIns="0" spcFirstLastPara="1" rIns="0" wrap="square" tIns="118725">
            <a:spAutoFit/>
          </a:bodyPr>
          <a:lstStyle/>
          <a:p>
            <a:pPr indent="0" lvl="0" marL="35999" marR="0" rtl="0" algn="just">
              <a:lnSpc>
                <a:spcPct val="100000"/>
              </a:lnSpc>
              <a:spcBef>
                <a:spcPts val="0"/>
              </a:spcBef>
              <a:spcAft>
                <a:spcPts val="0"/>
              </a:spcAft>
              <a:buNone/>
            </a:pPr>
            <a:r>
              <a:rPr b="1" i="0" lang="en-IN" sz="1900" u="none" cap="none" strike="noStrike">
                <a:solidFill>
                  <a:schemeClr val="dk1"/>
                </a:solidFill>
                <a:latin typeface="Times New Roman"/>
                <a:ea typeface="Times New Roman"/>
                <a:cs typeface="Times New Roman"/>
                <a:sym typeface="Times New Roman"/>
              </a:rPr>
              <a:t>92.19% </a:t>
            </a:r>
            <a:r>
              <a:rPr i="0" lang="en-IN" sz="1900" u="none" cap="none" strike="noStrike">
                <a:solidFill>
                  <a:schemeClr val="dk1"/>
                </a:solidFill>
                <a:latin typeface="Times New Roman"/>
                <a:ea typeface="Times New Roman"/>
                <a:cs typeface="Times New Roman"/>
                <a:sym typeface="Times New Roman"/>
              </a:rPr>
              <a:t>apps are </a:t>
            </a:r>
            <a:r>
              <a:rPr b="1" i="0" lang="en-IN" sz="1900" u="none" cap="none" strike="noStrike">
                <a:solidFill>
                  <a:schemeClr val="dk1"/>
                </a:solidFill>
                <a:latin typeface="Times New Roman"/>
                <a:ea typeface="Times New Roman"/>
                <a:cs typeface="Times New Roman"/>
                <a:sym typeface="Times New Roman"/>
              </a:rPr>
              <a:t>Free </a:t>
            </a:r>
            <a:r>
              <a:rPr i="0" lang="en-IN" sz="1900" u="none" cap="none" strike="noStrike">
                <a:solidFill>
                  <a:schemeClr val="dk1"/>
                </a:solidFill>
                <a:latin typeface="Times New Roman"/>
                <a:ea typeface="Times New Roman"/>
                <a:cs typeface="Times New Roman"/>
                <a:sym typeface="Times New Roman"/>
              </a:rPr>
              <a:t>and 7.81% apps are paid in type.</a:t>
            </a:r>
            <a:endParaRPr i="0" sz="1900" u="none" cap="none" strike="noStrike">
              <a:solidFill>
                <a:schemeClr val="dk1"/>
              </a:solidFill>
              <a:latin typeface="Times New Roman"/>
              <a:ea typeface="Times New Roman"/>
              <a:cs typeface="Times New Roman"/>
              <a:sym typeface="Times New Roman"/>
            </a:endParaRPr>
          </a:p>
          <a:p>
            <a:pPr indent="0" lvl="0" marL="35999" marR="0" rtl="0" algn="just">
              <a:lnSpc>
                <a:spcPct val="100000"/>
              </a:lnSpc>
              <a:spcBef>
                <a:spcPts val="1200"/>
              </a:spcBef>
              <a:spcAft>
                <a:spcPts val="0"/>
              </a:spcAft>
              <a:buNone/>
            </a:pPr>
            <a:r>
              <a:rPr b="1" i="0" lang="en-IN" sz="1900" u="none" cap="none" strike="noStrike">
                <a:solidFill>
                  <a:schemeClr val="dk1"/>
                </a:solidFill>
                <a:latin typeface="Times New Roman"/>
                <a:ea typeface="Times New Roman"/>
                <a:cs typeface="Times New Roman"/>
                <a:sym typeface="Times New Roman"/>
              </a:rPr>
              <a:t>81.80% </a:t>
            </a:r>
            <a:r>
              <a:rPr i="0" lang="en-IN" sz="1900" u="none" cap="none" strike="noStrike">
                <a:solidFill>
                  <a:schemeClr val="dk1"/>
                </a:solidFill>
                <a:latin typeface="Times New Roman"/>
                <a:ea typeface="Times New Roman"/>
                <a:cs typeface="Times New Roman"/>
                <a:sym typeface="Times New Roman"/>
              </a:rPr>
              <a:t>apps have </a:t>
            </a:r>
            <a:r>
              <a:rPr b="1" i="0" lang="en-IN" sz="1900" u="none" cap="none" strike="noStrike">
                <a:solidFill>
                  <a:schemeClr val="dk1"/>
                </a:solidFill>
                <a:latin typeface="Times New Roman"/>
                <a:ea typeface="Times New Roman"/>
                <a:cs typeface="Times New Roman"/>
                <a:sym typeface="Times New Roman"/>
              </a:rPr>
              <a:t>Everyone </a:t>
            </a:r>
            <a:r>
              <a:rPr i="0" lang="en-IN" sz="1900" u="none" cap="none" strike="noStrike">
                <a:solidFill>
                  <a:schemeClr val="dk1"/>
                </a:solidFill>
                <a:latin typeface="Times New Roman"/>
                <a:ea typeface="Times New Roman"/>
                <a:cs typeface="Times New Roman"/>
                <a:sym typeface="Times New Roman"/>
              </a:rPr>
              <a:t>content rating.</a:t>
            </a:r>
            <a:endParaRPr sz="1900">
              <a:solidFill>
                <a:schemeClr val="dk1"/>
              </a:solidFill>
              <a:latin typeface="Times New Roman"/>
              <a:ea typeface="Times New Roman"/>
              <a:cs typeface="Times New Roman"/>
              <a:sym typeface="Times New Roman"/>
            </a:endParaRPr>
          </a:p>
          <a:p>
            <a:pPr indent="0" lvl="0" marL="35999" marR="0" rtl="0" algn="just">
              <a:lnSpc>
                <a:spcPct val="100000"/>
              </a:lnSpc>
              <a:spcBef>
                <a:spcPts val="1200"/>
              </a:spcBef>
              <a:spcAft>
                <a:spcPts val="0"/>
              </a:spcAft>
              <a:buNone/>
            </a:pPr>
            <a:r>
              <a:rPr b="1" i="0" lang="en-IN" sz="1900" u="none" cap="none" strike="noStrike">
                <a:solidFill>
                  <a:schemeClr val="dk1"/>
                </a:solidFill>
                <a:latin typeface="Times New Roman"/>
                <a:ea typeface="Times New Roman"/>
                <a:cs typeface="Times New Roman"/>
                <a:sym typeface="Times New Roman"/>
              </a:rPr>
              <a:t>Events </a:t>
            </a:r>
            <a:r>
              <a:rPr i="0" lang="en-IN" sz="1900" u="none" cap="none" strike="noStrike">
                <a:solidFill>
                  <a:schemeClr val="dk1"/>
                </a:solidFill>
                <a:latin typeface="Times New Roman"/>
                <a:ea typeface="Times New Roman"/>
                <a:cs typeface="Times New Roman"/>
                <a:sym typeface="Times New Roman"/>
              </a:rPr>
              <a:t>category has a </a:t>
            </a:r>
            <a:r>
              <a:rPr b="1" i="0" lang="en-IN" sz="1900" u="none" cap="none" strike="noStrike">
                <a:solidFill>
                  <a:schemeClr val="dk1"/>
                </a:solidFill>
                <a:latin typeface="Times New Roman"/>
                <a:ea typeface="Times New Roman"/>
                <a:cs typeface="Times New Roman"/>
                <a:sym typeface="Times New Roman"/>
              </a:rPr>
              <a:t>highest mean rating of 4.39 </a:t>
            </a:r>
            <a:r>
              <a:rPr i="0" lang="en-IN" sz="1900" u="none" cap="none" strike="noStrike">
                <a:solidFill>
                  <a:schemeClr val="dk1"/>
                </a:solidFill>
                <a:latin typeface="Times New Roman"/>
                <a:ea typeface="Times New Roman"/>
                <a:cs typeface="Times New Roman"/>
                <a:sym typeface="Times New Roman"/>
              </a:rPr>
              <a:t>and Dating category has lowest 4.05 rating.</a:t>
            </a:r>
            <a:endParaRPr sz="1900">
              <a:solidFill>
                <a:schemeClr val="dk1"/>
              </a:solidFill>
              <a:latin typeface="Times New Roman"/>
              <a:ea typeface="Times New Roman"/>
              <a:cs typeface="Times New Roman"/>
              <a:sym typeface="Times New Roman"/>
            </a:endParaRPr>
          </a:p>
          <a:p>
            <a:pPr indent="0" lvl="0" marL="35999" marR="0" rtl="0" algn="just">
              <a:lnSpc>
                <a:spcPct val="100000"/>
              </a:lnSpc>
              <a:spcBef>
                <a:spcPts val="1200"/>
              </a:spcBef>
              <a:spcAft>
                <a:spcPts val="0"/>
              </a:spcAft>
              <a:buNone/>
            </a:pPr>
            <a:r>
              <a:rPr b="1" i="0" lang="en-IN" sz="1900" u="none" cap="none" strike="noStrike">
                <a:solidFill>
                  <a:schemeClr val="dk1"/>
                </a:solidFill>
                <a:latin typeface="Times New Roman"/>
                <a:ea typeface="Times New Roman"/>
                <a:cs typeface="Times New Roman"/>
                <a:sym typeface="Times New Roman"/>
              </a:rPr>
              <a:t>Family, Game and Tools are top three </a:t>
            </a:r>
            <a:r>
              <a:rPr i="0" lang="en-IN" sz="1900" u="none" cap="none" strike="noStrike">
                <a:solidFill>
                  <a:schemeClr val="dk1"/>
                </a:solidFill>
                <a:latin typeface="Times New Roman"/>
                <a:ea typeface="Times New Roman"/>
                <a:cs typeface="Times New Roman"/>
                <a:sym typeface="Times New Roman"/>
              </a:rPr>
              <a:t>categories having 1906, 926 and 829 app count. </a:t>
            </a:r>
            <a:endParaRPr sz="1900">
              <a:solidFill>
                <a:schemeClr val="dk1"/>
              </a:solidFill>
              <a:latin typeface="Times New Roman"/>
              <a:ea typeface="Times New Roman"/>
              <a:cs typeface="Times New Roman"/>
              <a:sym typeface="Times New Roman"/>
            </a:endParaRPr>
          </a:p>
          <a:p>
            <a:pPr indent="0" lvl="0" marL="35999" marR="0" rtl="0" algn="just">
              <a:lnSpc>
                <a:spcPct val="100000"/>
              </a:lnSpc>
              <a:spcBef>
                <a:spcPts val="1200"/>
              </a:spcBef>
              <a:spcAft>
                <a:spcPts val="0"/>
              </a:spcAft>
              <a:buNone/>
            </a:pPr>
            <a:r>
              <a:rPr i="0" lang="en-IN" sz="1900" u="none" cap="none" strike="noStrike">
                <a:solidFill>
                  <a:schemeClr val="dk1"/>
                </a:solidFill>
                <a:latin typeface="Times New Roman"/>
                <a:ea typeface="Times New Roman"/>
                <a:cs typeface="Times New Roman"/>
                <a:sym typeface="Times New Roman"/>
              </a:rPr>
              <a:t>Most competitive category: </a:t>
            </a:r>
            <a:r>
              <a:rPr b="1" i="0" lang="en-IN" sz="1900" u="none" cap="none" strike="noStrike">
                <a:solidFill>
                  <a:schemeClr val="dk1"/>
                </a:solidFill>
                <a:latin typeface="Times New Roman"/>
                <a:ea typeface="Times New Roman"/>
                <a:cs typeface="Times New Roman"/>
                <a:sym typeface="Times New Roman"/>
              </a:rPr>
              <a:t>Family</a:t>
            </a:r>
            <a:endParaRPr i="0" sz="1900" u="none" cap="none" strike="noStrike">
              <a:solidFill>
                <a:schemeClr val="dk1"/>
              </a:solidFill>
              <a:latin typeface="Times New Roman"/>
              <a:ea typeface="Times New Roman"/>
              <a:cs typeface="Times New Roman"/>
              <a:sym typeface="Times New Roman"/>
            </a:endParaRPr>
          </a:p>
          <a:p>
            <a:pPr indent="0" lvl="0" marL="35999" marR="0" rtl="0" algn="just">
              <a:lnSpc>
                <a:spcPct val="100000"/>
              </a:lnSpc>
              <a:spcBef>
                <a:spcPts val="1200"/>
              </a:spcBef>
              <a:spcAft>
                <a:spcPts val="0"/>
              </a:spcAft>
              <a:buNone/>
            </a:pPr>
            <a:r>
              <a:rPr i="0" lang="en-IN" sz="1900" u="none" cap="none" strike="noStrike">
                <a:solidFill>
                  <a:schemeClr val="dk1"/>
                </a:solidFill>
                <a:latin typeface="Times New Roman"/>
                <a:ea typeface="Times New Roman"/>
                <a:cs typeface="Times New Roman"/>
                <a:sym typeface="Times New Roman"/>
              </a:rPr>
              <a:t>Category with the highest number of installs: </a:t>
            </a:r>
            <a:r>
              <a:rPr b="1" i="0" lang="en-IN" sz="1900" u="none" cap="none" strike="noStrike">
                <a:solidFill>
                  <a:schemeClr val="dk1"/>
                </a:solidFill>
                <a:latin typeface="Times New Roman"/>
                <a:ea typeface="Times New Roman"/>
                <a:cs typeface="Times New Roman"/>
                <a:sym typeface="Times New Roman"/>
              </a:rPr>
              <a:t>Game</a:t>
            </a:r>
            <a:endParaRPr i="0" sz="1900" u="none" cap="none" strike="noStrike">
              <a:solidFill>
                <a:schemeClr val="dk1"/>
              </a:solidFill>
              <a:latin typeface="Times New Roman"/>
              <a:ea typeface="Times New Roman"/>
              <a:cs typeface="Times New Roman"/>
              <a:sym typeface="Times New Roman"/>
            </a:endParaRPr>
          </a:p>
          <a:p>
            <a:pPr indent="0" lvl="0" marL="35999" marR="0" rtl="0" algn="just">
              <a:lnSpc>
                <a:spcPct val="100000"/>
              </a:lnSpc>
              <a:spcBef>
                <a:spcPts val="1200"/>
              </a:spcBef>
              <a:spcAft>
                <a:spcPts val="0"/>
              </a:spcAft>
              <a:buNone/>
            </a:pPr>
            <a:r>
              <a:rPr i="0" lang="en-IN" sz="1900" u="none" cap="none" strike="noStrike">
                <a:solidFill>
                  <a:schemeClr val="dk1"/>
                </a:solidFill>
                <a:latin typeface="Times New Roman"/>
                <a:ea typeface="Times New Roman"/>
                <a:cs typeface="Times New Roman"/>
                <a:sym typeface="Times New Roman"/>
              </a:rPr>
              <a:t>Tools, Entertainment, Education, Business and Medical are top Genres.</a:t>
            </a:r>
            <a:endParaRPr sz="1900">
              <a:solidFill>
                <a:schemeClr val="dk1"/>
              </a:solidFill>
              <a:latin typeface="Times New Roman"/>
              <a:ea typeface="Times New Roman"/>
              <a:cs typeface="Times New Roman"/>
              <a:sym typeface="Times New Roman"/>
            </a:endParaRPr>
          </a:p>
          <a:p>
            <a:pPr indent="0" lvl="0" marL="35999" marR="0" rtl="0" algn="just">
              <a:lnSpc>
                <a:spcPct val="100000"/>
              </a:lnSpc>
              <a:spcBef>
                <a:spcPts val="1200"/>
              </a:spcBef>
              <a:spcAft>
                <a:spcPts val="0"/>
              </a:spcAft>
              <a:buNone/>
            </a:pPr>
            <a:r>
              <a:rPr b="1" i="0" lang="en-IN" sz="1900" u="none" cap="none" strike="noStrike">
                <a:solidFill>
                  <a:schemeClr val="dk1"/>
                </a:solidFill>
                <a:latin typeface="Times New Roman"/>
                <a:ea typeface="Times New Roman"/>
                <a:cs typeface="Times New Roman"/>
                <a:sym typeface="Times New Roman"/>
              </a:rPr>
              <a:t>8783 Apps </a:t>
            </a:r>
            <a:r>
              <a:rPr i="0" lang="en-IN" sz="1900" u="none" cap="none" strike="noStrike">
                <a:solidFill>
                  <a:schemeClr val="dk1"/>
                </a:solidFill>
                <a:latin typeface="Times New Roman"/>
                <a:ea typeface="Times New Roman"/>
                <a:cs typeface="Times New Roman"/>
                <a:sym typeface="Times New Roman"/>
              </a:rPr>
              <a:t>are having size less than or equal to </a:t>
            </a:r>
            <a:r>
              <a:rPr b="1" i="0" lang="en-IN" sz="1900" u="none" cap="none" strike="noStrike">
                <a:solidFill>
                  <a:schemeClr val="dk1"/>
                </a:solidFill>
                <a:latin typeface="Times New Roman"/>
                <a:ea typeface="Times New Roman"/>
                <a:cs typeface="Times New Roman"/>
                <a:sym typeface="Times New Roman"/>
              </a:rPr>
              <a:t>50 MB.</a:t>
            </a:r>
            <a:endParaRPr i="0" sz="1900" u="none" cap="none" strike="noStrike">
              <a:solidFill>
                <a:schemeClr val="dk1"/>
              </a:solidFill>
              <a:latin typeface="Times New Roman"/>
              <a:ea typeface="Times New Roman"/>
              <a:cs typeface="Times New Roman"/>
              <a:sym typeface="Times New Roman"/>
            </a:endParaRPr>
          </a:p>
          <a:p>
            <a:pPr indent="0" lvl="0" marL="35999" marR="0" rtl="0" algn="just">
              <a:lnSpc>
                <a:spcPct val="100000"/>
              </a:lnSpc>
              <a:spcBef>
                <a:spcPts val="1200"/>
              </a:spcBef>
              <a:spcAft>
                <a:spcPts val="0"/>
              </a:spcAft>
              <a:buNone/>
            </a:pPr>
            <a:r>
              <a:rPr b="1" i="0" lang="en-IN" sz="1900" u="none" cap="none" strike="noStrike">
                <a:solidFill>
                  <a:schemeClr val="dk1"/>
                </a:solidFill>
                <a:latin typeface="Times New Roman"/>
                <a:ea typeface="Times New Roman"/>
                <a:cs typeface="Times New Roman"/>
                <a:sym typeface="Times New Roman"/>
              </a:rPr>
              <a:t>7749 Apps </a:t>
            </a:r>
            <a:r>
              <a:rPr i="0" lang="en-IN" sz="1900" u="none" cap="none" strike="noStrike">
                <a:solidFill>
                  <a:schemeClr val="dk1"/>
                </a:solidFill>
                <a:latin typeface="Times New Roman"/>
                <a:ea typeface="Times New Roman"/>
                <a:cs typeface="Times New Roman"/>
                <a:sym typeface="Times New Roman"/>
              </a:rPr>
              <a:t>has rating </a:t>
            </a:r>
            <a:r>
              <a:rPr b="1" i="0" lang="en-IN" sz="1900" u="none" cap="none" strike="noStrike">
                <a:solidFill>
                  <a:schemeClr val="dk1"/>
                </a:solidFill>
                <a:latin typeface="Times New Roman"/>
                <a:ea typeface="Times New Roman"/>
                <a:cs typeface="Times New Roman"/>
                <a:sym typeface="Times New Roman"/>
              </a:rPr>
              <a:t>more than 4.0 </a:t>
            </a:r>
            <a:r>
              <a:rPr i="0" lang="en-IN" sz="1900" u="none" cap="none" strike="noStrike">
                <a:solidFill>
                  <a:schemeClr val="dk1"/>
                </a:solidFill>
                <a:latin typeface="Times New Roman"/>
                <a:ea typeface="Times New Roman"/>
                <a:cs typeface="Times New Roman"/>
                <a:sym typeface="Times New Roman"/>
              </a:rPr>
              <a:t>including both type of app.</a:t>
            </a:r>
            <a:endParaRPr i="0" sz="1900" u="none" cap="none" strike="noStrike">
              <a:solidFill>
                <a:schemeClr val="dk1"/>
              </a:solidFill>
              <a:latin typeface="Times New Roman"/>
              <a:ea typeface="Times New Roman"/>
              <a:cs typeface="Times New Roman"/>
              <a:sym typeface="Times New Roman"/>
            </a:endParaRPr>
          </a:p>
          <a:p>
            <a:pPr indent="0" lvl="0" marL="35999" marR="0" rtl="0" algn="just">
              <a:lnSpc>
                <a:spcPct val="100000"/>
              </a:lnSpc>
              <a:spcBef>
                <a:spcPts val="1200"/>
              </a:spcBef>
              <a:spcAft>
                <a:spcPts val="0"/>
              </a:spcAft>
              <a:buNone/>
            </a:pPr>
            <a:r>
              <a:rPr b="1" i="0" lang="en-IN" sz="1900" u="none" cap="none" strike="noStrike">
                <a:solidFill>
                  <a:schemeClr val="dk1"/>
                </a:solidFill>
                <a:latin typeface="Times New Roman"/>
                <a:ea typeface="Times New Roman"/>
                <a:cs typeface="Times New Roman"/>
                <a:sym typeface="Times New Roman"/>
              </a:rPr>
              <a:t>Overall sentiment count </a:t>
            </a:r>
            <a:r>
              <a:rPr i="0" lang="en-IN" sz="1900" u="none" cap="none" strike="noStrike">
                <a:solidFill>
                  <a:schemeClr val="dk1"/>
                </a:solidFill>
                <a:latin typeface="Times New Roman"/>
                <a:ea typeface="Times New Roman"/>
                <a:cs typeface="Times New Roman"/>
                <a:sym typeface="Times New Roman"/>
              </a:rPr>
              <a:t>of merged dataset in which </a:t>
            </a:r>
            <a:r>
              <a:rPr b="1" i="0" lang="en-IN" sz="1900" u="none" cap="none" strike="noStrike">
                <a:solidFill>
                  <a:schemeClr val="dk1"/>
                </a:solidFill>
                <a:latin typeface="Times New Roman"/>
                <a:ea typeface="Times New Roman"/>
                <a:cs typeface="Times New Roman"/>
                <a:sym typeface="Times New Roman"/>
              </a:rPr>
              <a:t>Positive sentiment count is 64%, Negative  22% and Neutral 14%.</a:t>
            </a:r>
            <a:r>
              <a:rPr i="0" lang="en-IN" sz="1900" u="none" cap="none" strike="noStrike">
                <a:solidFill>
                  <a:schemeClr val="dk1"/>
                </a:solidFill>
                <a:latin typeface="Times New Roman"/>
                <a:ea typeface="Times New Roman"/>
                <a:cs typeface="Times New Roman"/>
                <a:sym typeface="Times New Roman"/>
              </a:rPr>
              <a:t> </a:t>
            </a:r>
            <a:endParaRPr sz="1900">
              <a:solidFill>
                <a:schemeClr val="dk1"/>
              </a:solidFill>
              <a:latin typeface="Times New Roman"/>
              <a:ea typeface="Times New Roman"/>
              <a:cs typeface="Times New Roman"/>
              <a:sym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48"/>
          <p:cNvSpPr txBox="1"/>
          <p:nvPr/>
        </p:nvSpPr>
        <p:spPr>
          <a:xfrm>
            <a:off x="517100" y="912450"/>
            <a:ext cx="10959900" cy="5017800"/>
          </a:xfrm>
          <a:prstGeom prst="rect">
            <a:avLst/>
          </a:prstGeom>
          <a:noFill/>
          <a:ln>
            <a:noFill/>
          </a:ln>
        </p:spPr>
        <p:txBody>
          <a:bodyPr anchorCtr="0" anchor="t" bIns="45700" lIns="91425" spcFirstLastPara="1" rIns="91425" wrap="square" tIns="45700">
            <a:spAutoFit/>
          </a:bodyPr>
          <a:lstStyle/>
          <a:p>
            <a:pPr indent="0" lvl="0" marL="35999" marR="0" rtl="0" algn="just">
              <a:lnSpc>
                <a:spcPct val="100000"/>
              </a:lnSpc>
              <a:spcBef>
                <a:spcPts val="0"/>
              </a:spcBef>
              <a:spcAft>
                <a:spcPts val="0"/>
              </a:spcAft>
              <a:buNone/>
            </a:pPr>
            <a:r>
              <a:rPr i="0" lang="en-IN" sz="2000" u="none" cap="none" strike="noStrike">
                <a:solidFill>
                  <a:schemeClr val="dk1"/>
                </a:solidFill>
                <a:latin typeface="Times New Roman"/>
                <a:ea typeface="Times New Roman"/>
                <a:cs typeface="Times New Roman"/>
                <a:sym typeface="Times New Roman"/>
              </a:rPr>
              <a:t>It's good to develop a </a:t>
            </a:r>
            <a:r>
              <a:rPr b="1" i="0" lang="en-IN" sz="2000" u="none" cap="none" strike="noStrike">
                <a:solidFill>
                  <a:schemeClr val="dk1"/>
                </a:solidFill>
                <a:latin typeface="Times New Roman"/>
                <a:ea typeface="Times New Roman"/>
                <a:cs typeface="Times New Roman"/>
                <a:sym typeface="Times New Roman"/>
              </a:rPr>
              <a:t>Free type </a:t>
            </a:r>
            <a:r>
              <a:rPr i="0" lang="en-IN" sz="2000" u="none" cap="none" strike="noStrike">
                <a:solidFill>
                  <a:schemeClr val="dk1"/>
                </a:solidFill>
                <a:latin typeface="Times New Roman"/>
                <a:ea typeface="Times New Roman"/>
                <a:cs typeface="Times New Roman"/>
                <a:sym typeface="Times New Roman"/>
              </a:rPr>
              <a:t>app and having a content rating for </a:t>
            </a:r>
            <a:r>
              <a:rPr b="1" i="0" lang="en-IN" sz="2000" u="none" cap="none" strike="noStrike">
                <a:solidFill>
                  <a:schemeClr val="dk1"/>
                </a:solidFill>
                <a:latin typeface="Times New Roman"/>
                <a:ea typeface="Times New Roman"/>
                <a:cs typeface="Times New Roman"/>
                <a:sym typeface="Times New Roman"/>
              </a:rPr>
              <a:t>Everyone.</a:t>
            </a:r>
            <a:endParaRPr sz="2000">
              <a:solidFill>
                <a:schemeClr val="dk1"/>
              </a:solidFill>
              <a:latin typeface="Times New Roman"/>
              <a:ea typeface="Times New Roman"/>
              <a:cs typeface="Times New Roman"/>
              <a:sym typeface="Times New Roman"/>
            </a:endParaRPr>
          </a:p>
          <a:p>
            <a:pPr indent="0" lvl="0" marL="35999" marR="0" rtl="0" algn="just">
              <a:lnSpc>
                <a:spcPct val="100000"/>
              </a:lnSpc>
              <a:spcBef>
                <a:spcPts val="1200"/>
              </a:spcBef>
              <a:spcAft>
                <a:spcPts val="0"/>
              </a:spcAft>
              <a:buNone/>
            </a:pPr>
            <a:r>
              <a:rPr i="0" lang="en-IN" sz="2000" u="none" cap="none" strike="noStrike">
                <a:solidFill>
                  <a:schemeClr val="dk1"/>
                </a:solidFill>
                <a:latin typeface="Times New Roman"/>
                <a:ea typeface="Times New Roman"/>
                <a:cs typeface="Times New Roman"/>
                <a:sym typeface="Times New Roman"/>
              </a:rPr>
              <a:t>Percentage of apps that are top rated = </a:t>
            </a:r>
            <a:r>
              <a:rPr b="1" i="0" lang="en-IN" sz="2000" u="none" cap="none" strike="noStrike">
                <a:solidFill>
                  <a:schemeClr val="dk1"/>
                </a:solidFill>
                <a:latin typeface="Times New Roman"/>
                <a:ea typeface="Times New Roman"/>
                <a:cs typeface="Times New Roman"/>
                <a:sym typeface="Times New Roman"/>
              </a:rPr>
              <a:t>                      81.80%</a:t>
            </a:r>
            <a:endParaRPr i="0" sz="2000" u="none" cap="none" strike="noStrike">
              <a:solidFill>
                <a:schemeClr val="dk1"/>
              </a:solidFill>
              <a:latin typeface="Times New Roman"/>
              <a:ea typeface="Times New Roman"/>
              <a:cs typeface="Times New Roman"/>
              <a:sym typeface="Times New Roman"/>
            </a:endParaRPr>
          </a:p>
          <a:p>
            <a:pPr indent="0" lvl="0" marL="35999" marR="0" rtl="0" algn="just">
              <a:lnSpc>
                <a:spcPct val="100000"/>
              </a:lnSpc>
              <a:spcBef>
                <a:spcPts val="1200"/>
              </a:spcBef>
              <a:spcAft>
                <a:spcPts val="0"/>
              </a:spcAft>
              <a:buNone/>
            </a:pPr>
            <a:r>
              <a:rPr i="0" lang="en-IN" sz="2000" u="none" cap="none" strike="noStrike">
                <a:solidFill>
                  <a:schemeClr val="dk1"/>
                </a:solidFill>
                <a:latin typeface="Times New Roman"/>
                <a:ea typeface="Times New Roman"/>
                <a:cs typeface="Times New Roman"/>
                <a:sym typeface="Times New Roman"/>
              </a:rPr>
              <a:t>There are </a:t>
            </a:r>
            <a:r>
              <a:rPr b="1" i="0" lang="en-IN" sz="2000" u="none" cap="none" strike="noStrike">
                <a:solidFill>
                  <a:schemeClr val="dk1"/>
                </a:solidFill>
                <a:latin typeface="Times New Roman"/>
                <a:ea typeface="Times New Roman"/>
                <a:cs typeface="Times New Roman"/>
                <a:sym typeface="Times New Roman"/>
              </a:rPr>
              <a:t>20 </a:t>
            </a:r>
            <a:r>
              <a:rPr i="0" lang="en-IN" sz="2000" u="none" cap="none" strike="noStrike">
                <a:solidFill>
                  <a:schemeClr val="dk1"/>
                </a:solidFill>
                <a:latin typeface="Times New Roman"/>
                <a:ea typeface="Times New Roman"/>
                <a:cs typeface="Times New Roman"/>
                <a:sym typeface="Times New Roman"/>
              </a:rPr>
              <a:t>free apps that have been installed over a </a:t>
            </a:r>
            <a:r>
              <a:rPr b="1" i="0" lang="en-IN" sz="2000" u="none" cap="none" strike="noStrike">
                <a:solidFill>
                  <a:schemeClr val="dk1"/>
                </a:solidFill>
                <a:latin typeface="Times New Roman"/>
                <a:ea typeface="Times New Roman"/>
                <a:cs typeface="Times New Roman"/>
                <a:sym typeface="Times New Roman"/>
              </a:rPr>
              <a:t>billion </a:t>
            </a:r>
            <a:r>
              <a:rPr i="0" lang="en-IN" sz="2000" u="none" cap="none" strike="noStrike">
                <a:solidFill>
                  <a:schemeClr val="dk1"/>
                </a:solidFill>
                <a:latin typeface="Times New Roman"/>
                <a:ea typeface="Times New Roman"/>
                <a:cs typeface="Times New Roman"/>
                <a:sym typeface="Times New Roman"/>
              </a:rPr>
              <a:t>times</a:t>
            </a:r>
            <a:endParaRPr i="0" sz="2000" u="none" cap="none" strike="noStrike">
              <a:solidFill>
                <a:schemeClr val="dk1"/>
              </a:solidFill>
              <a:latin typeface="Times New Roman"/>
              <a:ea typeface="Times New Roman"/>
              <a:cs typeface="Times New Roman"/>
              <a:sym typeface="Times New Roman"/>
            </a:endParaRPr>
          </a:p>
          <a:p>
            <a:pPr indent="0" lvl="0" marL="35999" marR="5080" rtl="0" algn="just">
              <a:lnSpc>
                <a:spcPct val="100000"/>
              </a:lnSpc>
              <a:spcBef>
                <a:spcPts val="1200"/>
              </a:spcBef>
              <a:spcAft>
                <a:spcPts val="0"/>
              </a:spcAft>
              <a:buNone/>
            </a:pPr>
            <a:r>
              <a:rPr b="1" i="0" lang="en-IN" sz="2000" u="none" cap="none" strike="noStrike">
                <a:solidFill>
                  <a:schemeClr val="dk1"/>
                </a:solidFill>
                <a:latin typeface="Times New Roman"/>
                <a:ea typeface="Times New Roman"/>
                <a:cs typeface="Times New Roman"/>
                <a:sym typeface="Times New Roman"/>
              </a:rPr>
              <a:t>Minecraft </a:t>
            </a:r>
            <a:r>
              <a:rPr i="0" lang="en-IN" sz="2000" u="none" cap="none" strike="noStrike">
                <a:solidFill>
                  <a:schemeClr val="dk1"/>
                </a:solidFill>
                <a:latin typeface="Times New Roman"/>
                <a:ea typeface="Times New Roman"/>
                <a:cs typeface="Times New Roman"/>
                <a:sym typeface="Times New Roman"/>
              </a:rPr>
              <a:t>is the only app in the paid category with over </a:t>
            </a:r>
            <a:r>
              <a:rPr b="1" i="0" lang="en-IN" sz="2000" u="none" cap="none" strike="noStrike">
                <a:solidFill>
                  <a:schemeClr val="dk1"/>
                </a:solidFill>
                <a:latin typeface="Times New Roman"/>
                <a:ea typeface="Times New Roman"/>
                <a:cs typeface="Times New Roman"/>
                <a:sym typeface="Times New Roman"/>
              </a:rPr>
              <a:t>10M </a:t>
            </a:r>
            <a:r>
              <a:rPr i="0" lang="en-IN" sz="2000" u="none" cap="none" strike="noStrike">
                <a:solidFill>
                  <a:schemeClr val="dk1"/>
                </a:solidFill>
                <a:latin typeface="Times New Roman"/>
                <a:ea typeface="Times New Roman"/>
                <a:cs typeface="Times New Roman"/>
                <a:sym typeface="Times New Roman"/>
              </a:rPr>
              <a:t>installs,  and also has produced the most revenue only from installation fee.</a:t>
            </a:r>
            <a:endParaRPr i="0" sz="2000" u="none" cap="none" strike="noStrike">
              <a:solidFill>
                <a:schemeClr val="dk1"/>
              </a:solidFill>
              <a:latin typeface="Times New Roman"/>
              <a:ea typeface="Times New Roman"/>
              <a:cs typeface="Times New Roman"/>
              <a:sym typeface="Times New Roman"/>
            </a:endParaRPr>
          </a:p>
          <a:p>
            <a:pPr indent="0" lvl="0" marL="35999" marR="0" rtl="0" algn="just">
              <a:lnSpc>
                <a:spcPct val="100000"/>
              </a:lnSpc>
              <a:spcBef>
                <a:spcPts val="1200"/>
              </a:spcBef>
              <a:spcAft>
                <a:spcPts val="0"/>
              </a:spcAft>
              <a:buNone/>
            </a:pPr>
            <a:r>
              <a:rPr i="0" lang="en-IN" sz="2000" u="none" cap="none" strike="noStrike">
                <a:solidFill>
                  <a:schemeClr val="dk1"/>
                </a:solidFill>
                <a:latin typeface="Times New Roman"/>
                <a:ea typeface="Times New Roman"/>
                <a:cs typeface="Times New Roman"/>
                <a:sym typeface="Times New Roman"/>
              </a:rPr>
              <a:t>Price, Rating, Size </a:t>
            </a:r>
            <a:r>
              <a:rPr b="1" i="0" lang="en-IN" sz="2000" u="none" cap="none" strike="noStrike">
                <a:solidFill>
                  <a:schemeClr val="dk1"/>
                </a:solidFill>
                <a:latin typeface="Times New Roman"/>
                <a:ea typeface="Times New Roman"/>
                <a:cs typeface="Times New Roman"/>
                <a:sym typeface="Times New Roman"/>
              </a:rPr>
              <a:t>has no or very less correlation </a:t>
            </a:r>
            <a:r>
              <a:rPr i="0" lang="en-IN" sz="2000" u="none" cap="none" strike="noStrike">
                <a:solidFill>
                  <a:schemeClr val="dk1"/>
                </a:solidFill>
                <a:latin typeface="Times New Roman"/>
                <a:ea typeface="Times New Roman"/>
                <a:cs typeface="Times New Roman"/>
                <a:sym typeface="Times New Roman"/>
              </a:rPr>
              <a:t>with </a:t>
            </a:r>
            <a:r>
              <a:rPr b="1" i="0" lang="en-IN" sz="2000" u="none" cap="none" strike="noStrike">
                <a:solidFill>
                  <a:schemeClr val="dk1"/>
                </a:solidFill>
                <a:latin typeface="Times New Roman"/>
                <a:ea typeface="Times New Roman"/>
                <a:cs typeface="Times New Roman"/>
                <a:sym typeface="Times New Roman"/>
              </a:rPr>
              <a:t>Sentiment Polarity</a:t>
            </a:r>
            <a:r>
              <a:rPr i="0" lang="en-IN" sz="2000" u="none" cap="none" strike="noStrike">
                <a:solidFill>
                  <a:schemeClr val="dk1"/>
                </a:solidFill>
                <a:latin typeface="Times New Roman"/>
                <a:ea typeface="Times New Roman"/>
                <a:cs typeface="Times New Roman"/>
                <a:sym typeface="Times New Roman"/>
              </a:rPr>
              <a:t>.</a:t>
            </a:r>
            <a:endParaRPr b="1" i="0" sz="2000" u="none" cap="none" strike="noStrike">
              <a:solidFill>
                <a:schemeClr val="dk1"/>
              </a:solidFill>
              <a:latin typeface="Times New Roman"/>
              <a:ea typeface="Times New Roman"/>
              <a:cs typeface="Times New Roman"/>
              <a:sym typeface="Times New Roman"/>
            </a:endParaRPr>
          </a:p>
          <a:p>
            <a:pPr indent="0" lvl="0" marL="35999" marR="0" rtl="0" algn="just">
              <a:lnSpc>
                <a:spcPct val="100000"/>
              </a:lnSpc>
              <a:spcBef>
                <a:spcPts val="1200"/>
              </a:spcBef>
              <a:spcAft>
                <a:spcPts val="0"/>
              </a:spcAft>
              <a:buNone/>
            </a:pPr>
            <a:r>
              <a:rPr i="0" lang="en-IN" sz="2000" u="none" cap="none" strike="noStrike">
                <a:solidFill>
                  <a:schemeClr val="dk1"/>
                </a:solidFill>
                <a:latin typeface="Times New Roman"/>
                <a:ea typeface="Times New Roman"/>
                <a:cs typeface="Times New Roman"/>
                <a:sym typeface="Times New Roman"/>
              </a:rPr>
              <a:t>The median size of the apps in the play store is 12 MB</a:t>
            </a:r>
            <a:endParaRPr sz="2000">
              <a:solidFill>
                <a:schemeClr val="dk1"/>
              </a:solidFill>
              <a:latin typeface="Times New Roman"/>
              <a:ea typeface="Times New Roman"/>
              <a:cs typeface="Times New Roman"/>
              <a:sym typeface="Times New Roman"/>
            </a:endParaRPr>
          </a:p>
          <a:p>
            <a:pPr indent="0" lvl="0" marL="35999" marR="24130" rtl="0" algn="just">
              <a:lnSpc>
                <a:spcPct val="100000"/>
              </a:lnSpc>
              <a:spcBef>
                <a:spcPts val="1200"/>
              </a:spcBef>
              <a:spcAft>
                <a:spcPts val="0"/>
              </a:spcAft>
              <a:buNone/>
            </a:pPr>
            <a:r>
              <a:rPr i="0" lang="en-IN" sz="2000" u="none" cap="none" strike="noStrike">
                <a:solidFill>
                  <a:schemeClr val="dk1"/>
                </a:solidFill>
                <a:latin typeface="Times New Roman"/>
                <a:ea typeface="Times New Roman"/>
                <a:cs typeface="Times New Roman"/>
                <a:sym typeface="Times New Roman"/>
              </a:rPr>
              <a:t>The apps whose size </a:t>
            </a:r>
            <a:r>
              <a:rPr b="1" i="0" lang="en-IN" sz="2000" u="none" cap="none" strike="noStrike">
                <a:solidFill>
                  <a:schemeClr val="dk1"/>
                </a:solidFill>
                <a:latin typeface="Times New Roman"/>
                <a:ea typeface="Times New Roman"/>
                <a:cs typeface="Times New Roman"/>
                <a:sym typeface="Times New Roman"/>
              </a:rPr>
              <a:t>varies with device </a:t>
            </a:r>
            <a:r>
              <a:rPr i="0" lang="en-IN" sz="2000" u="none" cap="none" strike="noStrike">
                <a:solidFill>
                  <a:schemeClr val="dk1"/>
                </a:solidFill>
                <a:latin typeface="Times New Roman"/>
                <a:ea typeface="Times New Roman"/>
                <a:cs typeface="Times New Roman"/>
                <a:sym typeface="Times New Roman"/>
              </a:rPr>
              <a:t>has the highest number  average app installs.</a:t>
            </a:r>
            <a:endParaRPr sz="2000">
              <a:solidFill>
                <a:schemeClr val="dk1"/>
              </a:solidFill>
              <a:latin typeface="Times New Roman"/>
              <a:ea typeface="Times New Roman"/>
              <a:cs typeface="Times New Roman"/>
              <a:sym typeface="Times New Roman"/>
            </a:endParaRPr>
          </a:p>
          <a:p>
            <a:pPr indent="0" lvl="0" marL="35999" marR="5080" rtl="0" algn="just">
              <a:lnSpc>
                <a:spcPct val="100000"/>
              </a:lnSpc>
              <a:spcBef>
                <a:spcPts val="1200"/>
              </a:spcBef>
              <a:spcAft>
                <a:spcPts val="0"/>
              </a:spcAft>
              <a:buNone/>
            </a:pPr>
            <a:r>
              <a:rPr i="0" lang="en-IN" sz="2000" u="none" cap="none" strike="noStrike">
                <a:solidFill>
                  <a:schemeClr val="dk1"/>
                </a:solidFill>
                <a:latin typeface="Times New Roman"/>
                <a:ea typeface="Times New Roman"/>
                <a:cs typeface="Times New Roman"/>
                <a:sym typeface="Times New Roman"/>
              </a:rPr>
              <a:t>The apps whose size is </a:t>
            </a:r>
            <a:r>
              <a:rPr b="1" i="0" lang="en-IN" sz="2000" u="none" cap="none" strike="noStrike">
                <a:solidFill>
                  <a:schemeClr val="dk1"/>
                </a:solidFill>
                <a:latin typeface="Times New Roman"/>
                <a:ea typeface="Times New Roman"/>
                <a:cs typeface="Times New Roman"/>
                <a:sym typeface="Times New Roman"/>
              </a:rPr>
              <a:t>greater than 90 MB </a:t>
            </a:r>
            <a:r>
              <a:rPr i="0" lang="en-IN" sz="2000" u="none" cap="none" strike="noStrike">
                <a:solidFill>
                  <a:schemeClr val="dk1"/>
                </a:solidFill>
                <a:latin typeface="Times New Roman"/>
                <a:ea typeface="Times New Roman"/>
                <a:cs typeface="Times New Roman"/>
                <a:sym typeface="Times New Roman"/>
              </a:rPr>
              <a:t>has the highest number  of average user reviews, ie, they are more popular than the rest.</a:t>
            </a:r>
            <a:endParaRPr sz="2000">
              <a:solidFill>
                <a:schemeClr val="dk1"/>
              </a:solidFill>
              <a:latin typeface="Times New Roman"/>
              <a:ea typeface="Times New Roman"/>
              <a:cs typeface="Times New Roman"/>
              <a:sym typeface="Times New Roman"/>
            </a:endParaRPr>
          </a:p>
          <a:p>
            <a:pPr indent="0" lvl="0" marL="35999" marR="10160" rtl="0" algn="just">
              <a:lnSpc>
                <a:spcPct val="100000"/>
              </a:lnSpc>
              <a:spcBef>
                <a:spcPts val="1200"/>
              </a:spcBef>
              <a:spcAft>
                <a:spcPts val="0"/>
              </a:spcAft>
              <a:buNone/>
            </a:pPr>
            <a:r>
              <a:rPr b="1" i="0" lang="en-IN" sz="2000" u="none" cap="none" strike="noStrike">
                <a:solidFill>
                  <a:schemeClr val="dk1"/>
                </a:solidFill>
                <a:latin typeface="Times New Roman"/>
                <a:ea typeface="Times New Roman"/>
                <a:cs typeface="Times New Roman"/>
                <a:sym typeface="Times New Roman"/>
              </a:rPr>
              <a:t>Helix Jump </a:t>
            </a:r>
            <a:r>
              <a:rPr i="0" lang="en-IN" sz="2000" u="none" cap="none" strike="noStrike">
                <a:solidFill>
                  <a:schemeClr val="dk1"/>
                </a:solidFill>
                <a:latin typeface="Times New Roman"/>
                <a:ea typeface="Times New Roman"/>
                <a:cs typeface="Times New Roman"/>
                <a:sym typeface="Times New Roman"/>
              </a:rPr>
              <a:t>has the highest number of positive reviews and </a:t>
            </a:r>
            <a:r>
              <a:rPr b="1" i="0" lang="en-IN" sz="2000" u="none" cap="none" strike="noStrike">
                <a:solidFill>
                  <a:schemeClr val="dk1"/>
                </a:solidFill>
                <a:latin typeface="Times New Roman"/>
                <a:ea typeface="Times New Roman"/>
                <a:cs typeface="Times New Roman"/>
                <a:sym typeface="Times New Roman"/>
              </a:rPr>
              <a:t>Angry  Birds Classic </a:t>
            </a:r>
            <a:r>
              <a:rPr i="0" lang="en-IN" sz="2000" u="none" cap="none" strike="noStrike">
                <a:solidFill>
                  <a:schemeClr val="dk1"/>
                </a:solidFill>
                <a:latin typeface="Times New Roman"/>
                <a:ea typeface="Times New Roman"/>
                <a:cs typeface="Times New Roman"/>
                <a:sym typeface="Times New Roman"/>
              </a:rPr>
              <a:t>has the highest number of negative reviews.</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49"/>
          <p:cNvSpPr txBox="1"/>
          <p:nvPr/>
        </p:nvSpPr>
        <p:spPr>
          <a:xfrm>
            <a:off x="1061645" y="698101"/>
            <a:ext cx="7881000" cy="897000"/>
          </a:xfrm>
          <a:prstGeom prst="rect">
            <a:avLst/>
          </a:prstGeom>
          <a:noFill/>
          <a:ln>
            <a:noFill/>
          </a:ln>
        </p:spPr>
        <p:txBody>
          <a:bodyPr anchorCtr="0" anchor="ctr" bIns="91425" lIns="91425" spcFirstLastPara="1" rIns="91425" wrap="square" tIns="91425">
            <a:normAutofit/>
          </a:bodyPr>
          <a:lstStyle/>
          <a:p>
            <a:pPr indent="0" lvl="0" marL="0" rtl="0" algn="l">
              <a:spcBef>
                <a:spcPts val="0"/>
              </a:spcBef>
              <a:spcAft>
                <a:spcPts val="0"/>
              </a:spcAft>
              <a:buNone/>
            </a:pPr>
            <a:r>
              <a:rPr b="1" lang="en-IN" sz="3600">
                <a:solidFill>
                  <a:srgbClr val="004B53"/>
                </a:solidFill>
                <a:latin typeface="Times New Roman"/>
                <a:ea typeface="Times New Roman"/>
                <a:cs typeface="Times New Roman"/>
                <a:sym typeface="Times New Roman"/>
              </a:rPr>
              <a:t>Future Scope</a:t>
            </a:r>
            <a:endParaRPr b="1" sz="3600">
              <a:solidFill>
                <a:srgbClr val="004B53"/>
              </a:solidFill>
              <a:latin typeface="Times New Roman"/>
              <a:ea typeface="Times New Roman"/>
              <a:cs typeface="Times New Roman"/>
              <a:sym typeface="Times New Roman"/>
            </a:endParaRPr>
          </a:p>
        </p:txBody>
      </p:sp>
      <p:sp>
        <p:nvSpPr>
          <p:cNvPr id="388" name="Google Shape;388;p49"/>
          <p:cNvSpPr txBox="1"/>
          <p:nvPr/>
        </p:nvSpPr>
        <p:spPr>
          <a:xfrm>
            <a:off x="908575" y="1595102"/>
            <a:ext cx="10568400" cy="4653600"/>
          </a:xfrm>
          <a:prstGeom prst="rect">
            <a:avLst/>
          </a:prstGeom>
          <a:noFill/>
          <a:ln>
            <a:noFill/>
          </a:ln>
        </p:spPr>
        <p:txBody>
          <a:bodyPr anchorCtr="0" anchor="t" bIns="91425" lIns="91425" spcFirstLastPara="1" rIns="91425" wrap="square" tIns="91425">
            <a:noAutofit/>
          </a:bodyPr>
          <a:lstStyle/>
          <a:p>
            <a:pPr indent="-345440" lvl="0" marL="457200" rtl="0" algn="l">
              <a:lnSpc>
                <a:spcPct val="130000"/>
              </a:lnSpc>
              <a:spcBef>
                <a:spcPts val="0"/>
              </a:spcBef>
              <a:spcAft>
                <a:spcPts val="0"/>
              </a:spcAft>
              <a:buClr>
                <a:schemeClr val="dk1"/>
              </a:buClr>
              <a:buSzPts val="1840"/>
              <a:buFont typeface="Times New Roman"/>
              <a:buAutoNum type="arabicPeriod"/>
            </a:pPr>
            <a:r>
              <a:rPr b="1" lang="en-IN" sz="1840">
                <a:solidFill>
                  <a:schemeClr val="dk1"/>
                </a:solidFill>
                <a:latin typeface="Times New Roman"/>
                <a:ea typeface="Times New Roman"/>
                <a:cs typeface="Times New Roman"/>
                <a:sym typeface="Times New Roman"/>
              </a:rPr>
              <a:t>Strategic Development in Popular Genres:</a:t>
            </a:r>
            <a:r>
              <a:rPr lang="en-IN" sz="1840">
                <a:solidFill>
                  <a:schemeClr val="dk1"/>
                </a:solidFill>
                <a:latin typeface="Times New Roman"/>
                <a:ea typeface="Times New Roman"/>
                <a:cs typeface="Times New Roman"/>
                <a:sym typeface="Times New Roman"/>
              </a:rPr>
              <a:t> Acknowledge the popularity of certain genres, such as Tools, Action, Photography, and Entertainment. Consider investing in or refining apps within these genres to align with user preferences and maximize engagement</a:t>
            </a:r>
            <a:endParaRPr sz="1840">
              <a:solidFill>
                <a:schemeClr val="dk1"/>
              </a:solidFill>
              <a:latin typeface="Times New Roman"/>
              <a:ea typeface="Times New Roman"/>
              <a:cs typeface="Times New Roman"/>
              <a:sym typeface="Times New Roman"/>
            </a:endParaRPr>
          </a:p>
          <a:p>
            <a:pPr indent="-345440" lvl="0" marL="457200" rtl="0" algn="l">
              <a:lnSpc>
                <a:spcPct val="130000"/>
              </a:lnSpc>
              <a:spcBef>
                <a:spcPts val="0"/>
              </a:spcBef>
              <a:spcAft>
                <a:spcPts val="0"/>
              </a:spcAft>
              <a:buClr>
                <a:schemeClr val="dk1"/>
              </a:buClr>
              <a:buSzPts val="1840"/>
              <a:buFont typeface="Times New Roman"/>
              <a:buAutoNum type="arabicPeriod"/>
            </a:pPr>
            <a:r>
              <a:rPr b="1" lang="en-IN" sz="1840">
                <a:solidFill>
                  <a:schemeClr val="dk1"/>
                </a:solidFill>
                <a:latin typeface="Times New Roman"/>
                <a:ea typeface="Times New Roman"/>
                <a:cs typeface="Times New Roman"/>
                <a:sym typeface="Times New Roman"/>
              </a:rPr>
              <a:t>Strategic Revenue Generation: </a:t>
            </a:r>
            <a:r>
              <a:rPr lang="en-IN" sz="1840">
                <a:solidFill>
                  <a:schemeClr val="dk1"/>
                </a:solidFill>
                <a:latin typeface="Times New Roman"/>
                <a:ea typeface="Times New Roman"/>
                <a:cs typeface="Times New Roman"/>
                <a:sym typeface="Times New Roman"/>
              </a:rPr>
              <a:t>Consider app development or improvements in categories that generate higher revenue, such as Lifestyle, Finance, and Weather. Evaluate user preferences within lower-revenue categories to identify opportunities for enhancement.</a:t>
            </a:r>
            <a:endParaRPr sz="1840">
              <a:solidFill>
                <a:schemeClr val="dk1"/>
              </a:solidFill>
              <a:latin typeface="Times New Roman"/>
              <a:ea typeface="Times New Roman"/>
              <a:cs typeface="Times New Roman"/>
              <a:sym typeface="Times New Roman"/>
            </a:endParaRPr>
          </a:p>
          <a:p>
            <a:pPr indent="-345440" lvl="0" marL="457200" rtl="0" algn="l">
              <a:lnSpc>
                <a:spcPct val="130000"/>
              </a:lnSpc>
              <a:spcBef>
                <a:spcPts val="0"/>
              </a:spcBef>
              <a:spcAft>
                <a:spcPts val="0"/>
              </a:spcAft>
              <a:buClr>
                <a:schemeClr val="dk1"/>
              </a:buClr>
              <a:buSzPts val="1840"/>
              <a:buFont typeface="Times New Roman"/>
              <a:buAutoNum type="arabicPeriod"/>
            </a:pPr>
            <a:r>
              <a:rPr b="1" lang="en-IN" sz="1840">
                <a:solidFill>
                  <a:schemeClr val="dk1"/>
                </a:solidFill>
                <a:latin typeface="Times New Roman"/>
                <a:ea typeface="Times New Roman"/>
                <a:cs typeface="Times New Roman"/>
                <a:sym typeface="Times New Roman"/>
              </a:rPr>
              <a:t>Address Negative Feedback: </a:t>
            </a:r>
            <a:r>
              <a:rPr lang="en-IN" sz="1840">
                <a:solidFill>
                  <a:schemeClr val="dk1"/>
                </a:solidFill>
                <a:latin typeface="Times New Roman"/>
                <a:ea typeface="Times New Roman"/>
                <a:cs typeface="Times New Roman"/>
                <a:sym typeface="Times New Roman"/>
              </a:rPr>
              <a:t>Investigate apps with negative sentiment to pinpoint specific issues causing dissatisfaction. Prioritize improvements in areas highlighted by negative sentiment to enhance user satisfaction and overall app performance</a:t>
            </a:r>
            <a:endParaRPr sz="1840">
              <a:solidFill>
                <a:schemeClr val="dk1"/>
              </a:solidFill>
              <a:latin typeface="Times New Roman"/>
              <a:ea typeface="Times New Roman"/>
              <a:cs typeface="Times New Roman"/>
              <a:sym typeface="Times New Roman"/>
            </a:endParaRPr>
          </a:p>
          <a:p>
            <a:pPr indent="-345440" lvl="0" marL="457200" rtl="0" algn="l">
              <a:lnSpc>
                <a:spcPct val="130000"/>
              </a:lnSpc>
              <a:spcBef>
                <a:spcPts val="0"/>
              </a:spcBef>
              <a:spcAft>
                <a:spcPts val="0"/>
              </a:spcAft>
              <a:buClr>
                <a:schemeClr val="dk1"/>
              </a:buClr>
              <a:buSzPts val="1840"/>
              <a:buFont typeface="Times New Roman"/>
              <a:buAutoNum type="arabicPeriod"/>
            </a:pPr>
            <a:r>
              <a:rPr b="1" lang="en-IN" sz="1840">
                <a:solidFill>
                  <a:schemeClr val="dk1"/>
                </a:solidFill>
                <a:latin typeface="Times New Roman"/>
                <a:ea typeface="Times New Roman"/>
                <a:cs typeface="Times New Roman"/>
                <a:sym typeface="Times New Roman"/>
              </a:rPr>
              <a:t>Compatibility with Latest Android Versions: </a:t>
            </a:r>
            <a:r>
              <a:rPr lang="en-IN" sz="1840">
                <a:solidFill>
                  <a:schemeClr val="dk1"/>
                </a:solidFill>
                <a:latin typeface="Times New Roman"/>
                <a:ea typeface="Times New Roman"/>
                <a:cs typeface="Times New Roman"/>
                <a:sym typeface="Times New Roman"/>
              </a:rPr>
              <a:t>Given the correlation between higher revenue and compatibility with newer Android versions, prioritize app development and updates for the latest versions of the Android operating system.</a:t>
            </a:r>
            <a:endParaRPr sz="1840">
              <a:solidFill>
                <a:schemeClr val="dk1"/>
              </a:solidFill>
              <a:latin typeface="Times New Roman"/>
              <a:ea typeface="Times New Roman"/>
              <a:cs typeface="Times New Roman"/>
              <a:sym typeface="Times New Roman"/>
            </a:endParaRPr>
          </a:p>
          <a:p>
            <a:pPr indent="0" lvl="0" marL="0" rtl="0" algn="l">
              <a:lnSpc>
                <a:spcPct val="130000"/>
              </a:lnSpc>
              <a:spcBef>
                <a:spcPts val="0"/>
              </a:spcBef>
              <a:spcAft>
                <a:spcPts val="0"/>
              </a:spcAft>
              <a:buNone/>
            </a:pPr>
            <a:r>
              <a:t/>
            </a:r>
            <a:endParaRPr sz="1840">
              <a:solidFill>
                <a:schemeClr val="dk1"/>
              </a:solidFill>
              <a:latin typeface="Times New Roman"/>
              <a:ea typeface="Times New Roman"/>
              <a:cs typeface="Times New Roman"/>
              <a:sym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50"/>
          <p:cNvSpPr txBox="1"/>
          <p:nvPr>
            <p:ph type="title"/>
          </p:nvPr>
        </p:nvSpPr>
        <p:spPr>
          <a:xfrm>
            <a:off x="581200" y="702148"/>
            <a:ext cx="11160900" cy="7119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rgbClr val="004B53"/>
                </a:solidFill>
                <a:latin typeface="Times New Roman"/>
                <a:ea typeface="Times New Roman"/>
                <a:cs typeface="Times New Roman"/>
                <a:sym typeface="Times New Roman"/>
              </a:rPr>
              <a:t>REFERENCES</a:t>
            </a:r>
            <a:endParaRPr>
              <a:solidFill>
                <a:srgbClr val="004B53"/>
              </a:solidFill>
              <a:latin typeface="Times New Roman"/>
              <a:ea typeface="Times New Roman"/>
              <a:cs typeface="Times New Roman"/>
              <a:sym typeface="Times New Roman"/>
            </a:endParaRPr>
          </a:p>
        </p:txBody>
      </p:sp>
      <p:sp>
        <p:nvSpPr>
          <p:cNvPr id="394" name="Google Shape;394;p50"/>
          <p:cNvSpPr txBox="1"/>
          <p:nvPr/>
        </p:nvSpPr>
        <p:spPr>
          <a:xfrm>
            <a:off x="699300" y="1736200"/>
            <a:ext cx="10548600" cy="218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600">
                <a:solidFill>
                  <a:schemeClr val="dk1"/>
                </a:solidFill>
                <a:latin typeface="Times New Roman"/>
                <a:ea typeface="Times New Roman"/>
                <a:cs typeface="Times New Roman"/>
                <a:sym typeface="Times New Roman"/>
              </a:rPr>
              <a:t>[1]. </a:t>
            </a:r>
            <a:r>
              <a:rPr lang="en-IN" sz="2600">
                <a:solidFill>
                  <a:schemeClr val="dk1"/>
                </a:solidFill>
                <a:uFill>
                  <a:noFill/>
                </a:uFill>
                <a:latin typeface="Times New Roman"/>
                <a:ea typeface="Times New Roman"/>
                <a:cs typeface="Times New Roman"/>
                <a:sym typeface="Times New Roman"/>
                <a:hlinkClick r:id="rId3">
                  <a:extLst>
                    <a:ext uri="{A12FA001-AC4F-418D-AE19-62706E023703}">
                      <ahyp:hlinkClr val="tx"/>
                    </a:ext>
                  </a:extLst>
                </a:hlinkClick>
              </a:rPr>
              <a:t>https://youtu.be/rnUXI3A5ds8?si=vgFdkl21sZVEp6XU</a:t>
            </a:r>
            <a:endParaRPr sz="26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6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IN" sz="2600">
                <a:solidFill>
                  <a:schemeClr val="dk1"/>
                </a:solidFill>
                <a:latin typeface="Times New Roman"/>
                <a:ea typeface="Times New Roman"/>
                <a:cs typeface="Times New Roman"/>
                <a:sym typeface="Times New Roman"/>
              </a:rPr>
              <a:t>[2]. </a:t>
            </a:r>
            <a:r>
              <a:rPr lang="en-IN" sz="2600">
                <a:solidFill>
                  <a:schemeClr val="dk1"/>
                </a:solidFill>
                <a:uFill>
                  <a:noFill/>
                </a:uFill>
                <a:latin typeface="Times New Roman"/>
                <a:ea typeface="Times New Roman"/>
                <a:cs typeface="Times New Roman"/>
                <a:sym typeface="Times New Roman"/>
                <a:hlinkClick r:id="rId4">
                  <a:extLst>
                    <a:ext uri="{A12FA001-AC4F-418D-AE19-62706E023703}">
                      <ahyp:hlinkClr val="tx"/>
                    </a:ext>
                  </a:extLst>
                </a:hlinkClick>
              </a:rPr>
              <a:t>https://www.kaggle.com/datasets/lava18/google-play-store-apps</a:t>
            </a:r>
            <a:endParaRPr sz="26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6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IN" sz="2600">
                <a:solidFill>
                  <a:schemeClr val="dk1"/>
                </a:solidFill>
                <a:latin typeface="Times New Roman"/>
                <a:ea typeface="Times New Roman"/>
                <a:cs typeface="Times New Roman"/>
                <a:sym typeface="Times New Roman"/>
              </a:rPr>
              <a:t>[3]. </a:t>
            </a:r>
            <a:r>
              <a:rPr lang="en-IN" sz="2600">
                <a:solidFill>
                  <a:schemeClr val="dk1"/>
                </a:solidFill>
                <a:uFill>
                  <a:noFill/>
                </a:uFill>
                <a:latin typeface="Times New Roman"/>
                <a:ea typeface="Times New Roman"/>
                <a:cs typeface="Times New Roman"/>
                <a:sym typeface="Times New Roman"/>
                <a:hlinkClick r:id="rId5">
                  <a:extLst>
                    <a:ext uri="{A12FA001-AC4F-418D-AE19-62706E023703}">
                      <ahyp:hlinkClr val="tx"/>
                    </a:ext>
                  </a:extLst>
                </a:hlinkClick>
              </a:rPr>
              <a:t>https://github.com/Datawithabhishek/Google-Play-Store-Data-Analysis</a:t>
            </a:r>
            <a:r>
              <a:rPr lang="en-IN" sz="2600">
                <a:solidFill>
                  <a:schemeClr val="dk1"/>
                </a:solidFill>
                <a:latin typeface="Times New Roman"/>
                <a:ea typeface="Times New Roman"/>
                <a:cs typeface="Times New Roman"/>
                <a:sym typeface="Times New Roman"/>
              </a:rPr>
              <a:t> </a:t>
            </a:r>
            <a:endParaRPr sz="2400">
              <a:solidFill>
                <a:schemeClr val="dk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51"/>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B0F0"/>
              </a:buClr>
              <a:buSzPts val="3200"/>
              <a:buFont typeface="Arial"/>
              <a:buNone/>
            </a:pPr>
            <a:r>
              <a:rPr b="1" lang="en-IN" sz="3200">
                <a:solidFill>
                  <a:srgbClr val="004B53"/>
                </a:solidFill>
                <a:latin typeface="Times New Roman"/>
                <a:ea typeface="Times New Roman"/>
                <a:cs typeface="Times New Roman"/>
                <a:sym typeface="Times New Roman"/>
              </a:rPr>
              <a:t>COURSE CERTIFICATE 1 </a:t>
            </a:r>
            <a:endParaRPr>
              <a:solidFill>
                <a:srgbClr val="004B53"/>
              </a:solidFill>
              <a:latin typeface="Times New Roman"/>
              <a:ea typeface="Times New Roman"/>
              <a:cs typeface="Times New Roman"/>
              <a:sym typeface="Times New Roman"/>
            </a:endParaRPr>
          </a:p>
        </p:txBody>
      </p:sp>
      <p:pic>
        <p:nvPicPr>
          <p:cNvPr id="400" name="Google Shape;400;p51"/>
          <p:cNvPicPr preferRelativeResize="0"/>
          <p:nvPr/>
        </p:nvPicPr>
        <p:blipFill>
          <a:blip r:embed="rId3">
            <a:alphaModFix/>
          </a:blip>
          <a:stretch>
            <a:fillRect/>
          </a:stretch>
        </p:blipFill>
        <p:spPr>
          <a:xfrm>
            <a:off x="2044600" y="1232450"/>
            <a:ext cx="6936499" cy="53907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rgbClr val="004B53"/>
                </a:solidFill>
                <a:latin typeface="Times New Roman"/>
                <a:ea typeface="Times New Roman"/>
                <a:cs typeface="Times New Roman"/>
                <a:sym typeface="Times New Roman"/>
              </a:rPr>
              <a:t>PROPOSED SOLUTION</a:t>
            </a:r>
            <a:endParaRPr sz="4400">
              <a:solidFill>
                <a:srgbClr val="004B53"/>
              </a:solidFill>
              <a:latin typeface="Times New Roman"/>
              <a:ea typeface="Times New Roman"/>
              <a:cs typeface="Times New Roman"/>
              <a:sym typeface="Times New Roman"/>
            </a:endParaRPr>
          </a:p>
        </p:txBody>
      </p:sp>
      <p:sp>
        <p:nvSpPr>
          <p:cNvPr id="116" name="Google Shape;116;p16"/>
          <p:cNvSpPr txBox="1"/>
          <p:nvPr>
            <p:ph idx="1" type="body"/>
          </p:nvPr>
        </p:nvSpPr>
        <p:spPr>
          <a:xfrm>
            <a:off x="441671" y="1087378"/>
            <a:ext cx="11613600" cy="5564100"/>
          </a:xfrm>
          <a:prstGeom prst="rect">
            <a:avLst/>
          </a:prstGeom>
          <a:noFill/>
          <a:ln>
            <a:noFill/>
          </a:ln>
        </p:spPr>
        <p:txBody>
          <a:bodyPr anchorCtr="0" anchor="ctr" bIns="45700" lIns="91425" spcFirstLastPara="1" rIns="91425" wrap="square" tIns="45700">
            <a:noAutofit/>
          </a:bodyPr>
          <a:lstStyle/>
          <a:p>
            <a:pPr indent="0" lvl="0" marL="0" rtl="0" algn="l">
              <a:lnSpc>
                <a:spcPct val="150000"/>
              </a:lnSpc>
              <a:spcBef>
                <a:spcPts val="840"/>
              </a:spcBef>
              <a:spcAft>
                <a:spcPts val="0"/>
              </a:spcAft>
              <a:buNone/>
            </a:pPr>
            <a:r>
              <a:rPr b="1" lang="en-IN" sz="2000">
                <a:solidFill>
                  <a:schemeClr val="dk1"/>
                </a:solidFill>
                <a:latin typeface="Times New Roman"/>
                <a:ea typeface="Times New Roman"/>
                <a:cs typeface="Times New Roman"/>
                <a:sym typeface="Times New Roman"/>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1" sz="2000">
              <a:solidFill>
                <a:schemeClr val="dk1"/>
              </a:solidFill>
              <a:latin typeface="Times New Roman"/>
              <a:ea typeface="Times New Roman"/>
              <a:cs typeface="Times New Roman"/>
              <a:sym typeface="Times New Roman"/>
            </a:endParaRPr>
          </a:p>
          <a:p>
            <a:pPr indent="-333756" lvl="0" marL="457200" rtl="0" algn="l">
              <a:lnSpc>
                <a:spcPct val="130000"/>
              </a:lnSpc>
              <a:spcBef>
                <a:spcPts val="0"/>
              </a:spcBef>
              <a:spcAft>
                <a:spcPts val="0"/>
              </a:spcAft>
              <a:buClr>
                <a:schemeClr val="dk1"/>
              </a:buClr>
              <a:buSzPts val="1656"/>
              <a:buFont typeface="Times New Roman"/>
              <a:buChar char="●"/>
            </a:pPr>
            <a:r>
              <a:rPr b="1" lang="en-IN" sz="2100">
                <a:solidFill>
                  <a:schemeClr val="dk1"/>
                </a:solidFill>
                <a:latin typeface="Times New Roman"/>
                <a:ea typeface="Times New Roman"/>
                <a:cs typeface="Times New Roman"/>
                <a:sym typeface="Times New Roman"/>
              </a:rPr>
              <a:t>Data Collection </a:t>
            </a:r>
            <a:r>
              <a:rPr lang="en-IN" sz="2100">
                <a:solidFill>
                  <a:schemeClr val="dk1"/>
                </a:solidFill>
                <a:latin typeface="Times New Roman"/>
                <a:ea typeface="Times New Roman"/>
                <a:cs typeface="Times New Roman"/>
                <a:sym typeface="Times New Roman"/>
              </a:rPr>
              <a:t>- </a:t>
            </a:r>
            <a:r>
              <a:rPr lang="en-IN" sz="2000">
                <a:solidFill>
                  <a:schemeClr val="dk1"/>
                </a:solidFill>
                <a:latin typeface="Times New Roman"/>
                <a:ea typeface="Times New Roman"/>
                <a:cs typeface="Times New Roman"/>
                <a:sym typeface="Times New Roman"/>
              </a:rPr>
              <a:t>Gather comprehensive data from the Play Store, including app details (category, rating, size, etc.) and customer reviews.</a:t>
            </a:r>
            <a:endParaRPr sz="2000">
              <a:solidFill>
                <a:schemeClr val="dk1"/>
              </a:solidFill>
              <a:latin typeface="Times New Roman"/>
              <a:ea typeface="Times New Roman"/>
              <a:cs typeface="Times New Roman"/>
              <a:sym typeface="Times New Roman"/>
            </a:endParaRPr>
          </a:p>
          <a:p>
            <a:pPr indent="-333756" lvl="0" marL="457200" rtl="0" algn="l">
              <a:lnSpc>
                <a:spcPct val="130000"/>
              </a:lnSpc>
              <a:spcBef>
                <a:spcPts val="0"/>
              </a:spcBef>
              <a:spcAft>
                <a:spcPts val="0"/>
              </a:spcAft>
              <a:buClr>
                <a:schemeClr val="dk1"/>
              </a:buClr>
              <a:buSzPts val="1656"/>
              <a:buFont typeface="Times New Roman"/>
              <a:buChar char="●"/>
            </a:pPr>
            <a:r>
              <a:rPr b="1" lang="en-IN" sz="2100">
                <a:solidFill>
                  <a:schemeClr val="dk1"/>
                </a:solidFill>
                <a:latin typeface="Times New Roman"/>
                <a:ea typeface="Times New Roman"/>
                <a:cs typeface="Times New Roman"/>
                <a:sym typeface="Times New Roman"/>
              </a:rPr>
              <a:t>Data Cleaning and Preprocessing</a:t>
            </a:r>
            <a:r>
              <a:rPr lang="en-IN" sz="2100">
                <a:solidFill>
                  <a:schemeClr val="dk1"/>
                </a:solidFill>
                <a:latin typeface="Times New Roman"/>
                <a:ea typeface="Times New Roman"/>
                <a:cs typeface="Times New Roman"/>
                <a:sym typeface="Times New Roman"/>
              </a:rPr>
              <a:t> - </a:t>
            </a:r>
            <a:r>
              <a:rPr lang="en-IN" sz="2000">
                <a:solidFill>
                  <a:schemeClr val="dk1"/>
                </a:solidFill>
                <a:latin typeface="Times New Roman"/>
                <a:ea typeface="Times New Roman"/>
                <a:cs typeface="Times New Roman"/>
                <a:sym typeface="Times New Roman"/>
              </a:rPr>
              <a:t>Remove any duplicates, null values, and inconsistencies from the datasets and standardize the data format for consistency.</a:t>
            </a:r>
            <a:endParaRPr b="1" sz="1900">
              <a:solidFill>
                <a:schemeClr val="dk1"/>
              </a:solidFill>
              <a:latin typeface="Times New Roman"/>
              <a:ea typeface="Times New Roman"/>
              <a:cs typeface="Times New Roman"/>
              <a:sym typeface="Times New Roman"/>
            </a:endParaRPr>
          </a:p>
          <a:p>
            <a:pPr indent="-333756" lvl="0" marL="457200" rtl="0" algn="l">
              <a:lnSpc>
                <a:spcPct val="130000"/>
              </a:lnSpc>
              <a:spcBef>
                <a:spcPts val="0"/>
              </a:spcBef>
              <a:spcAft>
                <a:spcPts val="0"/>
              </a:spcAft>
              <a:buClr>
                <a:schemeClr val="dk1"/>
              </a:buClr>
              <a:buSzPts val="1656"/>
              <a:buFont typeface="Times New Roman"/>
              <a:buChar char="●"/>
            </a:pPr>
            <a:r>
              <a:rPr b="1" lang="en-IN" sz="2100">
                <a:solidFill>
                  <a:schemeClr val="dk1"/>
                </a:solidFill>
                <a:latin typeface="Times New Roman"/>
                <a:ea typeface="Times New Roman"/>
                <a:cs typeface="Times New Roman"/>
                <a:sym typeface="Times New Roman"/>
              </a:rPr>
              <a:t>Data Exploration -</a:t>
            </a:r>
            <a:r>
              <a:rPr lang="en-IN" sz="2100">
                <a:solidFill>
                  <a:schemeClr val="dk1"/>
                </a:solidFill>
                <a:latin typeface="Times New Roman"/>
                <a:ea typeface="Times New Roman"/>
                <a:cs typeface="Times New Roman"/>
                <a:sym typeface="Times New Roman"/>
              </a:rPr>
              <a:t> </a:t>
            </a:r>
            <a:r>
              <a:rPr lang="en-IN" sz="2000">
                <a:solidFill>
                  <a:schemeClr val="dk1"/>
                </a:solidFill>
                <a:latin typeface="Times New Roman"/>
                <a:ea typeface="Times New Roman"/>
                <a:cs typeface="Times New Roman"/>
                <a:sym typeface="Times New Roman"/>
              </a:rPr>
              <a:t>Conduct exploratory data analysis (EDA) to identify patterns and insights and also visualize key metrics using graphs and charts to understand distributions and relationships.</a:t>
            </a:r>
            <a:endParaRPr sz="2000">
              <a:solidFill>
                <a:schemeClr val="dk1"/>
              </a:solidFill>
              <a:latin typeface="Times New Roman"/>
              <a:ea typeface="Times New Roman"/>
              <a:cs typeface="Times New Roman"/>
              <a:sym typeface="Times New Roman"/>
            </a:endParaRPr>
          </a:p>
          <a:p>
            <a:pPr indent="-333756" lvl="0" marL="457200" rtl="0" algn="l">
              <a:lnSpc>
                <a:spcPct val="130000"/>
              </a:lnSpc>
              <a:spcBef>
                <a:spcPts val="0"/>
              </a:spcBef>
              <a:spcAft>
                <a:spcPts val="0"/>
              </a:spcAft>
              <a:buClr>
                <a:schemeClr val="dk1"/>
              </a:buClr>
              <a:buSzPts val="1656"/>
              <a:buFont typeface="Times New Roman"/>
              <a:buChar char="●"/>
            </a:pPr>
            <a:r>
              <a:rPr b="1" lang="en-IN" sz="2100">
                <a:solidFill>
                  <a:schemeClr val="dk1"/>
                </a:solidFill>
                <a:latin typeface="Times New Roman"/>
                <a:ea typeface="Times New Roman"/>
                <a:cs typeface="Times New Roman"/>
                <a:sym typeface="Times New Roman"/>
              </a:rPr>
              <a:t>Sentiment Analysis:- </a:t>
            </a:r>
            <a:r>
              <a:rPr lang="en-IN" sz="2000">
                <a:solidFill>
                  <a:schemeClr val="dk1"/>
                </a:solidFill>
                <a:latin typeface="Times New Roman"/>
                <a:ea typeface="Times New Roman"/>
                <a:cs typeface="Times New Roman"/>
                <a:sym typeface="Times New Roman"/>
              </a:rPr>
              <a:t>Analyze customer reviews to determine overall sentiment. Categorize reviews into positive, negative, and neutral sentiments.</a:t>
            </a:r>
            <a:endParaRPr sz="2000">
              <a:solidFill>
                <a:schemeClr val="dk1"/>
              </a:solidFill>
              <a:latin typeface="Times New Roman"/>
              <a:ea typeface="Times New Roman"/>
              <a:cs typeface="Times New Roman"/>
              <a:sym typeface="Times New Roman"/>
            </a:endParaRPr>
          </a:p>
          <a:p>
            <a:pPr indent="-355600" lvl="0" marL="457200" rtl="0" algn="l">
              <a:lnSpc>
                <a:spcPct val="130000"/>
              </a:lnSpc>
              <a:spcBef>
                <a:spcPts val="0"/>
              </a:spcBef>
              <a:spcAft>
                <a:spcPts val="0"/>
              </a:spcAft>
              <a:buClr>
                <a:schemeClr val="dk1"/>
              </a:buClr>
              <a:buSzPts val="2000"/>
              <a:buFont typeface="Times New Roman"/>
              <a:buChar char="●"/>
            </a:pPr>
            <a:r>
              <a:rPr b="1" lang="en-IN" sz="2000">
                <a:solidFill>
                  <a:schemeClr val="dk1"/>
                </a:solidFill>
                <a:latin typeface="Times New Roman"/>
                <a:ea typeface="Times New Roman"/>
                <a:cs typeface="Times New Roman"/>
                <a:sym typeface="Times New Roman"/>
              </a:rPr>
              <a:t>Feature Engineering - </a:t>
            </a:r>
            <a:r>
              <a:rPr lang="en-IN" sz="2000">
                <a:solidFill>
                  <a:schemeClr val="dk1"/>
                </a:solidFill>
                <a:latin typeface="Times New Roman"/>
                <a:ea typeface="Times New Roman"/>
                <a:cs typeface="Times New Roman"/>
                <a:sym typeface="Times New Roman"/>
              </a:rPr>
              <a:t>Create new features from existing data that could contribute to app success, such as average rating over time, review, sentiment score, etc.</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52"/>
          <p:cNvSpPr txBox="1"/>
          <p:nvPr>
            <p:ph type="title"/>
          </p:nvPr>
        </p:nvSpPr>
        <p:spPr>
          <a:xfrm>
            <a:off x="596432" y="717396"/>
            <a:ext cx="11029616" cy="530296"/>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B0F0"/>
              </a:buClr>
              <a:buSzPts val="3200"/>
              <a:buFont typeface="Arial"/>
              <a:buNone/>
            </a:pPr>
            <a:r>
              <a:rPr b="1" lang="en-IN" sz="3200">
                <a:solidFill>
                  <a:srgbClr val="004B53"/>
                </a:solidFill>
                <a:latin typeface="Times New Roman"/>
                <a:ea typeface="Times New Roman"/>
                <a:cs typeface="Times New Roman"/>
                <a:sym typeface="Times New Roman"/>
              </a:rPr>
              <a:t>COURSE CERTIFICATE 2</a:t>
            </a:r>
            <a:endParaRPr>
              <a:solidFill>
                <a:srgbClr val="004B53"/>
              </a:solidFill>
              <a:latin typeface="Times New Roman"/>
              <a:ea typeface="Times New Roman"/>
              <a:cs typeface="Times New Roman"/>
              <a:sym typeface="Times New Roman"/>
            </a:endParaRPr>
          </a:p>
        </p:txBody>
      </p:sp>
      <p:pic>
        <p:nvPicPr>
          <p:cNvPr id="406" name="Google Shape;406;p52"/>
          <p:cNvPicPr preferRelativeResize="0"/>
          <p:nvPr/>
        </p:nvPicPr>
        <p:blipFill>
          <a:blip r:embed="rId3">
            <a:alphaModFix/>
          </a:blip>
          <a:stretch>
            <a:fillRect/>
          </a:stretch>
        </p:blipFill>
        <p:spPr>
          <a:xfrm>
            <a:off x="2001075" y="1333500"/>
            <a:ext cx="7728525" cy="53858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53"/>
          <p:cNvSpPr txBox="1"/>
          <p:nvPr>
            <p:ph type="title"/>
          </p:nvPr>
        </p:nvSpPr>
        <p:spPr>
          <a:xfrm>
            <a:off x="1463041" y="2766218"/>
            <a:ext cx="9298744" cy="1325563"/>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2060"/>
              </a:buClr>
              <a:buSzPts val="2800"/>
              <a:buFont typeface="Arial"/>
              <a:buNone/>
            </a:pPr>
            <a:r>
              <a:rPr b="1" lang="en-IN" sz="8300">
                <a:solidFill>
                  <a:srgbClr val="002060"/>
                </a:solidFill>
                <a:latin typeface="Times New Roman"/>
                <a:ea typeface="Times New Roman"/>
                <a:cs typeface="Times New Roman"/>
                <a:sym typeface="Times New Roman"/>
              </a:rPr>
              <a:t>THANK YOU</a:t>
            </a:r>
            <a:endParaRPr sz="83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7"/>
          <p:cNvSpPr txBox="1"/>
          <p:nvPr/>
        </p:nvSpPr>
        <p:spPr>
          <a:xfrm>
            <a:off x="804425" y="684225"/>
            <a:ext cx="10464300" cy="766500"/>
          </a:xfrm>
          <a:prstGeom prst="rect">
            <a:avLst/>
          </a:prstGeom>
          <a:noFill/>
          <a:ln>
            <a:noFill/>
          </a:ln>
        </p:spPr>
        <p:txBody>
          <a:bodyPr anchorCtr="0" anchor="ctr" bIns="91425" lIns="91425" spcFirstLastPara="1" rIns="91425" wrap="square" tIns="91425">
            <a:normAutofit/>
          </a:bodyPr>
          <a:lstStyle/>
          <a:p>
            <a:pPr indent="0" lvl="0" marL="0" rtl="0" algn="l">
              <a:spcBef>
                <a:spcPts val="0"/>
              </a:spcBef>
              <a:spcAft>
                <a:spcPts val="0"/>
              </a:spcAft>
              <a:buNone/>
            </a:pPr>
            <a:r>
              <a:rPr b="1" lang="en-IN" sz="3600">
                <a:solidFill>
                  <a:srgbClr val="004B53"/>
                </a:solidFill>
                <a:latin typeface="Times New Roman"/>
                <a:ea typeface="Times New Roman"/>
                <a:cs typeface="Times New Roman"/>
                <a:sym typeface="Times New Roman"/>
              </a:rPr>
              <a:t>Continued…..</a:t>
            </a:r>
            <a:endParaRPr b="1" sz="3600">
              <a:solidFill>
                <a:srgbClr val="004B53"/>
              </a:solidFill>
              <a:latin typeface="Times New Roman"/>
              <a:ea typeface="Times New Roman"/>
              <a:cs typeface="Times New Roman"/>
              <a:sym typeface="Times New Roman"/>
            </a:endParaRPr>
          </a:p>
        </p:txBody>
      </p:sp>
      <p:sp>
        <p:nvSpPr>
          <p:cNvPr id="123" name="Google Shape;123;p17"/>
          <p:cNvSpPr txBox="1"/>
          <p:nvPr/>
        </p:nvSpPr>
        <p:spPr>
          <a:xfrm>
            <a:off x="687200" y="1450725"/>
            <a:ext cx="10933200" cy="5011500"/>
          </a:xfrm>
          <a:prstGeom prst="rect">
            <a:avLst/>
          </a:prstGeom>
          <a:noFill/>
          <a:ln>
            <a:noFill/>
          </a:ln>
        </p:spPr>
        <p:txBody>
          <a:bodyPr anchorCtr="0" anchor="t" bIns="91425" lIns="91425" spcFirstLastPara="1" rIns="91425" wrap="square" tIns="91425">
            <a:normAutofit fontScale="25000" lnSpcReduction="20000"/>
          </a:bodyPr>
          <a:lstStyle/>
          <a:p>
            <a:pPr indent="-349250" lvl="0" marL="457200" rtl="0" algn="l">
              <a:lnSpc>
                <a:spcPct val="150000"/>
              </a:lnSpc>
              <a:spcBef>
                <a:spcPts val="0"/>
              </a:spcBef>
              <a:spcAft>
                <a:spcPts val="0"/>
              </a:spcAft>
              <a:buClr>
                <a:schemeClr val="dk1"/>
              </a:buClr>
              <a:buSzPct val="90476"/>
              <a:buFont typeface="Times New Roman"/>
              <a:buChar char="●"/>
            </a:pPr>
            <a:r>
              <a:rPr b="1" lang="en-IN" sz="8400">
                <a:solidFill>
                  <a:schemeClr val="dk1"/>
                </a:solidFill>
                <a:latin typeface="Times New Roman"/>
                <a:ea typeface="Times New Roman"/>
                <a:cs typeface="Times New Roman"/>
                <a:sym typeface="Times New Roman"/>
              </a:rPr>
              <a:t>Predictive Modeling</a:t>
            </a:r>
            <a:r>
              <a:rPr lang="en-IN" sz="7600">
                <a:solidFill>
                  <a:schemeClr val="dk1"/>
                </a:solidFill>
                <a:latin typeface="Times New Roman"/>
                <a:ea typeface="Times New Roman"/>
                <a:cs typeface="Times New Roman"/>
                <a:sym typeface="Times New Roman"/>
              </a:rPr>
              <a:t> - </a:t>
            </a:r>
            <a:r>
              <a:rPr lang="en-IN" sz="8000">
                <a:solidFill>
                  <a:schemeClr val="dk1"/>
                </a:solidFill>
                <a:latin typeface="Times New Roman"/>
                <a:ea typeface="Times New Roman"/>
                <a:cs typeface="Times New Roman"/>
                <a:sym typeface="Times New Roman"/>
              </a:rPr>
              <a:t>Develop machine learning models to predict app success based on features like category, rating, size, and sentiment score. Use techniques like regression, classification, or clustering as needed.</a:t>
            </a:r>
            <a:endParaRPr sz="8000">
              <a:solidFill>
                <a:schemeClr val="dk1"/>
              </a:solidFill>
              <a:latin typeface="Times New Roman"/>
              <a:ea typeface="Times New Roman"/>
              <a:cs typeface="Times New Roman"/>
              <a:sym typeface="Times New Roman"/>
            </a:endParaRPr>
          </a:p>
          <a:p>
            <a:pPr indent="-349250" lvl="0" marL="457200" rtl="0" algn="l">
              <a:lnSpc>
                <a:spcPct val="150000"/>
              </a:lnSpc>
              <a:spcBef>
                <a:spcPts val="0"/>
              </a:spcBef>
              <a:spcAft>
                <a:spcPts val="0"/>
              </a:spcAft>
              <a:buClr>
                <a:schemeClr val="dk1"/>
              </a:buClr>
              <a:buSzPct val="90476"/>
              <a:buFont typeface="Times New Roman"/>
              <a:buChar char="●"/>
            </a:pPr>
            <a:r>
              <a:rPr b="1" lang="en-IN" sz="8400">
                <a:solidFill>
                  <a:schemeClr val="dk1"/>
                </a:solidFill>
                <a:latin typeface="Times New Roman"/>
                <a:ea typeface="Times New Roman"/>
                <a:cs typeface="Times New Roman"/>
                <a:sym typeface="Times New Roman"/>
              </a:rPr>
              <a:t>Model Evaluation and Optimization </a:t>
            </a:r>
            <a:r>
              <a:rPr lang="en-IN" sz="7600">
                <a:solidFill>
                  <a:schemeClr val="dk1"/>
                </a:solidFill>
                <a:latin typeface="Times New Roman"/>
                <a:ea typeface="Times New Roman"/>
                <a:cs typeface="Times New Roman"/>
                <a:sym typeface="Times New Roman"/>
              </a:rPr>
              <a:t>- </a:t>
            </a:r>
            <a:r>
              <a:rPr lang="en-IN" sz="8000">
                <a:solidFill>
                  <a:schemeClr val="dk1"/>
                </a:solidFill>
                <a:latin typeface="Times New Roman"/>
                <a:ea typeface="Times New Roman"/>
                <a:cs typeface="Times New Roman"/>
                <a:sym typeface="Times New Roman"/>
              </a:rPr>
              <a:t>Evaluate the performance of the models using appropriate metrics (e.g., accuracy, precision, recall).Optimize models by tuning hyperparameters and selecting the best-performing model.</a:t>
            </a:r>
            <a:endParaRPr sz="8000">
              <a:solidFill>
                <a:schemeClr val="dk1"/>
              </a:solidFill>
              <a:latin typeface="Times New Roman"/>
              <a:ea typeface="Times New Roman"/>
              <a:cs typeface="Times New Roman"/>
              <a:sym typeface="Times New Roman"/>
            </a:endParaRPr>
          </a:p>
          <a:p>
            <a:pPr indent="-349250" lvl="0" marL="457200" rtl="0" algn="l">
              <a:lnSpc>
                <a:spcPct val="150000"/>
              </a:lnSpc>
              <a:spcBef>
                <a:spcPts val="0"/>
              </a:spcBef>
              <a:spcAft>
                <a:spcPts val="0"/>
              </a:spcAft>
              <a:buClr>
                <a:schemeClr val="dk1"/>
              </a:buClr>
              <a:buSzPct val="90476"/>
              <a:buFont typeface="Times New Roman"/>
              <a:buChar char="●"/>
            </a:pPr>
            <a:r>
              <a:rPr b="1" lang="en-IN" sz="8400">
                <a:solidFill>
                  <a:schemeClr val="dk1"/>
                </a:solidFill>
                <a:latin typeface="Times New Roman"/>
                <a:ea typeface="Times New Roman"/>
                <a:cs typeface="Times New Roman"/>
                <a:sym typeface="Times New Roman"/>
              </a:rPr>
              <a:t>Insights and Recommendations</a:t>
            </a:r>
            <a:r>
              <a:rPr lang="en-IN" sz="7600">
                <a:solidFill>
                  <a:schemeClr val="dk1"/>
                </a:solidFill>
                <a:latin typeface="Times New Roman"/>
                <a:ea typeface="Times New Roman"/>
                <a:cs typeface="Times New Roman"/>
                <a:sym typeface="Times New Roman"/>
              </a:rPr>
              <a:t> -</a:t>
            </a:r>
            <a:r>
              <a:rPr lang="en-IN" sz="8000">
                <a:solidFill>
                  <a:schemeClr val="dk1"/>
                </a:solidFill>
                <a:latin typeface="Times New Roman"/>
                <a:ea typeface="Times New Roman"/>
                <a:cs typeface="Times New Roman"/>
                <a:sym typeface="Times New Roman"/>
              </a:rPr>
              <a:t> Derive actionable insights from the analysis and modeling results. Provide recommendations for app developers to improve engagement and success based on identified key factors.</a:t>
            </a:r>
            <a:endParaRPr sz="8000">
              <a:solidFill>
                <a:schemeClr val="dk1"/>
              </a:solidFill>
              <a:latin typeface="Times New Roman"/>
              <a:ea typeface="Times New Roman"/>
              <a:cs typeface="Times New Roman"/>
              <a:sym typeface="Times New Roman"/>
            </a:endParaRPr>
          </a:p>
          <a:p>
            <a:pPr indent="-355600" lvl="0" marL="457200" rtl="0" algn="l">
              <a:lnSpc>
                <a:spcPct val="150000"/>
              </a:lnSpc>
              <a:spcBef>
                <a:spcPts val="0"/>
              </a:spcBef>
              <a:spcAft>
                <a:spcPts val="0"/>
              </a:spcAft>
              <a:buClr>
                <a:schemeClr val="dk1"/>
              </a:buClr>
              <a:buSzPct val="95238"/>
              <a:buFont typeface="Times New Roman"/>
              <a:buChar char="●"/>
            </a:pPr>
            <a:r>
              <a:rPr b="1" lang="en-IN" sz="8400">
                <a:solidFill>
                  <a:schemeClr val="dk1"/>
                </a:solidFill>
                <a:latin typeface="Times New Roman"/>
                <a:ea typeface="Times New Roman"/>
                <a:cs typeface="Times New Roman"/>
                <a:sym typeface="Times New Roman"/>
              </a:rPr>
              <a:t>Dashboard Creation</a:t>
            </a:r>
            <a:r>
              <a:rPr lang="en-IN" sz="7600">
                <a:solidFill>
                  <a:schemeClr val="dk1"/>
                </a:solidFill>
                <a:latin typeface="Times New Roman"/>
                <a:ea typeface="Times New Roman"/>
                <a:cs typeface="Times New Roman"/>
                <a:sym typeface="Times New Roman"/>
              </a:rPr>
              <a:t> - </a:t>
            </a:r>
            <a:r>
              <a:rPr lang="en-IN" sz="8000">
                <a:solidFill>
                  <a:schemeClr val="dk1"/>
                </a:solidFill>
                <a:latin typeface="Times New Roman"/>
                <a:ea typeface="Times New Roman"/>
                <a:cs typeface="Times New Roman"/>
                <a:sym typeface="Times New Roman"/>
              </a:rPr>
              <a:t>Build an interactive dashboard to visualize key findings and metrics. Allow users to explore data, model predictions, and insights dynamically.</a:t>
            </a:r>
            <a:endParaRPr sz="8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9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8"/>
          <p:cNvSpPr txBox="1"/>
          <p:nvPr>
            <p:ph type="title"/>
          </p:nvPr>
        </p:nvSpPr>
        <p:spPr>
          <a:xfrm>
            <a:off x="581200" y="662576"/>
            <a:ext cx="11029500" cy="7587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rgbClr val="004B53"/>
                </a:solidFill>
                <a:latin typeface="Times New Roman"/>
                <a:ea typeface="Times New Roman"/>
                <a:cs typeface="Times New Roman"/>
                <a:sym typeface="Times New Roman"/>
              </a:rPr>
              <a:t>SYSTEM  APPROACH</a:t>
            </a:r>
            <a:endParaRPr sz="4400">
              <a:solidFill>
                <a:srgbClr val="004B53"/>
              </a:solidFill>
              <a:latin typeface="Times New Roman"/>
              <a:ea typeface="Times New Roman"/>
              <a:cs typeface="Times New Roman"/>
              <a:sym typeface="Times New Roman"/>
            </a:endParaRPr>
          </a:p>
        </p:txBody>
      </p:sp>
      <p:sp>
        <p:nvSpPr>
          <p:cNvPr id="129" name="Google Shape;129;p18"/>
          <p:cNvSpPr txBox="1"/>
          <p:nvPr>
            <p:ph idx="1" type="body"/>
          </p:nvPr>
        </p:nvSpPr>
        <p:spPr>
          <a:xfrm>
            <a:off x="581200" y="1507175"/>
            <a:ext cx="11029500" cy="3680400"/>
          </a:xfrm>
          <a:prstGeom prst="rect">
            <a:avLst/>
          </a:prstGeom>
          <a:noFill/>
          <a:ln>
            <a:noFill/>
          </a:ln>
        </p:spPr>
        <p:txBody>
          <a:bodyPr anchorCtr="0" anchor="ctr" bIns="45700" lIns="91425" spcFirstLastPara="1" rIns="91425" wrap="square" tIns="45700">
            <a:normAutofit/>
          </a:bodyPr>
          <a:lstStyle/>
          <a:p>
            <a:pPr indent="0" lvl="0" marL="0" rtl="0" algn="l">
              <a:lnSpc>
                <a:spcPct val="150000"/>
              </a:lnSpc>
              <a:spcBef>
                <a:spcPts val="0"/>
              </a:spcBef>
              <a:spcAft>
                <a:spcPts val="0"/>
              </a:spcAft>
              <a:buClr>
                <a:schemeClr val="dk1"/>
              </a:buClr>
              <a:buSzPts val="770"/>
              <a:buFont typeface="Arial"/>
              <a:buNone/>
            </a:pPr>
            <a:r>
              <a:rPr lang="en-IN" sz="2300">
                <a:solidFill>
                  <a:schemeClr val="dk1"/>
                </a:solidFill>
                <a:latin typeface="Times New Roman"/>
                <a:ea typeface="Times New Roman"/>
                <a:cs typeface="Times New Roman"/>
                <a:sym typeface="Times New Roman"/>
              </a:rPr>
              <a:t>The "</a:t>
            </a:r>
            <a:r>
              <a:rPr b="1" lang="en-IN" sz="2300">
                <a:solidFill>
                  <a:schemeClr val="dk1"/>
                </a:solidFill>
                <a:latin typeface="Times New Roman"/>
                <a:ea typeface="Times New Roman"/>
                <a:cs typeface="Times New Roman"/>
                <a:sym typeface="Times New Roman"/>
              </a:rPr>
              <a:t>System Approach"</a:t>
            </a:r>
            <a:r>
              <a:rPr lang="en-IN" sz="2300">
                <a:solidFill>
                  <a:schemeClr val="dk1"/>
                </a:solidFill>
                <a:latin typeface="Times New Roman"/>
                <a:ea typeface="Times New Roman"/>
                <a:cs typeface="Times New Roman"/>
                <a:sym typeface="Times New Roman"/>
              </a:rPr>
              <a:t> section outlines the overall strategy and methodology for developing and implementing the </a:t>
            </a:r>
            <a:r>
              <a:rPr b="1" lang="en-IN" sz="2300">
                <a:solidFill>
                  <a:schemeClr val="dk1"/>
                </a:solidFill>
                <a:latin typeface="Times New Roman"/>
                <a:ea typeface="Times New Roman"/>
                <a:cs typeface="Times New Roman"/>
                <a:sym typeface="Times New Roman"/>
              </a:rPr>
              <a:t>“Play Store Rview Analysis”</a:t>
            </a:r>
            <a:r>
              <a:rPr lang="en-IN" sz="2300">
                <a:solidFill>
                  <a:schemeClr val="dk1"/>
                </a:solidFill>
                <a:latin typeface="Times New Roman"/>
                <a:ea typeface="Times New Roman"/>
                <a:cs typeface="Times New Roman"/>
                <a:sym typeface="Times New Roman"/>
              </a:rPr>
              <a:t>  system. Here's a suggested structure for this section:</a:t>
            </a:r>
            <a:endParaRPr sz="2230">
              <a:solidFill>
                <a:schemeClr val="dk1"/>
              </a:solidFill>
              <a:latin typeface="Times New Roman"/>
              <a:ea typeface="Times New Roman"/>
              <a:cs typeface="Times New Roman"/>
              <a:sym typeface="Times New Roman"/>
            </a:endParaRPr>
          </a:p>
          <a:p>
            <a:pPr indent="-257809" lvl="0" marL="228600" rtl="0" algn="l">
              <a:lnSpc>
                <a:spcPct val="150000"/>
              </a:lnSpc>
              <a:spcBef>
                <a:spcPts val="800"/>
              </a:spcBef>
              <a:spcAft>
                <a:spcPts val="0"/>
              </a:spcAft>
              <a:buClr>
                <a:schemeClr val="dk1"/>
              </a:buClr>
              <a:buSzPts val="1660"/>
              <a:buFont typeface="Times New Roman"/>
              <a:buChar char="◼"/>
            </a:pPr>
            <a:r>
              <a:rPr lang="en-IN" sz="2540">
                <a:solidFill>
                  <a:schemeClr val="dk1"/>
                </a:solidFill>
                <a:latin typeface="Times New Roman"/>
                <a:ea typeface="Times New Roman"/>
                <a:cs typeface="Times New Roman"/>
                <a:sym typeface="Times New Roman"/>
              </a:rPr>
              <a:t>System requirements : windows 11 operating system , 8GB RAM, I3 Processor</a:t>
            </a:r>
            <a:endParaRPr sz="2540">
              <a:solidFill>
                <a:schemeClr val="dk1"/>
              </a:solidFill>
              <a:latin typeface="Times New Roman"/>
              <a:ea typeface="Times New Roman"/>
              <a:cs typeface="Times New Roman"/>
              <a:sym typeface="Times New Roman"/>
            </a:endParaRPr>
          </a:p>
          <a:p>
            <a:pPr indent="-257809" lvl="0" marL="228600" rtl="0" algn="l">
              <a:lnSpc>
                <a:spcPct val="150000"/>
              </a:lnSpc>
              <a:spcBef>
                <a:spcPts val="0"/>
              </a:spcBef>
              <a:spcAft>
                <a:spcPts val="0"/>
              </a:spcAft>
              <a:buClr>
                <a:schemeClr val="dk1"/>
              </a:buClr>
              <a:buSzPts val="1660"/>
              <a:buFont typeface="Times New Roman"/>
              <a:buChar char="◼"/>
            </a:pPr>
            <a:r>
              <a:rPr lang="en-IN" sz="2540">
                <a:solidFill>
                  <a:schemeClr val="dk1"/>
                </a:solidFill>
                <a:latin typeface="Times New Roman"/>
                <a:ea typeface="Times New Roman"/>
                <a:cs typeface="Times New Roman"/>
                <a:sym typeface="Times New Roman"/>
              </a:rPr>
              <a:t>Library required to build the model : IBM Watsonx studio</a:t>
            </a:r>
            <a:endParaRPr sz="2540">
              <a:solidFill>
                <a:schemeClr val="dk1"/>
              </a:solidFill>
              <a:latin typeface="Times New Roman"/>
              <a:ea typeface="Times New Roman"/>
              <a:cs typeface="Times New Roman"/>
              <a:sym typeface="Times New Roman"/>
            </a:endParaRPr>
          </a:p>
          <a:p>
            <a:pPr indent="0" lvl="0" marL="0" rtl="0" algn="l">
              <a:lnSpc>
                <a:spcPct val="110000"/>
              </a:lnSpc>
              <a:spcBef>
                <a:spcPts val="960"/>
              </a:spcBef>
              <a:spcAft>
                <a:spcPts val="0"/>
              </a:spcAft>
              <a:buNone/>
            </a:pPr>
            <a:r>
              <a:t/>
            </a:r>
            <a:endParaRPr b="1" sz="18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9"/>
          <p:cNvSpPr txBox="1"/>
          <p:nvPr>
            <p:ph type="title"/>
          </p:nvPr>
        </p:nvSpPr>
        <p:spPr>
          <a:xfrm>
            <a:off x="581200" y="702149"/>
            <a:ext cx="11029500" cy="6606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rgbClr val="004B53"/>
                </a:solidFill>
                <a:latin typeface="Times New Roman"/>
                <a:ea typeface="Times New Roman"/>
                <a:cs typeface="Times New Roman"/>
                <a:sym typeface="Times New Roman"/>
              </a:rPr>
              <a:t>ALGORITHM &amp; DEPLOYMENT</a:t>
            </a:r>
            <a:endParaRPr>
              <a:solidFill>
                <a:srgbClr val="004B53"/>
              </a:solidFill>
              <a:latin typeface="Times New Roman"/>
              <a:ea typeface="Times New Roman"/>
              <a:cs typeface="Times New Roman"/>
              <a:sym typeface="Times New Roman"/>
            </a:endParaRPr>
          </a:p>
        </p:txBody>
      </p:sp>
      <p:sp>
        <p:nvSpPr>
          <p:cNvPr id="135" name="Google Shape;135;p19"/>
          <p:cNvSpPr txBox="1"/>
          <p:nvPr>
            <p:ph idx="1" type="body"/>
          </p:nvPr>
        </p:nvSpPr>
        <p:spPr>
          <a:xfrm>
            <a:off x="581150" y="1287375"/>
            <a:ext cx="11029500" cy="53655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None/>
            </a:pPr>
            <a:r>
              <a:rPr lang="en-IN" sz="2300">
                <a:latin typeface="Times New Roman"/>
                <a:ea typeface="Times New Roman"/>
                <a:cs typeface="Times New Roman"/>
                <a:sym typeface="Times New Roman"/>
              </a:rPr>
              <a:t>In the Algorithm section, describe the machine learning algorithm chosen for predicting bike counts. Here's an example structure for this section:</a:t>
            </a:r>
            <a:endParaRPr sz="2300">
              <a:latin typeface="Times New Roman"/>
              <a:ea typeface="Times New Roman"/>
              <a:cs typeface="Times New Roman"/>
              <a:sym typeface="Times New Roman"/>
            </a:endParaRPr>
          </a:p>
          <a:p>
            <a:pPr indent="0" lvl="0" marL="0" rtl="0" algn="l">
              <a:lnSpc>
                <a:spcPct val="150000"/>
              </a:lnSpc>
              <a:spcBef>
                <a:spcPts val="100"/>
              </a:spcBef>
              <a:spcAft>
                <a:spcPts val="0"/>
              </a:spcAft>
              <a:buNone/>
            </a:pPr>
            <a:r>
              <a:rPr b="1" lang="en-IN" sz="2400">
                <a:solidFill>
                  <a:schemeClr val="dk1"/>
                </a:solidFill>
                <a:latin typeface="Times New Roman"/>
                <a:ea typeface="Times New Roman"/>
                <a:cs typeface="Times New Roman"/>
                <a:sym typeface="Times New Roman"/>
              </a:rPr>
              <a:t>Dataset Preparation:- </a:t>
            </a:r>
            <a:endParaRPr b="1" sz="2400">
              <a:solidFill>
                <a:schemeClr val="dk1"/>
              </a:solidFill>
              <a:latin typeface="Times New Roman"/>
              <a:ea typeface="Times New Roman"/>
              <a:cs typeface="Times New Roman"/>
              <a:sym typeface="Times New Roman"/>
            </a:endParaRPr>
          </a:p>
          <a:p>
            <a:pPr indent="-314706" lvl="0" marL="457200" rtl="0" algn="l">
              <a:lnSpc>
                <a:spcPct val="150000"/>
              </a:lnSpc>
              <a:spcBef>
                <a:spcPts val="100"/>
              </a:spcBef>
              <a:spcAft>
                <a:spcPts val="0"/>
              </a:spcAft>
              <a:buClr>
                <a:schemeClr val="dk1"/>
              </a:buClr>
              <a:buSzPts val="1356"/>
              <a:buFont typeface="Times New Roman"/>
              <a:buChar char="●"/>
            </a:pPr>
            <a:r>
              <a:rPr b="1" lang="en-IN" sz="2200">
                <a:solidFill>
                  <a:schemeClr val="dk1"/>
                </a:solidFill>
                <a:latin typeface="Times New Roman"/>
                <a:ea typeface="Times New Roman"/>
                <a:cs typeface="Times New Roman"/>
                <a:sym typeface="Times New Roman"/>
              </a:rPr>
              <a:t>Loading the data sets: </a:t>
            </a:r>
            <a:r>
              <a:rPr lang="en-IN" sz="2200">
                <a:solidFill>
                  <a:schemeClr val="dk1"/>
                </a:solidFill>
                <a:latin typeface="Times New Roman"/>
                <a:ea typeface="Times New Roman"/>
                <a:cs typeface="Times New Roman"/>
                <a:sym typeface="Times New Roman"/>
              </a:rPr>
              <a:t>Two datasets, First Play store app dataset and User Reviews dataset.</a:t>
            </a:r>
            <a:endParaRPr sz="2250">
              <a:solidFill>
                <a:schemeClr val="dk1"/>
              </a:solidFill>
              <a:latin typeface="Times New Roman"/>
              <a:ea typeface="Times New Roman"/>
              <a:cs typeface="Times New Roman"/>
              <a:sym typeface="Times New Roman"/>
            </a:endParaRPr>
          </a:p>
          <a:p>
            <a:pPr indent="-314706" lvl="0" marL="457200" rtl="0" algn="l">
              <a:lnSpc>
                <a:spcPct val="150000"/>
              </a:lnSpc>
              <a:spcBef>
                <a:spcPts val="100"/>
              </a:spcBef>
              <a:spcAft>
                <a:spcPts val="0"/>
              </a:spcAft>
              <a:buClr>
                <a:schemeClr val="dk1"/>
              </a:buClr>
              <a:buSzPts val="1356"/>
              <a:buFont typeface="Times New Roman"/>
              <a:buChar char="●"/>
            </a:pPr>
            <a:r>
              <a:rPr b="1" lang="en-IN" sz="2200">
                <a:solidFill>
                  <a:schemeClr val="dk1"/>
                </a:solidFill>
                <a:latin typeface="Times New Roman"/>
                <a:ea typeface="Times New Roman"/>
                <a:cs typeface="Times New Roman"/>
                <a:sym typeface="Times New Roman"/>
              </a:rPr>
              <a:t>Import Libraries: </a:t>
            </a:r>
            <a:r>
              <a:rPr lang="en-IN" sz="2200">
                <a:solidFill>
                  <a:schemeClr val="dk1"/>
                </a:solidFill>
                <a:latin typeface="Times New Roman"/>
                <a:ea typeface="Times New Roman"/>
                <a:cs typeface="Times New Roman"/>
                <a:sym typeface="Times New Roman"/>
              </a:rPr>
              <a:t>NumPy, Pandas, Seaborn and Matplotlib</a:t>
            </a:r>
            <a:endParaRPr sz="2250">
              <a:solidFill>
                <a:schemeClr val="dk1"/>
              </a:solidFill>
              <a:latin typeface="Times New Roman"/>
              <a:ea typeface="Times New Roman"/>
              <a:cs typeface="Times New Roman"/>
              <a:sym typeface="Times New Roman"/>
            </a:endParaRPr>
          </a:p>
          <a:p>
            <a:pPr indent="-314706" lvl="0" marL="457200" rtl="0" algn="l">
              <a:lnSpc>
                <a:spcPct val="150000"/>
              </a:lnSpc>
              <a:spcBef>
                <a:spcPts val="100"/>
              </a:spcBef>
              <a:spcAft>
                <a:spcPts val="0"/>
              </a:spcAft>
              <a:buClr>
                <a:schemeClr val="dk1"/>
              </a:buClr>
              <a:buSzPts val="1356"/>
              <a:buFont typeface="Times New Roman"/>
              <a:buChar char="●"/>
            </a:pPr>
            <a:r>
              <a:rPr b="1" lang="en-IN" sz="2200">
                <a:solidFill>
                  <a:schemeClr val="dk1"/>
                </a:solidFill>
                <a:latin typeface="Times New Roman"/>
                <a:ea typeface="Times New Roman"/>
                <a:cs typeface="Times New Roman"/>
                <a:sym typeface="Times New Roman"/>
              </a:rPr>
              <a:t>Data cleaning: </a:t>
            </a:r>
            <a:r>
              <a:rPr lang="en-IN" sz="2200">
                <a:solidFill>
                  <a:schemeClr val="dk1"/>
                </a:solidFill>
                <a:latin typeface="Times New Roman"/>
                <a:ea typeface="Times New Roman"/>
                <a:cs typeface="Times New Roman"/>
                <a:sym typeface="Times New Roman"/>
              </a:rPr>
              <a:t>Null values, Finding and removing Outliers,  Removing duplicate data.</a:t>
            </a:r>
            <a:endParaRPr sz="2250">
              <a:solidFill>
                <a:schemeClr val="dk1"/>
              </a:solidFill>
              <a:latin typeface="Times New Roman"/>
              <a:ea typeface="Times New Roman"/>
              <a:cs typeface="Times New Roman"/>
              <a:sym typeface="Times New Roman"/>
            </a:endParaRPr>
          </a:p>
          <a:p>
            <a:pPr indent="-314706" lvl="0" marL="457200" rtl="0" algn="l">
              <a:lnSpc>
                <a:spcPct val="150000"/>
              </a:lnSpc>
              <a:spcBef>
                <a:spcPts val="100"/>
              </a:spcBef>
              <a:spcAft>
                <a:spcPts val="0"/>
              </a:spcAft>
              <a:buClr>
                <a:schemeClr val="dk1"/>
              </a:buClr>
              <a:buSzPts val="1356"/>
              <a:buFont typeface="Times New Roman"/>
              <a:buChar char="●"/>
            </a:pPr>
            <a:r>
              <a:rPr b="1" lang="en-IN" sz="2200">
                <a:solidFill>
                  <a:schemeClr val="dk1"/>
                </a:solidFill>
                <a:latin typeface="Times New Roman"/>
                <a:ea typeface="Times New Roman"/>
                <a:cs typeface="Times New Roman"/>
                <a:sym typeface="Times New Roman"/>
              </a:rPr>
              <a:t>Data Imputation: </a:t>
            </a:r>
            <a:r>
              <a:rPr lang="en-IN" sz="2200">
                <a:solidFill>
                  <a:schemeClr val="dk1"/>
                </a:solidFill>
                <a:latin typeface="Times New Roman"/>
                <a:ea typeface="Times New Roman"/>
                <a:cs typeface="Times New Roman"/>
                <a:sym typeface="Times New Roman"/>
              </a:rPr>
              <a:t>Filling the missing categorical values with  mode and numerical values with median. Conversion of price,  installs, reviews into numerical values.</a:t>
            </a:r>
            <a:endParaRPr sz="2250">
              <a:solidFill>
                <a:schemeClr val="dk1"/>
              </a:solidFill>
              <a:latin typeface="Times New Roman"/>
              <a:ea typeface="Times New Roman"/>
              <a:cs typeface="Times New Roman"/>
              <a:sym typeface="Times New Roman"/>
            </a:endParaRPr>
          </a:p>
          <a:p>
            <a:pPr indent="-314706" lvl="0" marL="457200" rtl="0" algn="l">
              <a:lnSpc>
                <a:spcPct val="150000"/>
              </a:lnSpc>
              <a:spcBef>
                <a:spcPts val="100"/>
              </a:spcBef>
              <a:spcAft>
                <a:spcPts val="0"/>
              </a:spcAft>
              <a:buClr>
                <a:schemeClr val="dk1"/>
              </a:buClr>
              <a:buSzPts val="1356"/>
              <a:buFont typeface="Times New Roman"/>
              <a:buChar char="●"/>
            </a:pPr>
            <a:r>
              <a:rPr b="1" lang="en-IN" sz="2200">
                <a:solidFill>
                  <a:schemeClr val="dk1"/>
                </a:solidFill>
                <a:latin typeface="Times New Roman"/>
                <a:ea typeface="Times New Roman"/>
                <a:cs typeface="Times New Roman"/>
                <a:sym typeface="Times New Roman"/>
              </a:rPr>
              <a:t>Exploratory Data Analysis: </a:t>
            </a:r>
            <a:r>
              <a:rPr lang="en-IN" sz="2200">
                <a:solidFill>
                  <a:schemeClr val="dk1"/>
                </a:solidFill>
                <a:latin typeface="Times New Roman"/>
                <a:ea typeface="Times New Roman"/>
                <a:cs typeface="Times New Roman"/>
                <a:sym typeface="Times New Roman"/>
              </a:rPr>
              <a:t>Analyzing the data sets to  summarize their main characteristics using statistical graphics  and data visualizations method.</a:t>
            </a:r>
            <a:endParaRPr b="1" sz="25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0"/>
          <p:cNvSpPr txBox="1"/>
          <p:nvPr>
            <p:ph type="title"/>
          </p:nvPr>
        </p:nvSpPr>
        <p:spPr>
          <a:xfrm>
            <a:off x="581200" y="702149"/>
            <a:ext cx="11029500" cy="6000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IN" sz="3900">
                <a:solidFill>
                  <a:srgbClr val="004B53"/>
                </a:solidFill>
                <a:latin typeface="Times New Roman"/>
                <a:ea typeface="Times New Roman"/>
                <a:cs typeface="Times New Roman"/>
                <a:sym typeface="Times New Roman"/>
              </a:rPr>
              <a:t>Attributes</a:t>
            </a:r>
            <a:endParaRPr sz="3900">
              <a:solidFill>
                <a:srgbClr val="004B53"/>
              </a:solidFill>
              <a:latin typeface="Times New Roman"/>
              <a:ea typeface="Times New Roman"/>
              <a:cs typeface="Times New Roman"/>
              <a:sym typeface="Times New Roman"/>
            </a:endParaRPr>
          </a:p>
        </p:txBody>
      </p:sp>
      <p:sp>
        <p:nvSpPr>
          <p:cNvPr id="142" name="Google Shape;142;p20"/>
          <p:cNvSpPr txBox="1"/>
          <p:nvPr>
            <p:ph idx="1" type="body"/>
          </p:nvPr>
        </p:nvSpPr>
        <p:spPr>
          <a:xfrm>
            <a:off x="581200" y="1302025"/>
            <a:ext cx="11029500" cy="4673400"/>
          </a:xfrm>
          <a:prstGeom prst="rect">
            <a:avLst/>
          </a:prstGeom>
        </p:spPr>
        <p:txBody>
          <a:bodyPr anchorCtr="0" anchor="ctr" bIns="45700" lIns="91425" spcFirstLastPara="1" rIns="91425" wrap="square" tIns="45700">
            <a:noAutofit/>
          </a:bodyPr>
          <a:lstStyle/>
          <a:p>
            <a:pPr indent="-333756" lvl="0" marL="457200" marR="20955" rtl="0" algn="l">
              <a:lnSpc>
                <a:spcPct val="140000"/>
              </a:lnSpc>
              <a:spcBef>
                <a:spcPts val="100"/>
              </a:spcBef>
              <a:spcAft>
                <a:spcPts val="0"/>
              </a:spcAft>
              <a:buClr>
                <a:schemeClr val="dk1"/>
              </a:buClr>
              <a:buSzPts val="1656"/>
              <a:buFont typeface="Times New Roman"/>
              <a:buAutoNum type="arabicPeriod"/>
            </a:pPr>
            <a:r>
              <a:rPr b="1" lang="en-IN" sz="1869">
                <a:solidFill>
                  <a:schemeClr val="dk1"/>
                </a:solidFill>
                <a:latin typeface="Times New Roman"/>
                <a:ea typeface="Times New Roman"/>
                <a:cs typeface="Times New Roman"/>
                <a:sym typeface="Times New Roman"/>
              </a:rPr>
              <a:t>App :  </a:t>
            </a:r>
            <a:r>
              <a:rPr lang="en-IN" sz="1869">
                <a:solidFill>
                  <a:schemeClr val="dk1"/>
                </a:solidFill>
                <a:latin typeface="Times New Roman"/>
                <a:ea typeface="Times New Roman"/>
                <a:cs typeface="Times New Roman"/>
                <a:sym typeface="Times New Roman"/>
              </a:rPr>
              <a:t>The name of the app for each observation.</a:t>
            </a:r>
            <a:endParaRPr sz="1871">
              <a:solidFill>
                <a:schemeClr val="dk1"/>
              </a:solidFill>
              <a:latin typeface="Times New Roman"/>
              <a:ea typeface="Times New Roman"/>
              <a:cs typeface="Times New Roman"/>
              <a:sym typeface="Times New Roman"/>
            </a:endParaRPr>
          </a:p>
          <a:p>
            <a:pPr indent="-333756" lvl="0" marL="457200" marR="20955" rtl="0" algn="l">
              <a:lnSpc>
                <a:spcPct val="140000"/>
              </a:lnSpc>
              <a:spcBef>
                <a:spcPts val="0"/>
              </a:spcBef>
              <a:spcAft>
                <a:spcPts val="0"/>
              </a:spcAft>
              <a:buClr>
                <a:schemeClr val="dk1"/>
              </a:buClr>
              <a:buSzPts val="1656"/>
              <a:buFont typeface="Times New Roman"/>
              <a:buAutoNum type="arabicPeriod"/>
            </a:pPr>
            <a:r>
              <a:rPr b="1" lang="en-IN" sz="1871">
                <a:solidFill>
                  <a:schemeClr val="dk1"/>
                </a:solidFill>
                <a:latin typeface="Times New Roman"/>
                <a:ea typeface="Times New Roman"/>
                <a:cs typeface="Times New Roman"/>
                <a:sym typeface="Times New Roman"/>
              </a:rPr>
              <a:t>Category :</a:t>
            </a:r>
            <a:r>
              <a:rPr lang="en-IN" sz="1871">
                <a:solidFill>
                  <a:schemeClr val="dk1"/>
                </a:solidFill>
                <a:latin typeface="Times New Roman"/>
                <a:ea typeface="Times New Roman"/>
                <a:cs typeface="Times New Roman"/>
                <a:sym typeface="Times New Roman"/>
              </a:rPr>
              <a:t>  Category to which the app belongs.</a:t>
            </a:r>
            <a:endParaRPr sz="1871">
              <a:solidFill>
                <a:schemeClr val="dk1"/>
              </a:solidFill>
              <a:latin typeface="Times New Roman"/>
              <a:ea typeface="Times New Roman"/>
              <a:cs typeface="Times New Roman"/>
              <a:sym typeface="Times New Roman"/>
            </a:endParaRPr>
          </a:p>
          <a:p>
            <a:pPr indent="-333756" lvl="0" marL="457200" marR="20955" rtl="0" algn="l">
              <a:lnSpc>
                <a:spcPct val="140000"/>
              </a:lnSpc>
              <a:spcBef>
                <a:spcPts val="0"/>
              </a:spcBef>
              <a:spcAft>
                <a:spcPts val="0"/>
              </a:spcAft>
              <a:buClr>
                <a:schemeClr val="dk1"/>
              </a:buClr>
              <a:buSzPts val="1656"/>
              <a:buFont typeface="Times New Roman"/>
              <a:buAutoNum type="arabicPeriod"/>
            </a:pPr>
            <a:r>
              <a:rPr b="1" lang="en-IN" sz="1871">
                <a:solidFill>
                  <a:schemeClr val="dk1"/>
                </a:solidFill>
                <a:latin typeface="Times New Roman"/>
                <a:ea typeface="Times New Roman"/>
                <a:cs typeface="Times New Roman"/>
                <a:sym typeface="Times New Roman"/>
              </a:rPr>
              <a:t>Rating :   </a:t>
            </a:r>
            <a:r>
              <a:rPr lang="en-IN" sz="1871">
                <a:solidFill>
                  <a:schemeClr val="dk1"/>
                </a:solidFill>
                <a:latin typeface="Times New Roman"/>
                <a:ea typeface="Times New Roman"/>
                <a:cs typeface="Times New Roman"/>
                <a:sym typeface="Times New Roman"/>
              </a:rPr>
              <a:t>The average rating for the app. </a:t>
            </a:r>
            <a:endParaRPr sz="1871">
              <a:solidFill>
                <a:schemeClr val="dk1"/>
              </a:solidFill>
              <a:latin typeface="Times New Roman"/>
              <a:ea typeface="Times New Roman"/>
              <a:cs typeface="Times New Roman"/>
              <a:sym typeface="Times New Roman"/>
            </a:endParaRPr>
          </a:p>
          <a:p>
            <a:pPr indent="-333756" lvl="0" marL="457200" marR="20955" rtl="0" algn="l">
              <a:lnSpc>
                <a:spcPct val="140000"/>
              </a:lnSpc>
              <a:spcBef>
                <a:spcPts val="0"/>
              </a:spcBef>
              <a:spcAft>
                <a:spcPts val="0"/>
              </a:spcAft>
              <a:buClr>
                <a:schemeClr val="dk1"/>
              </a:buClr>
              <a:buSzPts val="1656"/>
              <a:buFont typeface="Times New Roman"/>
              <a:buAutoNum type="arabicPeriod"/>
            </a:pPr>
            <a:r>
              <a:rPr b="1" lang="en-IN" sz="1871">
                <a:solidFill>
                  <a:schemeClr val="dk1"/>
                </a:solidFill>
                <a:latin typeface="Times New Roman"/>
                <a:ea typeface="Times New Roman"/>
                <a:cs typeface="Times New Roman"/>
                <a:sym typeface="Times New Roman"/>
              </a:rPr>
              <a:t>Reviews :  </a:t>
            </a:r>
            <a:r>
              <a:rPr lang="en-IN" sz="1871">
                <a:solidFill>
                  <a:schemeClr val="dk1"/>
                </a:solidFill>
                <a:latin typeface="Times New Roman"/>
                <a:ea typeface="Times New Roman"/>
                <a:cs typeface="Times New Roman"/>
                <a:sym typeface="Times New Roman"/>
              </a:rPr>
              <a:t>The number of reviews that the app has  received on the play store</a:t>
            </a:r>
            <a:r>
              <a:rPr lang="en-IN" sz="1871">
                <a:solidFill>
                  <a:schemeClr val="dk1"/>
                </a:solidFill>
                <a:latin typeface="Times New Roman"/>
                <a:ea typeface="Times New Roman"/>
                <a:cs typeface="Times New Roman"/>
                <a:sym typeface="Times New Roman"/>
              </a:rPr>
              <a:t>.</a:t>
            </a:r>
            <a:endParaRPr b="1" sz="1871">
              <a:solidFill>
                <a:schemeClr val="dk1"/>
              </a:solidFill>
              <a:latin typeface="Times New Roman"/>
              <a:ea typeface="Times New Roman"/>
              <a:cs typeface="Times New Roman"/>
              <a:sym typeface="Times New Roman"/>
            </a:endParaRPr>
          </a:p>
          <a:p>
            <a:pPr indent="-333756" lvl="0" marL="457200" marR="20955" rtl="0" algn="l">
              <a:lnSpc>
                <a:spcPct val="140000"/>
              </a:lnSpc>
              <a:spcBef>
                <a:spcPts val="0"/>
              </a:spcBef>
              <a:spcAft>
                <a:spcPts val="0"/>
              </a:spcAft>
              <a:buClr>
                <a:schemeClr val="dk1"/>
              </a:buClr>
              <a:buSzPts val="1656"/>
              <a:buFont typeface="Times New Roman"/>
              <a:buAutoNum type="arabicPeriod"/>
            </a:pPr>
            <a:r>
              <a:rPr b="1" lang="en-IN" sz="1871">
                <a:solidFill>
                  <a:schemeClr val="dk1"/>
                </a:solidFill>
                <a:latin typeface="Times New Roman"/>
                <a:ea typeface="Times New Roman"/>
                <a:cs typeface="Times New Roman"/>
                <a:sym typeface="Times New Roman"/>
              </a:rPr>
              <a:t>Size :  </a:t>
            </a:r>
            <a:r>
              <a:rPr lang="en-IN" sz="1871">
                <a:solidFill>
                  <a:schemeClr val="dk1"/>
                </a:solidFill>
                <a:latin typeface="Times New Roman"/>
                <a:ea typeface="Times New Roman"/>
                <a:cs typeface="Times New Roman"/>
                <a:sym typeface="Times New Roman"/>
              </a:rPr>
              <a:t>The amount of memory the app occupies on the device.</a:t>
            </a:r>
            <a:endParaRPr sz="1871">
              <a:solidFill>
                <a:schemeClr val="dk1"/>
              </a:solidFill>
              <a:latin typeface="Times New Roman"/>
              <a:ea typeface="Times New Roman"/>
              <a:cs typeface="Times New Roman"/>
              <a:sym typeface="Times New Roman"/>
            </a:endParaRPr>
          </a:p>
          <a:p>
            <a:pPr indent="-333756" lvl="0" marL="457200" marR="20955" rtl="0" algn="l">
              <a:lnSpc>
                <a:spcPct val="140000"/>
              </a:lnSpc>
              <a:spcBef>
                <a:spcPts val="0"/>
              </a:spcBef>
              <a:spcAft>
                <a:spcPts val="0"/>
              </a:spcAft>
              <a:buClr>
                <a:schemeClr val="dk1"/>
              </a:buClr>
              <a:buSzPts val="1656"/>
              <a:buFont typeface="Times New Roman"/>
              <a:buAutoNum type="arabicPeriod"/>
            </a:pPr>
            <a:r>
              <a:rPr b="1" lang="en-IN" sz="1871">
                <a:solidFill>
                  <a:schemeClr val="dk1"/>
                </a:solidFill>
                <a:latin typeface="Times New Roman"/>
                <a:ea typeface="Times New Roman"/>
                <a:cs typeface="Times New Roman"/>
                <a:sym typeface="Times New Roman"/>
              </a:rPr>
              <a:t>Installs :  </a:t>
            </a:r>
            <a:r>
              <a:rPr lang="en-IN" sz="1871">
                <a:solidFill>
                  <a:schemeClr val="dk1"/>
                </a:solidFill>
                <a:latin typeface="Times New Roman"/>
                <a:ea typeface="Times New Roman"/>
                <a:cs typeface="Times New Roman"/>
                <a:sym typeface="Times New Roman"/>
              </a:rPr>
              <a:t>The number of times that the app has been downloaded and installed from the play store.</a:t>
            </a:r>
            <a:endParaRPr sz="1871">
              <a:solidFill>
                <a:schemeClr val="dk1"/>
              </a:solidFill>
              <a:latin typeface="Times New Roman"/>
              <a:ea typeface="Times New Roman"/>
              <a:cs typeface="Times New Roman"/>
              <a:sym typeface="Times New Roman"/>
            </a:endParaRPr>
          </a:p>
          <a:p>
            <a:pPr indent="-333756" lvl="0" marL="457200" marR="20955" rtl="0" algn="l">
              <a:lnSpc>
                <a:spcPct val="140000"/>
              </a:lnSpc>
              <a:spcBef>
                <a:spcPts val="0"/>
              </a:spcBef>
              <a:spcAft>
                <a:spcPts val="0"/>
              </a:spcAft>
              <a:buClr>
                <a:schemeClr val="dk1"/>
              </a:buClr>
              <a:buSzPts val="1656"/>
              <a:buFont typeface="Times New Roman"/>
              <a:buAutoNum type="arabicPeriod"/>
            </a:pPr>
            <a:r>
              <a:rPr b="1" lang="en-IN" sz="1871">
                <a:solidFill>
                  <a:schemeClr val="dk1"/>
                </a:solidFill>
                <a:latin typeface="Times New Roman"/>
                <a:ea typeface="Times New Roman"/>
                <a:cs typeface="Times New Roman"/>
                <a:sym typeface="Times New Roman"/>
              </a:rPr>
              <a:t>Type :  </a:t>
            </a:r>
            <a:r>
              <a:rPr lang="en-IN" sz="1871">
                <a:solidFill>
                  <a:schemeClr val="dk1"/>
                </a:solidFill>
                <a:latin typeface="Times New Roman"/>
                <a:ea typeface="Times New Roman"/>
                <a:cs typeface="Times New Roman"/>
                <a:sym typeface="Times New Roman"/>
              </a:rPr>
              <a:t>The information whether the app is free or paid.</a:t>
            </a:r>
            <a:endParaRPr sz="1871">
              <a:solidFill>
                <a:schemeClr val="dk1"/>
              </a:solidFill>
              <a:latin typeface="Times New Roman"/>
              <a:ea typeface="Times New Roman"/>
              <a:cs typeface="Times New Roman"/>
              <a:sym typeface="Times New Roman"/>
            </a:endParaRPr>
          </a:p>
          <a:p>
            <a:pPr indent="-333756" lvl="0" marL="457200" marR="20955" rtl="0" algn="l">
              <a:lnSpc>
                <a:spcPct val="140000"/>
              </a:lnSpc>
              <a:spcBef>
                <a:spcPts val="0"/>
              </a:spcBef>
              <a:spcAft>
                <a:spcPts val="0"/>
              </a:spcAft>
              <a:buClr>
                <a:schemeClr val="dk1"/>
              </a:buClr>
              <a:buSzPts val="1656"/>
              <a:buFont typeface="Times New Roman"/>
              <a:buAutoNum type="arabicPeriod"/>
            </a:pPr>
            <a:r>
              <a:rPr b="1" lang="en-IN" sz="1871">
                <a:solidFill>
                  <a:schemeClr val="dk1"/>
                </a:solidFill>
                <a:latin typeface="Times New Roman"/>
                <a:ea typeface="Times New Roman"/>
                <a:cs typeface="Times New Roman"/>
                <a:sym typeface="Times New Roman"/>
              </a:rPr>
              <a:t>Price: </a:t>
            </a:r>
            <a:r>
              <a:rPr lang="en-IN" sz="1871">
                <a:solidFill>
                  <a:schemeClr val="dk1"/>
                </a:solidFill>
                <a:latin typeface="Times New Roman"/>
                <a:ea typeface="Times New Roman"/>
                <a:cs typeface="Times New Roman"/>
                <a:sym typeface="Times New Roman"/>
              </a:rPr>
              <a:t>If the app is a paid app, the data about its price.</a:t>
            </a:r>
            <a:endParaRPr sz="1871">
              <a:solidFill>
                <a:schemeClr val="dk1"/>
              </a:solidFill>
              <a:latin typeface="Times New Roman"/>
              <a:ea typeface="Times New Roman"/>
              <a:cs typeface="Times New Roman"/>
              <a:sym typeface="Times New Roman"/>
            </a:endParaRPr>
          </a:p>
          <a:p>
            <a:pPr indent="-333756" lvl="0" marL="457200" marR="20955" rtl="0" algn="l">
              <a:lnSpc>
                <a:spcPct val="140000"/>
              </a:lnSpc>
              <a:spcBef>
                <a:spcPts val="0"/>
              </a:spcBef>
              <a:spcAft>
                <a:spcPts val="0"/>
              </a:spcAft>
              <a:buClr>
                <a:schemeClr val="dk1"/>
              </a:buClr>
              <a:buSzPts val="1656"/>
              <a:buFont typeface="Times New Roman"/>
              <a:buAutoNum type="arabicPeriod"/>
            </a:pPr>
            <a:r>
              <a:rPr b="1" lang="en-IN" sz="1871">
                <a:solidFill>
                  <a:schemeClr val="dk1"/>
                </a:solidFill>
                <a:latin typeface="Times New Roman"/>
                <a:ea typeface="Times New Roman"/>
                <a:cs typeface="Times New Roman"/>
                <a:sym typeface="Times New Roman"/>
              </a:rPr>
              <a:t>Content Rating: </a:t>
            </a:r>
            <a:r>
              <a:rPr lang="en-IN" sz="1871">
                <a:solidFill>
                  <a:schemeClr val="dk1"/>
                </a:solidFill>
                <a:latin typeface="Times New Roman"/>
                <a:ea typeface="Times New Roman"/>
                <a:cs typeface="Times New Roman"/>
                <a:sym typeface="Times New Roman"/>
              </a:rPr>
              <a:t>The maturity rating of the app i.e. the age group of the audience for which it is suitable.</a:t>
            </a:r>
            <a:endParaRPr sz="1871">
              <a:solidFill>
                <a:schemeClr val="dk1"/>
              </a:solidFill>
              <a:latin typeface="Times New Roman"/>
              <a:ea typeface="Times New Roman"/>
              <a:cs typeface="Times New Roman"/>
              <a:sym typeface="Times New Roman"/>
            </a:endParaRPr>
          </a:p>
          <a:p>
            <a:pPr indent="-333756" lvl="0" marL="457200" marR="20955" rtl="0" algn="l">
              <a:lnSpc>
                <a:spcPct val="140000"/>
              </a:lnSpc>
              <a:spcBef>
                <a:spcPts val="0"/>
              </a:spcBef>
              <a:spcAft>
                <a:spcPts val="0"/>
              </a:spcAft>
              <a:buClr>
                <a:schemeClr val="dk1"/>
              </a:buClr>
              <a:buSzPts val="1656"/>
              <a:buFont typeface="Times New Roman"/>
              <a:buAutoNum type="arabicPeriod"/>
            </a:pPr>
            <a:r>
              <a:rPr b="1" lang="en-IN" sz="1871">
                <a:solidFill>
                  <a:schemeClr val="dk1"/>
                </a:solidFill>
                <a:latin typeface="Times New Roman"/>
                <a:ea typeface="Times New Roman"/>
                <a:cs typeface="Times New Roman"/>
                <a:sym typeface="Times New Roman"/>
              </a:rPr>
              <a:t>Genres: </a:t>
            </a:r>
            <a:r>
              <a:rPr lang="en-IN" sz="1871">
                <a:solidFill>
                  <a:schemeClr val="dk1"/>
                </a:solidFill>
                <a:latin typeface="Times New Roman"/>
                <a:ea typeface="Times New Roman"/>
                <a:cs typeface="Times New Roman"/>
                <a:sym typeface="Times New Roman"/>
              </a:rPr>
              <a:t>The data about to which genre the app  belongs. Genres can be considered as a further division of the group of Category.  </a:t>
            </a:r>
            <a:endParaRPr sz="1717">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1"/>
          <p:cNvSpPr txBox="1"/>
          <p:nvPr>
            <p:ph idx="1" type="body"/>
          </p:nvPr>
        </p:nvSpPr>
        <p:spPr>
          <a:xfrm>
            <a:off x="498225" y="732700"/>
            <a:ext cx="11112600" cy="5242800"/>
          </a:xfrm>
          <a:prstGeom prst="rect">
            <a:avLst/>
          </a:prstGeom>
        </p:spPr>
        <p:txBody>
          <a:bodyPr anchorCtr="0" anchor="ctr" bIns="45700" lIns="91425" spcFirstLastPara="1" rIns="91425" wrap="square" tIns="45700">
            <a:noAutofit/>
          </a:bodyPr>
          <a:lstStyle/>
          <a:p>
            <a:pPr indent="-352503" lvl="0" marL="457200" marR="20955" rtl="0" algn="l">
              <a:lnSpc>
                <a:spcPct val="130000"/>
              </a:lnSpc>
              <a:spcBef>
                <a:spcPts val="100"/>
              </a:spcBef>
              <a:spcAft>
                <a:spcPts val="0"/>
              </a:spcAft>
              <a:buClr>
                <a:schemeClr val="dk1"/>
              </a:buClr>
              <a:buSzPts val="1951"/>
              <a:buFont typeface="Times New Roman"/>
              <a:buAutoNum type="arabicPeriod"/>
            </a:pPr>
            <a:r>
              <a:rPr b="1" lang="en-IN" sz="1951">
                <a:solidFill>
                  <a:schemeClr val="dk1"/>
                </a:solidFill>
                <a:latin typeface="Times New Roman"/>
                <a:ea typeface="Times New Roman"/>
                <a:cs typeface="Times New Roman"/>
                <a:sym typeface="Times New Roman"/>
              </a:rPr>
              <a:t>Last Updated: </a:t>
            </a:r>
            <a:r>
              <a:rPr lang="en-IN" sz="1951">
                <a:solidFill>
                  <a:schemeClr val="dk1"/>
                </a:solidFill>
                <a:latin typeface="Times New Roman"/>
                <a:ea typeface="Times New Roman"/>
                <a:cs typeface="Times New Roman"/>
                <a:sym typeface="Times New Roman"/>
              </a:rPr>
              <a:t>The date on which the latest update of the app was  released.</a:t>
            </a:r>
            <a:endParaRPr sz="1951">
              <a:solidFill>
                <a:schemeClr val="dk1"/>
              </a:solidFill>
              <a:latin typeface="Times New Roman"/>
              <a:ea typeface="Times New Roman"/>
              <a:cs typeface="Times New Roman"/>
              <a:sym typeface="Times New Roman"/>
            </a:endParaRPr>
          </a:p>
          <a:p>
            <a:pPr indent="-352503" lvl="0" marL="457200" marR="20955" rtl="0" algn="l">
              <a:lnSpc>
                <a:spcPct val="130000"/>
              </a:lnSpc>
              <a:spcBef>
                <a:spcPts val="0"/>
              </a:spcBef>
              <a:spcAft>
                <a:spcPts val="0"/>
              </a:spcAft>
              <a:buClr>
                <a:schemeClr val="dk1"/>
              </a:buClr>
              <a:buSzPts val="1951"/>
              <a:buFont typeface="Times New Roman"/>
              <a:buAutoNum type="arabicPeriod"/>
            </a:pPr>
            <a:r>
              <a:rPr b="1" lang="en-IN" sz="1951">
                <a:solidFill>
                  <a:schemeClr val="dk1"/>
                </a:solidFill>
                <a:latin typeface="Times New Roman"/>
                <a:ea typeface="Times New Roman"/>
                <a:cs typeface="Times New Roman"/>
                <a:sym typeface="Times New Roman"/>
              </a:rPr>
              <a:t>Current Version: </a:t>
            </a:r>
            <a:r>
              <a:rPr lang="en-IN" sz="1951">
                <a:solidFill>
                  <a:schemeClr val="dk1"/>
                </a:solidFill>
                <a:latin typeface="Times New Roman"/>
                <a:ea typeface="Times New Roman"/>
                <a:cs typeface="Times New Roman"/>
                <a:sym typeface="Times New Roman"/>
              </a:rPr>
              <a:t>Information on the current version of the app  available on the play store.</a:t>
            </a:r>
            <a:endParaRPr sz="1951">
              <a:solidFill>
                <a:schemeClr val="dk1"/>
              </a:solidFill>
              <a:latin typeface="Times New Roman"/>
              <a:ea typeface="Times New Roman"/>
              <a:cs typeface="Times New Roman"/>
              <a:sym typeface="Times New Roman"/>
            </a:endParaRPr>
          </a:p>
          <a:p>
            <a:pPr indent="-352503" lvl="0" marL="457200" marR="20955" rtl="0" algn="l">
              <a:lnSpc>
                <a:spcPct val="130000"/>
              </a:lnSpc>
              <a:spcBef>
                <a:spcPts val="0"/>
              </a:spcBef>
              <a:spcAft>
                <a:spcPts val="0"/>
              </a:spcAft>
              <a:buClr>
                <a:schemeClr val="dk1"/>
              </a:buClr>
              <a:buSzPts val="1951"/>
              <a:buFont typeface="Times New Roman"/>
              <a:buAutoNum type="arabicPeriod"/>
            </a:pPr>
            <a:r>
              <a:rPr b="1" lang="en-IN" sz="1951">
                <a:solidFill>
                  <a:schemeClr val="dk1"/>
                </a:solidFill>
                <a:latin typeface="Times New Roman"/>
                <a:ea typeface="Times New Roman"/>
                <a:cs typeface="Times New Roman"/>
                <a:sym typeface="Times New Roman"/>
              </a:rPr>
              <a:t>Android Version: </a:t>
            </a:r>
            <a:r>
              <a:rPr lang="en-IN" sz="1951">
                <a:solidFill>
                  <a:schemeClr val="dk1"/>
                </a:solidFill>
                <a:latin typeface="Times New Roman"/>
                <a:ea typeface="Times New Roman"/>
                <a:cs typeface="Times New Roman"/>
                <a:sym typeface="Times New Roman"/>
              </a:rPr>
              <a:t>Information about the android versions on which  the app is supported.</a:t>
            </a:r>
            <a:endParaRPr sz="1951">
              <a:solidFill>
                <a:schemeClr val="dk1"/>
              </a:solidFill>
              <a:latin typeface="Times New Roman"/>
              <a:ea typeface="Times New Roman"/>
              <a:cs typeface="Times New Roman"/>
              <a:sym typeface="Times New Roman"/>
            </a:endParaRPr>
          </a:p>
          <a:p>
            <a:pPr indent="0" lvl="0" marL="0" marR="20955" rtl="0" algn="l">
              <a:lnSpc>
                <a:spcPct val="130000"/>
              </a:lnSpc>
              <a:spcBef>
                <a:spcPts val="100"/>
              </a:spcBef>
              <a:spcAft>
                <a:spcPts val="0"/>
              </a:spcAft>
              <a:buNone/>
            </a:pPr>
            <a:r>
              <a:t/>
            </a:r>
            <a:endParaRPr sz="1951">
              <a:solidFill>
                <a:schemeClr val="dk1"/>
              </a:solidFill>
              <a:latin typeface="Times New Roman"/>
              <a:ea typeface="Times New Roman"/>
              <a:cs typeface="Times New Roman"/>
              <a:sym typeface="Times New Roman"/>
            </a:endParaRPr>
          </a:p>
          <a:p>
            <a:pPr indent="0" lvl="0" marL="12700" marR="20955" rtl="0" algn="l">
              <a:lnSpc>
                <a:spcPct val="130000"/>
              </a:lnSpc>
              <a:spcBef>
                <a:spcPts val="100"/>
              </a:spcBef>
              <a:spcAft>
                <a:spcPts val="0"/>
              </a:spcAft>
              <a:buClr>
                <a:schemeClr val="dk1"/>
              </a:buClr>
              <a:buSzPts val="935"/>
              <a:buFont typeface="Arial"/>
              <a:buNone/>
            </a:pPr>
            <a:r>
              <a:t/>
            </a:r>
            <a:endParaRPr sz="1526">
              <a:solidFill>
                <a:schemeClr val="dk1"/>
              </a:solidFill>
              <a:latin typeface="Times New Roman"/>
              <a:ea typeface="Times New Roman"/>
              <a:cs typeface="Times New Roman"/>
              <a:sym typeface="Times New Roman"/>
            </a:endParaRPr>
          </a:p>
          <a:p>
            <a:pPr indent="0" lvl="0" marL="12700" rtl="0" algn="l">
              <a:lnSpc>
                <a:spcPct val="60000"/>
              </a:lnSpc>
              <a:spcBef>
                <a:spcPts val="100"/>
              </a:spcBef>
              <a:spcAft>
                <a:spcPts val="0"/>
              </a:spcAft>
              <a:buClr>
                <a:schemeClr val="dk1"/>
              </a:buClr>
              <a:buSzPts val="935"/>
              <a:buFont typeface="Arial"/>
              <a:buNone/>
            </a:pPr>
            <a:r>
              <a:rPr b="1" lang="en-IN" sz="2807">
                <a:solidFill>
                  <a:schemeClr val="dk1"/>
                </a:solidFill>
                <a:latin typeface="Times New Roman"/>
                <a:ea typeface="Times New Roman"/>
                <a:cs typeface="Times New Roman"/>
                <a:sym typeface="Times New Roman"/>
              </a:rPr>
              <a:t>Attributes in User reviews</a:t>
            </a:r>
            <a:endParaRPr b="1" sz="2807">
              <a:solidFill>
                <a:schemeClr val="dk1"/>
              </a:solidFill>
              <a:latin typeface="Times New Roman"/>
              <a:ea typeface="Times New Roman"/>
              <a:cs typeface="Times New Roman"/>
              <a:sym typeface="Times New Roman"/>
            </a:endParaRPr>
          </a:p>
          <a:p>
            <a:pPr indent="0" lvl="0" marL="0" rtl="0" algn="l">
              <a:lnSpc>
                <a:spcPct val="60000"/>
              </a:lnSpc>
              <a:spcBef>
                <a:spcPts val="0"/>
              </a:spcBef>
              <a:spcAft>
                <a:spcPts val="0"/>
              </a:spcAft>
              <a:buClr>
                <a:schemeClr val="dk1"/>
              </a:buClr>
              <a:buSzPts val="935"/>
              <a:buFont typeface="Arial"/>
              <a:buNone/>
            </a:pPr>
            <a:r>
              <a:t/>
            </a:r>
            <a:endParaRPr sz="1937">
              <a:solidFill>
                <a:schemeClr val="dk1"/>
              </a:solidFill>
              <a:latin typeface="Times New Roman"/>
              <a:ea typeface="Times New Roman"/>
              <a:cs typeface="Times New Roman"/>
              <a:sym typeface="Times New Roman"/>
            </a:endParaRPr>
          </a:p>
          <a:p>
            <a:pPr indent="-362204" lvl="0" marL="457200" rtl="0" algn="l">
              <a:lnSpc>
                <a:spcPct val="130000"/>
              </a:lnSpc>
              <a:spcBef>
                <a:spcPts val="0"/>
              </a:spcBef>
              <a:spcAft>
                <a:spcPts val="0"/>
              </a:spcAft>
              <a:buClr>
                <a:schemeClr val="dk1"/>
              </a:buClr>
              <a:buSzPts val="2104"/>
              <a:buFont typeface="Times New Roman"/>
              <a:buAutoNum type="arabicPeriod"/>
            </a:pPr>
            <a:r>
              <a:rPr b="1" lang="en-IN" sz="2104">
                <a:solidFill>
                  <a:schemeClr val="dk1"/>
                </a:solidFill>
                <a:latin typeface="Times New Roman"/>
                <a:ea typeface="Times New Roman"/>
                <a:cs typeface="Times New Roman"/>
                <a:sym typeface="Times New Roman"/>
              </a:rPr>
              <a:t>App- </a:t>
            </a:r>
            <a:r>
              <a:rPr lang="en-IN" sz="2104">
                <a:solidFill>
                  <a:schemeClr val="dk1"/>
                </a:solidFill>
                <a:latin typeface="Times New Roman"/>
                <a:ea typeface="Times New Roman"/>
                <a:cs typeface="Times New Roman"/>
                <a:sym typeface="Times New Roman"/>
              </a:rPr>
              <a:t>Application name</a:t>
            </a:r>
            <a:endParaRPr sz="2104">
              <a:solidFill>
                <a:schemeClr val="dk1"/>
              </a:solidFill>
              <a:latin typeface="Times New Roman"/>
              <a:ea typeface="Times New Roman"/>
              <a:cs typeface="Times New Roman"/>
              <a:sym typeface="Times New Roman"/>
            </a:endParaRPr>
          </a:p>
          <a:p>
            <a:pPr indent="-362204" lvl="0" marL="457200" rtl="0" algn="l">
              <a:lnSpc>
                <a:spcPct val="130000"/>
              </a:lnSpc>
              <a:spcBef>
                <a:spcPts val="0"/>
              </a:spcBef>
              <a:spcAft>
                <a:spcPts val="0"/>
              </a:spcAft>
              <a:buClr>
                <a:schemeClr val="dk1"/>
              </a:buClr>
              <a:buSzPts val="2104"/>
              <a:buFont typeface="Times New Roman"/>
              <a:buAutoNum type="arabicPeriod"/>
            </a:pPr>
            <a:r>
              <a:rPr b="1" lang="en-IN" sz="2104">
                <a:solidFill>
                  <a:schemeClr val="dk1"/>
                </a:solidFill>
                <a:latin typeface="Times New Roman"/>
                <a:ea typeface="Times New Roman"/>
                <a:cs typeface="Times New Roman"/>
                <a:sym typeface="Times New Roman"/>
              </a:rPr>
              <a:t>Translated Review- </a:t>
            </a:r>
            <a:r>
              <a:rPr lang="en-IN" sz="2104">
                <a:solidFill>
                  <a:schemeClr val="dk1"/>
                </a:solidFill>
                <a:latin typeface="Times New Roman"/>
                <a:ea typeface="Times New Roman"/>
                <a:cs typeface="Times New Roman"/>
                <a:sym typeface="Times New Roman"/>
              </a:rPr>
              <a:t>User review</a:t>
            </a:r>
            <a:endParaRPr sz="2104">
              <a:solidFill>
                <a:schemeClr val="dk1"/>
              </a:solidFill>
              <a:latin typeface="Times New Roman"/>
              <a:ea typeface="Times New Roman"/>
              <a:cs typeface="Times New Roman"/>
              <a:sym typeface="Times New Roman"/>
            </a:endParaRPr>
          </a:p>
          <a:p>
            <a:pPr indent="-362204" lvl="0" marL="457200" rtl="0" algn="l">
              <a:lnSpc>
                <a:spcPct val="130000"/>
              </a:lnSpc>
              <a:spcBef>
                <a:spcPts val="0"/>
              </a:spcBef>
              <a:spcAft>
                <a:spcPts val="0"/>
              </a:spcAft>
              <a:buClr>
                <a:schemeClr val="dk1"/>
              </a:buClr>
              <a:buSzPts val="2104"/>
              <a:buFont typeface="Times New Roman"/>
              <a:buAutoNum type="arabicPeriod"/>
            </a:pPr>
            <a:r>
              <a:rPr b="1" lang="en-IN" sz="2104">
                <a:solidFill>
                  <a:schemeClr val="dk1"/>
                </a:solidFill>
                <a:latin typeface="Times New Roman"/>
                <a:ea typeface="Times New Roman"/>
                <a:cs typeface="Times New Roman"/>
                <a:sym typeface="Times New Roman"/>
              </a:rPr>
              <a:t>Sentiment- </a:t>
            </a:r>
            <a:r>
              <a:rPr lang="en-IN" sz="2104">
                <a:solidFill>
                  <a:schemeClr val="dk1"/>
                </a:solidFill>
                <a:latin typeface="Times New Roman"/>
                <a:ea typeface="Times New Roman"/>
                <a:cs typeface="Times New Roman"/>
                <a:sym typeface="Times New Roman"/>
              </a:rPr>
              <a:t>Positive/Negative/Neutral</a:t>
            </a:r>
            <a:endParaRPr sz="2104">
              <a:solidFill>
                <a:schemeClr val="dk1"/>
              </a:solidFill>
              <a:latin typeface="Times New Roman"/>
              <a:ea typeface="Times New Roman"/>
              <a:cs typeface="Times New Roman"/>
              <a:sym typeface="Times New Roman"/>
            </a:endParaRPr>
          </a:p>
          <a:p>
            <a:pPr indent="-362204" lvl="0" marL="457200" rtl="0" algn="l">
              <a:lnSpc>
                <a:spcPct val="130000"/>
              </a:lnSpc>
              <a:spcBef>
                <a:spcPts val="0"/>
              </a:spcBef>
              <a:spcAft>
                <a:spcPts val="0"/>
              </a:spcAft>
              <a:buClr>
                <a:schemeClr val="dk1"/>
              </a:buClr>
              <a:buSzPts val="2104"/>
              <a:buFont typeface="Times New Roman"/>
              <a:buAutoNum type="arabicPeriod"/>
            </a:pPr>
            <a:r>
              <a:rPr b="1" lang="en-IN" sz="2104">
                <a:solidFill>
                  <a:schemeClr val="dk1"/>
                </a:solidFill>
                <a:latin typeface="Times New Roman"/>
                <a:ea typeface="Times New Roman"/>
                <a:cs typeface="Times New Roman"/>
                <a:sym typeface="Times New Roman"/>
              </a:rPr>
              <a:t>Sentiment Polarity- </a:t>
            </a:r>
            <a:r>
              <a:rPr lang="en-IN" sz="2104">
                <a:solidFill>
                  <a:schemeClr val="dk1"/>
                </a:solidFill>
                <a:latin typeface="Times New Roman"/>
                <a:ea typeface="Times New Roman"/>
                <a:cs typeface="Times New Roman"/>
                <a:sym typeface="Times New Roman"/>
              </a:rPr>
              <a:t>Sentiment polarity score</a:t>
            </a:r>
            <a:endParaRPr sz="2104">
              <a:solidFill>
                <a:schemeClr val="dk1"/>
              </a:solidFill>
              <a:latin typeface="Times New Roman"/>
              <a:ea typeface="Times New Roman"/>
              <a:cs typeface="Times New Roman"/>
              <a:sym typeface="Times New Roman"/>
            </a:endParaRPr>
          </a:p>
          <a:p>
            <a:pPr indent="-362204" lvl="0" marL="457200" rtl="0" algn="l">
              <a:lnSpc>
                <a:spcPct val="130000"/>
              </a:lnSpc>
              <a:spcBef>
                <a:spcPts val="0"/>
              </a:spcBef>
              <a:spcAft>
                <a:spcPts val="0"/>
              </a:spcAft>
              <a:buClr>
                <a:schemeClr val="dk1"/>
              </a:buClr>
              <a:buSzPts val="2104"/>
              <a:buFont typeface="Times New Roman"/>
              <a:buAutoNum type="arabicPeriod"/>
            </a:pPr>
            <a:r>
              <a:rPr b="1" lang="en-IN" sz="2104">
                <a:solidFill>
                  <a:schemeClr val="dk1"/>
                </a:solidFill>
                <a:latin typeface="Times New Roman"/>
                <a:ea typeface="Times New Roman"/>
                <a:cs typeface="Times New Roman"/>
                <a:sym typeface="Times New Roman"/>
              </a:rPr>
              <a:t>Sentiment Subjectivity- </a:t>
            </a:r>
            <a:r>
              <a:rPr lang="en-IN" sz="2104">
                <a:solidFill>
                  <a:schemeClr val="dk1"/>
                </a:solidFill>
                <a:latin typeface="Times New Roman"/>
                <a:ea typeface="Times New Roman"/>
                <a:cs typeface="Times New Roman"/>
                <a:sym typeface="Times New Roman"/>
              </a:rPr>
              <a:t>Sentiment subjectivity score</a:t>
            </a:r>
            <a:endParaRPr sz="1645">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