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76" d="100"/>
          <a:sy n="76" d="100"/>
        </p:scale>
        <p:origin x="260" y="6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1"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0"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3"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3"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708" name="Footer Placeholder 4"/>
          <p:cNvSpPr>
            <a:spLocks noGrp="1"/>
          </p:cNvSpPr>
          <p:nvPr>
            <p:ph type="ftr" sz="quarter" idx="11"/>
          </p:nvPr>
        </p:nvSpPr>
        <p:spPr/>
        <p:txBody>
          <a:bodyPr/>
          <a:p>
            <a:endParaRPr lang="en-IN"/>
          </a:p>
        </p:txBody>
      </p:sp>
      <p:sp>
        <p:nvSpPr>
          <p:cNvPr id="1048709"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7" name="Footer Placeholder 4"/>
          <p:cNvSpPr>
            <a:spLocks noGrp="1"/>
          </p:cNvSpPr>
          <p:nvPr>
            <p:ph type="ftr" sz="quarter" idx="11"/>
          </p:nvPr>
        </p:nvSpPr>
        <p:spPr/>
        <p:txBody>
          <a:bodyPr/>
          <a:p>
            <a:endParaRPr lang="en-IN"/>
          </a:p>
        </p:txBody>
      </p:sp>
      <p:sp>
        <p:nvSpPr>
          <p:cNvPr id="104860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6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95CBF476-E362-406B-8BCC-97F143943844}" type="datetimeFigureOut">
              <a:rPr lang="en-IN" smtClean="0"/>
              <a:t>26-03-2024</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95CBF476-E362-406B-8BCC-97F143943844}" type="datetimeFigureOut">
              <a:rPr lang="en-IN" smtClean="0"/>
              <a:t>26-03-2024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74" name="Date Placeholder 1"/>
          <p:cNvSpPr>
            <a:spLocks noGrp="1"/>
          </p:cNvSpPr>
          <p:nvPr>
            <p:ph type="dt" sz="half" idx="10"/>
          </p:nvPr>
        </p:nvSpPr>
        <p:spPr/>
        <p:txBody>
          <a:bodyPr/>
          <a:p>
            <a:fld id="{95CBF476-E362-406B-8BCC-97F143943844}" type="datetimeFigureOut">
              <a:rPr lang="en-IN" smtClean="0"/>
              <a:t>26-03-2024</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703" name="Footer Placeholder 5"/>
          <p:cNvSpPr>
            <a:spLocks noGrp="1"/>
          </p:cNvSpPr>
          <p:nvPr>
            <p:ph type="ftr" sz="quarter" idx="11"/>
          </p:nvPr>
        </p:nvSpPr>
        <p:spPr/>
        <p:txBody>
          <a:bodyPr/>
          <a:p>
            <a:endParaRPr lang="en-IN"/>
          </a:p>
        </p:txBody>
      </p:sp>
      <p:sp>
        <p:nvSpPr>
          <p:cNvPr id="1048704"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24457829-3A12-4EFB-9622-B1F90D6D9C1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381232" y="766582"/>
            <a:ext cx="7766936" cy="1646302"/>
          </a:xfrm>
        </p:spPr>
        <p:txBody>
          <a:bodyPr/>
          <a:p>
            <a:pPr algn="ctr"/>
            <a:r>
              <a:rPr dirty="0" lang="en-US">
                <a:solidFill>
                  <a:schemeClr val="tx1"/>
                </a:solidFill>
              </a:rPr>
              <a:t>KEYLOGGER</a:t>
            </a:r>
            <a:endParaRPr dirty="0" lang="en-IN">
              <a:solidFill>
                <a:schemeClr val="tx1"/>
              </a:solidFill>
            </a:endParaRPr>
          </a:p>
        </p:txBody>
      </p:sp>
      <p:sp>
        <p:nvSpPr>
          <p:cNvPr id="1048603" name="Subtitle 2"/>
          <p:cNvSpPr>
            <a:spLocks noGrp="1"/>
          </p:cNvSpPr>
          <p:nvPr>
            <p:ph type="subTitle" idx="1"/>
          </p:nvPr>
        </p:nvSpPr>
        <p:spPr>
          <a:xfrm>
            <a:off x="1473511" y="3322040"/>
            <a:ext cx="7766936" cy="1489085"/>
          </a:xfrm>
        </p:spPr>
        <p:txBody>
          <a:bodyPr>
            <a:normAutofit/>
          </a:bodyPr>
          <a:p>
            <a:pPr algn="l"/>
            <a:r>
              <a:rPr b="1" dirty="0" sz="2800" lang="en-US">
                <a:solidFill>
                  <a:schemeClr val="tx1"/>
                </a:solidFill>
                <a:latin typeface="Arial" pitchFamily="34" charset="0"/>
                <a:cs typeface="Arial" pitchFamily="34" charset="0"/>
              </a:rPr>
              <a:t>Presented By:</a:t>
            </a:r>
          </a:p>
          <a:p>
            <a:pPr algn="l"/>
            <a:r>
              <a:rPr b="1" dirty="0" sz="2800" lang="en-US">
                <a:solidFill>
                  <a:schemeClr val="tx1"/>
                </a:solidFill>
                <a:latin typeface="Arial"/>
                <a:cs typeface="Arial"/>
              </a:rPr>
              <a:t>	</a:t>
            </a:r>
            <a:r>
              <a:rPr altLang="en-GB" b="1" dirty="0" sz="2800" lang="en-US">
                <a:solidFill>
                  <a:schemeClr val="tx1"/>
                </a:solidFill>
                <a:latin typeface="Arial"/>
                <a:cs typeface="Arial"/>
              </a:rPr>
              <a:t>D</a:t>
            </a:r>
            <a:r>
              <a:rPr altLang="en-GB" b="1" dirty="0" sz="2800" lang="en-US">
                <a:solidFill>
                  <a:schemeClr val="tx1"/>
                </a:solidFill>
                <a:latin typeface="Arial"/>
                <a:cs typeface="Arial"/>
              </a:rPr>
              <a:t>A</a:t>
            </a:r>
            <a:r>
              <a:rPr altLang="en-GB" b="1" dirty="0" sz="2800" lang="en-US">
                <a:solidFill>
                  <a:schemeClr val="tx1"/>
                </a:solidFill>
                <a:latin typeface="Arial"/>
                <a:cs typeface="Arial"/>
              </a:rPr>
              <a:t>Y</a:t>
            </a:r>
            <a:r>
              <a:rPr altLang="en-GB" b="1" dirty="0" sz="2800" lang="en-US">
                <a:solidFill>
                  <a:schemeClr val="tx1"/>
                </a:solidFill>
                <a:latin typeface="Arial"/>
                <a:cs typeface="Arial"/>
              </a:rPr>
              <a:t>A</a:t>
            </a:r>
            <a:r>
              <a:rPr altLang="en-GB" b="1" dirty="0" sz="2800" lang="en-US">
                <a:solidFill>
                  <a:schemeClr val="tx1"/>
                </a:solidFill>
                <a:latin typeface="Arial"/>
                <a:cs typeface="Arial"/>
              </a:rPr>
              <a:t>S</a:t>
            </a:r>
            <a:r>
              <a:rPr altLang="en-GB" b="1" dirty="0" sz="2800" lang="en-US">
                <a:solidFill>
                  <a:schemeClr val="tx1"/>
                </a:solidFill>
                <a:latin typeface="Arial"/>
                <a:cs typeface="Arial"/>
              </a:rPr>
              <a:t>A</a:t>
            </a:r>
            <a:r>
              <a:rPr altLang="en-GB" b="1" dirty="0" sz="2800" lang="en-US">
                <a:solidFill>
                  <a:schemeClr val="tx1"/>
                </a:solidFill>
                <a:latin typeface="Arial"/>
                <a:cs typeface="Arial"/>
              </a:rPr>
              <a:t>G</a:t>
            </a:r>
            <a:r>
              <a:rPr altLang="en-GB" b="1" dirty="0" sz="2800" lang="en-US">
                <a:solidFill>
                  <a:schemeClr val="tx1"/>
                </a:solidFill>
                <a:latin typeface="Arial"/>
                <a:cs typeface="Arial"/>
              </a:rPr>
              <a:t>A</a:t>
            </a:r>
            <a:r>
              <a:rPr altLang="en-GB" b="1" dirty="0" sz="2800" lang="en-US">
                <a:solidFill>
                  <a:schemeClr val="tx1"/>
                </a:solidFill>
                <a:latin typeface="Arial"/>
                <a:cs typeface="Arial"/>
              </a:rPr>
              <a:t>R</a:t>
            </a:r>
            <a:r>
              <a:rPr altLang="en-GB" b="1" dirty="0" sz="2800" lang="en-US">
                <a:solidFill>
                  <a:schemeClr val="tx1"/>
                </a:solidFill>
                <a:latin typeface="Arial"/>
                <a:cs typeface="Arial"/>
              </a:rPr>
              <a:t> </a:t>
            </a:r>
            <a:r>
              <a:rPr altLang="en-GB" b="1" dirty="0" sz="2800" lang="en-US">
                <a:solidFill>
                  <a:schemeClr val="tx1"/>
                </a:solidFill>
                <a:latin typeface="Arial"/>
                <a:cs typeface="Arial"/>
              </a:rPr>
              <a:t>S</a:t>
            </a:r>
            <a:endParaRPr altLang="en-US" lang="zh-CN"/>
          </a:p>
          <a:p>
            <a:pPr algn="l"/>
            <a:r>
              <a:rPr b="1" dirty="0" sz="2800" lang="en-US">
                <a:solidFill>
                  <a:schemeClr val="tx1"/>
                </a:solidFill>
                <a:latin typeface="Arial"/>
                <a:cs typeface="Arial"/>
              </a:rPr>
              <a:t>	P.S.V. COLLEGE OF ENGINEERING AND TECHNOLOGY</a:t>
            </a:r>
          </a:p>
          <a:p>
            <a:pPr algn="l"/>
            <a:r>
              <a:rPr b="1" dirty="0" sz="2800" lang="en-US">
                <a:solidFill>
                  <a:schemeClr val="tx1"/>
                </a:solidFill>
                <a:latin typeface="Arial"/>
                <a:cs typeface="Arial"/>
              </a:rPr>
              <a:t>	B-TECH INFORMATION TECHNOLOGY</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4" name="Content Placeholder 8"/>
          <p:cNvPicPr>
            <a:picLocks noChangeAspect="1" noGrp="1"/>
          </p:cNvPicPr>
          <p:nvPr>
            <p:ph idx="1"/>
          </p:nvPr>
        </p:nvPicPr>
        <p:blipFill>
          <a:blip xmlns:r="http://schemas.openxmlformats.org/officeDocument/2006/relationships" r:embed="rId1"/>
          <a:stretch>
            <a:fillRect/>
          </a:stretch>
        </p:blipFill>
        <p:spPr>
          <a:xfrm>
            <a:off x="643796" y="965414"/>
            <a:ext cx="8533759" cy="493204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5" name="Picture 3"/>
          <p:cNvPicPr>
            <a:picLocks noChangeAspect="1"/>
          </p:cNvPicPr>
          <p:nvPr/>
        </p:nvPicPr>
        <p:blipFill>
          <a:blip xmlns:r="http://schemas.openxmlformats.org/officeDocument/2006/relationships" r:embed="rId1"/>
          <a:stretch>
            <a:fillRect/>
          </a:stretch>
        </p:blipFill>
        <p:spPr>
          <a:xfrm>
            <a:off x="679508" y="799621"/>
            <a:ext cx="8347046" cy="50778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1"/>
          <p:cNvSpPr>
            <a:spLocks noGrp="1"/>
          </p:cNvSpPr>
          <p:nvPr>
            <p:ph type="title"/>
          </p:nvPr>
        </p:nvSpPr>
        <p:spPr/>
        <p:txBody>
          <a:bodyPr/>
          <a:p>
            <a:r>
              <a:rPr dirty="0" lang="en-US">
                <a:solidFill>
                  <a:srgbClr val="00B0F0"/>
                </a:solidFill>
              </a:rPr>
              <a:t>CONCLUSION</a:t>
            </a:r>
            <a:endParaRPr dirty="0" lang="en-IN">
              <a:solidFill>
                <a:srgbClr val="00B0F0"/>
              </a:solidFill>
            </a:endParaRPr>
          </a:p>
        </p:txBody>
      </p:sp>
      <p:sp>
        <p:nvSpPr>
          <p:cNvPr id="1048624" name="Content Placeholder 2"/>
          <p:cNvSpPr>
            <a:spLocks noGrp="1"/>
          </p:cNvSpPr>
          <p:nvPr>
            <p:ph idx="1"/>
          </p:nvPr>
        </p:nvSpPr>
        <p:spPr>
          <a:xfrm>
            <a:off x="677334" y="1434516"/>
            <a:ext cx="8596668" cy="4262897"/>
          </a:xfrm>
        </p:spPr>
        <p:txBody>
          <a:bodyPr/>
          <a:p>
            <a:pPr indent="0" marL="0">
              <a:buNone/>
            </a:pPr>
            <a:br>
              <a:rPr dirty="0" sz="1800" lang="en-US">
                <a:solidFill>
                  <a:schemeClr val="tx1"/>
                </a:solidFill>
              </a:rPr>
            </a:br>
            <a:r>
              <a:rPr b="0" dirty="0" sz="2800" i="0" lang="en-US">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b="0" dirty="0" sz="2800" i="0" lang="en-US" err="1">
                <a:solidFill>
                  <a:schemeClr val="tx1"/>
                </a:solidFill>
                <a:effectLst/>
                <a:latin typeface="Söhne"/>
              </a:rPr>
              <a:t>pynput</a:t>
            </a:r>
            <a:r>
              <a:rPr b="0" dirty="0" sz="2800" i="0" lang="en-US">
                <a:solidFill>
                  <a:schemeClr val="tx1"/>
                </a:solidFill>
                <a:effectLst/>
                <a:latin typeface="Söhne"/>
              </a:rPr>
              <a:t>' without encountering any errors.</a:t>
            </a:r>
            <a:endParaRPr dirty="0" sz="2800" lang="en-IN">
              <a:solidFill>
                <a:schemeClr val="tx1"/>
              </a:solidFill>
            </a:endParaRP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5" name="Title 1"/>
          <p:cNvSpPr>
            <a:spLocks noGrp="1"/>
          </p:cNvSpPr>
          <p:nvPr>
            <p:ph type="title"/>
          </p:nvPr>
        </p:nvSpPr>
        <p:spPr/>
        <p:txBody>
          <a:bodyPr/>
          <a:p>
            <a:r>
              <a:rPr dirty="0" lang="en-US">
                <a:solidFill>
                  <a:srgbClr val="00B0F0"/>
                </a:solidFill>
              </a:rPr>
              <a:t>FUTURE SCOPE</a:t>
            </a:r>
            <a:endParaRPr dirty="0" lang="en-IN">
              <a:solidFill>
                <a:srgbClr val="00B0F0"/>
              </a:solidFill>
            </a:endParaRPr>
          </a:p>
        </p:txBody>
      </p:sp>
      <p:sp>
        <p:nvSpPr>
          <p:cNvPr id="1048626" name="Content Placeholder 2"/>
          <p:cNvSpPr>
            <a:spLocks noGrp="1"/>
          </p:cNvSpPr>
          <p:nvPr>
            <p:ph idx="1"/>
          </p:nvPr>
        </p:nvSpPr>
        <p:spPr>
          <a:xfrm>
            <a:off x="677334" y="1543575"/>
            <a:ext cx="8596668" cy="4497788"/>
          </a:xfrm>
        </p:spPr>
        <p:txBody>
          <a:bodyPr>
            <a:normAutofit/>
          </a:bodyPr>
          <a:p>
            <a:r>
              <a:rPr dirty="0" lang="en-US"/>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dirty="0" lang="en-US"/>
          </a:p>
          <a:p>
            <a:r>
              <a:rPr dirty="0" lang="en-US"/>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dirty="0" lang="en-US"/>
          </a:p>
          <a:p>
            <a:r>
              <a:rPr dirty="0" lang="en-US"/>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dirty="0" lang="en-US"/>
          </a:p>
          <a:p>
            <a:r>
              <a:rPr dirty="0" lang="en-US"/>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dirty="0" lang="en-US"/>
          </a:p>
          <a:p>
            <a:r>
              <a:rPr dirty="0" lang="en-US"/>
              <a:t>Cross-Platform Compatibility: Extend support for additional operating systems and devices, such as mobile platforms (iOS, Android), IoT devices, and cloud environments, to provide comprehensive monitoring capabilities across diverse computing environments.</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7" name="Title 1"/>
          <p:cNvSpPr>
            <a:spLocks noGrp="1"/>
          </p:cNvSpPr>
          <p:nvPr>
            <p:ph type="title"/>
          </p:nvPr>
        </p:nvSpPr>
        <p:spPr/>
        <p:txBody>
          <a:bodyPr/>
          <a:p>
            <a:r>
              <a:rPr dirty="0" lang="en-US">
                <a:solidFill>
                  <a:srgbClr val="00B0F0"/>
                </a:solidFill>
              </a:rPr>
              <a:t>REFERENCES</a:t>
            </a:r>
            <a:endParaRPr dirty="0" lang="en-IN">
              <a:solidFill>
                <a:srgbClr val="00B0F0"/>
              </a:solidFill>
            </a:endParaRPr>
          </a:p>
        </p:txBody>
      </p:sp>
      <p:sp>
        <p:nvSpPr>
          <p:cNvPr id="1048628" name="Content Placeholder 2"/>
          <p:cNvSpPr>
            <a:spLocks noGrp="1"/>
          </p:cNvSpPr>
          <p:nvPr>
            <p:ph idx="1"/>
          </p:nvPr>
        </p:nvSpPr>
        <p:spPr>
          <a:xfrm>
            <a:off x="677334" y="1677799"/>
            <a:ext cx="8596668" cy="4363564"/>
          </a:xfrm>
        </p:spPr>
        <p:txBody>
          <a:bodyPr>
            <a:normAutofit/>
          </a:bodyPr>
          <a:p>
            <a:pPr algn="l">
              <a:buFont typeface="+mj-lt"/>
              <a:buAutoNum type="arabicPeriod"/>
            </a:pPr>
            <a:r>
              <a:rPr b="1" dirty="0" i="0" lang="en-US">
                <a:solidFill>
                  <a:schemeClr val="tx1"/>
                </a:solidFill>
                <a:effectLst/>
                <a:latin typeface="Söhne"/>
              </a:rPr>
              <a:t>Academic Journals and Research Papers</a:t>
            </a:r>
            <a:r>
              <a:rPr b="0" dirty="0" i="0" lang="en-US">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b="1" dirty="0" i="0" lang="en-US">
                <a:solidFill>
                  <a:schemeClr val="tx1"/>
                </a:solidFill>
                <a:effectLst/>
                <a:latin typeface="Söhne"/>
              </a:rPr>
              <a:t>Books</a:t>
            </a:r>
            <a:r>
              <a:rPr b="0" dirty="0" i="0" lang="en-US">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b="1" dirty="0" i="0" lang="en-US">
                <a:solidFill>
                  <a:schemeClr val="tx1"/>
                </a:solidFill>
                <a:effectLst/>
                <a:latin typeface="Söhne"/>
              </a:rPr>
              <a:t>Online Documentation and Tutorials</a:t>
            </a:r>
            <a:r>
              <a:rPr b="0" dirty="0" i="0" lang="en-US">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b="1" dirty="0" i="0" lang="en-US">
                <a:solidFill>
                  <a:schemeClr val="tx1"/>
                </a:solidFill>
                <a:effectLst/>
                <a:latin typeface="Söhne"/>
              </a:rPr>
              <a:t>Cybersecurity Blogs and Websites</a:t>
            </a:r>
            <a:r>
              <a:rPr b="0" dirty="0" i="0" lang="en-US">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b="1" dirty="0" i="0" lang="en-US">
                <a:solidFill>
                  <a:schemeClr val="tx1"/>
                </a:solidFill>
                <a:effectLst/>
                <a:latin typeface="Söhne"/>
              </a:rPr>
              <a:t>Legal and Ethical Guidelines</a:t>
            </a:r>
            <a:r>
              <a:rPr b="0" dirty="0" i="0" lang="en-US">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itle 1"/>
          <p:cNvSpPr>
            <a:spLocks noGrp="1"/>
          </p:cNvSpPr>
          <p:nvPr>
            <p:ph type="title"/>
          </p:nvPr>
        </p:nvSpPr>
        <p:spPr>
          <a:xfrm>
            <a:off x="685723" y="2547457"/>
            <a:ext cx="9112618" cy="1319868"/>
          </a:xfrm>
        </p:spPr>
        <p:txBody>
          <a:bodyPr>
            <a:normAutofit/>
          </a:bodyPr>
          <a:p>
            <a:pPr algn="ctr"/>
            <a:r>
              <a:rPr dirty="0" sz="6000" lang="en-US">
                <a:solidFill>
                  <a:schemeClr val="tx1"/>
                </a:solidFill>
              </a:rPr>
              <a:t>THANK YOU</a:t>
            </a:r>
            <a:endParaRPr dirty="0" sz="6000"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solidFill>
                  <a:srgbClr val="002060"/>
                </a:solidFill>
                <a:latin typeface="Arial" panose="020B0604020202020204" pitchFamily="34" charset="0"/>
                <a:cs typeface="Arial" panose="020B0604020202020204" pitchFamily="34" charset="0"/>
              </a:rPr>
              <a:t>OUTLINE</a:t>
            </a:r>
            <a:endParaRPr dirty="0" lang="en-IN"/>
          </a:p>
        </p:txBody>
      </p:sp>
      <p:sp>
        <p:nvSpPr>
          <p:cNvPr id="1048610" name="Content Placeholder 2"/>
          <p:cNvSpPr>
            <a:spLocks noGrp="1"/>
          </p:cNvSpPr>
          <p:nvPr>
            <p:ph idx="1"/>
          </p:nvPr>
        </p:nvSpPr>
        <p:spPr/>
        <p:txBody>
          <a:bodyPr/>
          <a:p>
            <a:pPr indent="-305435" marL="305435"/>
            <a:r>
              <a:rPr b="1" dirty="0" sz="1800" lang="en-US">
                <a:latin typeface="Arial"/>
                <a:ea typeface="+mn-lt"/>
                <a:cs typeface="Arial"/>
              </a:rPr>
              <a:t>Problem Statement </a:t>
            </a:r>
            <a:r>
              <a:rPr dirty="0" sz="1800" lang="en-US">
                <a:latin typeface="Arial"/>
                <a:ea typeface="+mn-lt"/>
                <a:cs typeface="Arial"/>
              </a:rPr>
              <a:t>(Should not include solution)</a:t>
            </a:r>
            <a:endParaRPr dirty="0" lang="en-US">
              <a:latin typeface="Arial"/>
              <a:cs typeface="Arial"/>
            </a:endParaRPr>
          </a:p>
          <a:p>
            <a:pPr indent="-305435" marL="305435"/>
            <a:r>
              <a:rPr b="1" dirty="0" sz="1800" lang="en-US">
                <a:latin typeface="Arial"/>
                <a:ea typeface="+mn-lt"/>
                <a:cs typeface="Arial"/>
              </a:rPr>
              <a:t>Proposed System/Solution</a:t>
            </a:r>
            <a:endParaRPr dirty="0" lang="en-US">
              <a:latin typeface="Arial"/>
              <a:cs typeface="Arial"/>
            </a:endParaRPr>
          </a:p>
          <a:p>
            <a:pPr indent="-305435" marL="305435"/>
            <a:r>
              <a:rPr b="1" dirty="0" sz="1800" lang="en-US">
                <a:latin typeface="Arial"/>
                <a:ea typeface="+mn-lt"/>
                <a:cs typeface="Calibri"/>
              </a:rPr>
              <a:t>System </a:t>
            </a:r>
            <a:r>
              <a:rPr b="1" dirty="0" sz="1800" lang="en-US">
                <a:latin typeface="Arial"/>
                <a:ea typeface="+mn-lt"/>
                <a:cs typeface="+mn-lt"/>
              </a:rPr>
              <a:t>Development Approach </a:t>
            </a:r>
            <a:r>
              <a:rPr dirty="0" sz="1800" lang="en-US">
                <a:latin typeface="Arial"/>
                <a:ea typeface="+mn-lt"/>
                <a:cs typeface="+mn-lt"/>
              </a:rPr>
              <a:t>(Technology Used) </a:t>
            </a:r>
            <a:endParaRPr dirty="0" lang="en-US">
              <a:latin typeface="Arial"/>
              <a:ea typeface="+mn-lt"/>
              <a:cs typeface="+mn-lt"/>
            </a:endParaRPr>
          </a:p>
          <a:p>
            <a:pPr indent="-305435" marL="305435"/>
            <a:r>
              <a:rPr b="1" dirty="0" sz="1800" lang="en-US">
                <a:latin typeface="Arial"/>
                <a:ea typeface="+mn-lt"/>
                <a:cs typeface="+mn-lt"/>
              </a:rPr>
              <a:t>Algorithm &amp; Deployment  </a:t>
            </a:r>
            <a:endParaRPr dirty="0" lang="en-US">
              <a:latin typeface="Arial"/>
              <a:cs typeface="Calibri"/>
            </a:endParaRPr>
          </a:p>
          <a:p>
            <a:pPr indent="-305435" marL="305435"/>
            <a:r>
              <a:rPr b="1" dirty="0" sz="1800" lang="en-US">
                <a:latin typeface="Arial"/>
                <a:ea typeface="+mn-lt"/>
                <a:cs typeface="Arial"/>
              </a:rPr>
              <a:t>Result (Output Image)</a:t>
            </a:r>
          </a:p>
          <a:p>
            <a:pPr indent="-305435" marL="305435"/>
            <a:r>
              <a:rPr b="1" dirty="0" sz="1800" lang="en-US">
                <a:latin typeface="Arial"/>
                <a:ea typeface="+mn-lt"/>
                <a:cs typeface="Arial"/>
              </a:rPr>
              <a:t>Conclusion</a:t>
            </a:r>
            <a:endParaRPr dirty="0" lang="en-US">
              <a:latin typeface="Arial"/>
              <a:cs typeface="Arial"/>
            </a:endParaRPr>
          </a:p>
          <a:p>
            <a:pPr indent="-305435" marL="305435"/>
            <a:r>
              <a:rPr b="1" dirty="0" sz="1800" lang="en-US">
                <a:latin typeface="Arial"/>
                <a:ea typeface="+mn-lt"/>
                <a:cs typeface="Arial"/>
              </a:rPr>
              <a:t>Future Scope</a:t>
            </a:r>
          </a:p>
          <a:p>
            <a:pPr indent="-305435" marL="305435"/>
            <a:r>
              <a:rPr b="1" dirty="0" sz="1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1"/>
          <p:cNvSpPr>
            <a:spLocks noGrp="1"/>
          </p:cNvSpPr>
          <p:nvPr>
            <p:ph type="title"/>
          </p:nvPr>
        </p:nvSpPr>
        <p:spPr>
          <a:xfrm>
            <a:off x="677334" y="544286"/>
            <a:ext cx="8596668" cy="1320800"/>
          </a:xfrm>
        </p:spPr>
        <p:txBody>
          <a:bodyPr/>
          <a:p>
            <a:r>
              <a:rPr dirty="0" lang="en-US">
                <a:solidFill>
                  <a:srgbClr val="00B0F0"/>
                </a:solidFill>
              </a:rPr>
              <a:t>PROBLEM STATEMENT</a:t>
            </a:r>
            <a:endParaRPr dirty="0" lang="en-IN">
              <a:solidFill>
                <a:srgbClr val="00B0F0"/>
              </a:solidFill>
            </a:endParaRPr>
          </a:p>
        </p:txBody>
      </p:sp>
      <p:sp>
        <p:nvSpPr>
          <p:cNvPr id="1048612" name="Content Placeholder 2"/>
          <p:cNvSpPr>
            <a:spLocks noGrp="1"/>
          </p:cNvSpPr>
          <p:nvPr>
            <p:ph idx="1"/>
          </p:nvPr>
        </p:nvSpPr>
        <p:spPr/>
        <p:txBody>
          <a:bodyPr/>
          <a:p>
            <a:r>
              <a:rPr b="1" dirty="0" sz="2000" lang="en-IN">
                <a:solidFill>
                  <a:srgbClr val="0F0F0F"/>
                </a:solidFill>
                <a:ea typeface="+mn-lt"/>
                <a:cs typeface="+mn-lt"/>
              </a:rPr>
              <a:t>Example:</a:t>
            </a:r>
            <a:br>
              <a:rPr dirty="0" sz="1800" lang="en-US"/>
            </a:br>
            <a:r>
              <a:rPr dirty="0" sz="1800" lang="en-US"/>
              <a:t>                     </a:t>
            </a:r>
            <a:r>
              <a:rPr dirty="0" sz="2000" lang="en-US">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dirty="0" sz="1800" lang="en-US">
                <a:solidFill>
                  <a:schemeClr val="tx1"/>
                </a:solidFill>
                <a:latin typeface="Arial" panose="020B0604020202020204" pitchFamily="34" charset="0"/>
                <a:cs typeface="Arial" panose="020B0604020202020204" pitchFamily="34" charset="0"/>
              </a:rPr>
              <a: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p:txBody>
          <a:bodyPr/>
          <a:p>
            <a:r>
              <a:rPr b="1" dirty="0" sz="3600" lang="en-US">
                <a:solidFill>
                  <a:srgbClr val="00B0F0"/>
                </a:solidFill>
                <a:latin typeface="Arial" panose="020B0604020202020204" pitchFamily="34" charset="0"/>
                <a:cs typeface="Arial" panose="020B0604020202020204" pitchFamily="34" charset="0"/>
              </a:rPr>
              <a:t>PROPOSED SOLUTION</a:t>
            </a:r>
            <a:endParaRPr dirty="0" lang="en-IN">
              <a:solidFill>
                <a:srgbClr val="00B0F0"/>
              </a:solidFill>
            </a:endParaRPr>
          </a:p>
        </p:txBody>
      </p:sp>
      <p:sp>
        <p:nvSpPr>
          <p:cNvPr id="1048614" name="Content Placeholder 2"/>
          <p:cNvSpPr>
            <a:spLocks noGrp="1"/>
          </p:cNvSpPr>
          <p:nvPr>
            <p:ph idx="1"/>
          </p:nvPr>
        </p:nvSpPr>
        <p:spPr>
          <a:xfrm>
            <a:off x="677334" y="1409351"/>
            <a:ext cx="8596668" cy="4632012"/>
          </a:xfrm>
        </p:spPr>
        <p:txBody>
          <a:bodyPr>
            <a:noAutofit/>
          </a:bodyPr>
          <a:p>
            <a:pPr algn="l">
              <a:buFont typeface="+mj-lt"/>
              <a:buAutoNum type="arabicPeriod"/>
            </a:pPr>
            <a:r>
              <a:rPr b="1" dirty="0" sz="1100" i="0" lang="en-US">
                <a:solidFill>
                  <a:schemeClr val="tx1"/>
                </a:solidFill>
                <a:effectLst/>
                <a:latin typeface="Söhne"/>
              </a:rPr>
              <a:t>Cross-Platform Compatibility</a:t>
            </a:r>
            <a:r>
              <a:rPr b="0" dirty="0" sz="1100" i="0" lang="en-US">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b="1" dirty="0" sz="1100" i="0" lang="en-US">
                <a:solidFill>
                  <a:schemeClr val="tx1"/>
                </a:solidFill>
                <a:effectLst/>
                <a:latin typeface="Söhne"/>
              </a:rPr>
              <a:t>Stealth Mode Operation</a:t>
            </a:r>
            <a:r>
              <a:rPr b="0" dirty="0" sz="1100" i="0" lang="en-US">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b="1" dirty="0" sz="1100" i="0" lang="en-US">
                <a:solidFill>
                  <a:schemeClr val="tx1"/>
                </a:solidFill>
                <a:effectLst/>
                <a:latin typeface="Söhne"/>
              </a:rPr>
              <a:t>Persistence Mechanism</a:t>
            </a:r>
            <a:r>
              <a:rPr b="0" dirty="0" sz="1100" i="0" lang="en-US">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b="1" dirty="0" sz="1100" i="0" lang="en-US">
                <a:solidFill>
                  <a:schemeClr val="tx1"/>
                </a:solidFill>
                <a:effectLst/>
                <a:latin typeface="Söhne"/>
              </a:rPr>
              <a:t>Key Logging Functionality</a:t>
            </a:r>
            <a:r>
              <a:rPr b="0" dirty="0" sz="1100" i="0" lang="en-US">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b="1" dirty="0" sz="1100" i="0" lang="en-US">
                <a:solidFill>
                  <a:schemeClr val="tx1"/>
                </a:solidFill>
                <a:effectLst/>
                <a:latin typeface="Söhne"/>
              </a:rPr>
              <a:t>Secure Data Storage</a:t>
            </a:r>
            <a:r>
              <a:rPr b="0" dirty="0" sz="1100" i="0" lang="en-US">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b="1" dirty="0" sz="1100" i="0" lang="en-US">
                <a:solidFill>
                  <a:schemeClr val="tx1"/>
                </a:solidFill>
                <a:effectLst/>
                <a:latin typeface="Söhne"/>
              </a:rPr>
              <a:t>Authorized Access for Data Retrieval</a:t>
            </a:r>
            <a:r>
              <a:rPr b="0" dirty="0" sz="1100" i="0" lang="en-US">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b="1" dirty="0" sz="1100" i="0" lang="en-US">
                <a:solidFill>
                  <a:schemeClr val="tx1"/>
                </a:solidFill>
                <a:effectLst/>
                <a:latin typeface="Söhne"/>
              </a:rPr>
              <a:t>Legal and Ethical Compliance</a:t>
            </a:r>
            <a:r>
              <a:rPr b="0" dirty="0" sz="1100" i="0" lang="en-US">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b="1" dirty="0" sz="1100" i="0" lang="en-US">
                <a:solidFill>
                  <a:schemeClr val="tx1"/>
                </a:solidFill>
                <a:effectLst/>
                <a:latin typeface="Söhne"/>
              </a:rPr>
              <a:t>Comprehensive Documentation</a:t>
            </a:r>
            <a:r>
              <a:rPr b="0" dirty="0" sz="1100" i="0" lang="en-US">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b="1" dirty="0" sz="1100" i="0" lang="en-US">
                <a:solidFill>
                  <a:schemeClr val="tx1"/>
                </a:solidFill>
                <a:effectLst/>
                <a:latin typeface="Söhne"/>
              </a:rPr>
              <a:t>Security Measures</a:t>
            </a:r>
            <a:r>
              <a:rPr b="0" dirty="0" sz="1100" i="0" lang="en-US">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b="1" dirty="0" sz="1100" i="0" lang="en-US">
                <a:solidFill>
                  <a:schemeClr val="tx1"/>
                </a:solidFill>
                <a:effectLst/>
                <a:latin typeface="Söhne"/>
              </a:rPr>
              <a:t>User Privacy Protection</a:t>
            </a:r>
            <a:r>
              <a:rPr b="0" dirty="0" sz="1100" i="0" lang="en-US">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dirty="0" sz="115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rgbClr val="00B0F0"/>
                </a:solidFill>
              </a:rPr>
              <a:t>SYSTEM APPROACH</a:t>
            </a:r>
            <a:endParaRPr dirty="0" lang="en-IN">
              <a:solidFill>
                <a:srgbClr val="00B0F0"/>
              </a:solidFill>
            </a:endParaRPr>
          </a:p>
        </p:txBody>
      </p:sp>
      <p:sp>
        <p:nvSpPr>
          <p:cNvPr id="1048616" name="Content Placeholder 2"/>
          <p:cNvSpPr>
            <a:spLocks noGrp="1"/>
          </p:cNvSpPr>
          <p:nvPr>
            <p:ph idx="1"/>
          </p:nvPr>
        </p:nvSpPr>
        <p:spPr>
          <a:xfrm>
            <a:off x="677334" y="1627465"/>
            <a:ext cx="8596668" cy="4413898"/>
          </a:xfrm>
        </p:spPr>
        <p:txBody>
          <a:bodyPr>
            <a:normAutofit fontScale="25000" lnSpcReduction="20000"/>
          </a:bodyPr>
          <a:p>
            <a:pPr>
              <a:buFont typeface="Wingdings" panose="05000000000000000000" pitchFamily="2" charset="2"/>
              <a:buChar char="§"/>
            </a:pPr>
            <a:r>
              <a:rPr b="1" dirty="0" sz="7200" lang="en-US">
                <a:solidFill>
                  <a:srgbClr val="0F0F0F"/>
                </a:solidFill>
              </a:rPr>
              <a:t>Programming Language: Python for its versatility, ease of use, and availability of libraries like </a:t>
            </a:r>
            <a:r>
              <a:rPr b="1" dirty="0" sz="7200" lang="en-US" err="1">
                <a:solidFill>
                  <a:srgbClr val="0F0F0F"/>
                </a:solidFill>
              </a:rPr>
              <a:t>pynput</a:t>
            </a:r>
            <a:r>
              <a:rPr b="1" dirty="0" sz="7200" lang="en-US">
                <a:solidFill>
                  <a:srgbClr val="0F0F0F"/>
                </a:solidFill>
              </a:rPr>
              <a:t> for keyboard monitoring.</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Documentation: Create detailed documentation using Markdown or </a:t>
            </a:r>
            <a:r>
              <a:rPr b="1" dirty="0" sz="7200" lang="en-US" err="1">
                <a:solidFill>
                  <a:srgbClr val="0F0F0F"/>
                </a:solidFill>
              </a:rPr>
              <a:t>reStructuredText</a:t>
            </a:r>
            <a:r>
              <a:rPr b="1" dirty="0" sz="7200" lang="en-US">
                <a:solidFill>
                  <a:srgbClr val="0F0F0F"/>
                </a:solidFill>
              </a:rPr>
              <a:t>, covering installation, configuration, usage guidelines, legal compliance, and ethical considerations to ensure clarity and compliance with relevant regulations.</a:t>
            </a:r>
            <a:endParaRPr b="1" dirty="0" sz="7200" lang="en-IN">
              <a:solidFill>
                <a:srgbClr val="0F0F0F"/>
              </a:solidFill>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rgbClr val="00B0F0"/>
                </a:solidFill>
              </a:rPr>
              <a:t>ALGORITHM AND DEPLOYMENT</a:t>
            </a:r>
            <a:endParaRPr dirty="0" lang="en-IN">
              <a:solidFill>
                <a:srgbClr val="00B0F0"/>
              </a:solidFill>
            </a:endParaRPr>
          </a:p>
        </p:txBody>
      </p:sp>
      <p:sp>
        <p:nvSpPr>
          <p:cNvPr id="1048618" name="Content Placeholder 2"/>
          <p:cNvSpPr>
            <a:spLocks noGrp="1"/>
          </p:cNvSpPr>
          <p:nvPr>
            <p:ph idx="1"/>
          </p:nvPr>
        </p:nvSpPr>
        <p:spPr/>
        <p:txBody>
          <a:bodyPr>
            <a:normAutofit fontScale="94444" lnSpcReduction="20000"/>
          </a:bodyPr>
          <a:p>
            <a:pPr indent="0" marL="0">
              <a:buNone/>
            </a:pPr>
            <a:r>
              <a:rPr b="1" dirty="0" sz="3200" lang="en-IN"/>
              <a:t>ALGORITHM:</a:t>
            </a:r>
          </a:p>
          <a:p>
            <a:pPr indent="-305435" marL="305435"/>
            <a:r>
              <a:rPr dirty="0" lang="en-IN"/>
              <a:t>Keyboard Hook Installation: Use a platform-specific method (e.g., </a:t>
            </a:r>
            <a:r>
              <a:rPr dirty="0" lang="en-IN" err="1"/>
              <a:t>pyHook</a:t>
            </a:r>
            <a:r>
              <a:rPr dirty="0" lang="en-IN"/>
              <a:t> for Windows, </a:t>
            </a:r>
            <a:r>
              <a:rPr dirty="0" lang="en-IN" err="1"/>
              <a:t>pynput</a:t>
            </a:r>
            <a:r>
              <a:rPr dirty="0" lang="en-IN"/>
              <a:t> for cross-platform) to install a keyboard hook that captures keystrokes.</a:t>
            </a:r>
          </a:p>
          <a:p>
            <a:pPr indent="-305435" marL="305435"/>
            <a:r>
              <a:rPr dirty="0" lang="en-IN"/>
              <a:t>Keylogging Functionality: Implement a function to capture and log each keystroke event, including the key pressed and any modifiers (e.g., Shift, Ctrl).</a:t>
            </a:r>
          </a:p>
          <a:p>
            <a:pPr indent="-305435" marL="305435"/>
            <a:r>
              <a:rPr dirty="0" lang="en-IN"/>
              <a:t>Data Encryption: Encrypt logged keystrokes using a secure encryption algorithm (e.g., AES) to protect sensitive information.</a:t>
            </a:r>
          </a:p>
          <a:p>
            <a:pPr indent="-305435" marL="305435"/>
            <a:r>
              <a:rPr dirty="0" lang="en-IN"/>
              <a:t>Data Storage: Store encrypted keystrokes in a secure database (e.g., SQLite) or file system, ensuring proper access controls and permissions.</a:t>
            </a:r>
          </a:p>
          <a:p>
            <a:pPr indent="-305435" marL="305435"/>
            <a:r>
              <a:rPr dirty="0" lang="en-IN"/>
              <a:t>Persistence: Implement mechanisms (e.g., Windows Registry, Linux </a:t>
            </a:r>
            <a:r>
              <a:rPr dirty="0" lang="en-IN" err="1"/>
              <a:t>systemd</a:t>
            </a:r>
            <a:r>
              <a:rPr dirty="0" lang="en-IN"/>
              <a:t> service) to ensure the keylogger starts automatically on system boot and remains active in the background.</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itle 1"/>
          <p:cNvSpPr>
            <a:spLocks noGrp="1"/>
          </p:cNvSpPr>
          <p:nvPr>
            <p:ph type="title"/>
          </p:nvPr>
        </p:nvSpPr>
        <p:spPr/>
        <p:txBody>
          <a:bodyPr/>
          <a:p>
            <a:r>
              <a:rPr dirty="0" lang="en-US">
                <a:solidFill>
                  <a:schemeClr val="tx1"/>
                </a:solidFill>
              </a:rPr>
              <a:t>DEPLOYMENT</a:t>
            </a:r>
            <a:endParaRPr dirty="0" lang="en-IN"/>
          </a:p>
        </p:txBody>
      </p:sp>
      <p:sp>
        <p:nvSpPr>
          <p:cNvPr id="1048620" name="Content Placeholder 2"/>
          <p:cNvSpPr>
            <a:spLocks noGrp="1"/>
          </p:cNvSpPr>
          <p:nvPr>
            <p:ph idx="1"/>
          </p:nvPr>
        </p:nvSpPr>
        <p:spPr/>
        <p:txBody>
          <a:bodyPr>
            <a:normAutofit/>
          </a:bodyPr>
          <a:p>
            <a:r>
              <a:rPr dirty="0" lang="en-US"/>
              <a:t>Platform-Specific Installation: Package the keylogger application for deployment on different operating systems, ensuring compatibility with Windows, macOS, and Linux.</a:t>
            </a:r>
          </a:p>
          <a:p>
            <a:r>
              <a:rPr dirty="0" lang="en-US"/>
              <a:t>Installation Instructions: Provide clear instructions for installing and configuring the keylogger, including any dependencies or system requirements.</a:t>
            </a:r>
          </a:p>
          <a:p>
            <a:r>
              <a:rPr dirty="0" lang="en-US"/>
              <a:t>Configuration Options: Allow users to customize settings such as encryption keys, logging intervals, and output format through a configuration file or user interface.</a:t>
            </a:r>
          </a:p>
          <a:p>
            <a:r>
              <a:rPr dirty="0" lang="en-US"/>
              <a:t>Security Measures: Implement security measures to prevent unauthorized access to logged data, such as access controls, encryption, and secure communication protocols.</a:t>
            </a:r>
          </a:p>
          <a:p>
            <a:r>
              <a:rPr dirty="0" lang="en-US"/>
              <a:t>Testing and Validation: Thoroughly test the deployed keylogger in various environments to ensure functionality, reliability, and security. Address any issues or bugs discovered during testing before deploying to production.</a:t>
            </a:r>
          </a:p>
          <a:p>
            <a:r>
              <a:rPr dirty="0" lang="en-US"/>
              <a:t>Documentation: Prepare comprehensive documentation covering installation, configuration, usage guidelines, legal compliance, and ethical considerations to assist users and administrators in deploying and using the keylogger responsibly.</a:t>
            </a:r>
          </a:p>
          <a:p>
            <a:r>
              <a:rPr dirty="0" lang="en-US"/>
              <a:t>Feedback and Support: Provide channels for users to provide feedback, report issues, and receive support, ensuring ongoing maintenance and improvement of the deployed keylogger system.</a:t>
            </a:r>
            <a:endParaRPr dirty="0" lang="en-IN"/>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Title 1"/>
          <p:cNvSpPr>
            <a:spLocks noGrp="1"/>
          </p:cNvSpPr>
          <p:nvPr>
            <p:ph type="title"/>
          </p:nvPr>
        </p:nvSpPr>
        <p:spPr>
          <a:xfrm>
            <a:off x="677334" y="609600"/>
            <a:ext cx="8596668" cy="827314"/>
          </a:xfrm>
        </p:spPr>
        <p:txBody>
          <a:bodyPr/>
          <a:p>
            <a:r>
              <a:rPr dirty="0" lang="en-US">
                <a:solidFill>
                  <a:srgbClr val="00B0F0"/>
                </a:solidFill>
              </a:rPr>
              <a:t>RESULT</a:t>
            </a:r>
            <a:endParaRPr dirty="0" lang="en-IN">
              <a:solidFill>
                <a:srgbClr val="00B0F0"/>
              </a:solidFill>
            </a:endParaRPr>
          </a:p>
        </p:txBody>
      </p:sp>
      <p:sp>
        <p:nvSpPr>
          <p:cNvPr id="1048622" name="TextBox 3"/>
          <p:cNvSpPr txBox="1"/>
          <p:nvPr/>
        </p:nvSpPr>
        <p:spPr>
          <a:xfrm>
            <a:off x="677334" y="1436914"/>
            <a:ext cx="3631845" cy="461665"/>
          </a:xfrm>
          <a:prstGeom prst="rect"/>
          <a:noFill/>
        </p:spPr>
        <p:txBody>
          <a:bodyPr rtlCol="0" wrap="square">
            <a:spAutoFit/>
          </a:bodyPr>
          <a:p>
            <a:r>
              <a:rPr b="1" dirty="0" sz="2400" lang="en-US"/>
              <a:t>OUTPUT IMAGES:</a:t>
            </a:r>
            <a:endParaRPr b="1" dirty="0" sz="2400" lang="en-IN"/>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677334" y="1965323"/>
            <a:ext cx="8102685" cy="465742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3" name="Picture 3"/>
          <p:cNvPicPr>
            <a:picLocks noChangeAspect="1"/>
          </p:cNvPicPr>
          <p:nvPr/>
        </p:nvPicPr>
        <p:blipFill>
          <a:blip xmlns:r="http://schemas.openxmlformats.org/officeDocument/2006/relationships" r:embed="rId1"/>
          <a:stretch>
            <a:fillRect/>
          </a:stretch>
        </p:blipFill>
        <p:spPr>
          <a:xfrm>
            <a:off x="645951" y="1089451"/>
            <a:ext cx="8285903" cy="4679097"/>
          </a:xfrm>
          <a:prstGeom prst="rect"/>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AYAZ BASHA F</cp:lastModifiedBy>
  <dcterms:created xsi:type="dcterms:W3CDTF">2024-03-25T18:30:23Z</dcterms:created>
  <dcterms:modified xsi:type="dcterms:W3CDTF">2024-03-27T03:51:56Z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c2c5e4170f1c4858bafeb49a7e409e0d</vt:lpwstr>
  </property>
</Properties>
</file>