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6" r:id="rId10"/>
    <p:sldId id="262" r:id="rId11"/>
    <p:sldId id="263" r:id="rId12"/>
    <p:sldId id="265"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70" d="100"/>
          <a:sy n="70" d="100"/>
        </p:scale>
        <p:origin x="78" y="270"/>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07.09.2018</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07.09.2018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436388" y="835298"/>
            <a:ext cx="10510754" cy="2281355"/>
          </a:xfrm>
        </p:spPr>
        <p:txBody>
          <a:bodyPr/>
          <a:lstStyle/>
          <a:p>
            <a:r>
              <a:rPr lang="en-US" dirty="0"/>
              <a:t>PHP Presentation </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I ‘ll think The Most</a:t>
            </a:r>
          </a:p>
          <a:p>
            <a:r>
              <a:rPr lang="en-US" dirty="0"/>
              <a:t>Powerful Presentation</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a:xfrm>
            <a:off x="849425" y="5864835"/>
            <a:ext cx="4367531" cy="324417"/>
          </a:xfrm>
        </p:spPr>
        <p:txBody>
          <a:bodyPr/>
          <a:lstStyle/>
          <a:p>
            <a:r>
              <a:rPr lang="en-US" dirty="0"/>
              <a:t>September </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a:xfrm>
            <a:off x="1799043" y="6513669"/>
            <a:ext cx="4367531" cy="324417"/>
          </a:xfrm>
        </p:spPr>
        <p:txBody>
          <a:bodyPr/>
          <a:lstStyle/>
          <a:p>
            <a:r>
              <a:rPr lang="en-US" dirty="0"/>
              <a:t>7</a:t>
            </a:r>
            <a:endParaRPr lang="ru-RU" dirty="0"/>
          </a:p>
        </p:txBody>
      </p:sp>
      <p:sp>
        <p:nvSpPr>
          <p:cNvPr id="7" name="Text Placeholder 4">
            <a:extLst>
              <a:ext uri="{FF2B5EF4-FFF2-40B4-BE49-F238E27FC236}">
                <a16:creationId xmlns:a16="http://schemas.microsoft.com/office/drawing/2014/main" id="{FE5C7D7A-A3A9-4D0A-A0A9-D21CE478C108}"/>
              </a:ext>
            </a:extLst>
          </p:cNvPr>
          <p:cNvSpPr txBox="1">
            <a:spLocks/>
          </p:cNvSpPr>
          <p:nvPr/>
        </p:nvSpPr>
        <p:spPr>
          <a:xfrm>
            <a:off x="1324234" y="6189252"/>
            <a:ext cx="4367531" cy="32441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2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Friday</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219427" y="444843"/>
            <a:ext cx="9952922" cy="980471"/>
          </a:xfrm>
        </p:spPr>
        <p:txBody>
          <a:bodyPr>
            <a:normAutofit fontScale="90000"/>
          </a:bodyPr>
          <a:lstStyle/>
          <a:p>
            <a:pPr algn="ctr"/>
            <a:r>
              <a:rPr lang="en-US" dirty="0"/>
              <a:t>In This Presentation Will Talk</a:t>
            </a:r>
            <a:br>
              <a:rPr lang="en-US" dirty="0"/>
            </a:br>
            <a:r>
              <a:rPr lang="en-US" dirty="0"/>
              <a:t>about 3 Question</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274820"/>
            <a:ext cx="7208433" cy="542522"/>
          </a:xfrm>
        </p:spPr>
        <p:txBody>
          <a:bodyPr>
            <a:normAutofit/>
          </a:bodyPr>
          <a:lstStyle/>
          <a:p>
            <a:r>
              <a:rPr lang="en-US" dirty="0"/>
              <a:t>1:  What is PHP magic Constant With Help OF example?</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6" name="Text Placeholder 4">
            <a:extLst>
              <a:ext uri="{FF2B5EF4-FFF2-40B4-BE49-F238E27FC236}">
                <a16:creationId xmlns:a16="http://schemas.microsoft.com/office/drawing/2014/main" id="{0A4A978F-5BBA-49E0-A714-B8EE4E2A95A0}"/>
              </a:ext>
            </a:extLst>
          </p:cNvPr>
          <p:cNvSpPr txBox="1">
            <a:spLocks/>
          </p:cNvSpPr>
          <p:nvPr/>
        </p:nvSpPr>
        <p:spPr>
          <a:xfrm>
            <a:off x="774032" y="3395587"/>
            <a:ext cx="7035438" cy="5425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   What is PHP Cookies Whit Help Of Example ?</a:t>
            </a:r>
          </a:p>
          <a:p>
            <a:endParaRPr lang="ru-RU" dirty="0"/>
          </a:p>
        </p:txBody>
      </p:sp>
      <p:sp>
        <p:nvSpPr>
          <p:cNvPr id="7" name="Text Placeholder 4">
            <a:extLst>
              <a:ext uri="{FF2B5EF4-FFF2-40B4-BE49-F238E27FC236}">
                <a16:creationId xmlns:a16="http://schemas.microsoft.com/office/drawing/2014/main" id="{7965171E-73F3-4D52-A20C-69861662F97E}"/>
              </a:ext>
            </a:extLst>
          </p:cNvPr>
          <p:cNvSpPr txBox="1">
            <a:spLocks/>
          </p:cNvSpPr>
          <p:nvPr/>
        </p:nvSpPr>
        <p:spPr>
          <a:xfrm>
            <a:off x="774031" y="4245093"/>
            <a:ext cx="7035438" cy="5425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What is PHP Sessions With Help of example?</a:t>
            </a:r>
          </a:p>
          <a:p>
            <a:endParaRPr lang="en-US" dirty="0"/>
          </a:p>
          <a:p>
            <a:endParaRPr lang="en-US" dirty="0"/>
          </a:p>
          <a:p>
            <a:endParaRPr lang="en-US" dirty="0"/>
          </a:p>
          <a:p>
            <a:endParaRPr lang="ru-RU" dirty="0"/>
          </a:p>
        </p:txBody>
      </p:sp>
      <p:sp>
        <p:nvSpPr>
          <p:cNvPr id="8" name="Text Placeholder 4">
            <a:extLst>
              <a:ext uri="{FF2B5EF4-FFF2-40B4-BE49-F238E27FC236}">
                <a16:creationId xmlns:a16="http://schemas.microsoft.com/office/drawing/2014/main" id="{91B3B930-0E50-47FC-B098-4984A6A6D7CF}"/>
              </a:ext>
            </a:extLst>
          </p:cNvPr>
          <p:cNvSpPr txBox="1">
            <a:spLocks/>
          </p:cNvSpPr>
          <p:nvPr/>
        </p:nvSpPr>
        <p:spPr>
          <a:xfrm>
            <a:off x="774031" y="5459850"/>
            <a:ext cx="7035438" cy="5425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Create Calculator</a:t>
            </a:r>
          </a:p>
          <a:p>
            <a:endParaRPr lang="en-US" dirty="0"/>
          </a:p>
          <a:p>
            <a:endParaRPr lang="en-US" dirty="0"/>
          </a:p>
          <a:p>
            <a:endParaRPr lang="en-US" dirty="0"/>
          </a:p>
          <a:p>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497924" y="360016"/>
            <a:ext cx="5552627" cy="782638"/>
          </a:xfrm>
        </p:spPr>
        <p:txBody>
          <a:bodyPr>
            <a:normAutofit fontScale="90000"/>
          </a:bodyPr>
          <a:lstStyle/>
          <a:p>
            <a:r>
              <a:rPr lang="en-US" dirty="0"/>
              <a:t>1: Magical Constant</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32703" y="2916443"/>
            <a:ext cx="5083071" cy="3635190"/>
          </a:xfrm>
        </p:spPr>
        <p:txBody>
          <a:bodyPr>
            <a:noAutofit/>
          </a:bodyPr>
          <a:lstStyle/>
          <a:p>
            <a:r>
              <a:rPr lang="en-US" dirty="0">
                <a:latin typeface="Century Gothic" panose="020B0502020202020204" pitchFamily="34" charset="0"/>
              </a:rPr>
              <a:t> PHP provides a large number of predefined constants to any script which it runs. </a:t>
            </a:r>
          </a:p>
          <a:p>
            <a:r>
              <a:rPr lang="en-US" dirty="0">
                <a:latin typeface="Century Gothic" panose="020B0502020202020204" pitchFamily="34" charset="0"/>
              </a:rPr>
              <a:t>Many of these constants, however, are created by various extensions, and will only be present when those extensions are available, either via dynamic loading or because they have been compiled in.</a:t>
            </a:r>
          </a:p>
          <a:p>
            <a:endParaRPr lang="en-US" dirty="0">
              <a:latin typeface="Century Gothic" panose="020B0502020202020204" pitchFamily="34" charset="0"/>
            </a:endParaRPr>
          </a:p>
          <a:p>
            <a:r>
              <a:rPr lang="en-US" dirty="0">
                <a:latin typeface="Century Gothic" panose="020B0502020202020204" pitchFamily="34" charset="0"/>
              </a:rPr>
              <a:t>There are nine magical constants that change depending on where they are used.</a:t>
            </a:r>
          </a:p>
          <a:p>
            <a:r>
              <a:rPr lang="en-US" dirty="0">
                <a:latin typeface="Century Gothic" panose="020B0502020202020204" pitchFamily="34" charset="0"/>
              </a:rPr>
              <a:t> For example, the value of __LINE__ depends on the line that it's used on in your script.</a:t>
            </a:r>
          </a:p>
          <a:p>
            <a:r>
              <a:rPr lang="en-US" dirty="0">
                <a:latin typeface="Century Gothic" panose="020B0502020202020204" pitchFamily="34" charset="0"/>
              </a:rPr>
              <a:t> All these "magical" constants are resolved at compile time, unlike regular constants, </a:t>
            </a:r>
          </a:p>
          <a:p>
            <a:r>
              <a:rPr lang="en-US" dirty="0">
                <a:latin typeface="Century Gothic" panose="020B0502020202020204" pitchFamily="34" charset="0"/>
              </a:rPr>
              <a:t>which are resolved at runtime. These special constants are case-insensitive and are as follows:</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768246"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7" name="Text Placeholder 6">
            <a:extLst>
              <a:ext uri="{FF2B5EF4-FFF2-40B4-BE49-F238E27FC236}">
                <a16:creationId xmlns:a16="http://schemas.microsoft.com/office/drawing/2014/main" id="{829921CE-CAA2-4620-8FCE-D7A1E872E3D2}"/>
              </a:ext>
            </a:extLst>
          </p:cNvPr>
          <p:cNvSpPr>
            <a:spLocks noGrp="1"/>
          </p:cNvSpPr>
          <p:nvPr>
            <p:ph type="body" sz="quarter" idx="13"/>
          </p:nvPr>
        </p:nvSpPr>
        <p:spPr>
          <a:xfrm>
            <a:off x="320133" y="2167396"/>
            <a:ext cx="4421856" cy="749047"/>
          </a:xfrm>
        </p:spPr>
        <p:txBody>
          <a:bodyPr/>
          <a:lstStyle/>
          <a:p>
            <a:r>
              <a:rPr lang="en-US" dirty="0"/>
              <a:t>What is Magical Constant ?</a:t>
            </a:r>
          </a:p>
        </p:txBody>
      </p:sp>
      <p:sp>
        <p:nvSpPr>
          <p:cNvPr id="18" name="Text Placeholder 3">
            <a:extLst>
              <a:ext uri="{FF2B5EF4-FFF2-40B4-BE49-F238E27FC236}">
                <a16:creationId xmlns:a16="http://schemas.microsoft.com/office/drawing/2014/main" id="{E01A5515-F6FF-4210-8D9F-05665AC8E018}"/>
              </a:ext>
            </a:extLst>
          </p:cNvPr>
          <p:cNvSpPr txBox="1">
            <a:spLocks/>
          </p:cNvSpPr>
          <p:nvPr/>
        </p:nvSpPr>
        <p:spPr>
          <a:xfrm>
            <a:off x="6512703" y="2541919"/>
            <a:ext cx="5083071" cy="3635190"/>
          </a:xfrm>
          <a:prstGeom prst="rect">
            <a:avLst/>
          </a:prstGeom>
        </p:spPr>
        <p:txBody>
          <a:bodyPr vert="horz" lIns="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bg1"/>
                </a:solidFill>
              </a:rPr>
              <a:t>_FILE__</a:t>
            </a:r>
            <a:r>
              <a:rPr lang="en-US" sz="1800" dirty="0">
                <a:solidFill>
                  <a:schemeClr val="bg1"/>
                </a:solidFill>
              </a:rPr>
              <a:t> – The full path and filename of the file.</a:t>
            </a:r>
          </a:p>
          <a:p>
            <a:r>
              <a:rPr lang="en-US" sz="1800" b="1" dirty="0">
                <a:solidFill>
                  <a:schemeClr val="bg1"/>
                </a:solidFill>
              </a:rPr>
              <a:t>__DIR__</a:t>
            </a:r>
            <a:r>
              <a:rPr lang="en-US" sz="1800" dirty="0">
                <a:solidFill>
                  <a:schemeClr val="bg1"/>
                </a:solidFill>
              </a:rPr>
              <a:t> – The directory of the file.</a:t>
            </a:r>
          </a:p>
          <a:p>
            <a:r>
              <a:rPr lang="en-US" sz="1800" b="1" dirty="0">
                <a:solidFill>
                  <a:schemeClr val="bg1"/>
                </a:solidFill>
              </a:rPr>
              <a:t>__FUNCTION__</a:t>
            </a:r>
            <a:r>
              <a:rPr lang="en-US" sz="1800" dirty="0">
                <a:solidFill>
                  <a:schemeClr val="bg1"/>
                </a:solidFill>
              </a:rPr>
              <a:t> – The function name.</a:t>
            </a:r>
          </a:p>
          <a:p>
            <a:r>
              <a:rPr lang="en-US" sz="1800" b="1" dirty="0">
                <a:solidFill>
                  <a:schemeClr val="bg1"/>
                </a:solidFill>
              </a:rPr>
              <a:t>__CLASS__</a:t>
            </a:r>
            <a:r>
              <a:rPr lang="en-US" sz="1800" dirty="0">
                <a:solidFill>
                  <a:schemeClr val="bg1"/>
                </a:solidFill>
              </a:rPr>
              <a:t> – The class name.</a:t>
            </a:r>
          </a:p>
          <a:p>
            <a:r>
              <a:rPr lang="en-US" sz="1800" b="1" dirty="0">
                <a:solidFill>
                  <a:schemeClr val="bg1"/>
                </a:solidFill>
              </a:rPr>
              <a:t>__METHOD__</a:t>
            </a:r>
            <a:r>
              <a:rPr lang="en-US" sz="1800" dirty="0">
                <a:solidFill>
                  <a:schemeClr val="bg1"/>
                </a:solidFill>
              </a:rPr>
              <a:t> – The class method name.</a:t>
            </a:r>
          </a:p>
          <a:p>
            <a:r>
              <a:rPr lang="en-US" sz="1800" b="1" dirty="0">
                <a:solidFill>
                  <a:schemeClr val="bg1"/>
                </a:solidFill>
              </a:rPr>
              <a:t>__LINE__</a:t>
            </a:r>
            <a:r>
              <a:rPr lang="en-US" sz="1800" dirty="0">
                <a:solidFill>
                  <a:schemeClr val="bg1"/>
                </a:solidFill>
              </a:rPr>
              <a:t> – The current line number of the file.</a:t>
            </a:r>
          </a:p>
          <a:p>
            <a:r>
              <a:rPr lang="en-US" sz="1800" b="1" dirty="0">
                <a:solidFill>
                  <a:schemeClr val="bg1"/>
                </a:solidFill>
              </a:rPr>
              <a:t>__NAMESPACE__</a:t>
            </a:r>
            <a:r>
              <a:rPr lang="en-US" sz="1800" dirty="0">
                <a:solidFill>
                  <a:schemeClr val="bg1"/>
                </a:solidFill>
              </a:rPr>
              <a:t> – The name of the current namespace</a:t>
            </a:r>
          </a:p>
          <a:p>
            <a:endParaRPr lang="en-US" sz="1800" dirty="0">
              <a:latin typeface="Century Gothic" panose="020B0502020202020204" pitchFamily="34" charset="0"/>
            </a:endParaRPr>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526394" y="185423"/>
            <a:ext cx="6344306" cy="1360450"/>
          </a:xfrm>
        </p:spPr>
        <p:txBody>
          <a:bodyPr>
            <a:normAutofit/>
          </a:bodyPr>
          <a:lstStyle/>
          <a:p>
            <a:r>
              <a:rPr lang="en-US" dirty="0"/>
              <a:t>Real Example of magical constant</a:t>
            </a:r>
            <a:endParaRPr lang="ru-RU"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9" name="Picture 8">
            <a:extLst>
              <a:ext uri="{FF2B5EF4-FFF2-40B4-BE49-F238E27FC236}">
                <a16:creationId xmlns:a16="http://schemas.microsoft.com/office/drawing/2014/main" id="{3CE0B8C4-BC9C-4B70-88AC-8274C5DEC504}"/>
              </a:ext>
            </a:extLst>
          </p:cNvPr>
          <p:cNvPicPr>
            <a:picLocks noChangeAspect="1"/>
          </p:cNvPicPr>
          <p:nvPr/>
        </p:nvPicPr>
        <p:blipFill>
          <a:blip r:embed="rId3"/>
          <a:stretch>
            <a:fillRect/>
          </a:stretch>
        </p:blipFill>
        <p:spPr>
          <a:xfrm>
            <a:off x="215901" y="1545873"/>
            <a:ext cx="9272722" cy="5126704"/>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a:off x="685131" y="628107"/>
            <a:ext cx="7417468" cy="665713"/>
          </a:xfrm>
        </p:spPr>
        <p:txBody>
          <a:bodyPr>
            <a:normAutofit/>
          </a:bodyPr>
          <a:lstStyle/>
          <a:p>
            <a:r>
              <a:rPr lang="en-US" dirty="0"/>
              <a:t>What is PHP Cookies?</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17" name="Text Placeholder 16">
            <a:extLst>
              <a:ext uri="{FF2B5EF4-FFF2-40B4-BE49-F238E27FC236}">
                <a16:creationId xmlns:a16="http://schemas.microsoft.com/office/drawing/2014/main" id="{9B7D441C-8FA4-43A7-B23F-408DE478037C}"/>
              </a:ext>
            </a:extLst>
          </p:cNvPr>
          <p:cNvSpPr>
            <a:spLocks noGrp="1"/>
          </p:cNvSpPr>
          <p:nvPr>
            <p:ph type="body" sz="quarter" idx="20"/>
          </p:nvPr>
        </p:nvSpPr>
        <p:spPr>
          <a:xfrm>
            <a:off x="439940" y="2501721"/>
            <a:ext cx="4365625" cy="2463231"/>
          </a:xfrm>
        </p:spPr>
        <p:txBody>
          <a:bodyPr/>
          <a:lstStyle/>
          <a:p>
            <a:r>
              <a:rPr lang="en-US" sz="1600" dirty="0">
                <a:latin typeface="Century Gothic" panose="020B0502020202020204" pitchFamily="34" charset="0"/>
              </a:rPr>
              <a:t>A cookie is often used to identify a user.</a:t>
            </a:r>
          </a:p>
          <a:p>
            <a:r>
              <a:rPr lang="en-US" sz="1600" dirty="0">
                <a:latin typeface="Century Gothic" panose="020B0502020202020204" pitchFamily="34" charset="0"/>
              </a:rPr>
              <a:t> A cookie is a small file that the server embeds on the user's computer. </a:t>
            </a:r>
          </a:p>
          <a:p>
            <a:r>
              <a:rPr lang="en-US" sz="1600" dirty="0">
                <a:latin typeface="Century Gothic" panose="020B0502020202020204" pitchFamily="34" charset="0"/>
              </a:rPr>
              <a:t>Each time the same computer requests a page with a browser, it will send the cookie too.</a:t>
            </a:r>
          </a:p>
          <a:p>
            <a:r>
              <a:rPr lang="en-US" sz="1600" dirty="0">
                <a:latin typeface="Century Gothic" panose="020B0502020202020204" pitchFamily="34" charset="0"/>
              </a:rPr>
              <a:t> With PHP, you can both create and retrieve cookie values.</a:t>
            </a:r>
          </a:p>
          <a:p>
            <a:endParaRPr lang="en-US" dirty="0"/>
          </a:p>
        </p:txBody>
      </p:sp>
      <p:sp>
        <p:nvSpPr>
          <p:cNvPr id="20" name="Text Placeholder 6">
            <a:extLst>
              <a:ext uri="{FF2B5EF4-FFF2-40B4-BE49-F238E27FC236}">
                <a16:creationId xmlns:a16="http://schemas.microsoft.com/office/drawing/2014/main" id="{922E4D14-411D-4512-9DDE-C480D43003FF}"/>
              </a:ext>
            </a:extLst>
          </p:cNvPr>
          <p:cNvSpPr txBox="1">
            <a:spLocks/>
          </p:cNvSpPr>
          <p:nvPr/>
        </p:nvSpPr>
        <p:spPr bwMode="grayWhite">
          <a:xfrm>
            <a:off x="6627119" y="2743624"/>
            <a:ext cx="4365625" cy="454354"/>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92E675-9C4C-44AC-8D45-4F6C08107223}"/>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9" name="Text Placeholder 4">
            <a:extLst>
              <a:ext uri="{FF2B5EF4-FFF2-40B4-BE49-F238E27FC236}">
                <a16:creationId xmlns:a16="http://schemas.microsoft.com/office/drawing/2014/main" id="{885AE1BC-38B5-4962-8C14-09AADEBDE82D}"/>
              </a:ext>
            </a:extLst>
          </p:cNvPr>
          <p:cNvSpPr txBox="1">
            <a:spLocks/>
          </p:cNvSpPr>
          <p:nvPr/>
        </p:nvSpPr>
        <p:spPr bwMode="grayWhite">
          <a:xfrm>
            <a:off x="683596" y="3466094"/>
            <a:ext cx="4365625" cy="45435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a:solidFill>
                  <a:schemeClr val="bg1"/>
                </a:solidFill>
              </a:rPr>
              <a:t>Syntax</a:t>
            </a:r>
            <a:endParaRPr lang="ru-RU" sz="2000" dirty="0">
              <a:solidFill>
                <a:schemeClr val="bg1"/>
              </a:solidFill>
            </a:endParaRPr>
          </a:p>
        </p:txBody>
      </p:sp>
      <p:sp>
        <p:nvSpPr>
          <p:cNvPr id="10" name="Text Placeholder 25">
            <a:extLst>
              <a:ext uri="{FF2B5EF4-FFF2-40B4-BE49-F238E27FC236}">
                <a16:creationId xmlns:a16="http://schemas.microsoft.com/office/drawing/2014/main" id="{B606279D-5F24-4963-950E-696245E148F5}"/>
              </a:ext>
              <a:ext uri="{C183D7F6-B498-43B3-948B-1728B52AA6E4}">
                <adec:decorative xmlns:adec="http://schemas.microsoft.com/office/drawing/2017/decorative" val="1"/>
              </a:ext>
            </a:extLst>
          </p:cNvPr>
          <p:cNvSpPr txBox="1">
            <a:spLocks/>
          </p:cNvSpPr>
          <p:nvPr/>
        </p:nvSpPr>
        <p:spPr>
          <a:xfrm>
            <a:off x="390714" y="2268406"/>
            <a:ext cx="6828951" cy="597624"/>
          </a:xfrm>
          <a:prstGeom prst="rect">
            <a:avLst/>
          </a:prstGeom>
        </p:spPr>
        <p:txBody>
          <a:bodyPr vert="horz" lIns="91440" tIns="45720" rIns="91440" bIns="45720" rtlCol="0">
            <a:norm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 Cookie  Is Created With the   </a:t>
            </a:r>
            <a:r>
              <a:rPr lang="en-US" sz="1800" dirty="0">
                <a:solidFill>
                  <a:srgbClr val="C00000"/>
                </a:solidFill>
              </a:rPr>
              <a:t>SET COOKIE () </a:t>
            </a:r>
            <a:r>
              <a:rPr lang="en-US" sz="1800" dirty="0"/>
              <a:t>Function</a:t>
            </a:r>
          </a:p>
        </p:txBody>
      </p:sp>
      <p:sp>
        <p:nvSpPr>
          <p:cNvPr id="11" name="Flowchart: Alternate Process 10">
            <a:extLst>
              <a:ext uri="{FF2B5EF4-FFF2-40B4-BE49-F238E27FC236}">
                <a16:creationId xmlns:a16="http://schemas.microsoft.com/office/drawing/2014/main" id="{3DCF25B8-E9CC-45E3-8D06-89526DFB7F1D}"/>
              </a:ext>
              <a:ext uri="{C183D7F6-B498-43B3-948B-1728B52AA6E4}">
                <adec:decorative xmlns:adec="http://schemas.microsoft.com/office/drawing/2017/decorative" val="1"/>
              </a:ext>
            </a:extLst>
          </p:cNvPr>
          <p:cNvSpPr/>
          <p:nvPr/>
        </p:nvSpPr>
        <p:spPr>
          <a:xfrm>
            <a:off x="390714" y="4214745"/>
            <a:ext cx="7725010" cy="1350676"/>
          </a:xfrm>
          <a:prstGeom prst="flowChartAlternateProcess">
            <a:avLst/>
          </a:prstGeom>
          <a:solidFill>
            <a:srgbClr val="F7F1E4"/>
          </a:solidFill>
          <a:ln w="12700" cap="flat">
            <a:noFill/>
            <a:prstDash val="solid"/>
            <a:miter/>
          </a:ln>
        </p:spPr>
        <p:txBody>
          <a:bodyPr rtlCol="0" anchor="ctr"/>
          <a:lstStyle/>
          <a:p>
            <a:r>
              <a:rPr lang="en-US" dirty="0"/>
              <a:t>setcookie(</a:t>
            </a:r>
            <a:r>
              <a:rPr lang="en-US" i="1" dirty="0"/>
              <a:t>name, value, expire, path, domain, secure, httponly</a:t>
            </a:r>
            <a:r>
              <a:rPr lang="en-US" dirty="0"/>
              <a:t>);</a:t>
            </a:r>
          </a:p>
        </p:txBody>
      </p:sp>
      <p:sp>
        <p:nvSpPr>
          <p:cNvPr id="12" name="Text Placeholder 4">
            <a:extLst>
              <a:ext uri="{FF2B5EF4-FFF2-40B4-BE49-F238E27FC236}">
                <a16:creationId xmlns:a16="http://schemas.microsoft.com/office/drawing/2014/main" id="{26C007B4-BD7F-4A45-8C59-AEB07B8BFDB8}"/>
              </a:ext>
            </a:extLst>
          </p:cNvPr>
          <p:cNvSpPr txBox="1">
            <a:spLocks/>
          </p:cNvSpPr>
          <p:nvPr/>
        </p:nvSpPr>
        <p:spPr bwMode="grayWhite">
          <a:xfrm>
            <a:off x="683596" y="735923"/>
            <a:ext cx="5171294" cy="117035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a:solidFill>
                  <a:schemeClr val="bg1"/>
                </a:solidFill>
              </a:rPr>
              <a:t>Create Cookie Syntax</a:t>
            </a:r>
            <a:endParaRPr lang="ru-RU" sz="2800" dirty="0">
              <a:solidFill>
                <a:schemeClr val="bg1"/>
              </a:solidFill>
            </a:endParaRPr>
          </a:p>
        </p:txBody>
      </p:sp>
    </p:spTree>
    <p:extLst>
      <p:ext uri="{BB962C8B-B14F-4D97-AF65-F5344CB8AC3E}">
        <p14:creationId xmlns:p14="http://schemas.microsoft.com/office/powerpoint/2010/main" val="410809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470847" y="334535"/>
            <a:ext cx="4876141" cy="1535209"/>
          </a:xfrm>
        </p:spPr>
        <p:txBody>
          <a:bodyPr/>
          <a:lstStyle/>
          <a:p>
            <a:r>
              <a:rPr lang="en-US" dirty="0"/>
              <a:t>PHP Session</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278163" y="2676814"/>
            <a:ext cx="5817837" cy="2804144"/>
          </a:xfrm>
        </p:spPr>
        <p:txBody>
          <a:bodyPr>
            <a:normAutofit fontScale="92500"/>
          </a:bodyPr>
          <a:lstStyle/>
          <a:p>
            <a:endParaRPr lang="en-US" dirty="0"/>
          </a:p>
          <a:p>
            <a:endParaRPr lang="en-US" dirty="0"/>
          </a:p>
          <a:p>
            <a:r>
              <a:rPr lang="en-US" dirty="0">
                <a:solidFill>
                  <a:schemeClr val="bg1"/>
                </a:solidFill>
              </a:rPr>
              <a:t>Session support in PHP consists of a way to preserve certain data across subsequent accesses.</a:t>
            </a:r>
          </a:p>
          <a:p>
            <a:r>
              <a:rPr lang="en-US" dirty="0">
                <a:solidFill>
                  <a:schemeClr val="bg1"/>
                </a:solidFill>
              </a:rPr>
              <a:t> This enables you to build more customized applications and increase the appeal of your web site. </a:t>
            </a:r>
          </a:p>
          <a:p>
            <a:r>
              <a:rPr lang="en-US" dirty="0">
                <a:solidFill>
                  <a:schemeClr val="bg1"/>
                </a:solidFill>
              </a:rPr>
              <a:t>All information is in the Session reference section.</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8" name="Title 3">
            <a:extLst>
              <a:ext uri="{FF2B5EF4-FFF2-40B4-BE49-F238E27FC236}">
                <a16:creationId xmlns:a16="http://schemas.microsoft.com/office/drawing/2014/main" id="{0442B056-0960-4187-9E4B-D24236AE9359}"/>
              </a:ext>
            </a:extLst>
          </p:cNvPr>
          <p:cNvSpPr txBox="1">
            <a:spLocks/>
          </p:cNvSpPr>
          <p:nvPr/>
        </p:nvSpPr>
        <p:spPr bwMode="grayWhite">
          <a:xfrm>
            <a:off x="5987476" y="970701"/>
            <a:ext cx="4876141" cy="153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r>
              <a:rPr lang="en-US" dirty="0"/>
              <a:t>Why Using PHP</a:t>
            </a:r>
          </a:p>
          <a:p>
            <a:r>
              <a:rPr lang="en-US" dirty="0"/>
              <a:t>Session</a:t>
            </a:r>
            <a:endParaRPr lang="ru-RU" dirty="0"/>
          </a:p>
        </p:txBody>
      </p:sp>
      <p:sp>
        <p:nvSpPr>
          <p:cNvPr id="9" name="Text Placeholder 4">
            <a:extLst>
              <a:ext uri="{FF2B5EF4-FFF2-40B4-BE49-F238E27FC236}">
                <a16:creationId xmlns:a16="http://schemas.microsoft.com/office/drawing/2014/main" id="{7710C797-6CCC-4F11-91D4-A153485C6DEB}"/>
              </a:ext>
            </a:extLst>
          </p:cNvPr>
          <p:cNvSpPr txBox="1">
            <a:spLocks/>
          </p:cNvSpPr>
          <p:nvPr/>
        </p:nvSpPr>
        <p:spPr bwMode="grayWhite">
          <a:xfrm>
            <a:off x="6096000" y="2736683"/>
            <a:ext cx="5817837" cy="28041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As a website becomes more sophisticated, so must the code that backs it. </a:t>
            </a:r>
          </a:p>
          <a:p>
            <a:r>
              <a:rPr lang="en-US" dirty="0">
                <a:solidFill>
                  <a:schemeClr val="bg1"/>
                </a:solidFill>
              </a:rPr>
              <a:t>When you get to a stage where your website need to pass along user data from one page to another, </a:t>
            </a:r>
          </a:p>
          <a:p>
            <a:r>
              <a:rPr lang="en-US" dirty="0">
                <a:solidFill>
                  <a:schemeClr val="bg1"/>
                </a:solidFill>
              </a:rPr>
              <a:t>it might be time to start thinking about using PHP sessions.</a:t>
            </a:r>
          </a:p>
        </p:txBody>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a:xfrm>
            <a:off x="15240" y="-109182"/>
            <a:ext cx="12161519" cy="6858000"/>
          </a:xfrm>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1983857" y="650378"/>
            <a:ext cx="7000970" cy="782638"/>
          </a:xfrm>
        </p:spPr>
        <p:txBody>
          <a:bodyPr/>
          <a:lstStyle/>
          <a:p>
            <a:r>
              <a:rPr lang="en-US" dirty="0"/>
              <a:t>PHP Syntax</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169817" y="1835017"/>
            <a:ext cx="2364953" cy="782639"/>
          </a:xfrm>
        </p:spPr>
        <p:txBody>
          <a:bodyPr/>
          <a:lstStyle/>
          <a:p>
            <a:r>
              <a:rPr lang="en-US" dirty="0"/>
              <a:t>Example:-</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3" name="Flowchart: Alternate Process 2">
            <a:extLst>
              <a:ext uri="{FF2B5EF4-FFF2-40B4-BE49-F238E27FC236}">
                <a16:creationId xmlns:a16="http://schemas.microsoft.com/office/drawing/2014/main" id="{2809175E-BA66-48D8-951D-4A0F262C1ED9}"/>
              </a:ext>
            </a:extLst>
          </p:cNvPr>
          <p:cNvSpPr/>
          <p:nvPr/>
        </p:nvSpPr>
        <p:spPr>
          <a:xfrm>
            <a:off x="2866030" y="1433016"/>
            <a:ext cx="8693624" cy="4934482"/>
          </a:xfrm>
          <a:prstGeom prst="flowChartAlternateProcess">
            <a:avLst/>
          </a:prstGeom>
          <a:solidFill>
            <a:srgbClr val="F7F1E4"/>
          </a:solidFill>
          <a:ln w="12700" cap="flat">
            <a:noFill/>
            <a:prstDash val="solid"/>
            <a:miter/>
          </a:ln>
        </p:spPr>
        <p:txBody>
          <a:bodyPr rtlCol="0" anchor="ctr"/>
          <a:lstStyle/>
          <a:p>
            <a:r>
              <a:rPr lang="en-US" dirty="0"/>
              <a:t>&lt;?php</a:t>
            </a:r>
            <a:br>
              <a:rPr lang="en-US" dirty="0"/>
            </a:br>
            <a:r>
              <a:rPr lang="en-US" dirty="0"/>
              <a:t>// Start the session</a:t>
            </a:r>
            <a:br>
              <a:rPr lang="en-US" dirty="0"/>
            </a:br>
            <a:r>
              <a:rPr lang="en-US" dirty="0" err="1"/>
              <a:t>session_start</a:t>
            </a:r>
            <a:r>
              <a:rPr lang="en-US" dirty="0"/>
              <a:t>();</a:t>
            </a:r>
            <a:br>
              <a:rPr lang="en-US" dirty="0"/>
            </a:br>
            <a:r>
              <a:rPr lang="en-US" dirty="0"/>
              <a:t>?&gt;</a:t>
            </a:r>
            <a:br>
              <a:rPr lang="en-US" dirty="0"/>
            </a:br>
            <a:r>
              <a:rPr lang="en-US" dirty="0"/>
              <a:t>&lt;!DOCTYPE html&gt;</a:t>
            </a:r>
            <a:br>
              <a:rPr lang="en-US" dirty="0"/>
            </a:br>
            <a:r>
              <a:rPr lang="en-US" dirty="0"/>
              <a:t>&lt;html&gt;</a:t>
            </a:r>
            <a:br>
              <a:rPr lang="en-US" dirty="0"/>
            </a:br>
            <a:r>
              <a:rPr lang="en-US" dirty="0"/>
              <a:t>&lt;body&gt;</a:t>
            </a:r>
            <a:br>
              <a:rPr lang="en-US" dirty="0"/>
            </a:br>
            <a:br>
              <a:rPr lang="en-US" dirty="0"/>
            </a:br>
            <a:r>
              <a:rPr lang="en-US" dirty="0"/>
              <a:t>&lt;?php</a:t>
            </a:r>
            <a:br>
              <a:rPr lang="en-US" dirty="0"/>
            </a:br>
            <a:r>
              <a:rPr lang="en-US" dirty="0"/>
              <a:t>// Set session variables</a:t>
            </a:r>
            <a:br>
              <a:rPr lang="en-US" dirty="0"/>
            </a:br>
            <a:r>
              <a:rPr lang="en-US" dirty="0"/>
              <a:t>$_SESSION["</a:t>
            </a:r>
            <a:r>
              <a:rPr lang="en-US" dirty="0" err="1"/>
              <a:t>favcolor</a:t>
            </a:r>
            <a:r>
              <a:rPr lang="en-US" dirty="0"/>
              <a:t>"] = "green";</a:t>
            </a:r>
            <a:br>
              <a:rPr lang="en-US" dirty="0"/>
            </a:br>
            <a:r>
              <a:rPr lang="en-US" dirty="0"/>
              <a:t>$_SESSION["</a:t>
            </a:r>
            <a:r>
              <a:rPr lang="en-US" dirty="0" err="1"/>
              <a:t>favanimal</a:t>
            </a:r>
            <a:r>
              <a:rPr lang="en-US" dirty="0"/>
              <a:t>"] = "cat";</a:t>
            </a:r>
            <a:br>
              <a:rPr lang="en-US" dirty="0"/>
            </a:br>
            <a:r>
              <a:rPr lang="en-US" dirty="0"/>
              <a:t>echo "Session variables are set.";</a:t>
            </a:r>
            <a:br>
              <a:rPr lang="en-US" dirty="0"/>
            </a:br>
            <a:r>
              <a:rPr lang="en-US" dirty="0"/>
              <a:t>?&gt;</a:t>
            </a:r>
            <a:br>
              <a:rPr lang="en-US" dirty="0"/>
            </a:b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Grouped Team</a:t>
            </a:r>
            <a:endParaRPr lang="ru-RU" dirty="0"/>
          </a:p>
        </p:txBody>
      </p:sp>
    </p:spTree>
    <p:extLst>
      <p:ext uri="{BB962C8B-B14F-4D97-AF65-F5344CB8AC3E}">
        <p14:creationId xmlns:p14="http://schemas.microsoft.com/office/powerpoint/2010/main" val="2314201511"/>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400</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Lucida Grande</vt:lpstr>
      <vt:lpstr>Verdana</vt:lpstr>
      <vt:lpstr>Wingdings</vt:lpstr>
      <vt:lpstr>Office Theme</vt:lpstr>
      <vt:lpstr>PHP Presentation </vt:lpstr>
      <vt:lpstr>In This Presentation Will Talk about 3 Question</vt:lpstr>
      <vt:lpstr>1: Magical Constant</vt:lpstr>
      <vt:lpstr>Real Example of magical constant</vt:lpstr>
      <vt:lpstr>What is PHP Cookies?</vt:lpstr>
      <vt:lpstr>PowerPoint Presentation</vt:lpstr>
      <vt:lpstr>PHP Session</vt:lpstr>
      <vt:lpstr>PHP Syntax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2018-09-07T11:51:02Z</dcterms:created>
  <dcterms:modified xsi:type="dcterms:W3CDTF">2018-09-07T14:01:30Z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