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9" r:id="rId4"/>
  </p:sldMasterIdLst>
  <p:notesMasterIdLst>
    <p:notesMasterId r:id="rId11"/>
  </p:notesMasterIdLst>
  <p:handoutMasterIdLst>
    <p:handoutMasterId r:id="rId12"/>
  </p:handoutMasterIdLst>
  <p:sldIdLst>
    <p:sldId id="350" r:id="rId5"/>
    <p:sldId id="357" r:id="rId6"/>
    <p:sldId id="353" r:id="rId7"/>
    <p:sldId id="365" r:id="rId8"/>
    <p:sldId id="366" r:id="rId9"/>
    <p:sldId id="34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5DF79B-B81A-6498-7454-391F53D8C8BC}" v="556" dt="2024-03-04T03:50:34.887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6327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05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53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7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3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98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72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97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85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45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7054" y="758752"/>
            <a:ext cx="5491571" cy="287144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67055" y="4549553"/>
            <a:ext cx="5491570" cy="1606189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64607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151023"/>
            <a:ext cx="10275477" cy="133890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823250"/>
            <a:ext cx="2133600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5339379"/>
            <a:ext cx="2133600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823250"/>
            <a:ext cx="2128157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63042" y="5339379"/>
            <a:ext cx="2128157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670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102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BEE3F78-D640-47E6-F461-2CF028EAD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4380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54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2455"/>
            <a:ext cx="7532276" cy="134747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046306"/>
            <a:ext cx="2133600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2639004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046306"/>
            <a:ext cx="2128157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2639004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359309"/>
            <a:ext cx="2133600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2500" y="4925112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359309"/>
            <a:ext cx="2128157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3042" y="4925112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359309"/>
            <a:ext cx="2129245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7054" y="4925112"/>
            <a:ext cx="2129245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2F3846-3FA1-A704-DD1C-4F4EDD8FE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5090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5247"/>
            <a:ext cx="10169152" cy="128467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3C5F14A-2BEC-E1E4-FD6D-B181CD59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7588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1475"/>
            <a:ext cx="10163506" cy="134845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4023" y="2185427"/>
            <a:ext cx="4827178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62700" y="2185427"/>
            <a:ext cx="4764829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FEE6CB-7A68-C30C-38DD-5D9B336CEAD4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6544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6100" y="398440"/>
            <a:ext cx="4903377" cy="238608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96100" y="3591098"/>
            <a:ext cx="4903377" cy="15069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96100" y="5155853"/>
            <a:ext cx="4914900" cy="806659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248798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3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6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5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6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  <p:sldLayoutId id="2147483876" r:id="rId17"/>
    <p:sldLayoutId id="2147483877" r:id="rId18"/>
    <p:sldLayoutId id="2147483878" r:id="rId19"/>
    <p:sldLayoutId id="2147483879" r:id="rId20"/>
    <p:sldLayoutId id="2147483880" r:id="rId21"/>
    <p:sldLayoutId id="2147483881" r:id="rId22"/>
    <p:sldLayoutId id="2147483882" r:id="rId23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Sprint Review and Retrospective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Dominic Caulfield-Duverger</a:t>
            </a:r>
          </a:p>
          <a:p>
            <a:r>
              <a:rPr lang="en-US" dirty="0">
                <a:solidFill>
                  <a:schemeClr val="bg1"/>
                </a:solidFill>
              </a:rPr>
              <a:t>CS-250 Software Development Lifecycle</a:t>
            </a:r>
          </a:p>
          <a:p>
            <a:r>
              <a:rPr lang="en-US" dirty="0">
                <a:solidFill>
                  <a:schemeClr val="bg1"/>
                </a:solidFill>
              </a:rPr>
              <a:t>March 3, 2023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in Agile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6CA166B6-6C93-A516-6DD4-DAF0B9BF12F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4583" b="4583"/>
          <a:stretch/>
        </p:blipFill>
        <p:spPr>
          <a:xfrm>
            <a:off x="927374" y="1712271"/>
            <a:ext cx="2118245" cy="203721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3182" y="3899885"/>
            <a:ext cx="2133600" cy="456961"/>
          </a:xfrm>
        </p:spPr>
        <p:txBody>
          <a:bodyPr/>
          <a:lstStyle/>
          <a:p>
            <a:r>
              <a:rPr lang="en-IN" b="1" dirty="0"/>
              <a:t>Product Owner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25606" y="4353262"/>
            <a:ext cx="2124636" cy="1461901"/>
          </a:xfrm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sz="1600" dirty="0"/>
              <a:t>Represents the customer</a:t>
            </a:r>
          </a:p>
          <a:p>
            <a:pPr algn="ctr"/>
            <a:r>
              <a:rPr lang="en-US" sz="1600" dirty="0"/>
              <a:t>Determines the priority</a:t>
            </a:r>
          </a:p>
          <a:p>
            <a:pPr algn="ctr"/>
            <a:r>
              <a:rPr lang="en-US" sz="1600" dirty="0"/>
              <a:t>Determines product readiness</a:t>
            </a:r>
          </a:p>
          <a:p>
            <a:pPr algn="ctr"/>
            <a:endParaRPr lang="en-US" sz="1600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ACB3C411-A80A-36CE-CDA4-A558F119190E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/>
          <a:srcRect t="3543" b="3543"/>
          <a:stretch/>
        </p:blipFill>
        <p:spPr>
          <a:xfrm>
            <a:off x="3712068" y="1712271"/>
            <a:ext cx="2118245" cy="203721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7866" y="3899885"/>
            <a:ext cx="2128157" cy="456961"/>
          </a:xfrm>
        </p:spPr>
        <p:txBody>
          <a:bodyPr/>
          <a:lstStyle/>
          <a:p>
            <a:r>
              <a:rPr lang="en-US" b="1" dirty="0">
                <a:latin typeface="Corbel"/>
                <a:cs typeface="Segoe UI"/>
              </a:rPr>
              <a:t>Scrum Master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8924" y="4317402"/>
            <a:ext cx="2128157" cy="1210889"/>
          </a:xfrm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sz="1600" dirty="0"/>
              <a:t>Servant-leader</a:t>
            </a:r>
          </a:p>
          <a:p>
            <a:pPr algn="ctr"/>
            <a:r>
              <a:rPr lang="en-US" sz="1600" dirty="0"/>
              <a:t>Organizes the team</a:t>
            </a:r>
          </a:p>
          <a:p>
            <a:pPr algn="ctr"/>
            <a:r>
              <a:rPr lang="en-US" sz="1600" dirty="0"/>
              <a:t>Handles impediments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276C37FA-A87A-BA49-D575-77FA5E0401E0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4"/>
          <a:srcRect t="602" b="602"/>
          <a:stretch/>
        </p:blipFill>
        <p:spPr>
          <a:xfrm>
            <a:off x="6487798" y="1649518"/>
            <a:ext cx="2118245" cy="2037217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483595" y="3899885"/>
            <a:ext cx="2129245" cy="456961"/>
          </a:xfrm>
        </p:spPr>
        <p:txBody>
          <a:bodyPr/>
          <a:lstStyle/>
          <a:p>
            <a:r>
              <a:rPr lang="en-IN" b="1" dirty="0"/>
              <a:t>Developer</a:t>
            </a:r>
            <a:endParaRPr lang="en-US" b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83594" y="4819426"/>
            <a:ext cx="2111317" cy="1201923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sz="1600" dirty="0"/>
              <a:t>Creates software that is maintainable</a:t>
            </a:r>
          </a:p>
          <a:p>
            <a:r>
              <a:rPr lang="en-US" sz="1600" dirty="0"/>
              <a:t>Delivers features</a:t>
            </a:r>
          </a:p>
          <a:p>
            <a:r>
              <a:rPr lang="en-US" sz="1600" dirty="0"/>
              <a:t>Defines requirements by interacting with users</a:t>
            </a:r>
          </a:p>
          <a:p>
            <a:endParaRPr lang="en-US" sz="1600" dirty="0"/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ACF830D0-46A8-7FEA-D62C-1E71799943CB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5"/>
          <a:srcRect l="567" r="567"/>
          <a:stretch/>
        </p:blipFill>
        <p:spPr>
          <a:xfrm>
            <a:off x="9264423" y="1604695"/>
            <a:ext cx="2118245" cy="2037217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71619" y="3819203"/>
            <a:ext cx="2129245" cy="456961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b="1" dirty="0"/>
              <a:t>Tester</a:t>
            </a:r>
            <a:endParaRPr lang="en-US" b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262654" y="4756671"/>
            <a:ext cx="2129245" cy="1210887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sz="1600" dirty="0"/>
              <a:t>Automates testing </a:t>
            </a:r>
            <a:endParaRPr lang="en-US" sz="1600"/>
          </a:p>
          <a:p>
            <a:r>
              <a:rPr lang="en-US" sz="1600" dirty="0"/>
              <a:t>Performs testing </a:t>
            </a:r>
          </a:p>
          <a:p>
            <a:r>
              <a:rPr lang="en-US" sz="1600" dirty="0"/>
              <a:t>Resolves issues by conversing with team members</a:t>
            </a:r>
          </a:p>
        </p:txBody>
      </p:sp>
    </p:spTree>
    <p:extLst>
      <p:ext uri="{BB962C8B-B14F-4D97-AF65-F5344CB8AC3E}">
        <p14:creationId xmlns:p14="http://schemas.microsoft.com/office/powerpoint/2010/main" val="250910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Phases of the Agile Process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33D09D-6D7F-966D-4DC2-635F55E5C6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b="1" dirty="0"/>
              <a:t>1. Product Backlog Creation</a:t>
            </a:r>
            <a:endParaRPr lang="en-US" b="1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5D42124-202B-2E2D-D213-A710DEA0EC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575280"/>
            <a:ext cx="2133600" cy="1416427"/>
          </a:xfrm>
        </p:spPr>
        <p:txBody>
          <a:bodyPr vert="horz" lIns="0" tIns="0" rIns="0" bIns="0" rtlCol="0" anchor="t"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List items for the Scrum team</a:t>
            </a:r>
          </a:p>
          <a:p>
            <a:r>
              <a:rPr lang="en-US" dirty="0">
                <a:solidFill>
                  <a:schemeClr val="tx1"/>
                </a:solidFill>
              </a:rPr>
              <a:t>Design a document that can  updated items and prioritize as needed</a:t>
            </a:r>
          </a:p>
          <a:p>
            <a:r>
              <a:rPr lang="en-US" dirty="0">
                <a:solidFill>
                  <a:schemeClr val="tx1"/>
                </a:solidFill>
              </a:rPr>
              <a:t>Allows items to be quickly identified as dependent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273591F-BD0A-3D45-D527-B5C2F41C6D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b="1" dirty="0"/>
              <a:t>2. Sprint Planning</a:t>
            </a:r>
            <a:endParaRPr lang="en-US" b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7CABA6-5FA3-FC93-95CB-965355A29A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656648"/>
            <a:ext cx="2128157" cy="1335058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Determine the timeline of the sprint</a:t>
            </a:r>
          </a:p>
          <a:p>
            <a:r>
              <a:rPr lang="en-US" dirty="0">
                <a:solidFill>
                  <a:schemeClr val="tx1"/>
                </a:solidFill>
              </a:rPr>
              <a:t>Determine the team</a:t>
            </a:r>
          </a:p>
          <a:p>
            <a:r>
              <a:rPr lang="en-US" dirty="0">
                <a:solidFill>
                  <a:schemeClr val="tx1"/>
                </a:solidFill>
              </a:rPr>
              <a:t>Determine the goal for the spring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F42FE99-1835-ED6A-FDEE-8628B45F98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26241" y="4251733"/>
            <a:ext cx="2133600" cy="492558"/>
          </a:xfrm>
        </p:spPr>
        <p:txBody>
          <a:bodyPr/>
          <a:lstStyle/>
          <a:p>
            <a:r>
              <a:rPr lang="en-IN" b="1" dirty="0"/>
              <a:t>3. Sprint</a:t>
            </a:r>
            <a:endParaRPr lang="en-US" b="1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155FBDE-9698-E37E-8F74-36765CE61A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84194" y="4656171"/>
            <a:ext cx="2133600" cy="1633950"/>
          </a:xfrm>
        </p:spPr>
        <p:txBody>
          <a:bodyPr vert="horz" lIns="0" tIns="0" rIns="0" bIns="0" rtlCol="0" anchor="t"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Daily standups occur for the development team</a:t>
            </a:r>
          </a:p>
          <a:p>
            <a:r>
              <a:rPr lang="en-US" dirty="0">
                <a:solidFill>
                  <a:schemeClr val="tx1"/>
                </a:solidFill>
              </a:rPr>
              <a:t>Create deliverables and test them</a:t>
            </a:r>
          </a:p>
          <a:p>
            <a:r>
              <a:rPr lang="en-US" dirty="0">
                <a:solidFill>
                  <a:schemeClr val="tx1"/>
                </a:solidFill>
              </a:rPr>
              <a:t>Product backlog gets continually adjusted as needed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097A47-4EBB-136A-8FD3-876CED1E709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 b="1" dirty="0"/>
              <a:t>4. Sprint Review</a:t>
            </a:r>
            <a:endParaRPr lang="en-US" b="1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2964B0D-FB07-522C-8E12-3227E202BD9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4925111"/>
            <a:ext cx="2128157" cy="1633949"/>
          </a:xfrm>
        </p:spPr>
        <p:txBody>
          <a:bodyPr vert="horz" lIns="0" tIns="0" rIns="0" bIns="0" rtlCol="0" anchor="t"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Celebrate the accomplishments of the sprint</a:t>
            </a:r>
          </a:p>
          <a:p>
            <a:r>
              <a:rPr lang="en-US" dirty="0">
                <a:solidFill>
                  <a:schemeClr val="tx1"/>
                </a:solidFill>
              </a:rPr>
              <a:t>Give feedback to the team</a:t>
            </a:r>
          </a:p>
          <a:p>
            <a:r>
              <a:rPr lang="en-US" dirty="0">
                <a:solidFill>
                  <a:schemeClr val="tx1"/>
                </a:solidFill>
              </a:rPr>
              <a:t>Demonstrate the software</a:t>
            </a:r>
          </a:p>
          <a:p>
            <a:r>
              <a:rPr lang="en-US" dirty="0">
                <a:solidFill>
                  <a:schemeClr val="tx1"/>
                </a:solidFill>
              </a:rPr>
              <a:t>Answer questions the team has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353FB67-F2EF-6FBD-29F3-9CECCB3AFFE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IN" b="1" dirty="0"/>
              <a:t>5. Retrospective</a:t>
            </a:r>
            <a:endParaRPr lang="en-US" b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8AAF1F-9177-7983-0CC5-0DDAFB75BC2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4925112"/>
            <a:ext cx="2129245" cy="1633948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Reflect on and improve skills</a:t>
            </a:r>
          </a:p>
          <a:p>
            <a:r>
              <a:rPr lang="en-US" dirty="0">
                <a:solidFill>
                  <a:schemeClr val="tx1"/>
                </a:solidFill>
              </a:rPr>
              <a:t>Communicate what worked well and what can be improved</a:t>
            </a:r>
          </a:p>
          <a:p>
            <a:r>
              <a:rPr lang="en-US" dirty="0">
                <a:solidFill>
                  <a:schemeClr val="tx1"/>
                </a:solidFill>
              </a:rPr>
              <a:t>Create a plan as a team to improve the team</a:t>
            </a:r>
          </a:p>
        </p:txBody>
      </p: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30B80DCC-DB68-5F3D-86DD-A5CBBA0C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Phases of the Waterfall Model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EDF4D06-74EB-E510-62C2-14C7E5B4A3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1491036"/>
            <a:ext cx="2133600" cy="546841"/>
          </a:xfrm>
        </p:spPr>
        <p:txBody>
          <a:bodyPr/>
          <a:lstStyle/>
          <a:p>
            <a:r>
              <a:rPr lang="en-IN" dirty="0"/>
              <a:t>Feasibility Study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925F854-6CFE-60C9-B53E-AAB4C1943C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040000"/>
            <a:ext cx="2133600" cy="1813759"/>
          </a:xfrm>
        </p:spPr>
        <p:txBody>
          <a:bodyPr>
            <a:normAutofit/>
          </a:bodyPr>
          <a:lstStyle/>
          <a:p>
            <a:r>
              <a:rPr lang="en-US" dirty="0"/>
              <a:t>Determine feasibility</a:t>
            </a:r>
          </a:p>
          <a:p>
            <a:r>
              <a:rPr lang="en-US" dirty="0"/>
              <a:t>Determine strengths and weaknesses</a:t>
            </a:r>
          </a:p>
          <a:p>
            <a:r>
              <a:rPr lang="en-US" dirty="0"/>
              <a:t>Document required specifications</a:t>
            </a:r>
          </a:p>
          <a:p>
            <a:r>
              <a:rPr lang="en-US" dirty="0"/>
              <a:t>Layout strategies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A8DB6C7-4EB5-F1F1-F792-09F6A8CA33A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161409"/>
            <a:ext cx="2133600" cy="54684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Requirements and Analysis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3BC4D09-16B7-1785-D052-7115C6B1627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4708250"/>
            <a:ext cx="2142564" cy="1395651"/>
          </a:xfrm>
        </p:spPr>
        <p:txBody>
          <a:bodyPr>
            <a:normAutofit/>
          </a:bodyPr>
          <a:lstStyle/>
          <a:p>
            <a:r>
              <a:rPr lang="en-US" dirty="0"/>
              <a:t>Align feasibility study with customer’s expectations</a:t>
            </a:r>
            <a:br>
              <a:rPr lang="en-US" dirty="0"/>
            </a:br>
            <a:r>
              <a:rPr lang="en-US" dirty="0"/>
              <a:t>Layout the blueprint of the project</a:t>
            </a:r>
            <a:br>
              <a:rPr lang="en-US" dirty="0"/>
            </a:br>
            <a:r>
              <a:rPr lang="en-US" dirty="0"/>
              <a:t>Understand customer’s requirements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C61BB58-F418-49E5-E118-3A5B42D2957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1715153"/>
            <a:ext cx="2133600" cy="546841"/>
          </a:xfrm>
        </p:spPr>
        <p:txBody>
          <a:bodyPr/>
          <a:lstStyle/>
          <a:p>
            <a:r>
              <a:rPr lang="en-IN" dirty="0"/>
              <a:t>Design, Coding, then Testing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56C1729-3DE7-2C38-40C2-F72430719D6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264119"/>
            <a:ext cx="2133600" cy="1634465"/>
          </a:xfrm>
        </p:spPr>
        <p:txBody>
          <a:bodyPr>
            <a:normAutofit/>
          </a:bodyPr>
          <a:lstStyle/>
          <a:p>
            <a:r>
              <a:rPr lang="en-US" dirty="0"/>
              <a:t>Take the requirements and turn them into a reference for development</a:t>
            </a:r>
            <a:br>
              <a:rPr lang="en-US" dirty="0"/>
            </a:br>
            <a:r>
              <a:rPr lang="en-US" dirty="0"/>
              <a:t>Add source code and test to ensure that it is working properly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6667796-30C7-8BDF-A937-21D0D689C24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223411"/>
            <a:ext cx="2133600" cy="483622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Deployment and</a:t>
            </a:r>
          </a:p>
          <a:p>
            <a:r>
              <a:rPr lang="en-IN" dirty="0">
                <a:solidFill>
                  <a:schemeClr val="bg1"/>
                </a:solidFill>
              </a:rPr>
              <a:t>Maintenance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14BFC3B-04BC-3EDC-4631-9861905AF88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4896509"/>
            <a:ext cx="2133600" cy="11597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Fix errors not found in earlier stage</a:t>
            </a:r>
          </a:p>
          <a:p>
            <a:r>
              <a:rPr lang="en-US" dirty="0"/>
              <a:t>Add functionality per customer's new requirements</a:t>
            </a:r>
          </a:p>
        </p:txBody>
      </p:sp>
    </p:spTree>
    <p:extLst>
      <p:ext uri="{BB962C8B-B14F-4D97-AF65-F5344CB8AC3E}">
        <p14:creationId xmlns:p14="http://schemas.microsoft.com/office/powerpoint/2010/main" val="364742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21EF9C57-E2CD-5623-180C-94E493F2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 vs Waterfall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226B26-79B5-B940-0095-6C0251F65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Agile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164C3B5-42A6-BDE5-91D8-CEF1C604C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365374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Flexible method, allows a team to take a step forward or back</a:t>
            </a:r>
          </a:p>
          <a:p>
            <a:r>
              <a:rPr lang="en-US" dirty="0">
                <a:solidFill>
                  <a:schemeClr val="bg1"/>
                </a:solidFill>
              </a:rPr>
              <a:t>Works piece by piece, allowing short turn around periods for each part, 1-2 days max</a:t>
            </a:r>
          </a:p>
          <a:p>
            <a:r>
              <a:rPr lang="en-US" dirty="0">
                <a:solidFill>
                  <a:schemeClr val="bg1"/>
                </a:solidFill>
              </a:rPr>
              <a:t>Team exists of both testers and developers, allowing impediments to be quickly resolved</a:t>
            </a:r>
          </a:p>
          <a:p>
            <a:r>
              <a:rPr lang="en-US" dirty="0">
                <a:solidFill>
                  <a:schemeClr val="bg1"/>
                </a:solidFill>
              </a:rPr>
              <a:t>Prioritizes speedy delivery over detailed documentation</a:t>
            </a:r>
          </a:p>
          <a:p>
            <a:r>
              <a:rPr lang="en-US" dirty="0">
                <a:solidFill>
                  <a:schemeClr val="bg1"/>
                </a:solidFill>
              </a:rPr>
              <a:t>Teams must stay consistent</a:t>
            </a:r>
          </a:p>
          <a:p>
            <a:pPr>
              <a:buClr>
                <a:srgbClr val="1287C3"/>
              </a:buClr>
            </a:pPr>
            <a:r>
              <a:rPr lang="en-US" dirty="0">
                <a:solidFill>
                  <a:schemeClr val="bg1"/>
                </a:solidFill>
              </a:rPr>
              <a:t>Scaling exponentially and handling transitions are not as easy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3C36A8A-CCD2-D92E-B3E9-88DC81357B5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Waterfall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0C06230-203C-5025-02CE-2DAE4E578E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5"/>
            <a:ext cx="4756241" cy="353799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Simple and easy for newcomers</a:t>
            </a:r>
          </a:p>
          <a:p>
            <a:r>
              <a:rPr lang="en-US" dirty="0">
                <a:solidFill>
                  <a:schemeClr val="bg1"/>
                </a:solidFill>
              </a:rPr>
              <a:t>The scope of the project is defined earl</a:t>
            </a:r>
          </a:p>
          <a:p>
            <a:r>
              <a:rPr lang="en-US" dirty="0">
                <a:solidFill>
                  <a:schemeClr val="bg1"/>
                </a:solidFill>
              </a:rPr>
              <a:t>Works well when requirements are laid out clearly</a:t>
            </a:r>
          </a:p>
          <a:p>
            <a:r>
              <a:rPr lang="en-US" dirty="0">
                <a:solidFill>
                  <a:schemeClr val="bg1"/>
                </a:solidFill>
              </a:rPr>
              <a:t>Teams can be changed as needed</a:t>
            </a:r>
          </a:p>
          <a:p>
            <a:r>
              <a:rPr lang="en-US" dirty="0">
                <a:solidFill>
                  <a:schemeClr val="bg1"/>
                </a:solidFill>
              </a:rPr>
              <a:t>Phases can’t overlap</a:t>
            </a:r>
          </a:p>
          <a:p>
            <a:pPr>
              <a:buClr>
                <a:srgbClr val="1287C3"/>
              </a:buClr>
            </a:pPr>
            <a:r>
              <a:rPr lang="en-US" dirty="0">
                <a:solidFill>
                  <a:schemeClr val="bg1"/>
                </a:solidFill>
              </a:rPr>
              <a:t>Changes to the project can't be made till after completion</a:t>
            </a:r>
          </a:p>
          <a:p>
            <a:r>
              <a:rPr lang="en-US" dirty="0">
                <a:solidFill>
                  <a:schemeClr val="bg1"/>
                </a:solidFill>
              </a:rPr>
              <a:t>Does not include a stage for testing and fixing mid development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7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6100" y="3591098"/>
            <a:ext cx="4903377" cy="2282164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effectLst/>
              </a:rPr>
              <a:t>Lutkevich</a:t>
            </a:r>
            <a:r>
              <a:rPr lang="en-US" dirty="0">
                <a:effectLst/>
              </a:rPr>
              <a:t>, B., &amp; Lewis, S. (2022, November 14). </a:t>
            </a:r>
            <a:r>
              <a:rPr lang="en-US" i="1" dirty="0">
                <a:effectLst/>
              </a:rPr>
              <a:t>What is the waterfall model? - definition and guide</a:t>
            </a:r>
            <a:r>
              <a:rPr lang="en-US" dirty="0">
                <a:effectLst/>
              </a:rPr>
              <a:t>. Software Quality. https://www.techtarget.com/searchsoftwarequality/definition/waterfall-model </a:t>
            </a:r>
          </a:p>
          <a:p>
            <a:r>
              <a:rPr lang="en-US" dirty="0" err="1">
                <a:effectLst/>
              </a:rPr>
              <a:t>Mijacobs</a:t>
            </a:r>
            <a:r>
              <a:rPr lang="en-US" dirty="0">
                <a:effectLst/>
              </a:rPr>
              <a:t>. (n.d.). </a:t>
            </a:r>
            <a:r>
              <a:rPr lang="en-US" i="1" dirty="0">
                <a:effectLst/>
              </a:rPr>
              <a:t>What is agile? - azure DevOps</a:t>
            </a:r>
            <a:r>
              <a:rPr lang="en-US" dirty="0">
                <a:effectLst/>
              </a:rPr>
              <a:t>. Azure DevOps | Microsoft Learn. https://learn.microsoft.com/en-us/devops/plan/what-is-agile </a:t>
            </a:r>
          </a:p>
          <a:p>
            <a:r>
              <a:rPr lang="en-US" i="1" dirty="0">
                <a:effectLst/>
              </a:rPr>
              <a:t>What is Scrum?</a:t>
            </a:r>
            <a:r>
              <a:rPr lang="en-US" dirty="0">
                <a:effectLst/>
              </a:rPr>
              <a:t>. Scrum.org. (n.d.). https://www.scrum.org/learning-series/what-is-scrum </a:t>
            </a:r>
          </a:p>
          <a:p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Placeholder 12" descr="Person running up stairs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824d7d3c-e8a3-4a5b-80ad-572a218f7f0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8EE72ACFDD2E449E4FA74EE5222051" ma:contentTypeVersion="5" ma:contentTypeDescription="Create a new document." ma:contentTypeScope="" ma:versionID="ebb36c6f095e60798618190a383e571c">
  <xsd:schema xmlns:xsd="http://www.w3.org/2001/XMLSchema" xmlns:xs="http://www.w3.org/2001/XMLSchema" xmlns:p="http://schemas.microsoft.com/office/2006/metadata/properties" xmlns:ns3="824d7d3c-e8a3-4a5b-80ad-572a218f7f00" targetNamespace="http://schemas.microsoft.com/office/2006/metadata/properties" ma:root="true" ma:fieldsID="56f2278d740c45f2468c16c70a8e618b" ns3:_="">
    <xsd:import namespace="824d7d3c-e8a3-4a5b-80ad-572a218f7f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4d7d3c-e8a3-4a5b-80ad-572a218f7f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93354B-8927-46EE-B294-4D51952A09C2}">
  <ds:schemaRefs>
    <ds:schemaRef ds:uri="http://purl.org/dc/elements/1.1/"/>
    <ds:schemaRef ds:uri="824d7d3c-e8a3-4a5b-80ad-572a218f7f00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D5B334C4-64A2-4673-803C-35178659DD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E97C05-8C73-4E9A-A7CC-372416FCDE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4d7d3c-e8a3-4a5b-80ad-572a218f7f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394</TotalTime>
  <Words>529</Words>
  <Application>Microsoft Office PowerPoint</Application>
  <PresentationFormat>Widescreen</PresentationFormat>
  <Paragraphs>81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Parallax</vt:lpstr>
      <vt:lpstr>Sprint Review and Retrospective</vt:lpstr>
      <vt:lpstr>Roles in Agile</vt:lpstr>
      <vt:lpstr>Phases of the Agile Process</vt:lpstr>
      <vt:lpstr>Phases of the Waterfall Model</vt:lpstr>
      <vt:lpstr>Agile vs Waterfall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 and Retrospective</dc:title>
  <dc:creator>Caulfield-Duverger, Dominic</dc:creator>
  <cp:lastModifiedBy>Caulfield-Duverger, Dominic</cp:lastModifiedBy>
  <cp:revision>163</cp:revision>
  <dcterms:created xsi:type="dcterms:W3CDTF">2023-10-22T02:06:38Z</dcterms:created>
  <dcterms:modified xsi:type="dcterms:W3CDTF">2024-03-04T07:22:52Z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0x010100FA8EE72ACFDD2E449E4FA74EE5222051</vt:lpwstr>
  </property>
  <property fmtid="{D5CDD505-2E9C-101B-9397-08002B2CF9AE}" pid="3" name="MediaServiceImageTags">
    <vt:lpwstr/>
  </property>
</Properties>
</file>