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0" r:id="rId2"/>
    <p:sldId id="286" r:id="rId3"/>
    <p:sldId id="287" r:id="rId4"/>
    <p:sldId id="288" r:id="rId5"/>
    <p:sldId id="296" r:id="rId6"/>
    <p:sldId id="297" r:id="rId7"/>
    <p:sldId id="298" r:id="rId8"/>
    <p:sldId id="299" r:id="rId9"/>
    <p:sldId id="292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0952" autoAdjust="0"/>
  </p:normalViewPr>
  <p:slideViewPr>
    <p:cSldViewPr>
      <p:cViewPr varScale="1">
        <p:scale>
          <a:sx n="104" d="100"/>
          <a:sy n="104" d="100"/>
        </p:scale>
        <p:origin x="15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5F15B-038E-48CE-98CE-D7DF42B8A25B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C24A-FC25-4349-93B2-FCCDDABA1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5304AF-2E17-4290-82C3-45B8650E65B7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2F6700-A702-4162-9AD6-8C5768BBEB7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0724-A9C0-4273-8F59-A6E39588C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 case diagrams and Misuse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A30FB-6ACB-4D7C-ACB9-79B6BC6CF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7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75360"/>
            <a:ext cx="8229600" cy="5031931"/>
          </a:xfrm>
        </p:spPr>
        <p:txBody>
          <a:bodyPr>
            <a:normAutofit fontScale="77500" lnSpcReduction="20000"/>
          </a:bodyPr>
          <a:lstStyle/>
          <a:p>
            <a:pPr marL="53879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Browne &amp; </a:t>
            </a:r>
            <a:r>
              <a:rPr lang="en-GB" sz="2800" dirty="0" err="1"/>
              <a:t>Rogich</a:t>
            </a:r>
            <a:r>
              <a:rPr lang="en-GB" sz="2800" dirty="0"/>
              <a:t> (2001) “An empirical investigation of user requirements elicitation: comparing the effectiveness of prompting techniques” Journal of Management Information Systems 17, 223-249</a:t>
            </a:r>
          </a:p>
          <a:p>
            <a:pPr marL="53879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Browne  &amp;  Pitts(2004) “Stopping rule use during information search in design problems” Organizational </a:t>
            </a:r>
            <a:r>
              <a:rPr lang="en-GB" sz="2800" dirty="0" err="1"/>
              <a:t>Behavior</a:t>
            </a:r>
            <a:r>
              <a:rPr lang="en-GB" sz="2800" dirty="0"/>
              <a:t> and Human Decision Processes Volume 95, Issue 2, November 2004, Pages 208-224 </a:t>
            </a:r>
          </a:p>
          <a:p>
            <a:pPr marL="53879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Pitts &amp; Browne (2007) “Improving requirements elicitation: an empirical investigation of procedural prompts” Information Systems Journal 17, 89-110</a:t>
            </a:r>
          </a:p>
          <a:p>
            <a:pPr marL="53879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Davey &amp; Cope (2008) “Requirements Elicitation – What’s Missing?” Issues in Informing Science and Information Technology , </a:t>
            </a:r>
            <a:r>
              <a:rPr lang="en-GB" sz="2800" dirty="0" err="1"/>
              <a:t>Vol</a:t>
            </a:r>
            <a:r>
              <a:rPr lang="en-GB" sz="2800" dirty="0"/>
              <a:t> 5, 2008</a:t>
            </a:r>
          </a:p>
          <a:p>
            <a:pPr marL="53879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err="1"/>
              <a:t>Sindre</a:t>
            </a:r>
            <a:r>
              <a:rPr lang="en-GB" sz="2800" dirty="0"/>
              <a:t>, </a:t>
            </a:r>
            <a:r>
              <a:rPr lang="en-GB" sz="2800" dirty="0" err="1"/>
              <a:t>Opdahl</a:t>
            </a:r>
            <a:r>
              <a:rPr lang="en-GB" sz="2800" dirty="0"/>
              <a:t> “Eliciting security requirements with misuse cases” Requirements </a:t>
            </a:r>
            <a:r>
              <a:rPr lang="en-GB" sz="2800" dirty="0" err="1"/>
              <a:t>Eng</a:t>
            </a:r>
            <a:r>
              <a:rPr lang="en-GB" sz="2800" dirty="0"/>
              <a:t> (2005) 10: 34–44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8852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400600"/>
          </a:xfrm>
        </p:spPr>
        <p:txBody>
          <a:bodyPr>
            <a:normAutofit fontScale="70000" lnSpcReduction="20000"/>
          </a:bodyPr>
          <a:lstStyle/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“You have been asked to develop a computer system for a college library. The library currently uses a program, written in an obsolete language, for some simple book-keeping tasks, and a card index for browsing. You are asked to build an interactive system which handles both of these aspects online.” 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[adapted from </a:t>
            </a:r>
            <a:r>
              <a:rPr lang="en-GB" sz="2800" dirty="0" err="1"/>
              <a:t>Pooley</a:t>
            </a:r>
            <a:r>
              <a:rPr lang="en-GB" sz="2800" dirty="0"/>
              <a:t> &amp; Stevens]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dirty="0"/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A bit vague! Needs clarification. Talk to librarian, library members. 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dirty="0"/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Get some first cut use cases based on the potential Actors -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	</a:t>
            </a:r>
            <a:r>
              <a:rPr lang="en-GB" sz="2800" dirty="0" err="1"/>
              <a:t>BookBorrowers</a:t>
            </a:r>
            <a:r>
              <a:rPr lang="en-GB" sz="2800" dirty="0"/>
              <a:t>					</a:t>
            </a:r>
            <a:r>
              <a:rPr lang="en-GB" sz="2800" dirty="0" err="1"/>
              <a:t>JournalBorrowers</a:t>
            </a:r>
            <a:endParaRPr lang="en-GB" sz="2800" dirty="0"/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	Browsers						Librarians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For each actor, consider: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What do </a:t>
            </a:r>
            <a:r>
              <a:rPr lang="en-GB" sz="2800" dirty="0">
                <a:solidFill>
                  <a:srgbClr val="FF0000"/>
                </a:solidFill>
              </a:rPr>
              <a:t>they</a:t>
            </a:r>
            <a:r>
              <a:rPr lang="en-GB" sz="2800" dirty="0"/>
              <a:t> need from the system </a:t>
            </a:r>
            <a:r>
              <a:rPr lang="en-GB" sz="2800" dirty="0" err="1"/>
              <a:t>ie</a:t>
            </a:r>
            <a:r>
              <a:rPr lang="en-GB" sz="2800" dirty="0"/>
              <a:t> what use cases would have worth to them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Any other way they might interact with the system, even if it is for someone else’s benefit</a:t>
            </a:r>
          </a:p>
          <a:p>
            <a:pPr indent="-341313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/>
              <a:t>(E.g. an accounts dept. sending bills to customers.)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GB" sz="3600" dirty="0"/>
              <a:t>A Library System</a:t>
            </a:r>
          </a:p>
        </p:txBody>
      </p:sp>
    </p:spTree>
    <p:extLst>
      <p:ext uri="{BB962C8B-B14F-4D97-AF65-F5344CB8AC3E}">
        <p14:creationId xmlns:p14="http://schemas.microsoft.com/office/powerpoint/2010/main" val="151938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UML – Library use case diagram</a:t>
            </a:r>
          </a:p>
        </p:txBody>
      </p:sp>
      <p:pic>
        <p:nvPicPr>
          <p:cNvPr id="3074" name="Picture 2" descr="https://encrypted-tbn2.gstatic.com/images?q=tbn:ANd9GcSOq51Jl-DiuJncHmeW_D1kYQGT3rzi9Sxq3n4BEjRUY4s4VWuJ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9" y="1581944"/>
            <a:ext cx="77768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SOq51Jl-DiuJncHmeW_D1kYQGT3rzi9Sxq3n4BEjRUY4s4VWuJ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581944"/>
            <a:ext cx="77768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2.gstatic.com/images?q=tbn:ANd9GcSOq51Jl-DiuJncHmeW_D1kYQGT3rzi9Sxq3n4BEjRUY4s4VWuJ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9" y="4293096"/>
            <a:ext cx="77768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encrypted-tbn2.gstatic.com/images?q=tbn:ANd9GcSOq51Jl-DiuJncHmeW_D1kYQGT3rzi9Sxq3n4BEjRUY4s4VWuJ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451" y="4336544"/>
            <a:ext cx="77768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791160" y="1457752"/>
            <a:ext cx="1728192" cy="86409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9" name="Oval 8"/>
          <p:cNvSpPr/>
          <p:nvPr/>
        </p:nvSpPr>
        <p:spPr>
          <a:xfrm>
            <a:off x="2171368" y="1149896"/>
            <a:ext cx="1728192" cy="86409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Reserve book</a:t>
            </a:r>
          </a:p>
        </p:txBody>
      </p:sp>
      <p:sp>
        <p:nvSpPr>
          <p:cNvPr id="10" name="Oval 9"/>
          <p:cNvSpPr/>
          <p:nvPr/>
        </p:nvSpPr>
        <p:spPr>
          <a:xfrm>
            <a:off x="2126784" y="2166784"/>
            <a:ext cx="1728192" cy="86409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Borrow book</a:t>
            </a:r>
          </a:p>
        </p:txBody>
      </p:sp>
      <p:sp>
        <p:nvSpPr>
          <p:cNvPr id="11" name="Oval 10"/>
          <p:cNvSpPr/>
          <p:nvPr/>
        </p:nvSpPr>
        <p:spPr>
          <a:xfrm>
            <a:off x="3580656" y="2806472"/>
            <a:ext cx="1728192" cy="86409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Extend loan</a:t>
            </a:r>
          </a:p>
        </p:txBody>
      </p:sp>
      <p:sp>
        <p:nvSpPr>
          <p:cNvPr id="12" name="Oval 11"/>
          <p:cNvSpPr/>
          <p:nvPr/>
        </p:nvSpPr>
        <p:spPr>
          <a:xfrm>
            <a:off x="3707904" y="1646000"/>
            <a:ext cx="1728192" cy="86409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Return book</a:t>
            </a:r>
          </a:p>
        </p:txBody>
      </p:sp>
      <p:sp>
        <p:nvSpPr>
          <p:cNvPr id="13" name="Oval 12"/>
          <p:cNvSpPr/>
          <p:nvPr/>
        </p:nvSpPr>
        <p:spPr>
          <a:xfrm>
            <a:off x="2171368" y="4162008"/>
            <a:ext cx="1728192" cy="86409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Borrow journal</a:t>
            </a:r>
          </a:p>
        </p:txBody>
      </p:sp>
      <p:sp>
        <p:nvSpPr>
          <p:cNvPr id="14" name="Oval 13"/>
          <p:cNvSpPr/>
          <p:nvPr/>
        </p:nvSpPr>
        <p:spPr>
          <a:xfrm>
            <a:off x="5791160" y="4509120"/>
            <a:ext cx="1877184" cy="86409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Update catalogue</a:t>
            </a:r>
          </a:p>
        </p:txBody>
      </p:sp>
      <p:sp>
        <p:nvSpPr>
          <p:cNvPr id="15" name="Oval 14"/>
          <p:cNvSpPr/>
          <p:nvPr/>
        </p:nvSpPr>
        <p:spPr>
          <a:xfrm>
            <a:off x="2134072" y="5157192"/>
            <a:ext cx="1728192" cy="86409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Return journal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288435" y="1646000"/>
            <a:ext cx="882933" cy="36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3074" idx="3"/>
          </p:cNvCxnSpPr>
          <p:nvPr/>
        </p:nvCxnSpPr>
        <p:spPr>
          <a:xfrm flipH="1">
            <a:off x="1288435" y="2078048"/>
            <a:ext cx="2419469" cy="15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</p:cNvCxnSpPr>
          <p:nvPr/>
        </p:nvCxnSpPr>
        <p:spPr>
          <a:xfrm flipH="1" flipV="1">
            <a:off x="1288435" y="2321848"/>
            <a:ext cx="838349" cy="27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288435" y="2510096"/>
            <a:ext cx="2292221" cy="84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6"/>
          </p:cNvCxnSpPr>
          <p:nvPr/>
        </p:nvCxnSpPr>
        <p:spPr>
          <a:xfrm>
            <a:off x="7519352" y="1889800"/>
            <a:ext cx="581040" cy="18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</p:cNvCxnSpPr>
          <p:nvPr/>
        </p:nvCxnSpPr>
        <p:spPr>
          <a:xfrm flipH="1">
            <a:off x="1115616" y="4594056"/>
            <a:ext cx="1055752" cy="34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2"/>
          </p:cNvCxnSpPr>
          <p:nvPr/>
        </p:nvCxnSpPr>
        <p:spPr>
          <a:xfrm flipH="1" flipV="1">
            <a:off x="1115616" y="5026104"/>
            <a:ext cx="1018456" cy="56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6"/>
          </p:cNvCxnSpPr>
          <p:nvPr/>
        </p:nvCxnSpPr>
        <p:spPr>
          <a:xfrm flipV="1">
            <a:off x="7668344" y="4767612"/>
            <a:ext cx="432048" cy="17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" name="TextBox 3071"/>
          <p:cNvSpPr txBox="1"/>
          <p:nvPr/>
        </p:nvSpPr>
        <p:spPr>
          <a:xfrm>
            <a:off x="323528" y="335699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Book borrower</a:t>
            </a:r>
          </a:p>
        </p:txBody>
      </p:sp>
      <p:sp>
        <p:nvSpPr>
          <p:cNvPr id="3073" name="TextBox 3072"/>
          <p:cNvSpPr txBox="1"/>
          <p:nvPr/>
        </p:nvSpPr>
        <p:spPr>
          <a:xfrm>
            <a:off x="7519352" y="303088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Browser</a:t>
            </a:r>
          </a:p>
        </p:txBody>
      </p:sp>
      <p:sp>
        <p:nvSpPr>
          <p:cNvPr id="3075" name="TextBox 3074"/>
          <p:cNvSpPr txBox="1"/>
          <p:nvPr/>
        </p:nvSpPr>
        <p:spPr>
          <a:xfrm>
            <a:off x="255940" y="3967212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Journal borrower</a:t>
            </a:r>
          </a:p>
        </p:txBody>
      </p:sp>
      <p:sp>
        <p:nvSpPr>
          <p:cNvPr id="3076" name="TextBox 3075"/>
          <p:cNvSpPr txBox="1"/>
          <p:nvPr/>
        </p:nvSpPr>
        <p:spPr>
          <a:xfrm>
            <a:off x="7519352" y="602128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Librarian</a:t>
            </a:r>
          </a:p>
        </p:txBody>
      </p:sp>
    </p:spTree>
    <p:extLst>
      <p:ext uri="{BB962C8B-B14F-4D97-AF65-F5344CB8AC3E}">
        <p14:creationId xmlns:p14="http://schemas.microsoft.com/office/powerpoint/2010/main" val="212264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What about journals?</a:t>
            </a:r>
          </a:p>
          <a:p>
            <a:r>
              <a:rPr lang="en-GB" sz="2800" dirty="0"/>
              <a:t>Have we considered the following?</a:t>
            </a:r>
          </a:p>
          <a:p>
            <a:pPr lvl="1"/>
            <a:r>
              <a:rPr lang="en-GB" sz="2400" dirty="0"/>
              <a:t>Overdue books</a:t>
            </a:r>
          </a:p>
          <a:p>
            <a:pPr lvl="1"/>
            <a:r>
              <a:rPr lang="en-GB" sz="2400" dirty="0"/>
              <a:t>Fines and letters</a:t>
            </a:r>
          </a:p>
          <a:p>
            <a:pPr lvl="1"/>
            <a:r>
              <a:rPr lang="en-GB" sz="2400" dirty="0"/>
              <a:t>Updating borrower information</a:t>
            </a:r>
          </a:p>
          <a:p>
            <a:pPr lvl="1"/>
            <a:r>
              <a:rPr lang="en-GB" sz="2400" dirty="0"/>
              <a:t>Inter-library loans</a:t>
            </a:r>
          </a:p>
          <a:p>
            <a:r>
              <a:rPr lang="en-GB" sz="2800" dirty="0"/>
              <a:t>In particular, Updating the Catalogue cannot be considered a “single function point”. </a:t>
            </a:r>
          </a:p>
          <a:p>
            <a:r>
              <a:rPr lang="en-GB" sz="2800" dirty="0"/>
              <a:t>It could relate to:</a:t>
            </a:r>
          </a:p>
          <a:p>
            <a:pPr lvl="1"/>
            <a:r>
              <a:rPr lang="en-GB" sz="2400" dirty="0"/>
              <a:t>Adding new books, </a:t>
            </a:r>
          </a:p>
          <a:p>
            <a:pPr lvl="1"/>
            <a:r>
              <a:rPr lang="en-GB" sz="2400" dirty="0"/>
              <a:t>Deleting tatty books, </a:t>
            </a:r>
          </a:p>
          <a:p>
            <a:pPr lvl="1"/>
            <a:r>
              <a:rPr lang="en-GB" sz="2400" dirty="0"/>
              <a:t>Finding out publishers and costs for re-ordering, </a:t>
            </a:r>
          </a:p>
          <a:p>
            <a:pPr lvl="1"/>
            <a:r>
              <a:rPr lang="en-GB" sz="2400" dirty="0"/>
              <a:t>Finding out borrowing stats to see which books not used, or more copies are required...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So what is missing/wrong?</a:t>
            </a:r>
          </a:p>
        </p:txBody>
      </p:sp>
    </p:spTree>
    <p:extLst>
      <p:ext uri="{BB962C8B-B14F-4D97-AF65-F5344CB8AC3E}">
        <p14:creationId xmlns:p14="http://schemas.microsoft.com/office/powerpoint/2010/main" val="255430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9857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Suggested by </a:t>
            </a:r>
            <a:r>
              <a:rPr lang="en-GB" dirty="0" err="1"/>
              <a:t>Sindre</a:t>
            </a:r>
            <a:r>
              <a:rPr lang="en-GB" dirty="0"/>
              <a:t> &amp; </a:t>
            </a:r>
            <a:r>
              <a:rPr lang="en-GB" dirty="0" err="1"/>
              <a:t>Opdahl</a:t>
            </a:r>
            <a:r>
              <a:rPr lang="en-GB" dirty="0"/>
              <a:t> to summarise the possible actions that COULD occur with a system that might cause harm</a:t>
            </a:r>
          </a:p>
          <a:p>
            <a:pPr lvl="1"/>
            <a:r>
              <a:rPr lang="en-GB" dirty="0"/>
              <a:t>Could be malicious or accidental</a:t>
            </a:r>
          </a:p>
          <a:p>
            <a:pPr lvl="1"/>
            <a:r>
              <a:rPr lang="en-GB" dirty="0"/>
              <a:t>Also includes mitigation use cases to counter the threats</a:t>
            </a:r>
          </a:p>
          <a:p>
            <a:r>
              <a:rPr lang="en-GB" dirty="0"/>
              <a:t>They suggest using a process to elicit security requirements:</a:t>
            </a:r>
          </a:p>
          <a:p>
            <a:pPr lvl="1"/>
            <a:r>
              <a:rPr lang="en-GB" dirty="0"/>
              <a:t>Identify critical assets</a:t>
            </a:r>
          </a:p>
          <a:p>
            <a:pPr lvl="1"/>
            <a:r>
              <a:rPr lang="en-GB" dirty="0"/>
              <a:t>Define security goals (for each asset)</a:t>
            </a:r>
          </a:p>
          <a:p>
            <a:pPr lvl="1"/>
            <a:r>
              <a:rPr lang="en-GB" dirty="0"/>
              <a:t>Identify threats</a:t>
            </a:r>
          </a:p>
          <a:p>
            <a:pPr lvl="1"/>
            <a:r>
              <a:rPr lang="en-GB" dirty="0"/>
              <a:t>Identify risks (using standard techniques)</a:t>
            </a:r>
          </a:p>
          <a:p>
            <a:pPr lvl="1"/>
            <a:r>
              <a:rPr lang="en-GB" dirty="0"/>
              <a:t>Define security requirements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en-GB" dirty="0"/>
              <a:t>Misuse cases</a:t>
            </a:r>
          </a:p>
        </p:txBody>
      </p:sp>
    </p:spTree>
    <p:extLst>
      <p:ext uri="{BB962C8B-B14F-4D97-AF65-F5344CB8AC3E}">
        <p14:creationId xmlns:p14="http://schemas.microsoft.com/office/powerpoint/2010/main" val="36705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8853"/>
            <a:ext cx="7871593" cy="608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632452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from Ref 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95947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and Misuse cases</a:t>
            </a:r>
          </a:p>
          <a:p>
            <a:r>
              <a:rPr lang="en-GB" dirty="0"/>
              <a:t>for an e-store</a:t>
            </a:r>
          </a:p>
        </p:txBody>
      </p:sp>
    </p:spTree>
    <p:extLst>
      <p:ext uri="{BB962C8B-B14F-4D97-AF65-F5344CB8AC3E}">
        <p14:creationId xmlns:p14="http://schemas.microsoft.com/office/powerpoint/2010/main" val="263064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68" y="793101"/>
            <a:ext cx="896221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Name: Register customer</a:t>
            </a:r>
          </a:p>
          <a:p>
            <a:r>
              <a:rPr lang="en-GB" sz="2000" dirty="0"/>
              <a:t>Iteration: Filled</a:t>
            </a:r>
          </a:p>
          <a:p>
            <a:r>
              <a:rPr lang="en-GB" sz="2000" dirty="0"/>
              <a:t>Summary: The customer registers for the e-shop, giving name, address, email, and phone</a:t>
            </a:r>
          </a:p>
          <a:p>
            <a:r>
              <a:rPr lang="en-GB" sz="2000" dirty="0"/>
              <a:t>Basic path: </a:t>
            </a:r>
            <a:r>
              <a:rPr lang="en-GB" sz="2000" dirty="0" err="1"/>
              <a:t>bp</a:t>
            </a:r>
            <a:r>
              <a:rPr lang="en-GB" sz="2000" dirty="0"/>
              <a:t>–1. The customer selects to register</a:t>
            </a:r>
          </a:p>
          <a:p>
            <a:r>
              <a:rPr lang="en-GB" sz="2000" dirty="0"/>
              <a:t>	     </a:t>
            </a:r>
            <a:r>
              <a:rPr lang="en-GB" sz="2000" dirty="0" err="1"/>
              <a:t>bp</a:t>
            </a:r>
            <a:r>
              <a:rPr lang="en-GB" sz="2000" dirty="0"/>
              <a:t>–2. The system provides the registration form</a:t>
            </a:r>
          </a:p>
          <a:p>
            <a:r>
              <a:rPr lang="en-GB" sz="2000" dirty="0"/>
              <a:t>	     </a:t>
            </a:r>
            <a:r>
              <a:rPr lang="en-GB" sz="2000" dirty="0" err="1"/>
              <a:t>bp</a:t>
            </a:r>
            <a:r>
              <a:rPr lang="en-GB" sz="2000" dirty="0"/>
              <a:t>–3. The customer completes the form and submits</a:t>
            </a:r>
          </a:p>
          <a:p>
            <a:r>
              <a:rPr lang="en-GB" sz="2000" dirty="0"/>
              <a:t>	     </a:t>
            </a:r>
            <a:r>
              <a:rPr lang="en-GB" sz="2000" dirty="0" err="1"/>
              <a:t>bp</a:t>
            </a:r>
            <a:r>
              <a:rPr lang="en-GB" sz="2000" dirty="0"/>
              <a:t>–4. The system acknowledges registration, returning a 		customer reference number</a:t>
            </a:r>
          </a:p>
          <a:p>
            <a:r>
              <a:rPr lang="en-GB" sz="2000" dirty="0"/>
              <a:t>Alternative paths: [...]</a:t>
            </a:r>
          </a:p>
          <a:p>
            <a:r>
              <a:rPr lang="en-GB" sz="2000" dirty="0"/>
              <a:t>Exception paths: E1.In action 3, the customer submits with mandatory information missing.</a:t>
            </a:r>
          </a:p>
          <a:p>
            <a:r>
              <a:rPr lang="en-GB" sz="2000" dirty="0"/>
              <a:t>Return to action 3 to provide more info</a:t>
            </a:r>
          </a:p>
          <a:p>
            <a:r>
              <a:rPr lang="en-GB" sz="2000" dirty="0"/>
              <a:t>E2.In action 3, the submitted info matches an already registered customer.</a:t>
            </a:r>
          </a:p>
          <a:p>
            <a:r>
              <a:rPr lang="en-GB" sz="2000" dirty="0"/>
              <a:t>The system notifies the user that registration is abandoned because the customer is already registered.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3026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Example Use Case with Misuses from Ref. 5</a:t>
            </a:r>
          </a:p>
        </p:txBody>
      </p:sp>
    </p:spTree>
    <p:extLst>
      <p:ext uri="{BB962C8B-B14F-4D97-AF65-F5344CB8AC3E}">
        <p14:creationId xmlns:p14="http://schemas.microsoft.com/office/powerpoint/2010/main" val="307915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96752"/>
            <a:ext cx="896448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Extension points: [...]</a:t>
            </a:r>
          </a:p>
          <a:p>
            <a:r>
              <a:rPr lang="en-GB" sz="2000" dirty="0"/>
              <a:t>Triggers: [...]</a:t>
            </a:r>
          </a:p>
          <a:p>
            <a:r>
              <a:rPr lang="en-GB" sz="2000" dirty="0"/>
              <a:t>Assumptions: [...]</a:t>
            </a:r>
          </a:p>
          <a:p>
            <a:r>
              <a:rPr lang="en-GB" sz="2000" dirty="0"/>
              <a:t>Preconditions: [...]</a:t>
            </a:r>
          </a:p>
          <a:p>
            <a:r>
              <a:rPr lang="en-GB" sz="2000" dirty="0" err="1"/>
              <a:t>Postconditions</a:t>
            </a:r>
            <a:r>
              <a:rPr lang="en-GB" sz="2000" dirty="0"/>
              <a:t>: The customer is now registered, and will be enabled to order goods from the e-shop without providing contact info anew</a:t>
            </a:r>
          </a:p>
          <a:p>
            <a:r>
              <a:rPr lang="en-GB" sz="2000" dirty="0"/>
              <a:t>Related business rules: [...]</a:t>
            </a:r>
          </a:p>
          <a:p>
            <a:r>
              <a:rPr lang="en-GB" sz="2000" dirty="0">
                <a:solidFill>
                  <a:srgbClr val="FF0000"/>
                </a:solidFill>
              </a:rPr>
              <a:t>Threats</a:t>
            </a:r>
            <a:r>
              <a:rPr lang="en-GB" sz="2000" dirty="0"/>
              <a:t>: T1:The customer is not registering with his own name and address, but with an assumed identity. Possible outcomes:</a:t>
            </a:r>
          </a:p>
          <a:p>
            <a:r>
              <a:rPr lang="en-GB" sz="2000" dirty="0"/>
              <a:t>	T1–1. A non-existing person is registered as customer</a:t>
            </a:r>
          </a:p>
          <a:p>
            <a:r>
              <a:rPr lang="en-GB" sz="2000" dirty="0"/>
              <a:t>	T1–2. An existing person is unwillingly and unknowingly 	registered as a customer</a:t>
            </a:r>
          </a:p>
          <a:p>
            <a:r>
              <a:rPr lang="en-GB" sz="2000" dirty="0"/>
              <a:t>	T1–3. It is revealed to a third party that the named person is a 	customer of the e-shop (see exception pathE2above)</a:t>
            </a:r>
          </a:p>
          <a:p>
            <a:r>
              <a:rPr lang="en-GB" sz="2000" dirty="0"/>
              <a:t>	T2:[...]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3026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Example Use Case with Misuses from Ref. 5 continued</a:t>
            </a:r>
          </a:p>
        </p:txBody>
      </p:sp>
    </p:spTree>
    <p:extLst>
      <p:ext uri="{BB962C8B-B14F-4D97-AF65-F5344CB8AC3E}">
        <p14:creationId xmlns:p14="http://schemas.microsoft.com/office/powerpoint/2010/main" val="390428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47260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Not always sufficient to extract requirements in enough detail</a:t>
            </a:r>
          </a:p>
          <a:p>
            <a:pPr lvl="1"/>
            <a:r>
              <a:rPr lang="en-GB" dirty="0"/>
              <a:t>For example, consider a training simulator</a:t>
            </a:r>
          </a:p>
          <a:p>
            <a:r>
              <a:rPr lang="en-GB" dirty="0"/>
              <a:t>Concentration on use cases can distort design - can lose sight of need for strong architectural design later</a:t>
            </a:r>
          </a:p>
          <a:p>
            <a:pPr lvl="1"/>
            <a:r>
              <a:rPr lang="en-GB" dirty="0"/>
              <a:t>Consider library system - could just be a bunch of dialogs directly querying a </a:t>
            </a:r>
            <a:r>
              <a:rPr lang="en-GB" dirty="0" err="1"/>
              <a:t>db</a:t>
            </a:r>
            <a:r>
              <a:rPr lang="en-GB" dirty="0"/>
              <a:t> or even simpler data structure</a:t>
            </a:r>
          </a:p>
          <a:p>
            <a:r>
              <a:rPr lang="en-GB" dirty="0"/>
              <a:t>Can end up including design in use cases instead of just requirements - tend to think operationally rather than standing back</a:t>
            </a:r>
          </a:p>
          <a:p>
            <a:pPr lvl="1"/>
            <a:r>
              <a:rPr lang="en-GB" dirty="0"/>
              <a:t>Consider whether accounts department really need to be issuing the bills rather than direct from the warehouse operation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	Here we are talking about business process re-engineering…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sz="3600" dirty="0"/>
              <a:t>Problems with Use Cases</a:t>
            </a:r>
          </a:p>
        </p:txBody>
      </p:sp>
    </p:spTree>
    <p:extLst>
      <p:ext uri="{BB962C8B-B14F-4D97-AF65-F5344CB8AC3E}">
        <p14:creationId xmlns:p14="http://schemas.microsoft.com/office/powerpoint/2010/main" val="126979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877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Lucida Sans Unicode</vt:lpstr>
      <vt:lpstr>Verdana</vt:lpstr>
      <vt:lpstr>Wingdings 2</vt:lpstr>
      <vt:lpstr>Wingdings 3</vt:lpstr>
      <vt:lpstr>Concourse</vt:lpstr>
      <vt:lpstr>Use case diagrams and Misuse cases</vt:lpstr>
      <vt:lpstr>A Library System</vt:lpstr>
      <vt:lpstr>UML – Library use case diagram</vt:lpstr>
      <vt:lpstr>So what is missing/wrong?</vt:lpstr>
      <vt:lpstr>Misuse cases</vt:lpstr>
      <vt:lpstr>PowerPoint Presentation</vt:lpstr>
      <vt:lpstr>PowerPoint Presentation</vt:lpstr>
      <vt:lpstr>PowerPoint Presentation</vt:lpstr>
      <vt:lpstr>Problems with Use Cases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Analysis &amp; Design</dc:title>
  <dc:creator>Caroline</dc:creator>
  <cp:lastModifiedBy>Harris, Matthew</cp:lastModifiedBy>
  <cp:revision>55</cp:revision>
  <dcterms:created xsi:type="dcterms:W3CDTF">2012-10-03T18:24:51Z</dcterms:created>
  <dcterms:modified xsi:type="dcterms:W3CDTF">2020-11-06T12:23:51Z</dcterms:modified>
</cp:coreProperties>
</file>