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9"/>
  </p:notesMasterIdLst>
  <p:handoutMasterIdLst>
    <p:handoutMasterId r:id="rId30"/>
  </p:handoutMasterIdLst>
  <p:sldIdLst>
    <p:sldId id="660" r:id="rId6"/>
    <p:sldId id="511" r:id="rId7"/>
    <p:sldId id="711" r:id="rId8"/>
    <p:sldId id="686" r:id="rId9"/>
    <p:sldId id="663" r:id="rId10"/>
    <p:sldId id="712" r:id="rId11"/>
    <p:sldId id="719" r:id="rId12"/>
    <p:sldId id="720" r:id="rId13"/>
    <p:sldId id="723" r:id="rId14"/>
    <p:sldId id="721" r:id="rId15"/>
    <p:sldId id="717" r:id="rId16"/>
    <p:sldId id="724" r:id="rId17"/>
    <p:sldId id="725" r:id="rId18"/>
    <p:sldId id="726" r:id="rId19"/>
    <p:sldId id="727" r:id="rId20"/>
    <p:sldId id="713" r:id="rId21"/>
    <p:sldId id="714" r:id="rId22"/>
    <p:sldId id="715" r:id="rId23"/>
    <p:sldId id="729" r:id="rId24"/>
    <p:sldId id="732" r:id="rId25"/>
    <p:sldId id="730" r:id="rId26"/>
    <p:sldId id="731" r:id="rId27"/>
    <p:sldId id="524" r:id="rId28"/>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39" autoAdjust="0"/>
  </p:normalViewPr>
  <p:slideViewPr>
    <p:cSldViewPr>
      <p:cViewPr varScale="1">
        <p:scale>
          <a:sx n="68" d="100"/>
          <a:sy n="68" d="100"/>
        </p:scale>
        <p:origin x="584" y="48"/>
      </p:cViewPr>
      <p:guideLst>
        <p:guide orient="horz" pos="2160"/>
        <p:guide pos="2880"/>
      </p:guideLst>
    </p:cSldViewPr>
  </p:slideViewPr>
  <p:outlineViewPr>
    <p:cViewPr>
      <p:scale>
        <a:sx n="33" d="100"/>
        <a:sy n="33" d="100"/>
      </p:scale>
      <p:origin x="0" y="-10548"/>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07/12/2020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12-07T11:32:52.204"/>
    </inkml:context>
    <inkml:brush xml:id="br0">
      <inkml:brushProperty name="width" value="0.05292" units="cm"/>
      <inkml:brushProperty name="height" value="0.05292" units="cm"/>
      <inkml:brushProperty name="color" value="#FF0000"/>
    </inkml:brush>
  </inkml:definitions>
  <inkml:trace contextRef="#ctx0" brushRef="#br0">7885 5503 0,'-18'0'141,"-140"0"-126,69 0-15,-87 18 16,-18-18 0,35 35-1,18-35 1,-18 0 0,-17 36-1,17-19 1,36 1-1,-54 17 1,54-17 0,17 17-1,0 0 1,-35 18 0,88-35-1,0-18 1,18 53-1,17-18 1,-17 18 0,0 0-1,17 0 17,-17 35-32,-53 141 31,35-88-16,35-52 1,-35 52 0,36-35-1,-19-1 1,19 19 0,-1 35-1,18 70 1,0-106-1,0-34 1,18-19 0,-18-17-1,17-53-15,36 141 313,53 106-313,-71-106 15,18 18-15,0-36 16,0 1-16,35 35 16,-35-36-1,0-52 1,35 17 0,-17-18-1,35 36 16,-36-70-15,36 34 0,-35-17-1,52-18 1,-35-17 0,18 0-1,0 17 1,17 0-1,-52-35 1,0 0 0,17 0-1,35 0 1,-17 18 15,0-18-15,35 0-1,53 0 1,-88 0 0,-18 0-1,0-18 1,18-17 0,-35 17-1,-18 1 1,-1-19-1,19 19 1,35-19 0,-36 19-1,1-19 1,-1 19 0,54-18-1,-53 17 16,34-17-15,-34-1 0,35 1-1,0 0 1,-36-36 0,54 1-1,-1-19 1,36-69-1,-124 105 1,18 0 0,-35-18 312,52-140-328,-52 87 15,17 18-15,0 18 16,-17 0-16,53-88 16,-36 70-1,0 0 1,-17 0 0,17 0 15,-35 71-16,0 0 1,0-71 0,0-123-1,0 17 1,35-35 0,-35 53-1,0 35 1,0 36-1,-17 52 1,-1 18 0,0 36-1,-17-19 1,0-17 0,17 18 15,-17 0 0,35 17-31,-53-35 16,0 18-1,18 0 1,0-1 0,-71 1-1,0 0 1,18 17-1,0 1 1,-18-19 0,35 36-1,-17 0 1,0 0 0,-18 0 15,18 0-16,-18 18 1,35 35 0,-70 0-1,71 0 1,-19 0 0,37-36-1,-1 19 1,0 16-1,-18 19 1,1 17 0,-72 89-1,37-72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12-07T11:28:20.900"/>
    </inkml:context>
    <inkml:brush xml:id="br0">
      <inkml:brushProperty name="width" value="0.05292" units="cm"/>
      <inkml:brushProperty name="height" value="0.05292" units="cm"/>
      <inkml:brushProperty name="color" value="#FF0000"/>
    </inkml:brush>
  </inkml:definitions>
  <inkml:trace contextRef="#ctx0" brushRef="#br0">8873 5627 0,'-53'0'266,"-35"0"-250,17 0-16,-52 0 15,52-18 1,-35 1 0,-17-1-1,-1 0 1,-17-17-1,-88 17 1,105 18 0,1 0-1,17 0 1,-17 0 0,34 0-1,-16 36 1,16-19-1,-34 54 1,-71-18 15,53 17-15,0-34 0,35 16-1,35-16 1,-35-1-1,36-17 1,17 17 0,-35 0-1,52 1 1,1 16 0,-18-16-1,18 34 1,-36 54-1,54-89 1,-18 18 0,17-18 15,0 0-15,18-17-1,0 17 1,0-17 15,0 0-15,0-1 15,0 1-31,0 0 16,0-1-16,18 19 15,-18-19 1,35 1-1,-35-1 1,35 36 0,-17-35-1,0 0 17,17 17-17,-17 0 1,-1-35-1,36 53 1,-18-18 0,71 36-1,-35-18 1,-1 0 0,1-18-1,-18-17-15,17-1 16,1 19-1,0-19 1,-1 1 0,36 35 15,70-18-15,-52-17-1,-1-1 1,18 19-1,18-19 1,-53-17 0,-18 0-1,-17 0 1,17 0 0,-18 18-1,54-18 1,-36 0-1,36 0 1,105-18 0,-88-17-1,-53 17 1,0 1 15,18-19-15,-53 1-1,18 18 1,-1-19 0,71-52-1,-70 35 1,35 18 0,0-18-1,52-35 1,-87 35-1,-1 18 1,-17-18 0,18-18 15,-53 71-31,-1-53 16,1 18 15,17 17-16,-17 1 1,-18-1 0,0-17-1,0-1 1,0 19-16,0-19 31,0 1-15,0 0-1,-18 17-15,0 1 16,-34-54 0,34 18-1,0 18 1,-17-36 0,-18 1 15,0-1-16,18 36 1,-18-18 0,-18-18-1,19 19 1,16-1 0,-17 17-1,-35-34 1,53 35-1,-36-1 1,1-34 0,-36-1-1,35 36 17,1 0-17,-1 17 1,-35-17-1,36 17 1,17 0 0,0-17-1,0 35 1,0 0 0,18 0-1,-36 18 1,1-1-1,17 1 1,0 0-16,-35 52 16,17-17-1,1-18 17,52 1-32,-35-1 15,18 18 1,0 0-1,-1-36 1,19 19 0,-19 17-1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12-07T11:30:21.034"/>
    </inkml:context>
    <inkml:brush xml:id="br0">
      <inkml:brushProperty name="width" value="0.05292" units="cm"/>
      <inkml:brushProperty name="height" value="0.05292" units="cm"/>
      <inkml:brushProperty name="color" value="#FF0000"/>
    </inkml:brush>
  </inkml:definitions>
  <inkml:trace contextRef="#ctx0" brushRef="#br0">7885 5450 0,'-18'-17'94,"-17"17"-94,-53-18 0,35 18 16,-123 0-1,-89 0 1,71 18 0,53-1-1,17-17 1,89 0 0,-88 36-1,34-19 1,1 1-1,18-18 1,-36 35 0,35-35-1,18 18 1,18 0 0,-36-1-1,19 1 1,34-1-1,-17 19 1,-18 34 0,17 18 15,1-35-15,18-17-1,17 17 1,0 0-1,0 17 1,0-17 0,-18 35-1,18-53 1,0 18 0,0-17-1,0 17 1,0 17 15,0-35-15,18 18-1,17 0 1,0 18 15,-17-36-31,35 18 16,17 18-1,89-1 1,17-35 0,89-17-1,-124-18 1,-35 0 0,-36 0-1,-52 0 1,53 0-1,-1 18 1,18-18 0,18 0-1,-35 0 17,-18 0-17,17 0 1,36 0-1,-18 0 1,71 0 0,35 53-1,106-36 1,-177 1 0,-34 17-1,-54-35 360,35-53-359,-34 36-16,34-1 15,-34-17-15,16 17 16,19-35 0,0 18-1,-36 35-15,0-18 16,36 1 0,-1-19-1,36 1 1,-53 17-1,0 1 1,0-19 0,-18 1-1,-17 35 1,-1-17 0,19-19-1,-19 19 16,-17-1-31,0 0 32,0-17-17,71-194 1,-54 158 0,-17 18-1,18-70 1,-18 35-1,0 52 1,0 19 0,0-1-1,-18-17 1,1 17 0,-36 0-1,-18-17 1,1 18-1,-36-19 17,35 19-17,1-19 1,-18 36 0,35 0-1,35 0 1,-52 0-1,-1 0 1,-70 0 0,0 0-1,0 0 1,-18 0 0,-35 0-1,88 18 1,0-18-1,0 18 1,18-18 15,-53 0-15,71 0 0,-1 0-1,18 0 1,0 0-1,18 0 1,17 0 0,1 0-1,-19 0 1,19 0 0,-1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12/7/2020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23</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07 December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07 December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07 December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07 December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07 December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07 December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07 December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07 December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07 December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07 December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07 December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07 December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07 December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07 December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07 December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07 December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07 December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07 December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07 December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07 December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07 December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07 December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dirty="0"/>
              <a:t>Constructing the Sprint Plan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L19</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4279633"/>
          </a:xfrm>
        </p:spPr>
        <p:txBody>
          <a:bodyPr/>
          <a:lstStyle/>
          <a:p>
            <a:r>
              <a:rPr lang="en-GB" dirty="0"/>
              <a:t>Product Backlog - Size the planning items in the backlog. Time Box. 10 Minutes.</a:t>
            </a:r>
          </a:p>
          <a:p>
            <a:pPr lvl="1"/>
            <a:r>
              <a:rPr lang="en-GB" dirty="0"/>
              <a:t>Team exercise </a:t>
            </a:r>
          </a:p>
          <a:p>
            <a:pPr lvl="1"/>
            <a:r>
              <a:rPr lang="en-GB" dirty="0"/>
              <a:t>Size the following 5 features </a:t>
            </a:r>
          </a:p>
          <a:p>
            <a:pPr lvl="2"/>
            <a:r>
              <a:rPr lang="en-GB" dirty="0"/>
              <a:t>Modifying a Gender field to include “Prefer not to Say”</a:t>
            </a:r>
          </a:p>
          <a:p>
            <a:pPr lvl="2"/>
            <a:r>
              <a:rPr lang="en-GB" dirty="0"/>
              <a:t>Adding SMS notification capability to scheduled prescription pickups. </a:t>
            </a:r>
          </a:p>
          <a:p>
            <a:pPr lvl="2"/>
            <a:r>
              <a:rPr lang="en-GB" dirty="0"/>
              <a:t>Adding a new person type for Nurse. </a:t>
            </a:r>
          </a:p>
          <a:p>
            <a:pPr lvl="2"/>
            <a:r>
              <a:rPr lang="en-GB" dirty="0"/>
              <a:t>Automatically generating scheduled prescription pickups.</a:t>
            </a:r>
          </a:p>
          <a:p>
            <a:pPr lvl="1"/>
            <a:r>
              <a:rPr lang="en-GB" dirty="0"/>
              <a:t>Sizes</a:t>
            </a:r>
          </a:p>
          <a:p>
            <a:pPr lvl="2"/>
            <a:r>
              <a:rPr lang="en-GB" dirty="0"/>
              <a:t>XS</a:t>
            </a:r>
          </a:p>
          <a:p>
            <a:pPr lvl="2"/>
            <a:r>
              <a:rPr lang="en-GB" dirty="0"/>
              <a:t>S</a:t>
            </a:r>
          </a:p>
          <a:p>
            <a:pPr lvl="2"/>
            <a:r>
              <a:rPr lang="en-GB" dirty="0"/>
              <a:t>M</a:t>
            </a:r>
          </a:p>
          <a:p>
            <a:pPr lvl="2"/>
            <a:r>
              <a:rPr lang="en-GB" dirty="0"/>
              <a:t>L</a:t>
            </a:r>
          </a:p>
          <a:p>
            <a:pPr lvl="2"/>
            <a:r>
              <a:rPr lang="en-GB" dirty="0"/>
              <a:t>XL </a:t>
            </a:r>
          </a:p>
          <a:p>
            <a:pPr lvl="1"/>
            <a:endParaRPr lang="en-GB" dirty="0"/>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spTree>
    <p:extLst>
      <p:ext uri="{BB962C8B-B14F-4D97-AF65-F5344CB8AC3E}">
        <p14:creationId xmlns:p14="http://schemas.microsoft.com/office/powerpoint/2010/main" val="269085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1468094"/>
          </a:xfrm>
        </p:spPr>
        <p:txBody>
          <a:bodyPr/>
          <a:lstStyle/>
          <a:p>
            <a:r>
              <a:rPr lang="en-GB" dirty="0"/>
              <a:t>Product Backlog</a:t>
            </a:r>
          </a:p>
          <a:p>
            <a:pPr lvl="1"/>
            <a:r>
              <a:rPr lang="en-GB" dirty="0"/>
              <a:t>Our product owner is responsible for telling us the order of priority of the features, as well as enhancements and bugs, that are going into this release. </a:t>
            </a:r>
          </a:p>
          <a:p>
            <a:pPr lvl="1"/>
            <a:r>
              <a:rPr lang="en-GB" dirty="0"/>
              <a:t>This is our first release so it is our minimum viable product.  </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spTree>
    <p:extLst>
      <p:ext uri="{BB962C8B-B14F-4D97-AF65-F5344CB8AC3E}">
        <p14:creationId xmlns:p14="http://schemas.microsoft.com/office/powerpoint/2010/main" val="121872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2229841"/>
          </a:xfrm>
        </p:spPr>
        <p:txBody>
          <a:bodyPr/>
          <a:lstStyle/>
          <a:p>
            <a:r>
              <a:rPr lang="en-GB" dirty="0"/>
              <a:t>Product Backlog – Enhancements and Features</a:t>
            </a:r>
          </a:p>
          <a:p>
            <a:pPr lvl="1"/>
            <a:r>
              <a:rPr lang="en-GB" dirty="0"/>
              <a:t>The distinction between features and enhancements is generally one of scale.  Customers will always be requesting new capabilities in your products.  Some might be quite small.  You would generally call these enhancements.  It is unlikely that you would charge separately for an enhancement.  Some might be quite big.  You would generally call these features.  You should try and get customers to pay for new features.  It is great to build incredible software.  It is also nice to eat. </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156526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3476336"/>
          </a:xfrm>
        </p:spPr>
        <p:txBody>
          <a:bodyPr/>
          <a:lstStyle/>
          <a:p>
            <a:r>
              <a:rPr lang="en-GB" dirty="0"/>
              <a:t>Product Backlog - Bugs</a:t>
            </a:r>
          </a:p>
          <a:p>
            <a:pPr lvl="1"/>
            <a:r>
              <a:rPr lang="en-GB" dirty="0"/>
              <a:t>Bugs are where software is not working according to specification.  Typically software must function in accordance with its published documentation.  </a:t>
            </a:r>
          </a:p>
          <a:p>
            <a:pPr lvl="1"/>
            <a:r>
              <a:rPr lang="en-GB" dirty="0"/>
              <a:t>Good product managers will think every nuance is a bug.  You need these people.  You need their eyes and energy and instincts.  However, everything you fix introduces the risk that you destabilize something else.  You need to apply good engineering judgement and good business judgement.  It is much better to release stable software, predictably on cadence.  Plan capacity for bug fixes from prior releases in upcoming release plans. </a:t>
            </a:r>
          </a:p>
          <a:p>
            <a:pPr lvl="1"/>
            <a:r>
              <a:rPr lang="en-GB" dirty="0"/>
              <a:t>As release dates approach, executive VP’s (guys and gals that report to the CEO of a 40 billion dollar company), review “Must Have” bug fixes in the current release.  If you have a “must have” bug fix, your life is not happy.  </a:t>
            </a:r>
          </a:p>
          <a:p>
            <a:pPr lvl="1"/>
            <a:r>
              <a:rPr lang="en-GB" dirty="0"/>
              <a:t>If a customer finds an escaped bug, we should hang our heads </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Tree>
    <p:extLst>
      <p:ext uri="{BB962C8B-B14F-4D97-AF65-F5344CB8AC3E}">
        <p14:creationId xmlns:p14="http://schemas.microsoft.com/office/powerpoint/2010/main" val="211259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4838248"/>
          </a:xfrm>
        </p:spPr>
        <p:txBody>
          <a:bodyPr/>
          <a:lstStyle/>
          <a:p>
            <a:r>
              <a:rPr lang="en-GB" dirty="0"/>
              <a:t>Product Backlog – Scoring and Ranking</a:t>
            </a:r>
          </a:p>
          <a:p>
            <a:pPr lvl="1"/>
            <a:r>
              <a:rPr lang="en-GB" dirty="0"/>
              <a:t>The product owner has is accountable for the success of the product features in the market.  </a:t>
            </a:r>
          </a:p>
          <a:p>
            <a:pPr lvl="1"/>
            <a:r>
              <a:rPr lang="en-GB" dirty="0"/>
              <a:t>The engineering team is responsible for product quality and timely delivery.  </a:t>
            </a:r>
          </a:p>
          <a:p>
            <a:pPr lvl="1"/>
            <a:r>
              <a:rPr lang="en-GB" dirty="0"/>
              <a:t>So how does the product owner decide priority?  If you let one customer dictate priority, you are not destined for long term commercial success. </a:t>
            </a:r>
          </a:p>
          <a:p>
            <a:pPr lvl="1"/>
            <a:r>
              <a:rPr lang="en-GB" dirty="0"/>
              <a:t>There are a number of methodologies you can use with a set of customers / stakeholders. </a:t>
            </a:r>
          </a:p>
          <a:p>
            <a:pPr lvl="2"/>
            <a:r>
              <a:rPr lang="en-GB" dirty="0"/>
              <a:t>Likert Scale rating of features</a:t>
            </a:r>
          </a:p>
          <a:p>
            <a:pPr lvl="3"/>
            <a:r>
              <a:rPr lang="en-GB" dirty="0"/>
              <a:t>Very Important </a:t>
            </a:r>
          </a:p>
          <a:p>
            <a:pPr lvl="3"/>
            <a:r>
              <a:rPr lang="en-GB" dirty="0"/>
              <a:t>Important </a:t>
            </a:r>
          </a:p>
          <a:p>
            <a:pPr lvl="3"/>
            <a:r>
              <a:rPr lang="en-GB" dirty="0"/>
              <a:t>Neither Important or Unimportant</a:t>
            </a:r>
          </a:p>
          <a:p>
            <a:pPr lvl="3"/>
            <a:r>
              <a:rPr lang="en-GB" dirty="0"/>
              <a:t>Unimportant </a:t>
            </a:r>
          </a:p>
          <a:p>
            <a:pPr lvl="3"/>
            <a:r>
              <a:rPr lang="en-GB" dirty="0"/>
              <a:t>Irrelevant</a:t>
            </a:r>
          </a:p>
          <a:p>
            <a:pPr lvl="2"/>
            <a:r>
              <a:rPr lang="en-GB" dirty="0"/>
              <a:t>Pairwise comparison of features</a:t>
            </a:r>
          </a:p>
          <a:p>
            <a:pPr lvl="3"/>
            <a:r>
              <a:rPr lang="en-GB" dirty="0"/>
              <a:t>Force ranking a list by expressing preference in each pair</a:t>
            </a:r>
          </a:p>
          <a:p>
            <a:pPr lvl="2"/>
            <a:r>
              <a:rPr lang="en-GB" dirty="0"/>
              <a:t>Budget allocation of features</a:t>
            </a:r>
          </a:p>
          <a:p>
            <a:pPr lvl="3"/>
            <a:r>
              <a:rPr lang="en-GB" dirty="0"/>
              <a:t>Give customers 100 points to allocate.  </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spTree>
    <p:extLst>
      <p:ext uri="{BB962C8B-B14F-4D97-AF65-F5344CB8AC3E}">
        <p14:creationId xmlns:p14="http://schemas.microsoft.com/office/powerpoint/2010/main" val="191869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3845668"/>
          </a:xfrm>
        </p:spPr>
        <p:txBody>
          <a:bodyPr/>
          <a:lstStyle/>
          <a:p>
            <a:r>
              <a:rPr lang="en-GB" dirty="0"/>
              <a:t>Product Backlog – Scoring and Ranking.  Time Box. 10 Minutes.</a:t>
            </a:r>
          </a:p>
          <a:p>
            <a:pPr lvl="1"/>
            <a:r>
              <a:rPr lang="en-GB" dirty="0"/>
              <a:t>Team exercise </a:t>
            </a:r>
          </a:p>
          <a:p>
            <a:pPr lvl="1"/>
            <a:r>
              <a:rPr lang="en-GB" dirty="0"/>
              <a:t>Score the following 5 features </a:t>
            </a:r>
          </a:p>
          <a:p>
            <a:pPr lvl="2"/>
            <a:r>
              <a:rPr lang="en-GB" dirty="0"/>
              <a:t>Modifying a Gender field to include “Prefer not to Say”</a:t>
            </a:r>
          </a:p>
          <a:p>
            <a:pPr lvl="2"/>
            <a:r>
              <a:rPr lang="en-GB" dirty="0"/>
              <a:t>Adding SMS notification capability to scheduled prescription pickups. </a:t>
            </a:r>
          </a:p>
          <a:p>
            <a:pPr lvl="2"/>
            <a:r>
              <a:rPr lang="en-GB" dirty="0"/>
              <a:t>Adding a new person type for Nurse. </a:t>
            </a:r>
          </a:p>
          <a:p>
            <a:pPr lvl="2"/>
            <a:r>
              <a:rPr lang="en-GB" dirty="0"/>
              <a:t>Automatically generating scheduled prescription pickups.</a:t>
            </a:r>
          </a:p>
          <a:p>
            <a:pPr lvl="2"/>
            <a:r>
              <a:rPr lang="en-GB" dirty="0"/>
              <a:t>Automatically send blood test requests for overdue bloodwork</a:t>
            </a:r>
          </a:p>
          <a:p>
            <a:pPr lvl="1"/>
            <a:r>
              <a:rPr lang="en-GB" dirty="0"/>
              <a:t>You each have 100 points </a:t>
            </a:r>
          </a:p>
          <a:p>
            <a:pPr lvl="1"/>
            <a:r>
              <a:rPr lang="en-GB" dirty="0"/>
              <a:t>Allocate your 100 points</a:t>
            </a:r>
          </a:p>
          <a:p>
            <a:pPr lvl="1"/>
            <a:r>
              <a:rPr lang="en-GB" dirty="0"/>
              <a:t>Add for all participants</a:t>
            </a:r>
          </a:p>
          <a:p>
            <a:pPr lvl="1"/>
            <a:r>
              <a:rPr lang="en-GB" dirty="0"/>
              <a:t>Rank by aggregate score</a:t>
            </a:r>
          </a:p>
          <a:p>
            <a:pPr lvl="1"/>
            <a:endParaRPr lang="en-GB" dirty="0"/>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spTree>
    <p:extLst>
      <p:ext uri="{BB962C8B-B14F-4D97-AF65-F5344CB8AC3E}">
        <p14:creationId xmlns:p14="http://schemas.microsoft.com/office/powerpoint/2010/main" val="338493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2169825"/>
          </a:xfrm>
        </p:spPr>
        <p:txBody>
          <a:bodyPr/>
          <a:lstStyle/>
          <a:p>
            <a:r>
              <a:rPr lang="en-GB" dirty="0"/>
              <a:t>Sprint Backlog</a:t>
            </a:r>
          </a:p>
          <a:p>
            <a:pPr lvl="1"/>
            <a:r>
              <a:rPr lang="en-GB" dirty="0"/>
              <a:t>The sprint backlog is what the scrum team commits to getting done in the current sprint. At a sprint planning meeting at the start of the sprint cycle you will generally take the highest priority items from the backlog and move those into the spring backlog until you have consumed the expected velocity of the team.</a:t>
            </a:r>
          </a:p>
          <a:p>
            <a:pPr lvl="2"/>
            <a:r>
              <a:rPr lang="en-GB" dirty="0"/>
              <a:t>The team will generally turn features into user stories.  User stories force good structure and testability into the requirement with minimum detail.   </a:t>
            </a:r>
          </a:p>
          <a:p>
            <a:pPr lvl="2"/>
            <a:r>
              <a:rPr lang="en-GB" dirty="0"/>
              <a:t>Sprint velocity is generally measured in story points.  Story Points measure complexity.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Tree>
    <p:extLst>
      <p:ext uri="{BB962C8B-B14F-4D97-AF65-F5344CB8AC3E}">
        <p14:creationId xmlns:p14="http://schemas.microsoft.com/office/powerpoint/2010/main" val="78623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1985159"/>
          </a:xfrm>
        </p:spPr>
        <p:txBody>
          <a:bodyPr/>
          <a:lstStyle/>
          <a:p>
            <a:r>
              <a:rPr lang="en-GB" dirty="0"/>
              <a:t>Sprint Backlog</a:t>
            </a:r>
          </a:p>
          <a:p>
            <a:pPr lvl="1"/>
            <a:r>
              <a:rPr lang="en-GB" dirty="0"/>
              <a:t>However, there are some caveats in our first sprint.  </a:t>
            </a:r>
          </a:p>
          <a:p>
            <a:pPr lvl="2"/>
            <a:r>
              <a:rPr lang="en-GB" dirty="0"/>
              <a:t>We have no history on which to base our velocity assumptions.  </a:t>
            </a:r>
          </a:p>
          <a:p>
            <a:pPr lvl="2"/>
            <a:r>
              <a:rPr lang="en-GB" dirty="0"/>
              <a:t>Our engineering priority is to establish the architecture.  You are the artist, but your first step is to pin the canvas to the frame.  Not necessarily to apply paint just yet. </a:t>
            </a:r>
          </a:p>
          <a:p>
            <a:pPr lvl="2"/>
            <a:r>
              <a:rPr lang="en-GB" dirty="0"/>
              <a:t>You need some small nugget of value that is meaningful for you product owner. </a:t>
            </a:r>
          </a:p>
          <a:p>
            <a:pPr lvl="2"/>
            <a:r>
              <a:rPr lang="en-GB" dirty="0"/>
              <a:t>What is most important is predictability.  Do something small that tests the architecture and makes the team believable to the product owner.</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spTree>
    <p:extLst>
      <p:ext uri="{BB962C8B-B14F-4D97-AF65-F5344CB8AC3E}">
        <p14:creationId xmlns:p14="http://schemas.microsoft.com/office/powerpoint/2010/main" val="402206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2151358"/>
          </a:xfrm>
        </p:spPr>
        <p:txBody>
          <a:bodyPr/>
          <a:lstStyle/>
          <a:p>
            <a:r>
              <a:rPr lang="en-GB" dirty="0"/>
              <a:t>Sprint Backlog</a:t>
            </a:r>
          </a:p>
          <a:p>
            <a:pPr lvl="1"/>
            <a:r>
              <a:rPr lang="en-GB" dirty="0"/>
              <a:t>There are some caveats in all sprints. </a:t>
            </a:r>
          </a:p>
          <a:p>
            <a:pPr lvl="2"/>
            <a:r>
              <a:rPr lang="en-GB" dirty="0"/>
              <a:t>There is lots of uncertainty.  Different people may regard tasks as more or less complex.  </a:t>
            </a:r>
          </a:p>
          <a:p>
            <a:pPr lvl="3"/>
            <a:r>
              <a:rPr lang="en-GB" dirty="0"/>
              <a:t>Planning poker is a great way to get consensus of at least surface disagreement on assumptions of complexity.  </a:t>
            </a:r>
          </a:p>
          <a:p>
            <a:pPr lvl="3"/>
            <a:r>
              <a:rPr lang="en-GB" dirty="0"/>
              <a:t>Adding a “Discover” task is a good way to surface uncertainty.  Better than making planning items very long.  For example, if a simple task has to be done in an unfamiliar tool.</a:t>
            </a:r>
          </a:p>
          <a:p>
            <a:pPr lvl="2"/>
            <a:r>
              <a:rPr lang="en-GB" dirty="0"/>
              <a:t>Some tasks planning items may need to be decomposed before part of them can be absorbed into a sprint.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spTree>
    <p:extLst>
      <p:ext uri="{BB962C8B-B14F-4D97-AF65-F5344CB8AC3E}">
        <p14:creationId xmlns:p14="http://schemas.microsoft.com/office/powerpoint/2010/main" val="393066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3827202"/>
          </a:xfrm>
        </p:spPr>
        <p:txBody>
          <a:bodyPr/>
          <a:lstStyle/>
          <a:p>
            <a:r>
              <a:rPr lang="en-GB" dirty="0"/>
              <a:t>Sprint Backlog – Planning Poker.  Time Box 8 Minutes.</a:t>
            </a:r>
          </a:p>
          <a:p>
            <a:pPr lvl="1"/>
            <a:r>
              <a:rPr lang="en-GB" dirty="0"/>
              <a:t>Team exercise </a:t>
            </a:r>
          </a:p>
          <a:p>
            <a:pPr lvl="1"/>
            <a:r>
              <a:rPr lang="en-GB" dirty="0"/>
              <a:t>Story Point the following 5 stories </a:t>
            </a:r>
          </a:p>
          <a:p>
            <a:pPr lvl="2"/>
            <a:r>
              <a:rPr lang="en-GB" dirty="0"/>
              <a:t>Modifying a Gender field to include “Prefer not to Say”</a:t>
            </a:r>
          </a:p>
          <a:p>
            <a:pPr lvl="2"/>
            <a:r>
              <a:rPr lang="en-GB" dirty="0"/>
              <a:t>Adding SMS notification capability to scheduled prescription pickups. </a:t>
            </a:r>
          </a:p>
          <a:p>
            <a:pPr lvl="2"/>
            <a:r>
              <a:rPr lang="en-GB" dirty="0"/>
              <a:t>Adding a new person type for Nurse. </a:t>
            </a:r>
          </a:p>
          <a:p>
            <a:pPr lvl="2"/>
            <a:r>
              <a:rPr lang="en-GB" dirty="0"/>
              <a:t>Automatically generating scheduled prescription pickups.</a:t>
            </a:r>
          </a:p>
          <a:p>
            <a:pPr lvl="2"/>
            <a:r>
              <a:rPr lang="en-GB" dirty="0"/>
              <a:t>Automatically send blood test requests for overdue bloodwork</a:t>
            </a:r>
          </a:p>
          <a:p>
            <a:pPr lvl="1"/>
            <a:r>
              <a:rPr lang="en-GB" dirty="0"/>
              <a:t>Use Fibonacci Scale</a:t>
            </a:r>
          </a:p>
          <a:p>
            <a:pPr lvl="2"/>
            <a:r>
              <a:rPr lang="en-GB" dirty="0"/>
              <a:t>1, 2, 3, 5, 8, 13, 21, 34</a:t>
            </a:r>
          </a:p>
          <a:p>
            <a:pPr lvl="2"/>
            <a:r>
              <a:rPr lang="en-GB" dirty="0"/>
              <a:t>If all estimators selected the same value, that is the estimate.  If there are differences, the high and the low estimator should explain their reasoning.  The team should then all re-estimate. </a:t>
            </a:r>
          </a:p>
          <a:p>
            <a:endParaRPr lang="en-GB" dirty="0"/>
          </a:p>
          <a:p>
            <a:pPr marL="190500" lvl="1" indent="0">
              <a:buNone/>
            </a:pPr>
            <a:endParaRPr lang="en-GB" dirty="0"/>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84586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Constructing the Sprint Plan</a:t>
            </a:r>
          </a:p>
        </p:txBody>
      </p:sp>
      <p:pic>
        <p:nvPicPr>
          <p:cNvPr id="1028" name="Picture 4" descr="Computer Information Systems vs. Information Technology Illustration">
            <a:extLst>
              <a:ext uri="{FF2B5EF4-FFF2-40B4-BE49-F238E27FC236}">
                <a16:creationId xmlns:a16="http://schemas.microsoft.com/office/drawing/2014/main" id="{02BD48D9-758C-4DEF-9CB3-935D8EF21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87998"/>
            <a:ext cx="6480720" cy="33911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9922-AF50-461C-8473-5B1085AFDAD3}"/>
              </a:ext>
            </a:extLst>
          </p:cNvPr>
          <p:cNvSpPr>
            <a:spLocks noGrp="1"/>
          </p:cNvSpPr>
          <p:nvPr>
            <p:ph type="title"/>
          </p:nvPr>
        </p:nvSpPr>
        <p:spPr/>
        <p:txBody>
          <a:bodyPr/>
          <a:lstStyle/>
          <a:p>
            <a:r>
              <a:rPr lang="en-GB" dirty="0"/>
              <a:t>Real World Example</a:t>
            </a:r>
          </a:p>
        </p:txBody>
      </p:sp>
      <p:sp>
        <p:nvSpPr>
          <p:cNvPr id="3" name="Content Placeholder 2">
            <a:extLst>
              <a:ext uri="{FF2B5EF4-FFF2-40B4-BE49-F238E27FC236}">
                <a16:creationId xmlns:a16="http://schemas.microsoft.com/office/drawing/2014/main" id="{3C7E6C59-510B-4A7D-A554-874D2F735EDD}"/>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FF780C16-4AAC-42C0-ACD4-44F7C76225FA}"/>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F052CA1F-DD16-4602-9623-0D1F09D785F9}"/>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pic>
        <p:nvPicPr>
          <p:cNvPr id="6" name="Picture 5">
            <a:extLst>
              <a:ext uri="{FF2B5EF4-FFF2-40B4-BE49-F238E27FC236}">
                <a16:creationId xmlns:a16="http://schemas.microsoft.com/office/drawing/2014/main" id="{8F6C44C8-463A-42E4-B56C-62AEB9C61064}"/>
              </a:ext>
            </a:extLst>
          </p:cNvPr>
          <p:cNvPicPr>
            <a:picLocks noChangeAspect="1"/>
          </p:cNvPicPr>
          <p:nvPr/>
        </p:nvPicPr>
        <p:blipFill>
          <a:blip r:embed="rId2"/>
          <a:stretch>
            <a:fillRect/>
          </a:stretch>
        </p:blipFill>
        <p:spPr>
          <a:xfrm>
            <a:off x="0" y="857250"/>
            <a:ext cx="9144000" cy="51435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16C3B55-B91C-4EC1-9DCA-C2D2451E4B14}"/>
                  </a:ext>
                </a:extLst>
              </p14:cNvPr>
              <p14:cNvContentPartPr/>
              <p14:nvPr/>
            </p14:nvContentPartPr>
            <p14:xfrm>
              <a:off x="1835280" y="1981080"/>
              <a:ext cx="1822680" cy="1505520"/>
            </p14:xfrm>
          </p:contentPart>
        </mc:Choice>
        <mc:Fallback>
          <p:pic>
            <p:nvPicPr>
              <p:cNvPr id="7" name="Ink 6">
                <a:extLst>
                  <a:ext uri="{FF2B5EF4-FFF2-40B4-BE49-F238E27FC236}">
                    <a16:creationId xmlns:a16="http://schemas.microsoft.com/office/drawing/2014/main" id="{D16C3B55-B91C-4EC1-9DCA-C2D2451E4B14}"/>
                  </a:ext>
                </a:extLst>
              </p:cNvPr>
              <p:cNvPicPr/>
              <p:nvPr/>
            </p:nvPicPr>
            <p:blipFill>
              <a:blip r:embed="rId4"/>
              <a:stretch>
                <a:fillRect/>
              </a:stretch>
            </p:blipFill>
            <p:spPr>
              <a:xfrm>
                <a:off x="1825920" y="1971720"/>
                <a:ext cx="1841400" cy="1524240"/>
              </a:xfrm>
              <a:prstGeom prst="rect">
                <a:avLst/>
              </a:prstGeom>
            </p:spPr>
          </p:pic>
        </mc:Fallback>
      </mc:AlternateContent>
    </p:spTree>
    <p:extLst>
      <p:ext uri="{BB962C8B-B14F-4D97-AF65-F5344CB8AC3E}">
        <p14:creationId xmlns:p14="http://schemas.microsoft.com/office/powerpoint/2010/main" val="226694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3952-5204-4D03-A140-3EBC844D45BB}"/>
              </a:ext>
            </a:extLst>
          </p:cNvPr>
          <p:cNvSpPr>
            <a:spLocks noGrp="1"/>
          </p:cNvSpPr>
          <p:nvPr>
            <p:ph type="title"/>
          </p:nvPr>
        </p:nvSpPr>
        <p:spPr/>
        <p:txBody>
          <a:bodyPr/>
          <a:lstStyle/>
          <a:p>
            <a:r>
              <a:rPr lang="en-GB" dirty="0"/>
              <a:t>Real World Example</a:t>
            </a:r>
          </a:p>
        </p:txBody>
      </p:sp>
      <p:sp>
        <p:nvSpPr>
          <p:cNvPr id="3" name="Content Placeholder 2">
            <a:extLst>
              <a:ext uri="{FF2B5EF4-FFF2-40B4-BE49-F238E27FC236}">
                <a16:creationId xmlns:a16="http://schemas.microsoft.com/office/drawing/2014/main" id="{AC3767F0-6E4D-4154-8204-B9787160EE7F}"/>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80EAB6E8-20DA-4D5A-8066-EB19084B234C}"/>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78C0A72C-E385-45CA-9C35-8BC1F980F9AE}"/>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pic>
        <p:nvPicPr>
          <p:cNvPr id="6" name="Picture 5">
            <a:extLst>
              <a:ext uri="{FF2B5EF4-FFF2-40B4-BE49-F238E27FC236}">
                <a16:creationId xmlns:a16="http://schemas.microsoft.com/office/drawing/2014/main" id="{CA087387-37D2-4F80-B5AA-354DAAEFFD95}"/>
              </a:ext>
            </a:extLst>
          </p:cNvPr>
          <p:cNvPicPr>
            <a:picLocks noChangeAspect="1"/>
          </p:cNvPicPr>
          <p:nvPr/>
        </p:nvPicPr>
        <p:blipFill>
          <a:blip r:embed="rId2"/>
          <a:stretch>
            <a:fillRect/>
          </a:stretch>
        </p:blipFill>
        <p:spPr>
          <a:xfrm>
            <a:off x="0" y="857250"/>
            <a:ext cx="9144000" cy="51435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57E4E67-1493-4989-B576-710F7EEBBA3D}"/>
                  </a:ext>
                </a:extLst>
              </p14:cNvPr>
              <p14:cNvContentPartPr/>
              <p14:nvPr/>
            </p14:nvContentPartPr>
            <p14:xfrm>
              <a:off x="2006640" y="1879560"/>
              <a:ext cx="1556280" cy="813240"/>
            </p14:xfrm>
          </p:contentPart>
        </mc:Choice>
        <mc:Fallback>
          <p:pic>
            <p:nvPicPr>
              <p:cNvPr id="7" name="Ink 6">
                <a:extLst>
                  <a:ext uri="{FF2B5EF4-FFF2-40B4-BE49-F238E27FC236}">
                    <a16:creationId xmlns:a16="http://schemas.microsoft.com/office/drawing/2014/main" id="{857E4E67-1493-4989-B576-710F7EEBBA3D}"/>
                  </a:ext>
                </a:extLst>
              </p:cNvPr>
              <p:cNvPicPr/>
              <p:nvPr/>
            </p:nvPicPr>
            <p:blipFill>
              <a:blip r:embed="rId4"/>
              <a:stretch>
                <a:fillRect/>
              </a:stretch>
            </p:blipFill>
            <p:spPr>
              <a:xfrm>
                <a:off x="1997280" y="1870200"/>
                <a:ext cx="1575000" cy="831960"/>
              </a:xfrm>
              <a:prstGeom prst="rect">
                <a:avLst/>
              </a:prstGeom>
            </p:spPr>
          </p:pic>
        </mc:Fallback>
      </mc:AlternateContent>
    </p:spTree>
    <p:extLst>
      <p:ext uri="{BB962C8B-B14F-4D97-AF65-F5344CB8AC3E}">
        <p14:creationId xmlns:p14="http://schemas.microsoft.com/office/powerpoint/2010/main" val="328292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BC6A-2596-47F7-9A83-0E5BD8F6A613}"/>
              </a:ext>
            </a:extLst>
          </p:cNvPr>
          <p:cNvSpPr>
            <a:spLocks noGrp="1"/>
          </p:cNvSpPr>
          <p:nvPr>
            <p:ph type="title"/>
          </p:nvPr>
        </p:nvSpPr>
        <p:spPr/>
        <p:txBody>
          <a:bodyPr/>
          <a:lstStyle/>
          <a:p>
            <a:r>
              <a:rPr lang="en-GB" dirty="0"/>
              <a:t>Real World Example</a:t>
            </a:r>
          </a:p>
        </p:txBody>
      </p:sp>
      <p:sp>
        <p:nvSpPr>
          <p:cNvPr id="3" name="Content Placeholder 2">
            <a:extLst>
              <a:ext uri="{FF2B5EF4-FFF2-40B4-BE49-F238E27FC236}">
                <a16:creationId xmlns:a16="http://schemas.microsoft.com/office/drawing/2014/main" id="{B5340085-B1BE-476A-9E66-7EA1D0D1AFE4}"/>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7E88AA75-7C60-4D7D-822F-652B19D5FB71}"/>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368746C-E38D-49CF-9044-5CDED1869EC5}"/>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pic>
        <p:nvPicPr>
          <p:cNvPr id="7" name="Picture 6">
            <a:extLst>
              <a:ext uri="{FF2B5EF4-FFF2-40B4-BE49-F238E27FC236}">
                <a16:creationId xmlns:a16="http://schemas.microsoft.com/office/drawing/2014/main" id="{69EF880E-E1BA-4638-B572-124062814647}"/>
              </a:ext>
            </a:extLst>
          </p:cNvPr>
          <p:cNvPicPr>
            <a:picLocks noChangeAspect="1"/>
          </p:cNvPicPr>
          <p:nvPr/>
        </p:nvPicPr>
        <p:blipFill>
          <a:blip r:embed="rId2"/>
          <a:stretch>
            <a:fillRect/>
          </a:stretch>
        </p:blipFill>
        <p:spPr>
          <a:xfrm>
            <a:off x="0" y="857250"/>
            <a:ext cx="9144000" cy="514350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44EC849-E390-4F34-ADDE-376F7BB268E2}"/>
                  </a:ext>
                </a:extLst>
              </p14:cNvPr>
              <p14:cNvContentPartPr/>
              <p14:nvPr/>
            </p14:nvContentPartPr>
            <p14:xfrm>
              <a:off x="2082960" y="1949400"/>
              <a:ext cx="1403640" cy="616320"/>
            </p14:xfrm>
          </p:contentPart>
        </mc:Choice>
        <mc:Fallback>
          <p:pic>
            <p:nvPicPr>
              <p:cNvPr id="8" name="Ink 7">
                <a:extLst>
                  <a:ext uri="{FF2B5EF4-FFF2-40B4-BE49-F238E27FC236}">
                    <a16:creationId xmlns:a16="http://schemas.microsoft.com/office/drawing/2014/main" id="{744EC849-E390-4F34-ADDE-376F7BB268E2}"/>
                  </a:ext>
                </a:extLst>
              </p:cNvPr>
              <p:cNvPicPr/>
              <p:nvPr/>
            </p:nvPicPr>
            <p:blipFill>
              <a:blip r:embed="rId4"/>
              <a:stretch>
                <a:fillRect/>
              </a:stretch>
            </p:blipFill>
            <p:spPr>
              <a:xfrm>
                <a:off x="2073600" y="1940040"/>
                <a:ext cx="1422360" cy="635040"/>
              </a:xfrm>
              <a:prstGeom prst="rect">
                <a:avLst/>
              </a:prstGeom>
            </p:spPr>
          </p:pic>
        </mc:Fallback>
      </mc:AlternateContent>
    </p:spTree>
    <p:extLst>
      <p:ext uri="{BB962C8B-B14F-4D97-AF65-F5344CB8AC3E}">
        <p14:creationId xmlns:p14="http://schemas.microsoft.com/office/powerpoint/2010/main" val="277613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677970" y="2636838"/>
            <a:ext cx="764677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GB" dirty="0">
                <a:solidFill>
                  <a:schemeClr val="bg1"/>
                </a:solidFill>
              </a:rPr>
              <a:t>Defining your teams’ definition of “done”.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754E-2041-4125-8DFF-E6AC1594988F}"/>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4083B35-66C6-4DF6-84F3-560CC8008B99}"/>
              </a:ext>
            </a:extLst>
          </p:cNvPr>
          <p:cNvSpPr>
            <a:spLocks noGrp="1"/>
          </p:cNvSpPr>
          <p:nvPr>
            <p:ph idx="1"/>
          </p:nvPr>
        </p:nvSpPr>
        <p:spPr>
          <a:xfrm>
            <a:off x="381000" y="1447800"/>
            <a:ext cx="8305800" cy="1892185"/>
          </a:xfrm>
        </p:spPr>
        <p:txBody>
          <a:bodyPr/>
          <a:lstStyle/>
          <a:p>
            <a:r>
              <a:rPr lang="en-GB" dirty="0"/>
              <a:t>This section of the module is to ensure that you are all working well as a group.  The theory piece is behind us.  This is the practical stuff of generating velocity, developing trust and working practices to hold each other accountable as a team.  It will be liberally sprinkled with anecdotes and observations of what worked well and what did not in my working life.  </a:t>
            </a:r>
          </a:p>
        </p:txBody>
      </p:sp>
      <p:sp>
        <p:nvSpPr>
          <p:cNvPr id="4" name="Date Placeholder 3">
            <a:extLst>
              <a:ext uri="{FF2B5EF4-FFF2-40B4-BE49-F238E27FC236}">
                <a16:creationId xmlns:a16="http://schemas.microsoft.com/office/drawing/2014/main" id="{D71BA1D5-CE64-4858-B838-67CF3F50CD71}"/>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15875024-F4C1-4B40-AA52-8179A43D8DB4}"/>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a:p>
        </p:txBody>
      </p:sp>
    </p:spTree>
    <p:extLst>
      <p:ext uri="{BB962C8B-B14F-4D97-AF65-F5344CB8AC3E}">
        <p14:creationId xmlns:p14="http://schemas.microsoft.com/office/powerpoint/2010/main" val="396519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1698285"/>
          </a:xfrm>
        </p:spPr>
        <p:txBody>
          <a:bodyPr/>
          <a:lstStyle/>
          <a:p>
            <a:r>
              <a:rPr lang="en-GB" dirty="0"/>
              <a:t>Constructing your sprint plan</a:t>
            </a:r>
          </a:p>
          <a:p>
            <a:r>
              <a:rPr lang="en-GB" dirty="0"/>
              <a:t>Defining your teams’ definition of “done”.</a:t>
            </a:r>
          </a:p>
          <a:p>
            <a:r>
              <a:rPr lang="en-GB" dirty="0"/>
              <a:t>Conducting Scrum Meetings</a:t>
            </a:r>
          </a:p>
          <a:p>
            <a:r>
              <a:rPr lang="en-GB" dirty="0"/>
              <a:t>Conducting Reviews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Constructing the sprint plan</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653582"/>
          </a:xfrm>
        </p:spPr>
        <p:txBody>
          <a:bodyPr/>
          <a:lstStyle/>
          <a:p>
            <a:r>
              <a:rPr lang="en-GB" dirty="0"/>
              <a:t>What is a sprint plan. </a:t>
            </a:r>
          </a:p>
          <a:p>
            <a:pPr lvl="1"/>
            <a:r>
              <a:rPr lang="en-GB" dirty="0"/>
              <a:t>We all now know what a sprint is.  We know that the reason for agile practices is that business people are generally pretty poor at expressing requirements, but will tell you very quickly if they are unhappy. With a bit of coaxing they will also tell you when they are delighted.  This is always done best by demonstrating.  </a:t>
            </a:r>
          </a:p>
          <a:p>
            <a:pPr lvl="1"/>
            <a:r>
              <a:rPr lang="en-GB" dirty="0"/>
              <a:t>However, there is an inescapable truth, that the project was sponsored by somebody who is expecting a set of features.  Whatever we think of “traditional” project planning and execution techniques, we need to show that we have a plan to deliver the set of features.</a:t>
            </a:r>
          </a:p>
          <a:p>
            <a:pPr lvl="1"/>
            <a:r>
              <a:rPr lang="en-GB" dirty="0"/>
              <a:t>It is OK to change course if the product owner realizes they missed a key feature.  It is not OK to loose sight of harbour without charts, maps and sextant.</a:t>
            </a:r>
          </a:p>
          <a:p>
            <a:pPr lvl="1"/>
            <a:r>
              <a:rPr lang="en-GB" dirty="0"/>
              <a:t>At this point, you should have the set of features from your specification and some sense of sizing: T-Shirt sizing, Man Days, Story Points.</a:t>
            </a:r>
          </a:p>
          <a:p>
            <a:pPr lvl="1"/>
            <a:r>
              <a:rPr lang="en-GB" dirty="0"/>
              <a:t>The mission is to come up with how those features fall into a set of sprints, complete to our definition of done, by the hand in date. </a:t>
            </a:r>
          </a:p>
          <a:p>
            <a:pPr lvl="1"/>
            <a:r>
              <a:rPr lang="en-GB" dirty="0"/>
              <a:t>We should have agreed as a team what is in the first sprint.</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4455066"/>
          </a:xfrm>
        </p:spPr>
        <p:txBody>
          <a:bodyPr/>
          <a:lstStyle/>
          <a:p>
            <a:r>
              <a:rPr lang="en-GB" dirty="0"/>
              <a:t>Product Backlog</a:t>
            </a:r>
          </a:p>
          <a:p>
            <a:pPr lvl="1"/>
            <a:r>
              <a:rPr lang="en-GB" sz="1400" dirty="0"/>
              <a:t>Our product owner is responsible for telling us the order of priority of the features, as well as enhancements and bugs, that are going into this release. </a:t>
            </a:r>
          </a:p>
          <a:p>
            <a:pPr lvl="1"/>
            <a:r>
              <a:rPr lang="en-GB" sz="1400" dirty="0"/>
              <a:t>This is our first release so it is our minimum viable product.  </a:t>
            </a:r>
          </a:p>
          <a:p>
            <a:pPr lvl="1"/>
            <a:r>
              <a:rPr lang="en-GB" sz="1400" dirty="0"/>
              <a:t>The distinction between features and enhancements is generally one of scale.  Customers will always be requesting new capabilities in your products.  Some might be quite small.  You would generally call these enhancements.  It is unlikely that you would charge separately for an enhancement.  Some might be quite big.  You would generally call these features.  You should try and get customers to pay for new features.  It is great to build incredible software.  It is also nice to eat. </a:t>
            </a:r>
          </a:p>
          <a:p>
            <a:pPr lvl="1"/>
            <a:r>
              <a:rPr lang="en-GB" sz="1400" dirty="0"/>
              <a:t>Bugs are where software is not working according to specification.  Typically software must function in accordance with its published documentation.  Good product managers will think every nuance is a bug.  You need these people.  You need their eyes and energy and instincts.  However, everything you fix introduces the risk that you destabilize something else.  You need to apply good engineering judgement and good business judgement.  It is much better to release stable software, predictably on cadence.  Plan capacity for bug fixes from prior releases in upcoming release plans.  That said an escaped bug is truly embarrassing and we should hang our heads in shame when a customer finds one.</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spTree>
    <p:extLst>
      <p:ext uri="{BB962C8B-B14F-4D97-AF65-F5344CB8AC3E}">
        <p14:creationId xmlns:p14="http://schemas.microsoft.com/office/powerpoint/2010/main" val="9165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1463478"/>
          </a:xfrm>
        </p:spPr>
        <p:txBody>
          <a:bodyPr/>
          <a:lstStyle/>
          <a:p>
            <a:r>
              <a:rPr lang="en-GB" dirty="0"/>
              <a:t>Product Backlog</a:t>
            </a:r>
          </a:p>
          <a:p>
            <a:pPr lvl="1"/>
            <a:r>
              <a:rPr lang="en-GB" dirty="0"/>
              <a:t>Tasks</a:t>
            </a:r>
          </a:p>
          <a:p>
            <a:pPr lvl="2"/>
            <a:r>
              <a:rPr lang="en-GB" dirty="0"/>
              <a:t>Size the planning items in the backlog</a:t>
            </a:r>
          </a:p>
          <a:p>
            <a:pPr lvl="2"/>
            <a:r>
              <a:rPr lang="en-GB" dirty="0"/>
              <a:t>Rank the items in the backlog</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Tree>
    <p:extLst>
      <p:ext uri="{BB962C8B-B14F-4D97-AF65-F5344CB8AC3E}">
        <p14:creationId xmlns:p14="http://schemas.microsoft.com/office/powerpoint/2010/main" val="112176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4307333"/>
          </a:xfrm>
        </p:spPr>
        <p:txBody>
          <a:bodyPr/>
          <a:lstStyle/>
          <a:p>
            <a:r>
              <a:rPr lang="en-GB" dirty="0"/>
              <a:t>Product Backlog - Size the planning items in the backlog</a:t>
            </a:r>
          </a:p>
          <a:p>
            <a:pPr lvl="1"/>
            <a:r>
              <a:rPr lang="en-GB" dirty="0"/>
              <a:t>Methodology</a:t>
            </a:r>
          </a:p>
          <a:p>
            <a:pPr lvl="2"/>
            <a:r>
              <a:rPr lang="en-GB" dirty="0"/>
              <a:t>T-Shirt Sizing </a:t>
            </a:r>
          </a:p>
          <a:p>
            <a:pPr lvl="2"/>
            <a:r>
              <a:rPr lang="en-GB" dirty="0"/>
              <a:t>Man Days</a:t>
            </a:r>
          </a:p>
          <a:p>
            <a:pPr lvl="1"/>
            <a:endParaRPr lang="en-GB" dirty="0"/>
          </a:p>
          <a:p>
            <a:pPr lvl="1"/>
            <a:r>
              <a:rPr lang="en-GB" dirty="0"/>
              <a:t>T-Shirt Sizing</a:t>
            </a:r>
          </a:p>
          <a:p>
            <a:pPr lvl="2"/>
            <a:r>
              <a:rPr lang="en-GB" dirty="0"/>
              <a:t>My preference is for T-Shirt sizing.  I can get a set of people with very different skill sets and backgrounds to be able to understand each other and challenge each other on T-Shirt sizing.  </a:t>
            </a:r>
          </a:p>
          <a:p>
            <a:pPr lvl="2"/>
            <a:r>
              <a:rPr lang="en-GB" dirty="0"/>
              <a:t>T-Shirt sizing is a relative scaling process.  It is more observable.  This is bigger than that.</a:t>
            </a:r>
          </a:p>
          <a:p>
            <a:pPr lvl="1"/>
            <a:r>
              <a:rPr lang="en-GB" dirty="0"/>
              <a:t>Man Days</a:t>
            </a:r>
          </a:p>
          <a:p>
            <a:pPr lvl="2"/>
            <a:r>
              <a:rPr lang="en-GB" dirty="0"/>
              <a:t>Engineers tend to feel that they are being managed too closely if you try and get man days out of them, (and their estimates will tend to be padded). </a:t>
            </a:r>
          </a:p>
          <a:p>
            <a:pPr lvl="1"/>
            <a:r>
              <a:rPr lang="en-GB" dirty="0"/>
              <a:t>Conversion Scales</a:t>
            </a:r>
          </a:p>
          <a:p>
            <a:pPr lvl="2"/>
            <a:r>
              <a:rPr lang="en-GB" dirty="0"/>
              <a:t>At the end of the day, you have to present a plan that shows you can get the work done on time.  You will have to convert to man days. </a:t>
            </a:r>
          </a:p>
          <a:p>
            <a:pPr lvl="1"/>
            <a:endParaRPr lang="en-GB" dirty="0"/>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Tree>
    <p:extLst>
      <p:ext uri="{BB962C8B-B14F-4D97-AF65-F5344CB8AC3E}">
        <p14:creationId xmlns:p14="http://schemas.microsoft.com/office/powerpoint/2010/main" val="365616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0894-4E86-44CE-A429-EEEBEBADBFCD}"/>
              </a:ext>
            </a:extLst>
          </p:cNvPr>
          <p:cNvSpPr>
            <a:spLocks noGrp="1"/>
          </p:cNvSpPr>
          <p:nvPr>
            <p:ph type="title"/>
          </p:nvPr>
        </p:nvSpPr>
        <p:spPr/>
        <p:txBody>
          <a:bodyPr/>
          <a:lstStyle/>
          <a:p>
            <a:r>
              <a:rPr lang="en-GB" dirty="0"/>
              <a:t>Backlogs</a:t>
            </a:r>
          </a:p>
        </p:txBody>
      </p:sp>
      <p:sp>
        <p:nvSpPr>
          <p:cNvPr id="3" name="Content Placeholder 2">
            <a:extLst>
              <a:ext uri="{FF2B5EF4-FFF2-40B4-BE49-F238E27FC236}">
                <a16:creationId xmlns:a16="http://schemas.microsoft.com/office/drawing/2014/main" id="{67DA8EF1-2B40-40BD-B8AA-B2E3D5B8D165}"/>
              </a:ext>
            </a:extLst>
          </p:cNvPr>
          <p:cNvSpPr>
            <a:spLocks noGrp="1"/>
          </p:cNvSpPr>
          <p:nvPr>
            <p:ph idx="1"/>
          </p:nvPr>
        </p:nvSpPr>
        <p:spPr>
          <a:xfrm>
            <a:off x="381000" y="1447800"/>
            <a:ext cx="8305800" cy="1223412"/>
          </a:xfrm>
        </p:spPr>
        <p:txBody>
          <a:bodyPr/>
          <a:lstStyle/>
          <a:p>
            <a:r>
              <a:rPr lang="en-GB" dirty="0"/>
              <a:t>Product Backlog - Size the planning items in the backlog</a:t>
            </a:r>
          </a:p>
          <a:p>
            <a:pPr lvl="1"/>
            <a:r>
              <a:rPr lang="en-GB" dirty="0"/>
              <a:t>Conversion Scales</a:t>
            </a:r>
          </a:p>
          <a:p>
            <a:pPr lvl="2"/>
            <a:r>
              <a:rPr lang="en-GB" dirty="0"/>
              <a:t>This is my very rough conversion scale.  It is good enough to start a conversation. </a:t>
            </a:r>
          </a:p>
          <a:p>
            <a:pPr marL="190500" lvl="1" indent="0">
              <a:buNone/>
            </a:pPr>
            <a:r>
              <a:rPr lang="en-GB" dirty="0"/>
              <a:t> </a:t>
            </a:r>
          </a:p>
        </p:txBody>
      </p:sp>
      <p:sp>
        <p:nvSpPr>
          <p:cNvPr id="4" name="Date Placeholder 3">
            <a:extLst>
              <a:ext uri="{FF2B5EF4-FFF2-40B4-BE49-F238E27FC236}">
                <a16:creationId xmlns:a16="http://schemas.microsoft.com/office/drawing/2014/main" id="{2EDBBC94-100B-49F2-B717-15B682EF712D}"/>
              </a:ext>
            </a:extLst>
          </p:cNvPr>
          <p:cNvSpPr>
            <a:spLocks noGrp="1"/>
          </p:cNvSpPr>
          <p:nvPr>
            <p:ph type="dt" sz="half" idx="10"/>
          </p:nvPr>
        </p:nvSpPr>
        <p:spPr/>
        <p:txBody>
          <a:bodyPr/>
          <a:lstStyle/>
          <a:p>
            <a:pPr>
              <a:defRPr/>
            </a:pPr>
            <a:fld id="{C4C9B118-951F-4210-95A1-158B23349F78}" type="datetime4">
              <a:rPr lang="en-GB" altLang="en-US" smtClean="0"/>
              <a:pPr>
                <a:defRPr/>
              </a:pPr>
              <a:t>07 December 2020</a:t>
            </a:fld>
            <a:endParaRPr lang="en-GB" altLang="en-US"/>
          </a:p>
        </p:txBody>
      </p:sp>
      <p:sp>
        <p:nvSpPr>
          <p:cNvPr id="5" name="Slide Number Placeholder 4">
            <a:extLst>
              <a:ext uri="{FF2B5EF4-FFF2-40B4-BE49-F238E27FC236}">
                <a16:creationId xmlns:a16="http://schemas.microsoft.com/office/drawing/2014/main" id="{6686250F-5C86-4443-83D5-FB6D27AEF466}"/>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pic>
        <p:nvPicPr>
          <p:cNvPr id="8" name="Picture 7">
            <a:extLst>
              <a:ext uri="{FF2B5EF4-FFF2-40B4-BE49-F238E27FC236}">
                <a16:creationId xmlns:a16="http://schemas.microsoft.com/office/drawing/2014/main" id="{933F95E3-EC0F-43C4-8786-A510CA39BD36}"/>
              </a:ext>
            </a:extLst>
          </p:cNvPr>
          <p:cNvPicPr>
            <a:picLocks noChangeAspect="1"/>
          </p:cNvPicPr>
          <p:nvPr/>
        </p:nvPicPr>
        <p:blipFill>
          <a:blip r:embed="rId2"/>
          <a:stretch>
            <a:fillRect/>
          </a:stretch>
        </p:blipFill>
        <p:spPr>
          <a:xfrm>
            <a:off x="2051720" y="3284984"/>
            <a:ext cx="3672408" cy="1932846"/>
          </a:xfrm>
          <a:prstGeom prst="rect">
            <a:avLst/>
          </a:prstGeom>
        </p:spPr>
      </p:pic>
    </p:spTree>
    <p:extLst>
      <p:ext uri="{BB962C8B-B14F-4D97-AF65-F5344CB8AC3E}">
        <p14:creationId xmlns:p14="http://schemas.microsoft.com/office/powerpoint/2010/main" val="77685715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0CBD1-DCB5-485F-9F11-D67C0363B90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972a71e-b466-49fe-bae0-d7764d7a04d8"/>
    <ds:schemaRef ds:uri="http://www.w3.org/XML/1998/namespace"/>
    <ds:schemaRef ds:uri="http://purl.org/dc/dcmitype/"/>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661</TotalTime>
  <Words>1883</Words>
  <Application>Microsoft Office PowerPoint</Application>
  <PresentationFormat>On-screen Show (4:3)</PresentationFormat>
  <Paragraphs>193</Paragraphs>
  <Slides>23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vt:lpstr>
      <vt:lpstr>Verdana</vt:lpstr>
      <vt:lpstr>blank</vt:lpstr>
      <vt:lpstr>1_blank</vt:lpstr>
      <vt:lpstr>Advanced Systems Analysis and Design  Constructing the Sprint Plan  SOFT 30121 L19  Presented   By  Nigel King ACMA CGMA PCM Nigel.King@ntu.ac.uk   </vt:lpstr>
      <vt:lpstr>PowerPoint Presentation</vt:lpstr>
      <vt:lpstr>Introduction</vt:lpstr>
      <vt:lpstr>The Big Picture</vt:lpstr>
      <vt:lpstr>Constructing the sprint plan </vt:lpstr>
      <vt:lpstr>Backlogs</vt:lpstr>
      <vt:lpstr>Backlogs</vt:lpstr>
      <vt:lpstr>Backlogs</vt:lpstr>
      <vt:lpstr>Backlogs</vt:lpstr>
      <vt:lpstr>Backlogs</vt:lpstr>
      <vt:lpstr>Backlogs</vt:lpstr>
      <vt:lpstr>Backlogs</vt:lpstr>
      <vt:lpstr>Backlogs</vt:lpstr>
      <vt:lpstr>Backlogs</vt:lpstr>
      <vt:lpstr>Backlogs</vt:lpstr>
      <vt:lpstr>Backlogs</vt:lpstr>
      <vt:lpstr>Backlogs</vt:lpstr>
      <vt:lpstr>Backlogs</vt:lpstr>
      <vt:lpstr>Backlogs</vt:lpstr>
      <vt:lpstr>Real World Example</vt:lpstr>
      <vt:lpstr>Real World Example</vt:lpstr>
      <vt:lpstr>Real World Example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The Systems Analyst and Information Systems Development  SOFT 30121 L2  Presented   By  Nigel King ACMA CGMA PCM Nigel.King@ntu.ac.uk   </dc:title>
  <dc:creator>King, Nigel</dc:creator>
  <cp:lastModifiedBy>King, Nigel</cp:lastModifiedBy>
  <cp:revision>24</cp:revision>
  <dcterms:created xsi:type="dcterms:W3CDTF">2020-07-29T16:37:02Z</dcterms:created>
  <dcterms:modified xsi:type="dcterms:W3CDTF">2020-12-07T11:34:01Z</dcterms:modified>
</cp:coreProperties>
</file>