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32" r:id="rId5"/>
  </p:sldMasterIdLst>
  <p:notesMasterIdLst>
    <p:notesMasterId r:id="rId33"/>
  </p:notesMasterIdLst>
  <p:handoutMasterIdLst>
    <p:handoutMasterId r:id="rId34"/>
  </p:handoutMasterIdLst>
  <p:sldIdLst>
    <p:sldId id="660" r:id="rId6"/>
    <p:sldId id="511" r:id="rId7"/>
    <p:sldId id="686" r:id="rId8"/>
    <p:sldId id="663" r:id="rId9"/>
    <p:sldId id="689" r:id="rId10"/>
    <p:sldId id="690" r:id="rId11"/>
    <p:sldId id="692" r:id="rId12"/>
    <p:sldId id="691" r:id="rId13"/>
    <p:sldId id="693" r:id="rId14"/>
    <p:sldId id="694" r:id="rId15"/>
    <p:sldId id="695" r:id="rId16"/>
    <p:sldId id="696" r:id="rId17"/>
    <p:sldId id="697" r:id="rId18"/>
    <p:sldId id="699" r:id="rId19"/>
    <p:sldId id="700" r:id="rId20"/>
    <p:sldId id="710" r:id="rId21"/>
    <p:sldId id="701" r:id="rId22"/>
    <p:sldId id="702" r:id="rId23"/>
    <p:sldId id="705" r:id="rId24"/>
    <p:sldId id="703" r:id="rId25"/>
    <p:sldId id="704" r:id="rId26"/>
    <p:sldId id="706" r:id="rId27"/>
    <p:sldId id="707" r:id="rId28"/>
    <p:sldId id="708" r:id="rId29"/>
    <p:sldId id="709" r:id="rId30"/>
    <p:sldId id="687" r:id="rId31"/>
    <p:sldId id="524" r:id="rId32"/>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75"/>
    <a:srgbClr val="00FF00"/>
    <a:srgbClr val="66FF99"/>
    <a:srgbClr val="99FFCC"/>
    <a:srgbClr val="66FF66"/>
    <a:srgbClr val="FF99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30" autoAdjust="0"/>
  </p:normalViewPr>
  <p:slideViewPr>
    <p:cSldViewPr>
      <p:cViewPr varScale="1">
        <p:scale>
          <a:sx n="68" d="100"/>
          <a:sy n="68" d="100"/>
        </p:scale>
        <p:origin x="544" y="64"/>
      </p:cViewPr>
      <p:guideLst>
        <p:guide orient="horz" pos="2160"/>
        <p:guide pos="2880"/>
      </p:guideLst>
    </p:cSldViewPr>
  </p:slideViewPr>
  <p:outlineViewPr>
    <p:cViewPr>
      <p:scale>
        <a:sx n="33" d="100"/>
        <a:sy n="33" d="100"/>
      </p:scale>
      <p:origin x="0" y="-336"/>
    </p:cViewPr>
  </p:outlineViewPr>
  <p:notesTextViewPr>
    <p:cViewPr>
      <p:scale>
        <a:sx n="100" d="100"/>
        <a:sy n="100" d="100"/>
      </p:scale>
      <p:origin x="0" y="0"/>
    </p:cViewPr>
  </p:notesTextViewPr>
  <p:sorterViewPr>
    <p:cViewPr>
      <p:scale>
        <a:sx n="75" d="100"/>
        <a:sy n="75" d="100"/>
      </p:scale>
      <p:origin x="0" y="-72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94D0709E-05AE-4D19-B05A-36F42BCF0082}" type="datetimeFigureOut">
              <a:rPr lang="en-GB" smtClean="0"/>
              <a:pPr/>
              <a:t>29/07/2020</a:t>
            </a:fld>
            <a:endParaRPr lang="en-GB"/>
          </a:p>
        </p:txBody>
      </p:sp>
      <p:sp>
        <p:nvSpPr>
          <p:cNvPr id="4" name="Footer Placeholder 3"/>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1879CC75-6FBE-44E5-BC7E-F905C34D1BE4}" type="slidenum">
              <a:rPr lang="en-GB" smtClean="0"/>
              <a:pPr/>
              <a:t>‹#›</a:t>
            </a:fld>
            <a:endParaRPr lang="en-GB"/>
          </a:p>
        </p:txBody>
      </p:sp>
    </p:spTree>
    <p:extLst>
      <p:ext uri="{BB962C8B-B14F-4D97-AF65-F5344CB8AC3E}">
        <p14:creationId xmlns:p14="http://schemas.microsoft.com/office/powerpoint/2010/main" val="1190586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C651C6E4-B910-45F9-82AF-AB8BE04DDF6F}" type="datetimeFigureOut">
              <a:rPr lang="en-US" smtClean="0"/>
              <a:pPr/>
              <a:t>7/29/2020</a:t>
            </a:fld>
            <a:endParaRPr lang="en-GB"/>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5B466AF5-7AE8-4C9E-9D29-254F1BC0BE28}" type="slidenum">
              <a:rPr lang="en-GB" smtClean="0"/>
              <a:pPr/>
              <a:t>‹#›</a:t>
            </a:fld>
            <a:endParaRPr lang="en-GB"/>
          </a:p>
        </p:txBody>
      </p:sp>
    </p:spTree>
    <p:extLst>
      <p:ext uri="{BB962C8B-B14F-4D97-AF65-F5344CB8AC3E}">
        <p14:creationId xmlns:p14="http://schemas.microsoft.com/office/powerpoint/2010/main" val="105651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DF5F59E-AB8A-48C6-8DCE-DBCDB0619312}"/>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56C665-5849-4E82-851E-37EB6BFF72AF}"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3" name="Rectangle 2">
            <a:extLst>
              <a:ext uri="{FF2B5EF4-FFF2-40B4-BE49-F238E27FC236}">
                <a16:creationId xmlns:a16="http://schemas.microsoft.com/office/drawing/2014/main" id="{A3D3AD2A-A6FA-4ACA-A0DF-6B46ED5FABF2}"/>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FA572CA-0884-465E-96C6-614EA7D99BE1}"/>
              </a:ext>
            </a:extLst>
          </p:cNvPr>
          <p:cNvSpPr>
            <a:spLocks noGrp="1" noChangeArrowheads="1"/>
          </p:cNvSpPr>
          <p:nvPr>
            <p:ph type="body" idx="1"/>
          </p:nvPr>
        </p:nvSpPr>
        <p:spPr>
          <a:noFill/>
        </p:spPr>
        <p:txBody>
          <a:bodyPr/>
          <a:lstStyle/>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89ADB2B-30DB-4239-B075-60958F2DBB85}"/>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767A9AF-C5CC-4B5C-BC27-DAC0D8495653}" type="slidenum">
              <a:rPr lang="en-GB" altLang="en-US" sz="1200" smtClean="0">
                <a:solidFill>
                  <a:schemeClr val="tx1"/>
                </a:solidFill>
                <a:latin typeface="Arial" panose="020B0604020202020204" pitchFamily="34" charset="0"/>
              </a:rPr>
              <a:pPr/>
              <a:t>27</a:t>
            </a:fld>
            <a:endParaRPr lang="en-GB" altLang="en-US" sz="1200">
              <a:solidFill>
                <a:schemeClr val="tx1"/>
              </a:solidFill>
              <a:latin typeface="Arial" panose="020B0604020202020204" pitchFamily="34" charset="0"/>
            </a:endParaRPr>
          </a:p>
        </p:txBody>
      </p:sp>
      <p:sp>
        <p:nvSpPr>
          <p:cNvPr id="32771" name="Rectangle 2">
            <a:extLst>
              <a:ext uri="{FF2B5EF4-FFF2-40B4-BE49-F238E27FC236}">
                <a16:creationId xmlns:a16="http://schemas.microsoft.com/office/drawing/2014/main" id="{FD9B75D4-7E17-496B-98C6-EFC4233C3EE1}"/>
              </a:ext>
            </a:extLst>
          </p:cNvPr>
          <p:cNvSpPr>
            <a:spLocks noGrp="1" noRot="1" noChangeAspect="1" noChangeArrowheads="1" noTextEdit="1"/>
          </p:cNvSpPr>
          <p:nvPr>
            <p:ph type="sldImg"/>
          </p:nvPr>
        </p:nvSpPr>
        <p:spPr>
          <a:xfrm>
            <a:off x="1143000" y="684213"/>
            <a:ext cx="4572000" cy="3429000"/>
          </a:xfrm>
          <a:ln/>
        </p:spPr>
      </p:sp>
      <p:sp>
        <p:nvSpPr>
          <p:cNvPr id="32772" name="Rectangle 3">
            <a:extLst>
              <a:ext uri="{FF2B5EF4-FFF2-40B4-BE49-F238E27FC236}">
                <a16:creationId xmlns:a16="http://schemas.microsoft.com/office/drawing/2014/main" id="{144DBD9B-AAD9-4DAF-81F2-1E2DF27940C7}"/>
              </a:ext>
            </a:extLst>
          </p:cNvPr>
          <p:cNvSpPr>
            <a:spLocks noGrp="1" noChangeArrowheads="1"/>
          </p:cNvSpPr>
          <p:nvPr>
            <p:ph type="body" idx="1"/>
          </p:nvPr>
        </p:nvSpPr>
        <p:spPr>
          <a:xfrm>
            <a:off x="685800" y="4343400"/>
            <a:ext cx="5486400" cy="4116388"/>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000000"/>
              </a:solidFill>
              <a:latin typeface="Times" pitchFamily="48" charset="0"/>
              <a:cs typeface="Arial" charset="0"/>
            </a:endParaRPr>
          </a:p>
        </p:txBody>
      </p:sp>
      <p:pic>
        <p:nvPicPr>
          <p:cNvPr id="5" name="Picture 5" descr="NTU logo 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noProof="0"/>
              <a:t>Click to edit Master subtitle style</a:t>
            </a:r>
          </a:p>
        </p:txBody>
      </p:sp>
    </p:spTree>
    <p:extLst>
      <p:ext uri="{BB962C8B-B14F-4D97-AF65-F5344CB8AC3E}">
        <p14:creationId xmlns:p14="http://schemas.microsoft.com/office/powerpoint/2010/main" val="65794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4A258E9C-783D-4EDA-BAF6-1795ADAC1333}" type="datetime4">
              <a:rPr lang="en-GB"/>
              <a:pPr>
                <a:defRPr/>
              </a:pPr>
              <a:t>29 July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416B720-C743-44F4-BBA7-1EE5ED6F1133}" type="slidenum">
              <a:rPr lang="en-GB"/>
              <a:pPr>
                <a:defRPr/>
              </a:pPr>
              <a:t>‹#›</a:t>
            </a:fld>
            <a:endParaRPr lang="en-GB"/>
          </a:p>
        </p:txBody>
      </p:sp>
    </p:spTree>
    <p:extLst>
      <p:ext uri="{BB962C8B-B14F-4D97-AF65-F5344CB8AC3E}">
        <p14:creationId xmlns:p14="http://schemas.microsoft.com/office/powerpoint/2010/main" val="232851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7F1AB414-8B1F-4E61-AF80-07C1890FA8BA}" type="datetime4">
              <a:rPr lang="en-GB"/>
              <a:pPr>
                <a:defRPr/>
              </a:pPr>
              <a:t>29 July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B07D53E-954B-4E4A-9530-085B332D124E}" type="slidenum">
              <a:rPr lang="en-GB"/>
              <a:pPr>
                <a:defRPr/>
              </a:pPr>
              <a:t>‹#›</a:t>
            </a:fld>
            <a:endParaRPr lang="en-GB"/>
          </a:p>
        </p:txBody>
      </p:sp>
    </p:spTree>
    <p:extLst>
      <p:ext uri="{BB962C8B-B14F-4D97-AF65-F5344CB8AC3E}">
        <p14:creationId xmlns:p14="http://schemas.microsoft.com/office/powerpoint/2010/main" val="2773290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2AA970-4E71-4004-91FB-EE297090702C}"/>
              </a:ext>
            </a:extLst>
          </p:cNvPr>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defRPr/>
            </a:pPr>
            <a:endParaRPr lang="en-US" altLang="en-US" sz="2400">
              <a:solidFill>
                <a:schemeClr val="tx1"/>
              </a:solidFill>
              <a:latin typeface="Times" panose="02020603050405020304" pitchFamily="18" charset="0"/>
            </a:endParaRPr>
          </a:p>
        </p:txBody>
      </p:sp>
      <p:pic>
        <p:nvPicPr>
          <p:cNvPr id="5" name="Picture 5" descr="NTU logo RGB">
            <a:extLst>
              <a:ext uri="{FF2B5EF4-FFF2-40B4-BE49-F238E27FC236}">
                <a16:creationId xmlns:a16="http://schemas.microsoft.com/office/drawing/2014/main" id="{50596EEA-E245-40D2-83F9-0D1501A0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altLang="en-US"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altLang="en-US" noProof="0"/>
              <a:t>Click to edit Master subtitle style</a:t>
            </a:r>
          </a:p>
        </p:txBody>
      </p:sp>
    </p:spTree>
    <p:extLst>
      <p:ext uri="{BB962C8B-B14F-4D97-AF65-F5344CB8AC3E}">
        <p14:creationId xmlns:p14="http://schemas.microsoft.com/office/powerpoint/2010/main" val="1488991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DFE2919-4711-4635-B466-1E65A5C6C6AD}"/>
              </a:ext>
            </a:extLst>
          </p:cNvPr>
          <p:cNvSpPr>
            <a:spLocks noGrp="1" noChangeArrowheads="1"/>
          </p:cNvSpPr>
          <p:nvPr>
            <p:ph type="dt" sz="half" idx="10"/>
          </p:nvPr>
        </p:nvSpPr>
        <p:spPr>
          <a:ln/>
        </p:spPr>
        <p:txBody>
          <a:bodyPr/>
          <a:lstStyle>
            <a:lvl1pPr>
              <a:defRPr/>
            </a:lvl1pPr>
          </a:lstStyle>
          <a:p>
            <a:pPr>
              <a:defRPr/>
            </a:pPr>
            <a:fld id="{C4C9B118-951F-4210-95A1-158B23349F78}" type="datetime4">
              <a:rPr lang="en-GB" altLang="en-US"/>
              <a:pPr>
                <a:defRPr/>
              </a:pPr>
              <a:t>29 July 2020</a:t>
            </a:fld>
            <a:endParaRPr lang="en-GB" altLang="en-US"/>
          </a:p>
        </p:txBody>
      </p:sp>
      <p:sp>
        <p:nvSpPr>
          <p:cNvPr id="5" name="Rectangle 8">
            <a:extLst>
              <a:ext uri="{FF2B5EF4-FFF2-40B4-BE49-F238E27FC236}">
                <a16:creationId xmlns:a16="http://schemas.microsoft.com/office/drawing/2014/main" id="{E152C387-0A3F-4338-896A-598EF4160438}"/>
              </a:ext>
            </a:extLst>
          </p:cNvPr>
          <p:cNvSpPr>
            <a:spLocks noGrp="1" noChangeArrowheads="1"/>
          </p:cNvSpPr>
          <p:nvPr>
            <p:ph type="sldNum" sz="quarter" idx="11"/>
          </p:nvPr>
        </p:nvSpPr>
        <p:spPr>
          <a:ln/>
        </p:spPr>
        <p:txBody>
          <a:bodyPr/>
          <a:lstStyle>
            <a:lvl1pPr>
              <a:defRPr/>
            </a:lvl1pPr>
          </a:lstStyle>
          <a:p>
            <a:pPr>
              <a:defRPr/>
            </a:pPr>
            <a:fld id="{9A546908-54B0-4EF9-B997-73888F4A5500}" type="slidenum">
              <a:rPr lang="en-GB" altLang="en-US"/>
              <a:pPr>
                <a:defRPr/>
              </a:pPr>
              <a:t>‹#›</a:t>
            </a:fld>
            <a:endParaRPr lang="en-GB" altLang="en-US"/>
          </a:p>
        </p:txBody>
      </p:sp>
    </p:spTree>
    <p:extLst>
      <p:ext uri="{BB962C8B-B14F-4D97-AF65-F5344CB8AC3E}">
        <p14:creationId xmlns:p14="http://schemas.microsoft.com/office/powerpoint/2010/main" val="3513967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a:extLst>
              <a:ext uri="{FF2B5EF4-FFF2-40B4-BE49-F238E27FC236}">
                <a16:creationId xmlns:a16="http://schemas.microsoft.com/office/drawing/2014/main" id="{B0AD9F96-8823-4B03-9B39-234703F24EC4}"/>
              </a:ext>
            </a:extLst>
          </p:cNvPr>
          <p:cNvSpPr>
            <a:spLocks noGrp="1" noChangeArrowheads="1"/>
          </p:cNvSpPr>
          <p:nvPr>
            <p:ph type="dt" sz="half" idx="10"/>
          </p:nvPr>
        </p:nvSpPr>
        <p:spPr>
          <a:ln/>
        </p:spPr>
        <p:txBody>
          <a:bodyPr/>
          <a:lstStyle>
            <a:lvl1pPr>
              <a:defRPr/>
            </a:lvl1pPr>
          </a:lstStyle>
          <a:p>
            <a:pPr>
              <a:defRPr/>
            </a:pPr>
            <a:fld id="{E5181304-6D53-4C7B-B699-6B81E4D7B974}" type="datetime4">
              <a:rPr lang="en-GB" altLang="en-US"/>
              <a:pPr>
                <a:defRPr/>
              </a:pPr>
              <a:t>29 July 2020</a:t>
            </a:fld>
            <a:endParaRPr lang="en-GB" altLang="en-US"/>
          </a:p>
        </p:txBody>
      </p:sp>
      <p:sp>
        <p:nvSpPr>
          <p:cNvPr id="5" name="Rectangle 8">
            <a:extLst>
              <a:ext uri="{FF2B5EF4-FFF2-40B4-BE49-F238E27FC236}">
                <a16:creationId xmlns:a16="http://schemas.microsoft.com/office/drawing/2014/main" id="{52C16A51-833A-4ADC-8B16-3D59D3D1A485}"/>
              </a:ext>
            </a:extLst>
          </p:cNvPr>
          <p:cNvSpPr>
            <a:spLocks noGrp="1" noChangeArrowheads="1"/>
          </p:cNvSpPr>
          <p:nvPr>
            <p:ph type="sldNum" sz="quarter" idx="11"/>
          </p:nvPr>
        </p:nvSpPr>
        <p:spPr>
          <a:ln/>
        </p:spPr>
        <p:txBody>
          <a:bodyPr/>
          <a:lstStyle>
            <a:lvl1pPr>
              <a:defRPr/>
            </a:lvl1pPr>
          </a:lstStyle>
          <a:p>
            <a:pPr>
              <a:defRPr/>
            </a:pPr>
            <a:fld id="{93FF6F4C-86B6-4DE8-B8DA-D04C57CD064C}" type="slidenum">
              <a:rPr lang="en-GB" altLang="en-US"/>
              <a:pPr>
                <a:defRPr/>
              </a:pPr>
              <a:t>‹#›</a:t>
            </a:fld>
            <a:endParaRPr lang="en-GB" altLang="en-US"/>
          </a:p>
        </p:txBody>
      </p:sp>
    </p:spTree>
    <p:extLst>
      <p:ext uri="{BB962C8B-B14F-4D97-AF65-F5344CB8AC3E}">
        <p14:creationId xmlns:p14="http://schemas.microsoft.com/office/powerpoint/2010/main" val="3353722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a:extLst>
              <a:ext uri="{FF2B5EF4-FFF2-40B4-BE49-F238E27FC236}">
                <a16:creationId xmlns:a16="http://schemas.microsoft.com/office/drawing/2014/main" id="{4A76CE2D-3CA4-4EC7-8ED2-1D6547F690E1}"/>
              </a:ext>
            </a:extLst>
          </p:cNvPr>
          <p:cNvSpPr>
            <a:spLocks noGrp="1" noChangeArrowheads="1"/>
          </p:cNvSpPr>
          <p:nvPr>
            <p:ph type="dt" sz="half" idx="10"/>
          </p:nvPr>
        </p:nvSpPr>
        <p:spPr>
          <a:ln/>
        </p:spPr>
        <p:txBody>
          <a:bodyPr/>
          <a:lstStyle>
            <a:lvl1pPr>
              <a:defRPr/>
            </a:lvl1pPr>
          </a:lstStyle>
          <a:p>
            <a:pPr>
              <a:defRPr/>
            </a:pPr>
            <a:fld id="{8FAAFEB4-E7A6-465B-9EC4-19AF9478B086}" type="datetime4">
              <a:rPr lang="en-GB" altLang="en-US"/>
              <a:pPr>
                <a:defRPr/>
              </a:pPr>
              <a:t>29 July 2020</a:t>
            </a:fld>
            <a:endParaRPr lang="en-GB" altLang="en-US"/>
          </a:p>
        </p:txBody>
      </p:sp>
      <p:sp>
        <p:nvSpPr>
          <p:cNvPr id="6" name="Rectangle 8">
            <a:extLst>
              <a:ext uri="{FF2B5EF4-FFF2-40B4-BE49-F238E27FC236}">
                <a16:creationId xmlns:a16="http://schemas.microsoft.com/office/drawing/2014/main" id="{3AE037C4-DDD5-4D84-9063-1F454BEB5395}"/>
              </a:ext>
            </a:extLst>
          </p:cNvPr>
          <p:cNvSpPr>
            <a:spLocks noGrp="1" noChangeArrowheads="1"/>
          </p:cNvSpPr>
          <p:nvPr>
            <p:ph type="sldNum" sz="quarter" idx="11"/>
          </p:nvPr>
        </p:nvSpPr>
        <p:spPr>
          <a:ln/>
        </p:spPr>
        <p:txBody>
          <a:bodyPr/>
          <a:lstStyle>
            <a:lvl1pPr>
              <a:defRPr/>
            </a:lvl1pPr>
          </a:lstStyle>
          <a:p>
            <a:pPr>
              <a:defRPr/>
            </a:pPr>
            <a:fld id="{5B813AC0-CA19-40AB-9D34-4CC97A238C04}" type="slidenum">
              <a:rPr lang="en-GB" altLang="en-US"/>
              <a:pPr>
                <a:defRPr/>
              </a:pPr>
              <a:t>‹#›</a:t>
            </a:fld>
            <a:endParaRPr lang="en-GB" altLang="en-US"/>
          </a:p>
        </p:txBody>
      </p:sp>
    </p:spTree>
    <p:extLst>
      <p:ext uri="{BB962C8B-B14F-4D97-AF65-F5344CB8AC3E}">
        <p14:creationId xmlns:p14="http://schemas.microsoft.com/office/powerpoint/2010/main" val="1236570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a:extLst>
              <a:ext uri="{FF2B5EF4-FFF2-40B4-BE49-F238E27FC236}">
                <a16:creationId xmlns:a16="http://schemas.microsoft.com/office/drawing/2014/main" id="{1831FCBB-F96B-45B3-BF47-6BF9469B82F1}"/>
              </a:ext>
            </a:extLst>
          </p:cNvPr>
          <p:cNvSpPr>
            <a:spLocks noGrp="1" noChangeArrowheads="1"/>
          </p:cNvSpPr>
          <p:nvPr>
            <p:ph type="dt" sz="half" idx="10"/>
          </p:nvPr>
        </p:nvSpPr>
        <p:spPr>
          <a:ln/>
        </p:spPr>
        <p:txBody>
          <a:bodyPr/>
          <a:lstStyle>
            <a:lvl1pPr>
              <a:defRPr/>
            </a:lvl1pPr>
          </a:lstStyle>
          <a:p>
            <a:pPr>
              <a:defRPr/>
            </a:pPr>
            <a:fld id="{BF54381E-D27A-42B0-A40A-ABB3A71D4231}" type="datetime4">
              <a:rPr lang="en-GB" altLang="en-US"/>
              <a:pPr>
                <a:defRPr/>
              </a:pPr>
              <a:t>29 July 2020</a:t>
            </a:fld>
            <a:endParaRPr lang="en-GB" altLang="en-US"/>
          </a:p>
        </p:txBody>
      </p:sp>
      <p:sp>
        <p:nvSpPr>
          <p:cNvPr id="8" name="Rectangle 8">
            <a:extLst>
              <a:ext uri="{FF2B5EF4-FFF2-40B4-BE49-F238E27FC236}">
                <a16:creationId xmlns:a16="http://schemas.microsoft.com/office/drawing/2014/main" id="{A6C707A0-D576-46E2-89B8-3850B52F8359}"/>
              </a:ext>
            </a:extLst>
          </p:cNvPr>
          <p:cNvSpPr>
            <a:spLocks noGrp="1" noChangeArrowheads="1"/>
          </p:cNvSpPr>
          <p:nvPr>
            <p:ph type="sldNum" sz="quarter" idx="11"/>
          </p:nvPr>
        </p:nvSpPr>
        <p:spPr>
          <a:ln/>
        </p:spPr>
        <p:txBody>
          <a:bodyPr/>
          <a:lstStyle>
            <a:lvl1pPr>
              <a:defRPr/>
            </a:lvl1pPr>
          </a:lstStyle>
          <a:p>
            <a:pPr>
              <a:defRPr/>
            </a:pPr>
            <a:fld id="{F282BC9B-DD46-447B-A49D-6623C16A79DB}" type="slidenum">
              <a:rPr lang="en-GB" altLang="en-US"/>
              <a:pPr>
                <a:defRPr/>
              </a:pPr>
              <a:t>‹#›</a:t>
            </a:fld>
            <a:endParaRPr lang="en-GB" altLang="en-US"/>
          </a:p>
        </p:txBody>
      </p:sp>
    </p:spTree>
    <p:extLst>
      <p:ext uri="{BB962C8B-B14F-4D97-AF65-F5344CB8AC3E}">
        <p14:creationId xmlns:p14="http://schemas.microsoft.com/office/powerpoint/2010/main" val="220997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a:extLst>
              <a:ext uri="{FF2B5EF4-FFF2-40B4-BE49-F238E27FC236}">
                <a16:creationId xmlns:a16="http://schemas.microsoft.com/office/drawing/2014/main" id="{59B758E8-6C0F-40F3-A93B-FFC9F8259136}"/>
              </a:ext>
            </a:extLst>
          </p:cNvPr>
          <p:cNvSpPr>
            <a:spLocks noGrp="1" noChangeArrowheads="1"/>
          </p:cNvSpPr>
          <p:nvPr>
            <p:ph type="dt" sz="half" idx="10"/>
          </p:nvPr>
        </p:nvSpPr>
        <p:spPr>
          <a:ln/>
        </p:spPr>
        <p:txBody>
          <a:bodyPr/>
          <a:lstStyle>
            <a:lvl1pPr>
              <a:defRPr/>
            </a:lvl1pPr>
          </a:lstStyle>
          <a:p>
            <a:pPr>
              <a:defRPr/>
            </a:pPr>
            <a:fld id="{D612D9F2-3FDD-4E4E-BD28-BC17B51B1635}" type="datetime4">
              <a:rPr lang="en-GB" altLang="en-US"/>
              <a:pPr>
                <a:defRPr/>
              </a:pPr>
              <a:t>29 July 2020</a:t>
            </a:fld>
            <a:endParaRPr lang="en-GB" altLang="en-US"/>
          </a:p>
        </p:txBody>
      </p:sp>
      <p:sp>
        <p:nvSpPr>
          <p:cNvPr id="4" name="Rectangle 8">
            <a:extLst>
              <a:ext uri="{FF2B5EF4-FFF2-40B4-BE49-F238E27FC236}">
                <a16:creationId xmlns:a16="http://schemas.microsoft.com/office/drawing/2014/main" id="{FBC008C5-55B8-4459-AA47-AD04EA8CE10B}"/>
              </a:ext>
            </a:extLst>
          </p:cNvPr>
          <p:cNvSpPr>
            <a:spLocks noGrp="1" noChangeArrowheads="1"/>
          </p:cNvSpPr>
          <p:nvPr>
            <p:ph type="sldNum" sz="quarter" idx="11"/>
          </p:nvPr>
        </p:nvSpPr>
        <p:spPr>
          <a:ln/>
        </p:spPr>
        <p:txBody>
          <a:bodyPr/>
          <a:lstStyle>
            <a:lvl1pPr>
              <a:defRPr/>
            </a:lvl1pPr>
          </a:lstStyle>
          <a:p>
            <a:pPr>
              <a:defRPr/>
            </a:pPr>
            <a:fld id="{DA004F3A-E60A-4F64-A716-2BE920AAD1BF}" type="slidenum">
              <a:rPr lang="en-GB" altLang="en-US"/>
              <a:pPr>
                <a:defRPr/>
              </a:pPr>
              <a:t>‹#›</a:t>
            </a:fld>
            <a:endParaRPr lang="en-GB" altLang="en-US"/>
          </a:p>
        </p:txBody>
      </p:sp>
    </p:spTree>
    <p:extLst>
      <p:ext uri="{BB962C8B-B14F-4D97-AF65-F5344CB8AC3E}">
        <p14:creationId xmlns:p14="http://schemas.microsoft.com/office/powerpoint/2010/main" val="401410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C879488E-8006-46CA-A677-CAB70165BE6F}"/>
              </a:ext>
            </a:extLst>
          </p:cNvPr>
          <p:cNvSpPr>
            <a:spLocks noGrp="1" noChangeArrowheads="1"/>
          </p:cNvSpPr>
          <p:nvPr>
            <p:ph type="dt" sz="half" idx="10"/>
          </p:nvPr>
        </p:nvSpPr>
        <p:spPr>
          <a:ln/>
        </p:spPr>
        <p:txBody>
          <a:bodyPr/>
          <a:lstStyle>
            <a:lvl1pPr>
              <a:defRPr/>
            </a:lvl1pPr>
          </a:lstStyle>
          <a:p>
            <a:pPr>
              <a:defRPr/>
            </a:pPr>
            <a:fld id="{FFFED1D5-63BE-4B39-BA36-1974BA87DA3E}" type="datetime4">
              <a:rPr lang="en-GB" altLang="en-US"/>
              <a:pPr>
                <a:defRPr/>
              </a:pPr>
              <a:t>29 July 2020</a:t>
            </a:fld>
            <a:endParaRPr lang="en-GB" altLang="en-US"/>
          </a:p>
        </p:txBody>
      </p:sp>
      <p:sp>
        <p:nvSpPr>
          <p:cNvPr id="3" name="Rectangle 8">
            <a:extLst>
              <a:ext uri="{FF2B5EF4-FFF2-40B4-BE49-F238E27FC236}">
                <a16:creationId xmlns:a16="http://schemas.microsoft.com/office/drawing/2014/main" id="{DF11DB14-CAF2-4F33-B63E-AD1E8B720D53}"/>
              </a:ext>
            </a:extLst>
          </p:cNvPr>
          <p:cNvSpPr>
            <a:spLocks noGrp="1" noChangeArrowheads="1"/>
          </p:cNvSpPr>
          <p:nvPr>
            <p:ph type="sldNum" sz="quarter" idx="11"/>
          </p:nvPr>
        </p:nvSpPr>
        <p:spPr>
          <a:ln/>
        </p:spPr>
        <p:txBody>
          <a:bodyPr/>
          <a:lstStyle>
            <a:lvl1pPr>
              <a:defRPr/>
            </a:lvl1pPr>
          </a:lstStyle>
          <a:p>
            <a:pPr>
              <a:defRPr/>
            </a:pPr>
            <a:fld id="{B29B7424-7DE5-47F5-94F6-B80006E8B133}" type="slidenum">
              <a:rPr lang="en-GB" altLang="en-US"/>
              <a:pPr>
                <a:defRPr/>
              </a:pPr>
              <a:t>‹#›</a:t>
            </a:fld>
            <a:endParaRPr lang="en-GB" altLang="en-US"/>
          </a:p>
        </p:txBody>
      </p:sp>
    </p:spTree>
    <p:extLst>
      <p:ext uri="{BB962C8B-B14F-4D97-AF65-F5344CB8AC3E}">
        <p14:creationId xmlns:p14="http://schemas.microsoft.com/office/powerpoint/2010/main" val="1577492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2BFEB877-8667-4613-B65D-30C2FFDE3D3F}"/>
              </a:ext>
            </a:extLst>
          </p:cNvPr>
          <p:cNvSpPr>
            <a:spLocks noGrp="1" noChangeArrowheads="1"/>
          </p:cNvSpPr>
          <p:nvPr>
            <p:ph type="dt" sz="half" idx="10"/>
          </p:nvPr>
        </p:nvSpPr>
        <p:spPr>
          <a:ln/>
        </p:spPr>
        <p:txBody>
          <a:bodyPr/>
          <a:lstStyle>
            <a:lvl1pPr>
              <a:defRPr/>
            </a:lvl1pPr>
          </a:lstStyle>
          <a:p>
            <a:pPr>
              <a:defRPr/>
            </a:pPr>
            <a:fld id="{EAC4EE50-10DE-4EA6-94AA-1D62FCE225B5}" type="datetime4">
              <a:rPr lang="en-GB" altLang="en-US"/>
              <a:pPr>
                <a:defRPr/>
              </a:pPr>
              <a:t>29 July 2020</a:t>
            </a:fld>
            <a:endParaRPr lang="en-GB" altLang="en-US"/>
          </a:p>
        </p:txBody>
      </p:sp>
      <p:sp>
        <p:nvSpPr>
          <p:cNvPr id="6" name="Rectangle 8">
            <a:extLst>
              <a:ext uri="{FF2B5EF4-FFF2-40B4-BE49-F238E27FC236}">
                <a16:creationId xmlns:a16="http://schemas.microsoft.com/office/drawing/2014/main" id="{8CA07F81-6943-4E77-B143-3F5F34ABC21C}"/>
              </a:ext>
            </a:extLst>
          </p:cNvPr>
          <p:cNvSpPr>
            <a:spLocks noGrp="1" noChangeArrowheads="1"/>
          </p:cNvSpPr>
          <p:nvPr>
            <p:ph type="sldNum" sz="quarter" idx="11"/>
          </p:nvPr>
        </p:nvSpPr>
        <p:spPr>
          <a:ln/>
        </p:spPr>
        <p:txBody>
          <a:bodyPr/>
          <a:lstStyle>
            <a:lvl1pPr>
              <a:defRPr/>
            </a:lvl1pPr>
          </a:lstStyle>
          <a:p>
            <a:pPr>
              <a:defRPr/>
            </a:pPr>
            <a:fld id="{789B7A5D-B8F3-4FE4-87F8-13EF0DC623B3}" type="slidenum">
              <a:rPr lang="en-GB" altLang="en-US"/>
              <a:pPr>
                <a:defRPr/>
              </a:pPr>
              <a:t>‹#›</a:t>
            </a:fld>
            <a:endParaRPr lang="en-GB" altLang="en-US"/>
          </a:p>
        </p:txBody>
      </p:sp>
    </p:spTree>
    <p:extLst>
      <p:ext uri="{BB962C8B-B14F-4D97-AF65-F5344CB8AC3E}">
        <p14:creationId xmlns:p14="http://schemas.microsoft.com/office/powerpoint/2010/main" val="4315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F6664BA8-6D01-4662-B50D-8966B381A429}" type="datetime4">
              <a:rPr lang="en-GB"/>
              <a:pPr>
                <a:defRPr/>
              </a:pPr>
              <a:t>29 July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A97EE600-4527-4325-AB02-09A779AB1D91}" type="slidenum">
              <a:rPr lang="en-GB"/>
              <a:pPr>
                <a:defRPr/>
              </a:pPr>
              <a:t>‹#›</a:t>
            </a:fld>
            <a:endParaRPr lang="en-GB"/>
          </a:p>
        </p:txBody>
      </p:sp>
    </p:spTree>
    <p:extLst>
      <p:ext uri="{BB962C8B-B14F-4D97-AF65-F5344CB8AC3E}">
        <p14:creationId xmlns:p14="http://schemas.microsoft.com/office/powerpoint/2010/main" val="106531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629818AA-DC53-4F19-8880-E8E12D52D69B}"/>
              </a:ext>
            </a:extLst>
          </p:cNvPr>
          <p:cNvSpPr>
            <a:spLocks noGrp="1" noChangeArrowheads="1"/>
          </p:cNvSpPr>
          <p:nvPr>
            <p:ph type="dt" sz="half" idx="10"/>
          </p:nvPr>
        </p:nvSpPr>
        <p:spPr>
          <a:ln/>
        </p:spPr>
        <p:txBody>
          <a:bodyPr/>
          <a:lstStyle>
            <a:lvl1pPr>
              <a:defRPr/>
            </a:lvl1pPr>
          </a:lstStyle>
          <a:p>
            <a:pPr>
              <a:defRPr/>
            </a:pPr>
            <a:fld id="{809EB932-0925-4459-B0B6-4E0E1A699DE3}" type="datetime4">
              <a:rPr lang="en-GB" altLang="en-US"/>
              <a:pPr>
                <a:defRPr/>
              </a:pPr>
              <a:t>29 July 2020</a:t>
            </a:fld>
            <a:endParaRPr lang="en-GB" altLang="en-US"/>
          </a:p>
        </p:txBody>
      </p:sp>
      <p:sp>
        <p:nvSpPr>
          <p:cNvPr id="6" name="Rectangle 8">
            <a:extLst>
              <a:ext uri="{FF2B5EF4-FFF2-40B4-BE49-F238E27FC236}">
                <a16:creationId xmlns:a16="http://schemas.microsoft.com/office/drawing/2014/main" id="{72C923BF-959B-41C9-B564-15E03BE6CC8C}"/>
              </a:ext>
            </a:extLst>
          </p:cNvPr>
          <p:cNvSpPr>
            <a:spLocks noGrp="1" noChangeArrowheads="1"/>
          </p:cNvSpPr>
          <p:nvPr>
            <p:ph type="sldNum" sz="quarter" idx="11"/>
          </p:nvPr>
        </p:nvSpPr>
        <p:spPr>
          <a:ln/>
        </p:spPr>
        <p:txBody>
          <a:bodyPr/>
          <a:lstStyle>
            <a:lvl1pPr>
              <a:defRPr/>
            </a:lvl1pPr>
          </a:lstStyle>
          <a:p>
            <a:pPr>
              <a:defRPr/>
            </a:pPr>
            <a:fld id="{E22304FE-6269-4171-B77D-25DF6378912B}" type="slidenum">
              <a:rPr lang="en-GB" altLang="en-US"/>
              <a:pPr>
                <a:defRPr/>
              </a:pPr>
              <a:t>‹#›</a:t>
            </a:fld>
            <a:endParaRPr lang="en-GB" altLang="en-US"/>
          </a:p>
        </p:txBody>
      </p:sp>
    </p:spTree>
    <p:extLst>
      <p:ext uri="{BB962C8B-B14F-4D97-AF65-F5344CB8AC3E}">
        <p14:creationId xmlns:p14="http://schemas.microsoft.com/office/powerpoint/2010/main" val="625245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75A8BB9-BF31-4F22-8716-15EA9778ECBB}"/>
              </a:ext>
            </a:extLst>
          </p:cNvPr>
          <p:cNvSpPr>
            <a:spLocks noGrp="1" noChangeArrowheads="1"/>
          </p:cNvSpPr>
          <p:nvPr>
            <p:ph type="dt" sz="half" idx="10"/>
          </p:nvPr>
        </p:nvSpPr>
        <p:spPr>
          <a:ln/>
        </p:spPr>
        <p:txBody>
          <a:bodyPr/>
          <a:lstStyle>
            <a:lvl1pPr>
              <a:defRPr/>
            </a:lvl1pPr>
          </a:lstStyle>
          <a:p>
            <a:pPr>
              <a:defRPr/>
            </a:pPr>
            <a:fld id="{46A8C39A-31AA-41AF-9F08-93F30D12DBBF}" type="datetime4">
              <a:rPr lang="en-GB" altLang="en-US"/>
              <a:pPr>
                <a:defRPr/>
              </a:pPr>
              <a:t>29 July 2020</a:t>
            </a:fld>
            <a:endParaRPr lang="en-GB" altLang="en-US"/>
          </a:p>
        </p:txBody>
      </p:sp>
      <p:sp>
        <p:nvSpPr>
          <p:cNvPr id="5" name="Rectangle 8">
            <a:extLst>
              <a:ext uri="{FF2B5EF4-FFF2-40B4-BE49-F238E27FC236}">
                <a16:creationId xmlns:a16="http://schemas.microsoft.com/office/drawing/2014/main" id="{F734508A-01DF-4210-8507-BFF53F5FDB8F}"/>
              </a:ext>
            </a:extLst>
          </p:cNvPr>
          <p:cNvSpPr>
            <a:spLocks noGrp="1" noChangeArrowheads="1"/>
          </p:cNvSpPr>
          <p:nvPr>
            <p:ph type="sldNum" sz="quarter" idx="11"/>
          </p:nvPr>
        </p:nvSpPr>
        <p:spPr>
          <a:ln/>
        </p:spPr>
        <p:txBody>
          <a:bodyPr/>
          <a:lstStyle>
            <a:lvl1pPr>
              <a:defRPr/>
            </a:lvl1pPr>
          </a:lstStyle>
          <a:p>
            <a:pPr>
              <a:defRPr/>
            </a:pPr>
            <a:fld id="{CDF0C0E8-2A0C-43DE-ACD5-370E9DA592E6}" type="slidenum">
              <a:rPr lang="en-GB" altLang="en-US"/>
              <a:pPr>
                <a:defRPr/>
              </a:pPr>
              <a:t>‹#›</a:t>
            </a:fld>
            <a:endParaRPr lang="en-GB" altLang="en-US"/>
          </a:p>
        </p:txBody>
      </p:sp>
    </p:spTree>
    <p:extLst>
      <p:ext uri="{BB962C8B-B14F-4D97-AF65-F5344CB8AC3E}">
        <p14:creationId xmlns:p14="http://schemas.microsoft.com/office/powerpoint/2010/main" val="34389463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7D4D341E-B50C-436D-AD94-F65E7AD125C8}"/>
              </a:ext>
            </a:extLst>
          </p:cNvPr>
          <p:cNvSpPr>
            <a:spLocks noGrp="1" noChangeArrowheads="1"/>
          </p:cNvSpPr>
          <p:nvPr>
            <p:ph type="dt" sz="half" idx="10"/>
          </p:nvPr>
        </p:nvSpPr>
        <p:spPr>
          <a:ln/>
        </p:spPr>
        <p:txBody>
          <a:bodyPr/>
          <a:lstStyle>
            <a:lvl1pPr>
              <a:defRPr/>
            </a:lvl1pPr>
          </a:lstStyle>
          <a:p>
            <a:pPr>
              <a:defRPr/>
            </a:pPr>
            <a:fld id="{1E102C8A-3F92-4280-A2BF-0BA608E64D4A}" type="datetime4">
              <a:rPr lang="en-GB" altLang="en-US"/>
              <a:pPr>
                <a:defRPr/>
              </a:pPr>
              <a:t>29 July 2020</a:t>
            </a:fld>
            <a:endParaRPr lang="en-GB" altLang="en-US"/>
          </a:p>
        </p:txBody>
      </p:sp>
      <p:sp>
        <p:nvSpPr>
          <p:cNvPr id="5" name="Rectangle 8">
            <a:extLst>
              <a:ext uri="{FF2B5EF4-FFF2-40B4-BE49-F238E27FC236}">
                <a16:creationId xmlns:a16="http://schemas.microsoft.com/office/drawing/2014/main" id="{8E55198A-7258-48A1-8073-856AFE6EFB98}"/>
              </a:ext>
            </a:extLst>
          </p:cNvPr>
          <p:cNvSpPr>
            <a:spLocks noGrp="1" noChangeArrowheads="1"/>
          </p:cNvSpPr>
          <p:nvPr>
            <p:ph type="sldNum" sz="quarter" idx="11"/>
          </p:nvPr>
        </p:nvSpPr>
        <p:spPr>
          <a:ln/>
        </p:spPr>
        <p:txBody>
          <a:bodyPr/>
          <a:lstStyle>
            <a:lvl1pPr>
              <a:defRPr/>
            </a:lvl1pPr>
          </a:lstStyle>
          <a:p>
            <a:pPr>
              <a:defRPr/>
            </a:pPr>
            <a:fld id="{23BD7451-AC75-4A07-9C43-48CF6CC1BFD6}" type="slidenum">
              <a:rPr lang="en-GB" altLang="en-US"/>
              <a:pPr>
                <a:defRPr/>
              </a:pPr>
              <a:t>‹#›</a:t>
            </a:fld>
            <a:endParaRPr lang="en-GB" altLang="en-US"/>
          </a:p>
        </p:txBody>
      </p:sp>
    </p:spTree>
    <p:extLst>
      <p:ext uri="{BB962C8B-B14F-4D97-AF65-F5344CB8AC3E}">
        <p14:creationId xmlns:p14="http://schemas.microsoft.com/office/powerpoint/2010/main" val="126783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65D57DB4-5599-4FA2-861F-8126AF48E67B}" type="datetime4">
              <a:rPr lang="en-GB"/>
              <a:pPr>
                <a:defRPr/>
              </a:pPr>
              <a:t>29 July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F5D12695-5A92-499B-ACF9-54F7E8C8E921}" type="slidenum">
              <a:rPr lang="en-GB"/>
              <a:pPr>
                <a:defRPr/>
              </a:pPr>
              <a:t>‹#›</a:t>
            </a:fld>
            <a:endParaRPr lang="en-GB"/>
          </a:p>
        </p:txBody>
      </p:sp>
    </p:spTree>
    <p:extLst>
      <p:ext uri="{BB962C8B-B14F-4D97-AF65-F5344CB8AC3E}">
        <p14:creationId xmlns:p14="http://schemas.microsoft.com/office/powerpoint/2010/main" val="2142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p:cNvSpPr>
            <a:spLocks noGrp="1" noChangeArrowheads="1"/>
          </p:cNvSpPr>
          <p:nvPr>
            <p:ph type="dt" sz="half" idx="10"/>
          </p:nvPr>
        </p:nvSpPr>
        <p:spPr>
          <a:ln/>
        </p:spPr>
        <p:txBody>
          <a:bodyPr/>
          <a:lstStyle>
            <a:lvl1pPr>
              <a:defRPr/>
            </a:lvl1pPr>
          </a:lstStyle>
          <a:p>
            <a:pPr>
              <a:defRPr/>
            </a:pPr>
            <a:fld id="{516A8D18-334C-4998-944B-E511E4C0880C}" type="datetime4">
              <a:rPr lang="en-GB"/>
              <a:pPr>
                <a:defRPr/>
              </a:pPr>
              <a:t>29 July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E0D7ADD1-96E8-45F9-9930-8A844D50FAD4}" type="slidenum">
              <a:rPr lang="en-GB"/>
              <a:pPr>
                <a:defRPr/>
              </a:pPr>
              <a:t>‹#›</a:t>
            </a:fld>
            <a:endParaRPr lang="en-GB"/>
          </a:p>
        </p:txBody>
      </p:sp>
    </p:spTree>
    <p:extLst>
      <p:ext uri="{BB962C8B-B14F-4D97-AF65-F5344CB8AC3E}">
        <p14:creationId xmlns:p14="http://schemas.microsoft.com/office/powerpoint/2010/main" val="262990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p:cNvSpPr>
            <a:spLocks noGrp="1" noChangeArrowheads="1"/>
          </p:cNvSpPr>
          <p:nvPr>
            <p:ph type="dt" sz="half" idx="10"/>
          </p:nvPr>
        </p:nvSpPr>
        <p:spPr>
          <a:ln/>
        </p:spPr>
        <p:txBody>
          <a:bodyPr/>
          <a:lstStyle>
            <a:lvl1pPr>
              <a:defRPr/>
            </a:lvl1pPr>
          </a:lstStyle>
          <a:p>
            <a:pPr>
              <a:defRPr/>
            </a:pPr>
            <a:fld id="{12C0BE16-9948-470B-95FC-8115EC205679}" type="datetime4">
              <a:rPr lang="en-GB"/>
              <a:pPr>
                <a:defRPr/>
              </a:pPr>
              <a:t>29 July 2020</a:t>
            </a:fld>
            <a:endParaRPr lang="en-GB"/>
          </a:p>
        </p:txBody>
      </p:sp>
      <p:sp>
        <p:nvSpPr>
          <p:cNvPr id="8" name="Rectangle 8"/>
          <p:cNvSpPr>
            <a:spLocks noGrp="1" noChangeArrowheads="1"/>
          </p:cNvSpPr>
          <p:nvPr>
            <p:ph type="sldNum" sz="quarter" idx="11"/>
          </p:nvPr>
        </p:nvSpPr>
        <p:spPr>
          <a:ln/>
        </p:spPr>
        <p:txBody>
          <a:bodyPr/>
          <a:lstStyle>
            <a:lvl1pPr>
              <a:defRPr/>
            </a:lvl1pPr>
          </a:lstStyle>
          <a:p>
            <a:pPr>
              <a:defRPr/>
            </a:pPr>
            <a:fld id="{4B3FD154-5F8B-4E67-8EF6-6F42040F6C47}" type="slidenum">
              <a:rPr lang="en-GB"/>
              <a:pPr>
                <a:defRPr/>
              </a:pPr>
              <a:t>‹#›</a:t>
            </a:fld>
            <a:endParaRPr lang="en-GB"/>
          </a:p>
        </p:txBody>
      </p:sp>
    </p:spTree>
    <p:extLst>
      <p:ext uri="{BB962C8B-B14F-4D97-AF65-F5344CB8AC3E}">
        <p14:creationId xmlns:p14="http://schemas.microsoft.com/office/powerpoint/2010/main" val="307254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p:cNvSpPr>
            <a:spLocks noGrp="1" noChangeArrowheads="1"/>
          </p:cNvSpPr>
          <p:nvPr>
            <p:ph type="dt" sz="half" idx="10"/>
          </p:nvPr>
        </p:nvSpPr>
        <p:spPr>
          <a:ln/>
        </p:spPr>
        <p:txBody>
          <a:bodyPr/>
          <a:lstStyle>
            <a:lvl1pPr>
              <a:defRPr/>
            </a:lvl1pPr>
          </a:lstStyle>
          <a:p>
            <a:pPr>
              <a:defRPr/>
            </a:pPr>
            <a:fld id="{478EF3D3-6F8B-490F-BBD3-901A8FBE7F9D}" type="datetime4">
              <a:rPr lang="en-GB"/>
              <a:pPr>
                <a:defRPr/>
              </a:pPr>
              <a:t>29 July 2020</a:t>
            </a:fld>
            <a:endParaRPr lang="en-GB"/>
          </a:p>
        </p:txBody>
      </p:sp>
      <p:sp>
        <p:nvSpPr>
          <p:cNvPr id="4" name="Rectangle 8"/>
          <p:cNvSpPr>
            <a:spLocks noGrp="1" noChangeArrowheads="1"/>
          </p:cNvSpPr>
          <p:nvPr>
            <p:ph type="sldNum" sz="quarter" idx="11"/>
          </p:nvPr>
        </p:nvSpPr>
        <p:spPr>
          <a:ln/>
        </p:spPr>
        <p:txBody>
          <a:bodyPr/>
          <a:lstStyle>
            <a:lvl1pPr>
              <a:defRPr/>
            </a:lvl1pPr>
          </a:lstStyle>
          <a:p>
            <a:pPr>
              <a:defRPr/>
            </a:pPr>
            <a:fld id="{9A7ECA15-A4F9-4893-8A92-1D47B5C25899}" type="slidenum">
              <a:rPr lang="en-GB"/>
              <a:pPr>
                <a:defRPr/>
              </a:pPr>
              <a:t>‹#›</a:t>
            </a:fld>
            <a:endParaRPr lang="en-GB"/>
          </a:p>
        </p:txBody>
      </p:sp>
    </p:spTree>
    <p:extLst>
      <p:ext uri="{BB962C8B-B14F-4D97-AF65-F5344CB8AC3E}">
        <p14:creationId xmlns:p14="http://schemas.microsoft.com/office/powerpoint/2010/main" val="52984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8B7AF39A-BD78-43D7-BE27-22862C4D5123}" type="datetime4">
              <a:rPr lang="en-GB"/>
              <a:pPr>
                <a:defRPr/>
              </a:pPr>
              <a:t>29 July 2020</a:t>
            </a:fld>
            <a:endParaRPr lang="en-GB"/>
          </a:p>
        </p:txBody>
      </p:sp>
      <p:sp>
        <p:nvSpPr>
          <p:cNvPr id="3" name="Rectangle 8"/>
          <p:cNvSpPr>
            <a:spLocks noGrp="1" noChangeArrowheads="1"/>
          </p:cNvSpPr>
          <p:nvPr>
            <p:ph type="sldNum" sz="quarter" idx="11"/>
          </p:nvPr>
        </p:nvSpPr>
        <p:spPr>
          <a:ln/>
        </p:spPr>
        <p:txBody>
          <a:bodyPr/>
          <a:lstStyle>
            <a:lvl1pPr>
              <a:defRPr/>
            </a:lvl1pPr>
          </a:lstStyle>
          <a:p>
            <a:pPr>
              <a:defRPr/>
            </a:pPr>
            <a:fld id="{B4B29ED2-FA89-413F-8653-A21F916E3821}" type="slidenum">
              <a:rPr lang="en-GB"/>
              <a:pPr>
                <a:defRPr/>
              </a:pPr>
              <a:t>‹#›</a:t>
            </a:fld>
            <a:endParaRPr lang="en-GB"/>
          </a:p>
        </p:txBody>
      </p:sp>
    </p:spTree>
    <p:extLst>
      <p:ext uri="{BB962C8B-B14F-4D97-AF65-F5344CB8AC3E}">
        <p14:creationId xmlns:p14="http://schemas.microsoft.com/office/powerpoint/2010/main" val="20832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67871BE-62F1-41FA-9198-33951623819D}" type="datetime4">
              <a:rPr lang="en-GB"/>
              <a:pPr>
                <a:defRPr/>
              </a:pPr>
              <a:t>29 July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97631AFD-86B3-49D5-9EB1-23442A0CD8E8}" type="slidenum">
              <a:rPr lang="en-GB"/>
              <a:pPr>
                <a:defRPr/>
              </a:pPr>
              <a:t>‹#›</a:t>
            </a:fld>
            <a:endParaRPr lang="en-GB"/>
          </a:p>
        </p:txBody>
      </p:sp>
    </p:spTree>
    <p:extLst>
      <p:ext uri="{BB962C8B-B14F-4D97-AF65-F5344CB8AC3E}">
        <p14:creationId xmlns:p14="http://schemas.microsoft.com/office/powerpoint/2010/main" val="391316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3B6E9D8-F619-4D3E-96FB-39FF4F50885F}" type="datetime4">
              <a:rPr lang="en-GB"/>
              <a:pPr>
                <a:defRPr/>
              </a:pPr>
              <a:t>29 July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016AA3D0-6C97-4AAC-8917-C5EA34A82485}" type="slidenum">
              <a:rPr lang="en-GB"/>
              <a:pPr>
                <a:defRPr/>
              </a:pPr>
              <a:t>‹#›</a:t>
            </a:fld>
            <a:endParaRPr lang="en-GB"/>
          </a:p>
        </p:txBody>
      </p:sp>
    </p:spTree>
    <p:extLst>
      <p:ext uri="{BB962C8B-B14F-4D97-AF65-F5344CB8AC3E}">
        <p14:creationId xmlns:p14="http://schemas.microsoft.com/office/powerpoint/2010/main" val="336173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1028"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2800">
              <a:solidFill>
                <a:srgbClr val="004D75"/>
              </a:solidFill>
              <a:cs typeface="Arial" charset="0"/>
            </a:endParaRPr>
          </a:p>
        </p:txBody>
      </p:sp>
      <p:sp>
        <p:nvSpPr>
          <p:cNvPr id="1030" name="Text Box 6"/>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itchFamily="48" charset="0"/>
                <a:cs typeface="Arial" charset="0"/>
              </a:defRPr>
            </a:lvl1pPr>
            <a:lvl2pPr marL="742950" indent="-285750">
              <a:defRPr sz="2800">
                <a:solidFill>
                  <a:srgbClr val="004D75"/>
                </a:solidFill>
                <a:latin typeface="Verdana" pitchFamily="48" charset="0"/>
                <a:cs typeface="Arial" charset="0"/>
              </a:defRPr>
            </a:lvl2pPr>
            <a:lvl3pPr marL="1143000" indent="-228600">
              <a:defRPr sz="2800">
                <a:solidFill>
                  <a:srgbClr val="004D75"/>
                </a:solidFill>
                <a:latin typeface="Verdana" pitchFamily="48" charset="0"/>
                <a:cs typeface="Arial" charset="0"/>
              </a:defRPr>
            </a:lvl3pPr>
            <a:lvl4pPr marL="1600200" indent="-228600">
              <a:defRPr sz="2800">
                <a:solidFill>
                  <a:srgbClr val="004D75"/>
                </a:solidFill>
                <a:latin typeface="Verdana" pitchFamily="48" charset="0"/>
                <a:cs typeface="Arial" charset="0"/>
              </a:defRPr>
            </a:lvl4pPr>
            <a:lvl5pPr marL="2057400" indent="-228600">
              <a:defRPr sz="2800">
                <a:solidFill>
                  <a:srgbClr val="004D75"/>
                </a:solidFill>
                <a:latin typeface="Verdana" pitchFamily="48" charset="0"/>
                <a:cs typeface="Arial" charset="0"/>
              </a:defRPr>
            </a:lvl5pPr>
            <a:lvl6pPr marL="2514600" indent="-228600" eaLnBrk="0" fontAlgn="base" hangingPunct="0">
              <a:spcBef>
                <a:spcPct val="0"/>
              </a:spcBef>
              <a:spcAft>
                <a:spcPct val="0"/>
              </a:spcAft>
              <a:defRPr sz="2800">
                <a:solidFill>
                  <a:srgbClr val="004D75"/>
                </a:solidFill>
                <a:latin typeface="Verdana" pitchFamily="48" charset="0"/>
                <a:cs typeface="Arial" charset="0"/>
              </a:defRPr>
            </a:lvl6pPr>
            <a:lvl7pPr marL="2971800" indent="-228600" eaLnBrk="0" fontAlgn="base" hangingPunct="0">
              <a:spcBef>
                <a:spcPct val="0"/>
              </a:spcBef>
              <a:spcAft>
                <a:spcPct val="0"/>
              </a:spcAft>
              <a:defRPr sz="2800">
                <a:solidFill>
                  <a:srgbClr val="004D75"/>
                </a:solidFill>
                <a:latin typeface="Verdana" pitchFamily="48" charset="0"/>
                <a:cs typeface="Arial" charset="0"/>
              </a:defRPr>
            </a:lvl7pPr>
            <a:lvl8pPr marL="3429000" indent="-228600" eaLnBrk="0" fontAlgn="base" hangingPunct="0">
              <a:spcBef>
                <a:spcPct val="0"/>
              </a:spcBef>
              <a:spcAft>
                <a:spcPct val="0"/>
              </a:spcAft>
              <a:defRPr sz="2800">
                <a:solidFill>
                  <a:srgbClr val="004D75"/>
                </a:solidFill>
                <a:latin typeface="Verdana" pitchFamily="48" charset="0"/>
                <a:cs typeface="Arial" charset="0"/>
              </a:defRPr>
            </a:lvl8pPr>
            <a:lvl9pPr marL="3886200" indent="-228600" eaLnBrk="0" fontAlgn="base" hangingPunct="0">
              <a:spcBef>
                <a:spcPct val="0"/>
              </a:spcBef>
              <a:spcAft>
                <a:spcPct val="0"/>
              </a:spcAft>
              <a:defRPr sz="2800">
                <a:solidFill>
                  <a:srgbClr val="004D75"/>
                </a:solidFill>
                <a:latin typeface="Verdana" pitchFamily="48" charset="0"/>
                <a:cs typeface="Arial" charset="0"/>
              </a:defRPr>
            </a:lvl9pPr>
          </a:lstStyle>
          <a:p>
            <a:pPr eaLnBrk="0" fontAlgn="base" hangingPunct="0">
              <a:spcBef>
                <a:spcPct val="50000"/>
              </a:spcBef>
              <a:spcAft>
                <a:spcPct val="0"/>
              </a:spcAft>
              <a:defRPr/>
            </a:pPr>
            <a:endParaRPr lang="en-US" sz="2400">
              <a:solidFill>
                <a:srgbClr val="000000"/>
              </a:solidFill>
              <a:latin typeface="Times" pitchFamily="48" charset="0"/>
            </a:endParaRPr>
          </a:p>
        </p:txBody>
      </p:sp>
      <p:sp>
        <p:nvSpPr>
          <p:cNvPr id="348167" name="Rectangle 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defRPr>
            </a:lvl1pPr>
          </a:lstStyle>
          <a:p>
            <a:pPr fontAlgn="base">
              <a:spcBef>
                <a:spcPct val="0"/>
              </a:spcBef>
              <a:spcAft>
                <a:spcPct val="0"/>
              </a:spcAft>
              <a:defRPr/>
            </a:pPr>
            <a:fld id="{6929D775-4085-42E2-80ED-D6B48BDCBB09}" type="datetime4">
              <a:rPr lang="en-GB">
                <a:solidFill>
                  <a:srgbClr val="004D75"/>
                </a:solidFill>
                <a:cs typeface="Arial" charset="0"/>
              </a:rPr>
              <a:pPr fontAlgn="base">
                <a:spcBef>
                  <a:spcPct val="0"/>
                </a:spcBef>
                <a:spcAft>
                  <a:spcPct val="0"/>
                </a:spcAft>
                <a:defRPr/>
              </a:pPr>
              <a:t>29 July 2020</a:t>
            </a:fld>
            <a:endParaRPr lang="en-GB">
              <a:solidFill>
                <a:srgbClr val="004D75"/>
              </a:solidFill>
              <a:cs typeface="Arial" charset="0"/>
            </a:endParaRPr>
          </a:p>
        </p:txBody>
      </p:sp>
      <p:sp>
        <p:nvSpPr>
          <p:cNvPr id="348168" name="Rectangle 8"/>
          <p:cNvSpPr>
            <a:spLocks noGrp="1" noChangeArrowheads="1"/>
          </p:cNvSpPr>
          <p:nvPr>
            <p:ph type="sldNum" sz="quarter" idx="4"/>
          </p:nvPr>
        </p:nvSpPr>
        <p:spPr bwMode="auto">
          <a:xfrm>
            <a:off x="5940425" y="61658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pPr fontAlgn="base">
              <a:spcBef>
                <a:spcPct val="0"/>
              </a:spcBef>
              <a:spcAft>
                <a:spcPct val="0"/>
              </a:spcAft>
              <a:defRPr/>
            </a:pPr>
            <a:fld id="{6A0154DF-368B-4619-BA2E-04D204D99FCF}" type="slidenum">
              <a:rPr lang="en-GB">
                <a:solidFill>
                  <a:srgbClr val="004D75"/>
                </a:solidFill>
                <a:cs typeface="Arial" charset="0"/>
              </a:rPr>
              <a:pPr fontAlgn="base">
                <a:spcBef>
                  <a:spcPct val="0"/>
                </a:spcBef>
                <a:spcAft>
                  <a:spcPct val="0"/>
                </a:spcAft>
                <a:defRPr/>
              </a:pPr>
              <a:t>‹#›</a:t>
            </a:fld>
            <a:endParaRPr lang="en-GB">
              <a:solidFill>
                <a:srgbClr val="004D75"/>
              </a:solidFill>
              <a:cs typeface="Arial" charset="0"/>
            </a:endParaRPr>
          </a:p>
        </p:txBody>
      </p:sp>
    </p:spTree>
    <p:extLst>
      <p:ext uri="{BB962C8B-B14F-4D97-AF65-F5344CB8AC3E}">
        <p14:creationId xmlns:p14="http://schemas.microsoft.com/office/powerpoint/2010/main" val="36912967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BAD4233-BF12-44D7-9EAB-B11D99D4FD69}"/>
              </a:ext>
            </a:extLst>
          </p:cNvPr>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7F67D65E-60CF-467C-80E1-7D15C85B223C}"/>
              </a:ext>
            </a:extLst>
          </p:cNvPr>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28" name="Picture 4">
            <a:extLst>
              <a:ext uri="{FF2B5EF4-FFF2-40B4-BE49-F238E27FC236}">
                <a16:creationId xmlns:a16="http://schemas.microsoft.com/office/drawing/2014/main" id="{3C9DE46B-611E-4E30-AA6A-1EB9AED6680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a:extLst>
              <a:ext uri="{FF2B5EF4-FFF2-40B4-BE49-F238E27FC236}">
                <a16:creationId xmlns:a16="http://schemas.microsoft.com/office/drawing/2014/main" id="{20AEBA00-5283-4C6C-B7FD-262BBFA0F3DE}"/>
              </a:ext>
            </a:extLst>
          </p:cNvPr>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0" name="Text Box 6">
            <a:extLst>
              <a:ext uri="{FF2B5EF4-FFF2-40B4-BE49-F238E27FC236}">
                <a16:creationId xmlns:a16="http://schemas.microsoft.com/office/drawing/2014/main" id="{46FA76BC-3179-49B7-9D84-A71B7AA6C7B8}"/>
              </a:ext>
            </a:extLst>
          </p:cNvPr>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spcBef>
                <a:spcPct val="50000"/>
              </a:spcBef>
              <a:defRPr/>
            </a:pPr>
            <a:endParaRPr lang="en-US" altLang="en-US" sz="2400">
              <a:solidFill>
                <a:schemeClr val="tx1"/>
              </a:solidFill>
              <a:latin typeface="Times" panose="02020603050405020304" pitchFamily="18" charset="0"/>
            </a:endParaRPr>
          </a:p>
        </p:txBody>
      </p:sp>
      <p:sp>
        <p:nvSpPr>
          <p:cNvPr id="348167" name="Rectangle 7">
            <a:extLst>
              <a:ext uri="{FF2B5EF4-FFF2-40B4-BE49-F238E27FC236}">
                <a16:creationId xmlns:a16="http://schemas.microsoft.com/office/drawing/2014/main" id="{F71B609A-0C07-4805-8F62-F14F47120622}"/>
              </a:ext>
            </a:extLst>
          </p:cNvPr>
          <p:cNvSpPr>
            <a:spLocks noGrp="1" noChangeArrowheads="1"/>
          </p:cNvSpPr>
          <p:nvPr>
            <p:ph type="dt" sz="half" idx="2"/>
          </p:nvPr>
        </p:nvSpPr>
        <p:spPr bwMode="auto">
          <a:xfrm>
            <a:off x="457200"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fld id="{F48592A3-B282-4051-A398-BF8FABFBBD21}" type="datetime4">
              <a:rPr lang="en-GB" altLang="en-US"/>
              <a:pPr>
                <a:defRPr/>
              </a:pPr>
              <a:t>29 July 2020</a:t>
            </a:fld>
            <a:endParaRPr lang="en-GB" altLang="en-US"/>
          </a:p>
        </p:txBody>
      </p:sp>
      <p:sp>
        <p:nvSpPr>
          <p:cNvPr id="348168" name="Rectangle 8">
            <a:extLst>
              <a:ext uri="{FF2B5EF4-FFF2-40B4-BE49-F238E27FC236}">
                <a16:creationId xmlns:a16="http://schemas.microsoft.com/office/drawing/2014/main" id="{70394DC7-E9FF-457E-8D16-69814817152E}"/>
              </a:ext>
            </a:extLst>
          </p:cNvPr>
          <p:cNvSpPr>
            <a:spLocks noGrp="1" noChangeArrowheads="1"/>
          </p:cNvSpPr>
          <p:nvPr>
            <p:ph type="sldNum" sz="quarter" idx="4"/>
          </p:nvPr>
        </p:nvSpPr>
        <p:spPr bwMode="auto">
          <a:xfrm>
            <a:off x="5940425"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CE834AE9-9F84-4AAF-8273-9C8BB9AB0EDB}" type="slidenum">
              <a:rPr lang="en-GB" altLang="en-US"/>
              <a:pPr>
                <a:defRPr/>
              </a:pPr>
              <a:t>‹#›</a:t>
            </a:fld>
            <a:endParaRPr lang="en-GB" altLang="en-US"/>
          </a:p>
        </p:txBody>
      </p:sp>
    </p:spTree>
    <p:extLst>
      <p:ext uri="{BB962C8B-B14F-4D97-AF65-F5344CB8AC3E}">
        <p14:creationId xmlns:p14="http://schemas.microsoft.com/office/powerpoint/2010/main" val="256129194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F8DD9CB-29D5-460C-956E-0E1AD296DE84}"/>
              </a:ext>
            </a:extLst>
          </p:cNvPr>
          <p:cNvSpPr>
            <a:spLocks noGrp="1" noChangeArrowheads="1"/>
          </p:cNvSpPr>
          <p:nvPr>
            <p:ph type="ctrTitle"/>
          </p:nvPr>
        </p:nvSpPr>
        <p:spPr>
          <a:xfrm>
            <a:off x="611188" y="1717675"/>
            <a:ext cx="7772400" cy="990600"/>
          </a:xfrm>
        </p:spPr>
        <p:txBody>
          <a:bodyPr/>
          <a:lstStyle/>
          <a:p>
            <a:pPr algn="ctr" eaLnBrk="1" hangingPunct="1"/>
            <a:r>
              <a:rPr lang="en-GB" altLang="en-US" b="1" dirty="0">
                <a:latin typeface="Arial" panose="020B0604020202020204" pitchFamily="34" charset="0"/>
                <a:cs typeface="Arial" panose="020B0604020202020204" pitchFamily="34" charset="0"/>
              </a:rPr>
              <a:t>Advanced Systems Analysis and Design</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dirty="0"/>
              <a:t>The Systems Analyst and Information Systems Development</a:t>
            </a:r>
            <a:br>
              <a:rPr lang="en-GB" dirty="0"/>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SOFT 30121 L2</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Presented </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By</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Nigel King ACMA CGMA PCM</a:t>
            </a: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Nigel.King@ntu.ac.uk</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endParaRPr lang="en-GB" altLang="en-US"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0E18-579F-40A1-BF37-D9FA46D753D6}"/>
              </a:ext>
            </a:extLst>
          </p:cNvPr>
          <p:cNvSpPr>
            <a:spLocks noGrp="1"/>
          </p:cNvSpPr>
          <p:nvPr>
            <p:ph type="title"/>
          </p:nvPr>
        </p:nvSpPr>
        <p:spPr>
          <a:xfrm>
            <a:off x="381000" y="381000"/>
            <a:ext cx="8305800" cy="1066800"/>
          </a:xfrm>
        </p:spPr>
        <p:txBody>
          <a:bodyPr wrap="square" anchor="t">
            <a:normAutofit/>
          </a:bodyPr>
          <a:lstStyle/>
          <a:p>
            <a:r>
              <a:rPr lang="en-GB" dirty="0"/>
              <a:t>Systems Analyst Roles Progression</a:t>
            </a:r>
          </a:p>
        </p:txBody>
      </p:sp>
      <p:pic>
        <p:nvPicPr>
          <p:cNvPr id="8" name="Content Placeholder 7" descr="A close up of a map&#10;&#10;Description automatically generated">
            <a:extLst>
              <a:ext uri="{FF2B5EF4-FFF2-40B4-BE49-F238E27FC236}">
                <a16:creationId xmlns:a16="http://schemas.microsoft.com/office/drawing/2014/main" id="{6747F0BA-4B4B-4B75-BF5E-CA751B1655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9710" y="1447800"/>
            <a:ext cx="5128380" cy="4038600"/>
          </a:xfrm>
          <a:noFill/>
        </p:spPr>
      </p:pic>
      <p:sp>
        <p:nvSpPr>
          <p:cNvPr id="4" name="Date Placeholder 3">
            <a:extLst>
              <a:ext uri="{FF2B5EF4-FFF2-40B4-BE49-F238E27FC236}">
                <a16:creationId xmlns:a16="http://schemas.microsoft.com/office/drawing/2014/main" id="{EEF26E24-2C42-42D2-9073-FE67757CE5C0}"/>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29 July 2020</a:t>
            </a:fld>
            <a:endParaRPr lang="en-GB" altLang="en-US"/>
          </a:p>
        </p:txBody>
      </p:sp>
      <p:sp>
        <p:nvSpPr>
          <p:cNvPr id="5" name="Slide Number Placeholder 4">
            <a:extLst>
              <a:ext uri="{FF2B5EF4-FFF2-40B4-BE49-F238E27FC236}">
                <a16:creationId xmlns:a16="http://schemas.microsoft.com/office/drawing/2014/main" id="{8DA48862-E197-49C9-8B2B-C1B7CF12B51C}"/>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10</a:t>
            </a:fld>
            <a:endParaRPr lang="en-GB" altLang="en-US"/>
          </a:p>
        </p:txBody>
      </p:sp>
    </p:spTree>
    <p:extLst>
      <p:ext uri="{BB962C8B-B14F-4D97-AF65-F5344CB8AC3E}">
        <p14:creationId xmlns:p14="http://schemas.microsoft.com/office/powerpoint/2010/main" val="1618002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BBFA-B921-45F4-8EC2-790C72A9FCF4}"/>
              </a:ext>
            </a:extLst>
          </p:cNvPr>
          <p:cNvSpPr>
            <a:spLocks noGrp="1"/>
          </p:cNvSpPr>
          <p:nvPr>
            <p:ph type="title"/>
          </p:nvPr>
        </p:nvSpPr>
        <p:spPr/>
        <p:txBody>
          <a:bodyPr/>
          <a:lstStyle/>
          <a:p>
            <a:r>
              <a:rPr lang="en-GB" dirty="0"/>
              <a:t>The Systems Development Life Cycle</a:t>
            </a:r>
          </a:p>
        </p:txBody>
      </p:sp>
      <p:pic>
        <p:nvPicPr>
          <p:cNvPr id="7" name="Content Placeholder 6" descr="A close up of a device&#10;&#10;Description automatically generated">
            <a:extLst>
              <a:ext uri="{FF2B5EF4-FFF2-40B4-BE49-F238E27FC236}">
                <a16:creationId xmlns:a16="http://schemas.microsoft.com/office/drawing/2014/main" id="{39EC27AB-9494-4564-AB54-216BF6957C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1724" y="1701895"/>
            <a:ext cx="5864352" cy="957072"/>
          </a:xfrm>
        </p:spPr>
      </p:pic>
      <p:sp>
        <p:nvSpPr>
          <p:cNvPr id="4" name="Date Placeholder 3">
            <a:extLst>
              <a:ext uri="{FF2B5EF4-FFF2-40B4-BE49-F238E27FC236}">
                <a16:creationId xmlns:a16="http://schemas.microsoft.com/office/drawing/2014/main" id="{D9C5EC40-2C92-48EA-9AC2-4D34F45F1E07}"/>
              </a:ext>
            </a:extLst>
          </p:cNvPr>
          <p:cNvSpPr>
            <a:spLocks noGrp="1"/>
          </p:cNvSpPr>
          <p:nvPr>
            <p:ph type="dt" sz="half" idx="10"/>
          </p:nvPr>
        </p:nvSpPr>
        <p:spPr/>
        <p:txBody>
          <a:bodyPr/>
          <a:lstStyle/>
          <a:p>
            <a:pPr>
              <a:defRPr/>
            </a:pPr>
            <a:fld id="{C4C9B118-951F-4210-95A1-158B23349F78}" type="datetime4">
              <a:rPr lang="en-GB" altLang="en-US" smtClean="0"/>
              <a:pPr>
                <a:defRPr/>
              </a:pPr>
              <a:t>29 July 2020</a:t>
            </a:fld>
            <a:endParaRPr lang="en-GB" altLang="en-US"/>
          </a:p>
        </p:txBody>
      </p:sp>
      <p:sp>
        <p:nvSpPr>
          <p:cNvPr id="5" name="Slide Number Placeholder 4">
            <a:extLst>
              <a:ext uri="{FF2B5EF4-FFF2-40B4-BE49-F238E27FC236}">
                <a16:creationId xmlns:a16="http://schemas.microsoft.com/office/drawing/2014/main" id="{FF55D655-F304-49EF-B0B0-9192B968B855}"/>
              </a:ext>
            </a:extLst>
          </p:cNvPr>
          <p:cNvSpPr>
            <a:spLocks noGrp="1"/>
          </p:cNvSpPr>
          <p:nvPr>
            <p:ph type="sldNum" sz="quarter" idx="11"/>
          </p:nvPr>
        </p:nvSpPr>
        <p:spPr/>
        <p:txBody>
          <a:bodyPr/>
          <a:lstStyle/>
          <a:p>
            <a:pPr>
              <a:defRPr/>
            </a:pPr>
            <a:fld id="{9A546908-54B0-4EF9-B997-73888F4A5500}" type="slidenum">
              <a:rPr lang="en-GB" altLang="en-US" smtClean="0"/>
              <a:pPr>
                <a:defRPr/>
              </a:pPr>
              <a:t>11</a:t>
            </a:fld>
            <a:endParaRPr lang="en-GB" altLang="en-US"/>
          </a:p>
        </p:txBody>
      </p:sp>
      <p:graphicFrame>
        <p:nvGraphicFramePr>
          <p:cNvPr id="8" name="Table 7">
            <a:extLst>
              <a:ext uri="{FF2B5EF4-FFF2-40B4-BE49-F238E27FC236}">
                <a16:creationId xmlns:a16="http://schemas.microsoft.com/office/drawing/2014/main" id="{9E489AA2-61EB-4ECD-B51D-EF00D7995F3D}"/>
              </a:ext>
            </a:extLst>
          </p:cNvPr>
          <p:cNvGraphicFramePr>
            <a:graphicFrameLocks noGrp="1"/>
          </p:cNvGraphicFramePr>
          <p:nvPr>
            <p:extLst>
              <p:ext uri="{D42A27DB-BD31-4B8C-83A1-F6EECF244321}">
                <p14:modId xmlns:p14="http://schemas.microsoft.com/office/powerpoint/2010/main" val="885131976"/>
              </p:ext>
            </p:extLst>
          </p:nvPr>
        </p:nvGraphicFramePr>
        <p:xfrm>
          <a:off x="2123728" y="3094037"/>
          <a:ext cx="4711315" cy="1465263"/>
        </p:xfrm>
        <a:graphic>
          <a:graphicData uri="http://schemas.openxmlformats.org/drawingml/2006/table">
            <a:tbl>
              <a:tblPr/>
              <a:tblGrid>
                <a:gridCol w="942263">
                  <a:extLst>
                    <a:ext uri="{9D8B030D-6E8A-4147-A177-3AD203B41FA5}">
                      <a16:colId xmlns:a16="http://schemas.microsoft.com/office/drawing/2014/main" val="3888874480"/>
                    </a:ext>
                  </a:extLst>
                </a:gridCol>
                <a:gridCol w="942263">
                  <a:extLst>
                    <a:ext uri="{9D8B030D-6E8A-4147-A177-3AD203B41FA5}">
                      <a16:colId xmlns:a16="http://schemas.microsoft.com/office/drawing/2014/main" val="2900576924"/>
                    </a:ext>
                  </a:extLst>
                </a:gridCol>
                <a:gridCol w="942263">
                  <a:extLst>
                    <a:ext uri="{9D8B030D-6E8A-4147-A177-3AD203B41FA5}">
                      <a16:colId xmlns:a16="http://schemas.microsoft.com/office/drawing/2014/main" val="1364165131"/>
                    </a:ext>
                  </a:extLst>
                </a:gridCol>
                <a:gridCol w="942263">
                  <a:extLst>
                    <a:ext uri="{9D8B030D-6E8A-4147-A177-3AD203B41FA5}">
                      <a16:colId xmlns:a16="http://schemas.microsoft.com/office/drawing/2014/main" val="2433648010"/>
                    </a:ext>
                  </a:extLst>
                </a:gridCol>
                <a:gridCol w="942263">
                  <a:extLst>
                    <a:ext uri="{9D8B030D-6E8A-4147-A177-3AD203B41FA5}">
                      <a16:colId xmlns:a16="http://schemas.microsoft.com/office/drawing/2014/main" val="613826199"/>
                    </a:ext>
                  </a:extLst>
                </a:gridCol>
              </a:tblGrid>
              <a:tr h="177215">
                <a:tc>
                  <a:txBody>
                    <a:bodyPr/>
                    <a:lstStyle/>
                    <a:p>
                      <a:pPr algn="l" fontAlgn="t"/>
                      <a:r>
                        <a:rPr lang="en-GB" sz="1000">
                          <a:effectLst/>
                          <a:latin typeface="inherit"/>
                        </a:rPr>
                        <a:t>Phase</a:t>
                      </a:r>
                    </a:p>
                  </a:txBody>
                  <a:tcPr marL="10806" marR="10806" marT="10806" marB="10806"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l" fontAlgn="t"/>
                      <a:r>
                        <a:rPr lang="en-GB" sz="1000" dirty="0">
                          <a:effectLst/>
                          <a:latin typeface="inherit"/>
                        </a:rPr>
                        <a:t>Week</a:t>
                      </a:r>
                    </a:p>
                  </a:txBody>
                  <a:tcPr marL="10806" marR="10806" marT="10806" marB="10806"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l" fontAlgn="t"/>
                      <a:r>
                        <a:rPr lang="en-GB" sz="1000" dirty="0">
                          <a:effectLst/>
                          <a:latin typeface="inherit"/>
                        </a:rPr>
                        <a:t>Step</a:t>
                      </a:r>
                    </a:p>
                  </a:txBody>
                  <a:tcPr marL="10806" marR="10806" marT="10806" marB="10806"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l" fontAlgn="t"/>
                      <a:r>
                        <a:rPr lang="en-GB" sz="1000">
                          <a:effectLst/>
                          <a:latin typeface="inherit"/>
                        </a:rPr>
                        <a:t>Technique</a:t>
                      </a:r>
                    </a:p>
                  </a:txBody>
                  <a:tcPr marL="10806" marR="10806" marT="10806" marB="10806"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l" fontAlgn="t"/>
                      <a:r>
                        <a:rPr lang="en-GB" sz="1000">
                          <a:effectLst/>
                          <a:latin typeface="inherit"/>
                        </a:rPr>
                        <a:t>Deliverable</a:t>
                      </a:r>
                    </a:p>
                  </a:txBody>
                  <a:tcPr marL="10806" marR="10806" marT="10806" marB="10806"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2064108031"/>
                  </a:ext>
                </a:extLst>
              </a:tr>
              <a:tr h="332818">
                <a:tc>
                  <a:txBody>
                    <a:bodyPr/>
                    <a:lstStyle/>
                    <a:p>
                      <a:pPr algn="l" fontAlgn="t"/>
                      <a:r>
                        <a:rPr lang="en-GB" sz="1000" b="1">
                          <a:effectLst/>
                          <a:latin typeface="inherit"/>
                        </a:rPr>
                        <a:t>Planning</a:t>
                      </a:r>
                      <a:endParaRPr lang="en-GB" sz="1000">
                        <a:effectLst/>
                        <a:latin typeface="inherit"/>
                      </a:endParaRPr>
                    </a:p>
                  </a:txBody>
                  <a:tcPr marL="10806" marR="10806" marT="10806" marB="10806"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l" fontAlgn="t"/>
                      <a:r>
                        <a:rPr lang="en-GB" sz="1000" dirty="0">
                          <a:effectLst/>
                          <a:latin typeface="inherit"/>
                        </a:rPr>
                        <a:t>1</a:t>
                      </a:r>
                    </a:p>
                  </a:txBody>
                  <a:tcPr marL="10806" marR="10806" marT="10806" marB="10806"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l" fontAlgn="t"/>
                      <a:r>
                        <a:rPr lang="en-GB" sz="1000">
                          <a:effectLst/>
                          <a:latin typeface="inherit"/>
                        </a:rPr>
                        <a:t>Identify opportunity</a:t>
                      </a:r>
                    </a:p>
                  </a:txBody>
                  <a:tcPr marL="10806" marR="10806" marT="10806" marB="10806"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l" fontAlgn="t"/>
                      <a:r>
                        <a:rPr lang="en-GB" sz="1000">
                          <a:effectLst/>
                          <a:latin typeface="inherit"/>
                        </a:rPr>
                        <a:t>Project identification</a:t>
                      </a:r>
                    </a:p>
                  </a:txBody>
                  <a:tcPr marL="10806" marR="10806" marT="10806" marB="10806"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l" fontAlgn="t"/>
                      <a:r>
                        <a:rPr lang="en-GB" sz="1000">
                          <a:effectLst/>
                          <a:latin typeface="inherit"/>
                        </a:rPr>
                        <a:t>System request</a:t>
                      </a:r>
                    </a:p>
                  </a:txBody>
                  <a:tcPr marL="10806" marR="10806" marT="10806" marB="10806"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3653857648"/>
                  </a:ext>
                </a:extLst>
              </a:tr>
              <a:tr h="955230">
                <a:tc>
                  <a:txBody>
                    <a:bodyPr/>
                    <a:lstStyle/>
                    <a:p>
                      <a:pPr algn="l" fontAlgn="t"/>
                      <a:r>
                        <a:rPr lang="en-GB" sz="1000">
                          <a:effectLst/>
                          <a:latin typeface="inherit"/>
                        </a:rPr>
                        <a:t>Focus: Why build this system?</a:t>
                      </a:r>
                    </a:p>
                  </a:txBody>
                  <a:tcPr marL="10806" marR="10806" marT="10806" marB="10806"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l" fontAlgn="t"/>
                      <a:r>
                        <a:rPr lang="en-GB" sz="1000">
                          <a:effectLst/>
                          <a:latin typeface="inherit"/>
                        </a:rPr>
                        <a:t>1</a:t>
                      </a:r>
                    </a:p>
                  </a:txBody>
                  <a:tcPr marL="10806" marR="10806" marT="10806" marB="10806"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l" fontAlgn="t"/>
                      <a:r>
                        <a:rPr lang="en-GB" sz="1000">
                          <a:effectLst/>
                          <a:latin typeface="inherit"/>
                        </a:rPr>
                        <a:t>Analyze feasibility</a:t>
                      </a:r>
                    </a:p>
                  </a:txBody>
                  <a:tcPr marL="10806" marR="10806" marT="10806" marB="10806"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l" fontAlgn="base"/>
                      <a:r>
                        <a:rPr lang="en-GB" sz="1000">
                          <a:effectLst/>
                          <a:latin typeface="inherit"/>
                        </a:rPr>
                        <a:t>Technical feasibility</a:t>
                      </a:r>
                    </a:p>
                    <a:p>
                      <a:pPr algn="l" fontAlgn="base"/>
                      <a:r>
                        <a:rPr lang="en-GB" sz="1000">
                          <a:effectLst/>
                          <a:latin typeface="inherit"/>
                        </a:rPr>
                        <a:t>Economic feasibility</a:t>
                      </a:r>
                    </a:p>
                    <a:p>
                      <a:pPr algn="l" fontAlgn="base"/>
                      <a:r>
                        <a:rPr lang="en-GB" sz="1000">
                          <a:effectLst/>
                          <a:latin typeface="inherit"/>
                        </a:rPr>
                        <a:t>Organizational feasibility</a:t>
                      </a:r>
                    </a:p>
                  </a:txBody>
                  <a:tcPr marL="10806" marR="10806" marT="10806" marB="10806"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l" fontAlgn="t"/>
                      <a:r>
                        <a:rPr lang="en-GB" sz="1000" dirty="0">
                          <a:effectLst/>
                          <a:latin typeface="inherit"/>
                        </a:rPr>
                        <a:t>Feasibility study</a:t>
                      </a:r>
                    </a:p>
                  </a:txBody>
                  <a:tcPr marL="10806" marR="10806" marT="10806" marB="10806"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664059996"/>
                  </a:ext>
                </a:extLst>
              </a:tr>
            </a:tbl>
          </a:graphicData>
        </a:graphic>
      </p:graphicFrame>
    </p:spTree>
    <p:extLst>
      <p:ext uri="{BB962C8B-B14F-4D97-AF65-F5344CB8AC3E}">
        <p14:creationId xmlns:p14="http://schemas.microsoft.com/office/powerpoint/2010/main" val="200834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69A3-171F-4BEF-846A-3BBA76352D50}"/>
              </a:ext>
            </a:extLst>
          </p:cNvPr>
          <p:cNvSpPr>
            <a:spLocks noGrp="1"/>
          </p:cNvSpPr>
          <p:nvPr>
            <p:ph type="title"/>
          </p:nvPr>
        </p:nvSpPr>
        <p:spPr/>
        <p:txBody>
          <a:bodyPr/>
          <a:lstStyle/>
          <a:p>
            <a:r>
              <a:rPr lang="en-GB" dirty="0"/>
              <a:t>Planning</a:t>
            </a:r>
            <a:br>
              <a:rPr lang="en-GB" dirty="0"/>
            </a:br>
            <a:endParaRPr lang="en-GB" dirty="0"/>
          </a:p>
        </p:txBody>
      </p:sp>
      <p:sp>
        <p:nvSpPr>
          <p:cNvPr id="3" name="Content Placeholder 2">
            <a:extLst>
              <a:ext uri="{FF2B5EF4-FFF2-40B4-BE49-F238E27FC236}">
                <a16:creationId xmlns:a16="http://schemas.microsoft.com/office/drawing/2014/main" id="{88773BF3-A6A5-4508-899E-644DBFD29844}"/>
              </a:ext>
            </a:extLst>
          </p:cNvPr>
          <p:cNvSpPr>
            <a:spLocks noGrp="1"/>
          </p:cNvSpPr>
          <p:nvPr>
            <p:ph idx="1"/>
          </p:nvPr>
        </p:nvSpPr>
        <p:spPr>
          <a:xfrm>
            <a:off x="381000" y="1447800"/>
            <a:ext cx="8305800" cy="3411703"/>
          </a:xfrm>
        </p:spPr>
        <p:txBody>
          <a:bodyPr/>
          <a:lstStyle/>
          <a:p>
            <a:r>
              <a:rPr lang="en-GB" dirty="0"/>
              <a:t>The planning phase is the fundamental process of understanding why an IS should be built and determining how the project team will go about building it. It has two steps:</a:t>
            </a:r>
          </a:p>
          <a:p>
            <a:pPr lvl="1"/>
            <a:r>
              <a:rPr lang="en-GB" dirty="0"/>
              <a:t>Record a system request. </a:t>
            </a:r>
          </a:p>
          <a:p>
            <a:pPr lvl="2"/>
            <a:r>
              <a:rPr lang="en-GB" dirty="0"/>
              <a:t>A system request presents a brief summary of a business need and explains how a system that addresses the need will create business value. Conduct a feasibility analysis. </a:t>
            </a:r>
          </a:p>
          <a:p>
            <a:pPr lvl="1"/>
            <a:r>
              <a:rPr lang="en-GB" dirty="0"/>
              <a:t>The feasibility analysis examines key aspects of the proposed project: </a:t>
            </a:r>
          </a:p>
          <a:p>
            <a:pPr lvl="2"/>
            <a:r>
              <a:rPr lang="en-GB" dirty="0"/>
              <a:t>The technical feasibility (Can we build it?)</a:t>
            </a:r>
          </a:p>
          <a:p>
            <a:pPr lvl="2"/>
            <a:r>
              <a:rPr lang="en-GB" dirty="0"/>
              <a:t>The economic feasibility (Will it provide business value?)</a:t>
            </a:r>
          </a:p>
          <a:p>
            <a:pPr lvl="2"/>
            <a:r>
              <a:rPr lang="en-GB" dirty="0"/>
              <a:t>The organizational feasibility (If we build it, will it be used?)</a:t>
            </a:r>
          </a:p>
          <a:p>
            <a:pPr lvl="1"/>
            <a:r>
              <a:rPr lang="en-GB" dirty="0"/>
              <a:t>The system request and feasibility analysis are presented to an IS approval committee (sometimes called a steering committee), which decides whether the project should be undertaken</a:t>
            </a:r>
          </a:p>
        </p:txBody>
      </p:sp>
      <p:sp>
        <p:nvSpPr>
          <p:cNvPr id="4" name="Date Placeholder 3">
            <a:extLst>
              <a:ext uri="{FF2B5EF4-FFF2-40B4-BE49-F238E27FC236}">
                <a16:creationId xmlns:a16="http://schemas.microsoft.com/office/drawing/2014/main" id="{167ED62F-F7F8-4B12-A8A9-B9CAE13FB6A2}"/>
              </a:ext>
            </a:extLst>
          </p:cNvPr>
          <p:cNvSpPr>
            <a:spLocks noGrp="1"/>
          </p:cNvSpPr>
          <p:nvPr>
            <p:ph type="dt" sz="half" idx="10"/>
          </p:nvPr>
        </p:nvSpPr>
        <p:spPr/>
        <p:txBody>
          <a:bodyPr/>
          <a:lstStyle/>
          <a:p>
            <a:pPr>
              <a:defRPr/>
            </a:pPr>
            <a:fld id="{C4C9B118-951F-4210-95A1-158B23349F78}" type="datetime4">
              <a:rPr lang="en-GB" altLang="en-US" smtClean="0"/>
              <a:pPr>
                <a:defRPr/>
              </a:pPr>
              <a:t>29 July 2020</a:t>
            </a:fld>
            <a:endParaRPr lang="en-GB" altLang="en-US"/>
          </a:p>
        </p:txBody>
      </p:sp>
      <p:sp>
        <p:nvSpPr>
          <p:cNvPr id="5" name="Slide Number Placeholder 4">
            <a:extLst>
              <a:ext uri="{FF2B5EF4-FFF2-40B4-BE49-F238E27FC236}">
                <a16:creationId xmlns:a16="http://schemas.microsoft.com/office/drawing/2014/main" id="{AF91B3E3-1DEF-4F97-9200-4F5EB39E8798}"/>
              </a:ext>
            </a:extLst>
          </p:cNvPr>
          <p:cNvSpPr>
            <a:spLocks noGrp="1"/>
          </p:cNvSpPr>
          <p:nvPr>
            <p:ph type="sldNum" sz="quarter" idx="11"/>
          </p:nvPr>
        </p:nvSpPr>
        <p:spPr/>
        <p:txBody>
          <a:bodyPr/>
          <a:lstStyle/>
          <a:p>
            <a:pPr>
              <a:defRPr/>
            </a:pPr>
            <a:fld id="{9A546908-54B0-4EF9-B997-73888F4A5500}" type="slidenum">
              <a:rPr lang="en-GB" altLang="en-US" smtClean="0"/>
              <a:pPr>
                <a:defRPr/>
              </a:pPr>
              <a:t>12</a:t>
            </a:fld>
            <a:endParaRPr lang="en-GB" altLang="en-US"/>
          </a:p>
        </p:txBody>
      </p:sp>
    </p:spTree>
    <p:extLst>
      <p:ext uri="{BB962C8B-B14F-4D97-AF65-F5344CB8AC3E}">
        <p14:creationId xmlns:p14="http://schemas.microsoft.com/office/powerpoint/2010/main" val="2950521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FD0A-1D10-4F22-A0A6-07623BF6423D}"/>
              </a:ext>
            </a:extLst>
          </p:cNvPr>
          <p:cNvSpPr>
            <a:spLocks noGrp="1"/>
          </p:cNvSpPr>
          <p:nvPr>
            <p:ph type="title"/>
          </p:nvPr>
        </p:nvSpPr>
        <p:spPr/>
        <p:txBody>
          <a:bodyPr/>
          <a:lstStyle/>
          <a:p>
            <a:r>
              <a:rPr lang="en-GB" dirty="0"/>
              <a:t>Project Identification and Initiation</a:t>
            </a:r>
          </a:p>
        </p:txBody>
      </p:sp>
      <p:sp>
        <p:nvSpPr>
          <p:cNvPr id="3" name="Content Placeholder 2">
            <a:extLst>
              <a:ext uri="{FF2B5EF4-FFF2-40B4-BE49-F238E27FC236}">
                <a16:creationId xmlns:a16="http://schemas.microsoft.com/office/drawing/2014/main" id="{82D7EF64-A33E-4854-8525-38D9ADDB7256}"/>
              </a:ext>
            </a:extLst>
          </p:cNvPr>
          <p:cNvSpPr>
            <a:spLocks noGrp="1"/>
          </p:cNvSpPr>
          <p:nvPr>
            <p:ph idx="1"/>
          </p:nvPr>
        </p:nvSpPr>
        <p:spPr>
          <a:xfrm>
            <a:off x="381000" y="1447800"/>
            <a:ext cx="8305800" cy="3517886"/>
          </a:xfrm>
        </p:spPr>
        <p:txBody>
          <a:bodyPr/>
          <a:lstStyle/>
          <a:p>
            <a:r>
              <a:rPr lang="en-GB" dirty="0"/>
              <a:t>Where do project ideas come from? </a:t>
            </a:r>
          </a:p>
          <a:p>
            <a:pPr lvl="1"/>
            <a:r>
              <a:rPr lang="en-GB" dirty="0"/>
              <a:t>A project is identified when someone in the organization identifies a business need to build a system.</a:t>
            </a:r>
          </a:p>
          <a:p>
            <a:pPr lvl="1"/>
            <a:r>
              <a:rPr lang="en-GB" dirty="0"/>
              <a:t>Examples of business needs include supporting a new marketing campaign, reaching out to a new type of customer</a:t>
            </a:r>
          </a:p>
          <a:p>
            <a:pPr lvl="1"/>
            <a:r>
              <a:rPr lang="en-GB" dirty="0"/>
              <a:t>Business Needs can arise from:</a:t>
            </a:r>
          </a:p>
          <a:p>
            <a:pPr lvl="2"/>
            <a:r>
              <a:rPr lang="en-GB" dirty="0"/>
              <a:t>emerging technology, </a:t>
            </a:r>
            <a:r>
              <a:rPr lang="en-GB" dirty="0" err="1"/>
              <a:t>eg</a:t>
            </a:r>
            <a:r>
              <a:rPr lang="en-GB" dirty="0"/>
              <a:t> Mobile Apps</a:t>
            </a:r>
          </a:p>
          <a:p>
            <a:pPr lvl="2"/>
            <a:r>
              <a:rPr lang="en-GB" dirty="0"/>
              <a:t>business process management (BPM) initiatives, </a:t>
            </a:r>
            <a:r>
              <a:rPr lang="en-GB" dirty="0" err="1"/>
              <a:t>eg</a:t>
            </a:r>
            <a:r>
              <a:rPr lang="en-GB" dirty="0"/>
              <a:t> improved process alignment with industry “best practices”</a:t>
            </a:r>
          </a:p>
          <a:p>
            <a:pPr lvl="1"/>
            <a:r>
              <a:rPr lang="en-GB" dirty="0"/>
              <a:t>The business need drives the high-level business requirements for the system</a:t>
            </a:r>
          </a:p>
          <a:p>
            <a:pPr lvl="1"/>
            <a:r>
              <a:rPr lang="en-GB" dirty="0"/>
              <a:t>Once the project sponsor identifies a project that meets an important business need and he or she can identify the business requirements and business value of the system.</a:t>
            </a:r>
          </a:p>
          <a:p>
            <a:pPr lvl="2"/>
            <a:endParaRPr lang="en-GB" dirty="0"/>
          </a:p>
        </p:txBody>
      </p:sp>
      <p:sp>
        <p:nvSpPr>
          <p:cNvPr id="4" name="Date Placeholder 3">
            <a:extLst>
              <a:ext uri="{FF2B5EF4-FFF2-40B4-BE49-F238E27FC236}">
                <a16:creationId xmlns:a16="http://schemas.microsoft.com/office/drawing/2014/main" id="{836B29B1-0867-4E3F-BE18-412692D25266}"/>
              </a:ext>
            </a:extLst>
          </p:cNvPr>
          <p:cNvSpPr>
            <a:spLocks noGrp="1"/>
          </p:cNvSpPr>
          <p:nvPr>
            <p:ph type="dt" sz="half" idx="10"/>
          </p:nvPr>
        </p:nvSpPr>
        <p:spPr/>
        <p:txBody>
          <a:bodyPr/>
          <a:lstStyle/>
          <a:p>
            <a:pPr>
              <a:defRPr/>
            </a:pPr>
            <a:fld id="{C4C9B118-951F-4210-95A1-158B23349F78}" type="datetime4">
              <a:rPr lang="en-GB" altLang="en-US" smtClean="0"/>
              <a:pPr>
                <a:defRPr/>
              </a:pPr>
              <a:t>29 July 2020</a:t>
            </a:fld>
            <a:endParaRPr lang="en-GB" altLang="en-US"/>
          </a:p>
        </p:txBody>
      </p:sp>
      <p:sp>
        <p:nvSpPr>
          <p:cNvPr id="5" name="Slide Number Placeholder 4">
            <a:extLst>
              <a:ext uri="{FF2B5EF4-FFF2-40B4-BE49-F238E27FC236}">
                <a16:creationId xmlns:a16="http://schemas.microsoft.com/office/drawing/2014/main" id="{D141AA17-E8EA-4008-B291-E8D6F237AE36}"/>
              </a:ext>
            </a:extLst>
          </p:cNvPr>
          <p:cNvSpPr>
            <a:spLocks noGrp="1"/>
          </p:cNvSpPr>
          <p:nvPr>
            <p:ph type="sldNum" sz="quarter" idx="11"/>
          </p:nvPr>
        </p:nvSpPr>
        <p:spPr/>
        <p:txBody>
          <a:bodyPr/>
          <a:lstStyle/>
          <a:p>
            <a:pPr>
              <a:defRPr/>
            </a:pPr>
            <a:fld id="{9A546908-54B0-4EF9-B997-73888F4A5500}" type="slidenum">
              <a:rPr lang="en-GB" altLang="en-US" smtClean="0"/>
              <a:pPr>
                <a:defRPr/>
              </a:pPr>
              <a:t>13</a:t>
            </a:fld>
            <a:endParaRPr lang="en-GB" altLang="en-US"/>
          </a:p>
        </p:txBody>
      </p:sp>
    </p:spTree>
    <p:extLst>
      <p:ext uri="{BB962C8B-B14F-4D97-AF65-F5344CB8AC3E}">
        <p14:creationId xmlns:p14="http://schemas.microsoft.com/office/powerpoint/2010/main" val="1394098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A5ED-620D-44CC-B602-D433BDAF98C3}"/>
              </a:ext>
            </a:extLst>
          </p:cNvPr>
          <p:cNvSpPr>
            <a:spLocks noGrp="1"/>
          </p:cNvSpPr>
          <p:nvPr>
            <p:ph type="title"/>
          </p:nvPr>
        </p:nvSpPr>
        <p:spPr/>
        <p:txBody>
          <a:bodyPr/>
          <a:lstStyle/>
          <a:p>
            <a:r>
              <a:rPr lang="en-GB" dirty="0"/>
              <a:t>System Request</a:t>
            </a:r>
          </a:p>
        </p:txBody>
      </p:sp>
      <p:sp>
        <p:nvSpPr>
          <p:cNvPr id="3" name="Content Placeholder 2">
            <a:extLst>
              <a:ext uri="{FF2B5EF4-FFF2-40B4-BE49-F238E27FC236}">
                <a16:creationId xmlns:a16="http://schemas.microsoft.com/office/drawing/2014/main" id="{CB1A5C21-2B3B-4ECA-9AA1-5B3D59A0DFB5}"/>
              </a:ext>
            </a:extLst>
          </p:cNvPr>
          <p:cNvSpPr>
            <a:spLocks noGrp="1"/>
          </p:cNvSpPr>
          <p:nvPr>
            <p:ph idx="1"/>
          </p:nvPr>
        </p:nvSpPr>
        <p:spPr>
          <a:xfrm>
            <a:off x="381000" y="1447800"/>
            <a:ext cx="8305800" cy="673389"/>
          </a:xfrm>
        </p:spPr>
        <p:txBody>
          <a:bodyPr/>
          <a:lstStyle/>
          <a:p>
            <a:r>
              <a:rPr lang="en-GB" dirty="0"/>
              <a:t>In most organizations, project initiation begins by preparing a system request</a:t>
            </a:r>
          </a:p>
        </p:txBody>
      </p:sp>
      <p:sp>
        <p:nvSpPr>
          <p:cNvPr id="4" name="Date Placeholder 3">
            <a:extLst>
              <a:ext uri="{FF2B5EF4-FFF2-40B4-BE49-F238E27FC236}">
                <a16:creationId xmlns:a16="http://schemas.microsoft.com/office/drawing/2014/main" id="{A60A3D94-33AD-45EB-9F8E-0D7E4BCA9A2F}"/>
              </a:ext>
            </a:extLst>
          </p:cNvPr>
          <p:cNvSpPr>
            <a:spLocks noGrp="1"/>
          </p:cNvSpPr>
          <p:nvPr>
            <p:ph type="dt" sz="half" idx="10"/>
          </p:nvPr>
        </p:nvSpPr>
        <p:spPr/>
        <p:txBody>
          <a:bodyPr/>
          <a:lstStyle/>
          <a:p>
            <a:pPr>
              <a:defRPr/>
            </a:pPr>
            <a:fld id="{C4C9B118-951F-4210-95A1-158B23349F78}" type="datetime4">
              <a:rPr lang="en-GB" altLang="en-US" smtClean="0"/>
              <a:pPr>
                <a:defRPr/>
              </a:pPr>
              <a:t>29 July 2020</a:t>
            </a:fld>
            <a:endParaRPr lang="en-GB" altLang="en-US"/>
          </a:p>
        </p:txBody>
      </p:sp>
      <p:sp>
        <p:nvSpPr>
          <p:cNvPr id="5" name="Slide Number Placeholder 4">
            <a:extLst>
              <a:ext uri="{FF2B5EF4-FFF2-40B4-BE49-F238E27FC236}">
                <a16:creationId xmlns:a16="http://schemas.microsoft.com/office/drawing/2014/main" id="{A6CFDA60-D44F-4A20-AE91-BFE823C80B94}"/>
              </a:ext>
            </a:extLst>
          </p:cNvPr>
          <p:cNvSpPr>
            <a:spLocks noGrp="1"/>
          </p:cNvSpPr>
          <p:nvPr>
            <p:ph type="sldNum" sz="quarter" idx="11"/>
          </p:nvPr>
        </p:nvSpPr>
        <p:spPr/>
        <p:txBody>
          <a:bodyPr/>
          <a:lstStyle/>
          <a:p>
            <a:pPr>
              <a:defRPr/>
            </a:pPr>
            <a:fld id="{9A546908-54B0-4EF9-B997-73888F4A5500}" type="slidenum">
              <a:rPr lang="en-GB" altLang="en-US" smtClean="0"/>
              <a:pPr>
                <a:defRPr/>
              </a:pPr>
              <a:t>14</a:t>
            </a:fld>
            <a:endParaRPr lang="en-GB" altLang="en-US"/>
          </a:p>
        </p:txBody>
      </p:sp>
      <p:graphicFrame>
        <p:nvGraphicFramePr>
          <p:cNvPr id="7" name="Table 6">
            <a:extLst>
              <a:ext uri="{FF2B5EF4-FFF2-40B4-BE49-F238E27FC236}">
                <a16:creationId xmlns:a16="http://schemas.microsoft.com/office/drawing/2014/main" id="{F9DA96D8-BBB3-4F24-B5A7-593927E3914B}"/>
              </a:ext>
            </a:extLst>
          </p:cNvPr>
          <p:cNvGraphicFramePr>
            <a:graphicFrameLocks noGrp="1"/>
          </p:cNvGraphicFramePr>
          <p:nvPr>
            <p:extLst>
              <p:ext uri="{D42A27DB-BD31-4B8C-83A1-F6EECF244321}">
                <p14:modId xmlns:p14="http://schemas.microsoft.com/office/powerpoint/2010/main" val="2661904660"/>
              </p:ext>
            </p:extLst>
          </p:nvPr>
        </p:nvGraphicFramePr>
        <p:xfrm>
          <a:off x="683566" y="2348879"/>
          <a:ext cx="8003234" cy="3569837"/>
        </p:xfrm>
        <a:graphic>
          <a:graphicData uri="http://schemas.openxmlformats.org/drawingml/2006/table">
            <a:tbl>
              <a:tblPr>
                <a:tableStyleId>{8EC20E35-A176-4012-BC5E-935CFFF8708E}</a:tableStyleId>
              </a:tblPr>
              <a:tblGrid>
                <a:gridCol w="1475980">
                  <a:extLst>
                    <a:ext uri="{9D8B030D-6E8A-4147-A177-3AD203B41FA5}">
                      <a16:colId xmlns:a16="http://schemas.microsoft.com/office/drawing/2014/main" val="2110088085"/>
                    </a:ext>
                  </a:extLst>
                </a:gridCol>
                <a:gridCol w="3231920">
                  <a:extLst>
                    <a:ext uri="{9D8B030D-6E8A-4147-A177-3AD203B41FA5}">
                      <a16:colId xmlns:a16="http://schemas.microsoft.com/office/drawing/2014/main" val="573391820"/>
                    </a:ext>
                  </a:extLst>
                </a:gridCol>
                <a:gridCol w="3295334">
                  <a:extLst>
                    <a:ext uri="{9D8B030D-6E8A-4147-A177-3AD203B41FA5}">
                      <a16:colId xmlns:a16="http://schemas.microsoft.com/office/drawing/2014/main" val="3801122055"/>
                    </a:ext>
                  </a:extLst>
                </a:gridCol>
              </a:tblGrid>
              <a:tr h="133890">
                <a:tc>
                  <a:txBody>
                    <a:bodyPr/>
                    <a:lstStyle/>
                    <a:p>
                      <a:pPr algn="l" fontAlgn="t"/>
                      <a:r>
                        <a:rPr lang="en-GB" sz="800" b="1">
                          <a:effectLst/>
                        </a:rPr>
                        <a:t>Element</a:t>
                      </a:r>
                      <a:endParaRPr lang="en-GB" sz="800">
                        <a:effectLst/>
                        <a:latin typeface="inherit"/>
                      </a:endParaRPr>
                    </a:p>
                  </a:txBody>
                  <a:tcPr marL="2635" marR="2635" marT="2635" marB="2635" anchor="ctr"/>
                </a:tc>
                <a:tc>
                  <a:txBody>
                    <a:bodyPr/>
                    <a:lstStyle/>
                    <a:p>
                      <a:pPr algn="l" fontAlgn="t"/>
                      <a:r>
                        <a:rPr lang="en-GB" sz="800" b="1">
                          <a:effectLst/>
                        </a:rPr>
                        <a:t>Description</a:t>
                      </a:r>
                      <a:endParaRPr lang="en-GB" sz="800">
                        <a:effectLst/>
                        <a:latin typeface="inherit"/>
                      </a:endParaRPr>
                    </a:p>
                  </a:txBody>
                  <a:tcPr marL="2635" marR="2635" marT="2635" marB="2635" anchor="ctr"/>
                </a:tc>
                <a:tc>
                  <a:txBody>
                    <a:bodyPr/>
                    <a:lstStyle/>
                    <a:p>
                      <a:pPr algn="l" fontAlgn="t"/>
                      <a:r>
                        <a:rPr lang="en-GB" sz="800" b="1">
                          <a:effectLst/>
                        </a:rPr>
                        <a:t>Examples</a:t>
                      </a:r>
                      <a:endParaRPr lang="en-GB" sz="800">
                        <a:effectLst/>
                        <a:latin typeface="inherit"/>
                      </a:endParaRPr>
                    </a:p>
                  </a:txBody>
                  <a:tcPr marL="2635" marR="2635" marT="2635" marB="2635" anchor="ctr"/>
                </a:tc>
                <a:extLst>
                  <a:ext uri="{0D108BD9-81ED-4DB2-BD59-A6C34878D82A}">
                    <a16:rowId xmlns:a16="http://schemas.microsoft.com/office/drawing/2014/main" val="2702742521"/>
                  </a:ext>
                </a:extLst>
              </a:tr>
              <a:tr h="534169">
                <a:tc>
                  <a:txBody>
                    <a:bodyPr/>
                    <a:lstStyle/>
                    <a:p>
                      <a:pPr algn="l" fontAlgn="t"/>
                      <a:r>
                        <a:rPr lang="en-GB" sz="800">
                          <a:effectLst/>
                        </a:rPr>
                        <a:t>Project Sponsor</a:t>
                      </a:r>
                      <a:endParaRPr lang="en-GB" sz="800">
                        <a:effectLst/>
                        <a:latin typeface="inherit"/>
                      </a:endParaRPr>
                    </a:p>
                  </a:txBody>
                  <a:tcPr marL="2635" marR="2635" marT="2635" marB="2635" anchor="ctr"/>
                </a:tc>
                <a:tc>
                  <a:txBody>
                    <a:bodyPr/>
                    <a:lstStyle/>
                    <a:p>
                      <a:pPr algn="l" fontAlgn="t"/>
                      <a:r>
                        <a:rPr lang="en-GB" sz="800">
                          <a:effectLst/>
                        </a:rPr>
                        <a:t>The person who initiates the project and who serves as the primary point of contact for the project on the business side</a:t>
                      </a:r>
                      <a:endParaRPr lang="en-GB" sz="800">
                        <a:effectLst/>
                        <a:latin typeface="inherit"/>
                      </a:endParaRPr>
                    </a:p>
                  </a:txBody>
                  <a:tcPr marL="2635" marR="2635" marT="2635" marB="2635" anchor="ctr"/>
                </a:tc>
                <a:tc>
                  <a:txBody>
                    <a:bodyPr/>
                    <a:lstStyle/>
                    <a:p>
                      <a:pPr algn="l" fontAlgn="t"/>
                      <a:r>
                        <a:rPr lang="en-GB" sz="800">
                          <a:effectLst/>
                        </a:rPr>
                        <a:t>Several members of the finance department</a:t>
                      </a:r>
                      <a:br>
                        <a:rPr lang="en-GB" sz="800">
                          <a:effectLst/>
                        </a:rPr>
                      </a:br>
                      <a:r>
                        <a:rPr lang="en-GB" sz="800">
                          <a:effectLst/>
                        </a:rPr>
                        <a:t>Vice president of marketing</a:t>
                      </a:r>
                      <a:br>
                        <a:rPr lang="en-GB" sz="800">
                          <a:effectLst/>
                        </a:rPr>
                      </a:br>
                      <a:r>
                        <a:rPr lang="en-GB" sz="800">
                          <a:effectLst/>
                        </a:rPr>
                        <a:t>CIO</a:t>
                      </a:r>
                      <a:br>
                        <a:rPr lang="en-GB" sz="800">
                          <a:effectLst/>
                        </a:rPr>
                      </a:br>
                      <a:r>
                        <a:rPr lang="en-GB" sz="800">
                          <a:effectLst/>
                        </a:rPr>
                        <a:t>CEO</a:t>
                      </a:r>
                      <a:endParaRPr lang="en-GB" sz="800">
                        <a:effectLst/>
                        <a:latin typeface="inherit"/>
                      </a:endParaRPr>
                    </a:p>
                  </a:txBody>
                  <a:tcPr marL="2635" marR="2635" marT="2635" marB="2635" anchor="ctr"/>
                </a:tc>
                <a:extLst>
                  <a:ext uri="{0D108BD9-81ED-4DB2-BD59-A6C34878D82A}">
                    <a16:rowId xmlns:a16="http://schemas.microsoft.com/office/drawing/2014/main" val="1567113085"/>
                  </a:ext>
                </a:extLst>
              </a:tr>
              <a:tr h="649635">
                <a:tc>
                  <a:txBody>
                    <a:bodyPr/>
                    <a:lstStyle/>
                    <a:p>
                      <a:pPr algn="l" fontAlgn="t"/>
                      <a:r>
                        <a:rPr lang="en-GB" sz="800">
                          <a:effectLst/>
                        </a:rPr>
                        <a:t>Business Need</a:t>
                      </a:r>
                      <a:endParaRPr lang="en-GB" sz="800">
                        <a:effectLst/>
                        <a:latin typeface="inherit"/>
                      </a:endParaRPr>
                    </a:p>
                  </a:txBody>
                  <a:tcPr marL="2635" marR="2635" marT="2635" marB="2635" anchor="ctr"/>
                </a:tc>
                <a:tc>
                  <a:txBody>
                    <a:bodyPr/>
                    <a:lstStyle/>
                    <a:p>
                      <a:pPr algn="l" fontAlgn="t"/>
                      <a:r>
                        <a:rPr lang="en-GB" sz="800" dirty="0">
                          <a:effectLst/>
                        </a:rPr>
                        <a:t>The business-related reason for initiating the system</a:t>
                      </a:r>
                      <a:endParaRPr lang="en-GB" sz="800" dirty="0">
                        <a:effectLst/>
                        <a:latin typeface="inherit"/>
                      </a:endParaRPr>
                    </a:p>
                  </a:txBody>
                  <a:tcPr marL="2635" marR="2635" marT="2635" marB="2635" anchor="ctr"/>
                </a:tc>
                <a:tc>
                  <a:txBody>
                    <a:bodyPr/>
                    <a:lstStyle/>
                    <a:p>
                      <a:pPr algn="l" fontAlgn="t"/>
                      <a:r>
                        <a:rPr lang="en-GB" sz="800">
                          <a:effectLst/>
                        </a:rPr>
                        <a:t>Reach a new market segment</a:t>
                      </a:r>
                      <a:br>
                        <a:rPr lang="en-GB" sz="800">
                          <a:effectLst/>
                        </a:rPr>
                      </a:br>
                      <a:r>
                        <a:rPr lang="en-GB" sz="800">
                          <a:effectLst/>
                        </a:rPr>
                        <a:t>Offer a capability to keep up with competitors</a:t>
                      </a:r>
                      <a:br>
                        <a:rPr lang="en-GB" sz="800">
                          <a:effectLst/>
                        </a:rPr>
                      </a:br>
                      <a:r>
                        <a:rPr lang="en-GB" sz="800">
                          <a:effectLst/>
                        </a:rPr>
                        <a:t>Improve access to information</a:t>
                      </a:r>
                      <a:br>
                        <a:rPr lang="en-GB" sz="800">
                          <a:effectLst/>
                        </a:rPr>
                      </a:br>
                      <a:r>
                        <a:rPr lang="en-GB" sz="800">
                          <a:effectLst/>
                        </a:rPr>
                        <a:t>Decrease product defects</a:t>
                      </a:r>
                      <a:br>
                        <a:rPr lang="en-GB" sz="800">
                          <a:effectLst/>
                        </a:rPr>
                      </a:br>
                      <a:r>
                        <a:rPr lang="en-GB" sz="800">
                          <a:effectLst/>
                        </a:rPr>
                        <a:t>Streamline supply acquisition processes</a:t>
                      </a:r>
                      <a:endParaRPr lang="en-GB" sz="800">
                        <a:effectLst/>
                        <a:latin typeface="inherit"/>
                      </a:endParaRPr>
                    </a:p>
                  </a:txBody>
                  <a:tcPr marL="2635" marR="2635" marT="2635" marB="2635" anchor="ctr"/>
                </a:tc>
                <a:extLst>
                  <a:ext uri="{0D108BD9-81ED-4DB2-BD59-A6C34878D82A}">
                    <a16:rowId xmlns:a16="http://schemas.microsoft.com/office/drawing/2014/main" val="1261444308"/>
                  </a:ext>
                </a:extLst>
              </a:tr>
              <a:tr h="649635">
                <a:tc>
                  <a:txBody>
                    <a:bodyPr/>
                    <a:lstStyle/>
                    <a:p>
                      <a:pPr algn="l" fontAlgn="t"/>
                      <a:r>
                        <a:rPr lang="en-GB" sz="800" dirty="0">
                          <a:effectLst/>
                        </a:rPr>
                        <a:t>Business Requirements</a:t>
                      </a:r>
                      <a:endParaRPr lang="en-GB" sz="800" dirty="0">
                        <a:effectLst/>
                        <a:latin typeface="inherit"/>
                      </a:endParaRPr>
                    </a:p>
                  </a:txBody>
                  <a:tcPr marL="2635" marR="2635" marT="2635" marB="2635" anchor="ctr"/>
                </a:tc>
                <a:tc>
                  <a:txBody>
                    <a:bodyPr/>
                    <a:lstStyle/>
                    <a:p>
                      <a:pPr algn="l" fontAlgn="t"/>
                      <a:r>
                        <a:rPr lang="en-GB" sz="800">
                          <a:effectLst/>
                        </a:rPr>
                        <a:t>The new or enhanced business capabilities that the system will provide</a:t>
                      </a:r>
                      <a:endParaRPr lang="en-GB" sz="800">
                        <a:effectLst/>
                        <a:latin typeface="inherit"/>
                      </a:endParaRPr>
                    </a:p>
                  </a:txBody>
                  <a:tcPr marL="2635" marR="2635" marT="2635" marB="2635" anchor="ctr"/>
                </a:tc>
                <a:tc>
                  <a:txBody>
                    <a:bodyPr/>
                    <a:lstStyle/>
                    <a:p>
                      <a:pPr algn="l" fontAlgn="t"/>
                      <a:r>
                        <a:rPr lang="en-GB" sz="800">
                          <a:effectLst/>
                        </a:rPr>
                        <a:t>Provide onIine access to information</a:t>
                      </a:r>
                      <a:br>
                        <a:rPr lang="en-GB" sz="800">
                          <a:effectLst/>
                        </a:rPr>
                      </a:br>
                      <a:r>
                        <a:rPr lang="en-GB" sz="800">
                          <a:effectLst/>
                        </a:rPr>
                        <a:t>Capture customer demographic information</a:t>
                      </a:r>
                      <a:br>
                        <a:rPr lang="en-GB" sz="800">
                          <a:effectLst/>
                        </a:rPr>
                      </a:br>
                      <a:r>
                        <a:rPr lang="en-GB" sz="800">
                          <a:effectLst/>
                        </a:rPr>
                        <a:t>Include product search capabilities</a:t>
                      </a:r>
                      <a:br>
                        <a:rPr lang="en-GB" sz="800">
                          <a:effectLst/>
                        </a:rPr>
                      </a:br>
                      <a:r>
                        <a:rPr lang="en-GB" sz="800">
                          <a:effectLst/>
                        </a:rPr>
                        <a:t>Produce performance reports</a:t>
                      </a:r>
                      <a:br>
                        <a:rPr lang="en-GB" sz="800">
                          <a:effectLst/>
                        </a:rPr>
                      </a:br>
                      <a:r>
                        <a:rPr lang="en-GB" sz="800">
                          <a:effectLst/>
                        </a:rPr>
                        <a:t>Enhance online user support</a:t>
                      </a:r>
                      <a:endParaRPr lang="en-GB" sz="800">
                        <a:effectLst/>
                        <a:latin typeface="inherit"/>
                      </a:endParaRPr>
                    </a:p>
                  </a:txBody>
                  <a:tcPr marL="2635" marR="2635" marT="2635" marB="2635" anchor="ctr"/>
                </a:tc>
                <a:extLst>
                  <a:ext uri="{0D108BD9-81ED-4DB2-BD59-A6C34878D82A}">
                    <a16:rowId xmlns:a16="http://schemas.microsoft.com/office/drawing/2014/main" val="1275700507"/>
                  </a:ext>
                </a:extLst>
              </a:tr>
              <a:tr h="736533">
                <a:tc>
                  <a:txBody>
                    <a:bodyPr/>
                    <a:lstStyle/>
                    <a:p>
                      <a:pPr algn="l" fontAlgn="t"/>
                      <a:r>
                        <a:rPr lang="en-GB" sz="800">
                          <a:effectLst/>
                        </a:rPr>
                        <a:t>Business Value</a:t>
                      </a:r>
                      <a:endParaRPr lang="en-GB" sz="800">
                        <a:effectLst/>
                        <a:latin typeface="inherit"/>
                      </a:endParaRPr>
                    </a:p>
                  </a:txBody>
                  <a:tcPr marL="2635" marR="2635" marT="2635" marB="2635" anchor="ctr"/>
                </a:tc>
                <a:tc>
                  <a:txBody>
                    <a:bodyPr/>
                    <a:lstStyle/>
                    <a:p>
                      <a:pPr algn="l" fontAlgn="t"/>
                      <a:r>
                        <a:rPr lang="en-GB" sz="800">
                          <a:effectLst/>
                        </a:rPr>
                        <a:t>The benefits that the system will create for the organization</a:t>
                      </a:r>
                      <a:endParaRPr lang="en-GB" sz="800">
                        <a:effectLst/>
                        <a:latin typeface="inherit"/>
                      </a:endParaRPr>
                    </a:p>
                  </a:txBody>
                  <a:tcPr marL="2635" marR="2635" marT="2635" marB="2635" anchor="ctr"/>
                </a:tc>
                <a:tc>
                  <a:txBody>
                    <a:bodyPr/>
                    <a:lstStyle/>
                    <a:p>
                      <a:pPr algn="l" fontAlgn="t"/>
                      <a:r>
                        <a:rPr lang="en-GB" sz="800">
                          <a:effectLst/>
                        </a:rPr>
                        <a:t>3% increase in sales</a:t>
                      </a:r>
                      <a:br>
                        <a:rPr lang="en-GB" sz="800">
                          <a:effectLst/>
                        </a:rPr>
                      </a:br>
                      <a:r>
                        <a:rPr lang="en-GB" sz="800">
                          <a:effectLst/>
                        </a:rPr>
                        <a:t>1% increase in market share</a:t>
                      </a:r>
                      <a:br>
                        <a:rPr lang="en-GB" sz="800">
                          <a:effectLst/>
                        </a:rPr>
                      </a:br>
                      <a:r>
                        <a:rPr lang="en-GB" sz="800">
                          <a:effectLst/>
                        </a:rPr>
                        <a:t>Reduction in headcount by 5 FTEs</a:t>
                      </a:r>
                      <a:br>
                        <a:rPr lang="en-GB" sz="800">
                          <a:effectLst/>
                        </a:rPr>
                      </a:br>
                      <a:r>
                        <a:rPr lang="en-GB" sz="800">
                          <a:effectLst/>
                        </a:rPr>
                        <a:t>$200,000 cost savings from decreased supply costs</a:t>
                      </a:r>
                      <a:br>
                        <a:rPr lang="en-GB" sz="800">
                          <a:effectLst/>
                        </a:rPr>
                      </a:br>
                      <a:r>
                        <a:rPr lang="en-GB" sz="800">
                          <a:effectLst/>
                        </a:rPr>
                        <a:t>$150,000 savings from removal of outdated technology</a:t>
                      </a:r>
                      <a:endParaRPr lang="en-GB" sz="800">
                        <a:effectLst/>
                        <a:latin typeface="inherit"/>
                      </a:endParaRPr>
                    </a:p>
                  </a:txBody>
                  <a:tcPr marL="2635" marR="2635" marT="2635" marB="2635" anchor="ctr"/>
                </a:tc>
                <a:extLst>
                  <a:ext uri="{0D108BD9-81ED-4DB2-BD59-A6C34878D82A}">
                    <a16:rowId xmlns:a16="http://schemas.microsoft.com/office/drawing/2014/main" val="645695729"/>
                  </a:ext>
                </a:extLst>
              </a:tr>
              <a:tr h="635351">
                <a:tc>
                  <a:txBody>
                    <a:bodyPr/>
                    <a:lstStyle/>
                    <a:p>
                      <a:pPr algn="l" fontAlgn="t"/>
                      <a:r>
                        <a:rPr lang="en-GB" sz="800">
                          <a:effectLst/>
                        </a:rPr>
                        <a:t>Special Issues or Constraints</a:t>
                      </a:r>
                      <a:endParaRPr lang="en-GB" sz="800">
                        <a:effectLst/>
                        <a:latin typeface="inherit"/>
                      </a:endParaRPr>
                    </a:p>
                  </a:txBody>
                  <a:tcPr marL="2635" marR="2635" marT="2635" marB="2635" anchor="ctr"/>
                </a:tc>
                <a:tc>
                  <a:txBody>
                    <a:bodyPr/>
                    <a:lstStyle/>
                    <a:p>
                      <a:pPr algn="l" fontAlgn="t"/>
                      <a:r>
                        <a:rPr lang="en-GB" sz="800">
                          <a:effectLst/>
                        </a:rPr>
                        <a:t>Issues that pertain to the approval committee’s decision</a:t>
                      </a:r>
                      <a:endParaRPr lang="en-GB" sz="800">
                        <a:effectLst/>
                        <a:latin typeface="inherit"/>
                      </a:endParaRPr>
                    </a:p>
                  </a:txBody>
                  <a:tcPr marL="2635" marR="2635" marT="2635" marB="2635" anchor="ctr"/>
                </a:tc>
                <a:tc>
                  <a:txBody>
                    <a:bodyPr/>
                    <a:lstStyle/>
                    <a:p>
                      <a:pPr algn="l" fontAlgn="t"/>
                      <a:r>
                        <a:rPr lang="en-GB" sz="800">
                          <a:effectLst/>
                        </a:rPr>
                        <a:t>Government-mandated deadline for May 30</a:t>
                      </a:r>
                      <a:br>
                        <a:rPr lang="en-GB" sz="800">
                          <a:effectLst/>
                        </a:rPr>
                      </a:br>
                      <a:r>
                        <a:rPr lang="en-GB" sz="800">
                          <a:effectLst/>
                        </a:rPr>
                        <a:t>System needed in time for the Christmas holiday season</a:t>
                      </a:r>
                      <a:br>
                        <a:rPr lang="en-GB" sz="800">
                          <a:effectLst/>
                        </a:rPr>
                      </a:br>
                      <a:r>
                        <a:rPr lang="en-GB" sz="800">
                          <a:effectLst/>
                        </a:rPr>
                        <a:t>Top-level security clearance needed by project team to work with data</a:t>
                      </a:r>
                      <a:endParaRPr lang="en-GB" sz="800">
                        <a:effectLst/>
                        <a:latin typeface="inherit"/>
                      </a:endParaRPr>
                    </a:p>
                  </a:txBody>
                  <a:tcPr marL="2635" marR="2635" marT="2635" marB="2635" anchor="ctr"/>
                </a:tc>
                <a:extLst>
                  <a:ext uri="{0D108BD9-81ED-4DB2-BD59-A6C34878D82A}">
                    <a16:rowId xmlns:a16="http://schemas.microsoft.com/office/drawing/2014/main" val="3175273666"/>
                  </a:ext>
                </a:extLst>
              </a:tr>
              <a:tr h="230624">
                <a:tc>
                  <a:txBody>
                    <a:bodyPr/>
                    <a:lstStyle/>
                    <a:p>
                      <a:pPr algn="l" fontAlgn="t"/>
                      <a:r>
                        <a:rPr lang="en-GB" sz="800">
                          <a:effectLst/>
                        </a:rPr>
                        <a:t>FTE, full-time equivalent.</a:t>
                      </a:r>
                      <a:endParaRPr lang="en-GB" sz="800">
                        <a:effectLst/>
                        <a:latin typeface="inherit"/>
                      </a:endParaRPr>
                    </a:p>
                  </a:txBody>
                  <a:tcPr marL="2635" marR="2635" marT="2635" marB="2635" anchor="ctr"/>
                </a:tc>
                <a:tc>
                  <a:txBody>
                    <a:bodyPr/>
                    <a:lstStyle/>
                    <a:p>
                      <a:pPr algn="l" fontAlgn="t"/>
                      <a:endParaRPr lang="en-GB" sz="800">
                        <a:effectLst/>
                        <a:latin typeface="inherit"/>
                      </a:endParaRPr>
                    </a:p>
                  </a:txBody>
                  <a:tcPr marL="2635" marR="2635" marT="2635" marB="2635" anchor="ctr"/>
                </a:tc>
                <a:tc>
                  <a:txBody>
                    <a:bodyPr/>
                    <a:lstStyle/>
                    <a:p>
                      <a:endParaRPr lang="en-GB" sz="800" dirty="0"/>
                    </a:p>
                  </a:txBody>
                  <a:tcPr marL="12649" marR="12649" marT="6325" marB="6325"/>
                </a:tc>
                <a:extLst>
                  <a:ext uri="{0D108BD9-81ED-4DB2-BD59-A6C34878D82A}">
                    <a16:rowId xmlns:a16="http://schemas.microsoft.com/office/drawing/2014/main" val="3370073231"/>
                  </a:ext>
                </a:extLst>
              </a:tr>
            </a:tbl>
          </a:graphicData>
        </a:graphic>
      </p:graphicFrame>
    </p:spTree>
    <p:extLst>
      <p:ext uri="{BB962C8B-B14F-4D97-AF65-F5344CB8AC3E}">
        <p14:creationId xmlns:p14="http://schemas.microsoft.com/office/powerpoint/2010/main" val="1230581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1B6A31D1-C0D4-4769-A52A-0AC291C41B2B}"/>
              </a:ext>
            </a:extLst>
          </p:cNvPr>
          <p:cNvSpPr>
            <a:spLocks noGrp="1"/>
          </p:cNvSpPr>
          <p:nvPr>
            <p:ph type="title"/>
          </p:nvPr>
        </p:nvSpPr>
        <p:spPr>
          <a:xfrm>
            <a:off x="457200" y="274638"/>
            <a:ext cx="8229600" cy="1143000"/>
          </a:xfrm>
        </p:spPr>
        <p:txBody>
          <a:bodyPr/>
          <a:lstStyle/>
          <a:p>
            <a:r>
              <a:rPr lang="en-US" dirty="0"/>
              <a:t>System Request Example</a:t>
            </a:r>
          </a:p>
        </p:txBody>
      </p:sp>
      <p:sp>
        <p:nvSpPr>
          <p:cNvPr id="4" name="Date Placeholder 3">
            <a:extLst>
              <a:ext uri="{FF2B5EF4-FFF2-40B4-BE49-F238E27FC236}">
                <a16:creationId xmlns:a16="http://schemas.microsoft.com/office/drawing/2014/main" id="{E250BAF6-7CAE-4EA3-A76E-4374117F4C98}"/>
              </a:ext>
            </a:extLst>
          </p:cNvPr>
          <p:cNvSpPr>
            <a:spLocks noGrp="1"/>
          </p:cNvSpPr>
          <p:nvPr>
            <p:ph type="dt" sz="half" idx="10"/>
          </p:nvPr>
        </p:nvSpPr>
        <p:spPr>
          <a:xfrm>
            <a:off x="457200" y="6205538"/>
            <a:ext cx="2133600" cy="476250"/>
          </a:xfrm>
        </p:spPr>
        <p:txBody>
          <a:bodyPr wrap="square" anchor="t">
            <a:normAutofit/>
          </a:bodyPr>
          <a:lstStyle/>
          <a:p>
            <a:pPr>
              <a:spcAft>
                <a:spcPts val="600"/>
              </a:spcAft>
              <a:defRPr/>
            </a:pPr>
            <a:fld id="{C4C9B118-951F-4210-95A1-158B23349F78}" type="datetime4">
              <a:rPr lang="en-GB" altLang="en-US" smtClean="0"/>
              <a:pPr>
                <a:spcAft>
                  <a:spcPts val="600"/>
                </a:spcAft>
                <a:defRPr/>
              </a:pPr>
              <a:t>29 July 2020</a:t>
            </a:fld>
            <a:endParaRPr lang="en-GB" altLang="en-US"/>
          </a:p>
        </p:txBody>
      </p:sp>
      <p:sp>
        <p:nvSpPr>
          <p:cNvPr id="5" name="Slide Number Placeholder 4">
            <a:extLst>
              <a:ext uri="{FF2B5EF4-FFF2-40B4-BE49-F238E27FC236}">
                <a16:creationId xmlns:a16="http://schemas.microsoft.com/office/drawing/2014/main" id="{0CC713F7-CC31-4572-A6B9-938C6DD98A1F}"/>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15</a:t>
            </a:fld>
            <a:endParaRPr lang="en-GB" altLang="en-US"/>
          </a:p>
        </p:txBody>
      </p:sp>
      <p:graphicFrame>
        <p:nvGraphicFramePr>
          <p:cNvPr id="6" name="Content Placeholder 5">
            <a:extLst>
              <a:ext uri="{FF2B5EF4-FFF2-40B4-BE49-F238E27FC236}">
                <a16:creationId xmlns:a16="http://schemas.microsoft.com/office/drawing/2014/main" id="{2B9882B4-7083-4FCA-BF16-B1C098BA5CA2}"/>
              </a:ext>
            </a:extLst>
          </p:cNvPr>
          <p:cNvGraphicFramePr>
            <a:graphicFrameLocks noGrp="1"/>
          </p:cNvGraphicFramePr>
          <p:nvPr>
            <p:ph sz="half" idx="2"/>
            <p:extLst>
              <p:ext uri="{D42A27DB-BD31-4B8C-83A1-F6EECF244321}">
                <p14:modId xmlns:p14="http://schemas.microsoft.com/office/powerpoint/2010/main" val="4182285646"/>
              </p:ext>
            </p:extLst>
          </p:nvPr>
        </p:nvGraphicFramePr>
        <p:xfrm>
          <a:off x="457200" y="2497815"/>
          <a:ext cx="8147248" cy="3346296"/>
        </p:xfrm>
        <a:graphic>
          <a:graphicData uri="http://schemas.openxmlformats.org/drawingml/2006/table">
            <a:tbl>
              <a:tblPr firstRow="1" bandRow="1">
                <a:noFill/>
              </a:tblPr>
              <a:tblGrid>
                <a:gridCol w="8147248">
                  <a:extLst>
                    <a:ext uri="{9D8B030D-6E8A-4147-A177-3AD203B41FA5}">
                      <a16:colId xmlns:a16="http://schemas.microsoft.com/office/drawing/2014/main" val="2837503821"/>
                    </a:ext>
                  </a:extLst>
                </a:gridCol>
              </a:tblGrid>
              <a:tr h="309747">
                <a:tc>
                  <a:txBody>
                    <a:bodyPr/>
                    <a:lstStyle/>
                    <a:p>
                      <a:pPr algn="l" fontAlgn="t"/>
                      <a:r>
                        <a:rPr lang="en-GB" sz="1200" b="1" cap="none" spc="0">
                          <a:solidFill>
                            <a:schemeClr val="tx1"/>
                          </a:solidFill>
                          <a:effectLst/>
                          <a:latin typeface="inherit"/>
                        </a:rPr>
                        <a:t>System Request—Client Services Project</a:t>
                      </a:r>
                    </a:p>
                  </a:txBody>
                  <a:tcPr marL="45487" marR="3106" marT="12996" marB="97473"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399800732"/>
                  </a:ext>
                </a:extLst>
              </a:tr>
              <a:tr h="2995662">
                <a:tc>
                  <a:txBody>
                    <a:bodyPr/>
                    <a:lstStyle/>
                    <a:p>
                      <a:pPr algn="l" fontAlgn="base"/>
                      <a:r>
                        <a:rPr lang="en-GB" sz="1200" b="1" cap="none" spc="0" dirty="0">
                          <a:solidFill>
                            <a:schemeClr val="tx1"/>
                          </a:solidFill>
                          <a:effectLst/>
                          <a:latin typeface="inherit"/>
                        </a:rPr>
                        <a:t>Project Sponsor:</a:t>
                      </a:r>
                      <a:r>
                        <a:rPr lang="en-GB" sz="1200" cap="none" spc="0" dirty="0">
                          <a:solidFill>
                            <a:schemeClr val="tx1"/>
                          </a:solidFill>
                          <a:effectLst/>
                          <a:latin typeface="inherit"/>
                        </a:rPr>
                        <a:t> Carmella Herrera, General Manager, Client Services Business Unit</a:t>
                      </a:r>
                    </a:p>
                    <a:p>
                      <a:pPr algn="l" fontAlgn="base"/>
                      <a:r>
                        <a:rPr lang="en-GB" sz="1200" b="1" cap="none" spc="0" dirty="0">
                          <a:solidFill>
                            <a:schemeClr val="tx1"/>
                          </a:solidFill>
                          <a:effectLst/>
                          <a:latin typeface="inherit"/>
                        </a:rPr>
                        <a:t>Business Need:</a:t>
                      </a:r>
                      <a:r>
                        <a:rPr lang="en-GB" sz="1200" cap="none" spc="0" dirty="0">
                          <a:solidFill>
                            <a:schemeClr val="tx1"/>
                          </a:solidFill>
                          <a:effectLst/>
                          <a:latin typeface="inherit"/>
                        </a:rPr>
                        <a:t> This project has been initiated to create the capability of clients requesting drone flight service and data analysis through the company website. The capability is an essential element in the business model of the newly formed Client Services business unit.</a:t>
                      </a:r>
                    </a:p>
                    <a:p>
                      <a:pPr algn="l" fontAlgn="base"/>
                      <a:r>
                        <a:rPr lang="en-GB" sz="1200" b="1" cap="none" spc="0" dirty="0">
                          <a:solidFill>
                            <a:schemeClr val="tx1"/>
                          </a:solidFill>
                          <a:effectLst/>
                          <a:latin typeface="inherit"/>
                        </a:rPr>
                        <a:t>Business Requirements:</a:t>
                      </a:r>
                      <a:r>
                        <a:rPr lang="en-GB" sz="1200" cap="none" spc="0" dirty="0">
                          <a:solidFill>
                            <a:schemeClr val="tx1"/>
                          </a:solidFill>
                          <a:effectLst/>
                          <a:latin typeface="inherit"/>
                        </a:rPr>
                        <a:t> Using this system from our company website, clients will be able to request specific drone flight services and data analysis. A request will be offered to any contracted </a:t>
                      </a:r>
                      <a:r>
                        <a:rPr lang="en-GB" sz="1200" cap="none" spc="0" dirty="0" err="1">
                          <a:solidFill>
                            <a:schemeClr val="tx1"/>
                          </a:solidFill>
                          <a:effectLst/>
                          <a:latin typeface="inherit"/>
                        </a:rPr>
                        <a:t>DrōnTeq</a:t>
                      </a:r>
                      <a:r>
                        <a:rPr lang="en-GB" sz="1200" cap="none" spc="0" dirty="0">
                          <a:solidFill>
                            <a:schemeClr val="tx1"/>
                          </a:solidFill>
                          <a:effectLst/>
                          <a:latin typeface="inherit"/>
                        </a:rPr>
                        <a:t> drone pilots in the vicinity, who can submit bids during the bidding window. Once the bidding window closes, the pilot with the “winning“ bid will be assigned the request.</a:t>
                      </a:r>
                    </a:p>
                    <a:p>
                      <a:pPr algn="l" fontAlgn="base"/>
                      <a:r>
                        <a:rPr lang="en-GB" sz="1200" b="1" cap="none" spc="0" dirty="0">
                          <a:solidFill>
                            <a:schemeClr val="tx1"/>
                          </a:solidFill>
                          <a:effectLst/>
                          <a:latin typeface="inherit"/>
                        </a:rPr>
                        <a:t>Business Value:</a:t>
                      </a:r>
                      <a:r>
                        <a:rPr lang="en-GB" sz="1200" cap="none" spc="0" dirty="0">
                          <a:solidFill>
                            <a:schemeClr val="tx1"/>
                          </a:solidFill>
                          <a:effectLst/>
                          <a:latin typeface="inherit"/>
                        </a:rPr>
                        <a:t> The Client Services business unit has been formed to enable clients who do not have a need for actual drone ownership to receive drone flight service and data analysis promptly and cost effectively. As a new business unit, we must estimate additional revenue from two streams: additional drone pilots who contract with </a:t>
                      </a:r>
                      <a:r>
                        <a:rPr lang="en-GB" sz="1200" cap="none" spc="0" dirty="0" err="1">
                          <a:solidFill>
                            <a:schemeClr val="tx1"/>
                          </a:solidFill>
                          <a:effectLst/>
                          <a:latin typeface="inherit"/>
                        </a:rPr>
                        <a:t>DrōnTeq</a:t>
                      </a:r>
                      <a:r>
                        <a:rPr lang="en-GB" sz="1200" cap="none" spc="0" dirty="0">
                          <a:solidFill>
                            <a:schemeClr val="tx1"/>
                          </a:solidFill>
                          <a:effectLst/>
                          <a:latin typeface="inherit"/>
                        </a:rPr>
                        <a:t> and lease a drone; and clients who contract for specific drone flight service and data analysis.</a:t>
                      </a:r>
                    </a:p>
                    <a:p>
                      <a:pPr algn="l" fontAlgn="base"/>
                      <a:r>
                        <a:rPr lang="en-GB" sz="1200" cap="none" spc="0" dirty="0">
                          <a:solidFill>
                            <a:schemeClr val="tx1"/>
                          </a:solidFill>
                          <a:effectLst/>
                          <a:latin typeface="inherit"/>
                        </a:rPr>
                        <a:t>Conservative estimates of tangible value to the business unit include</a:t>
                      </a:r>
                    </a:p>
                    <a:p>
                      <a:pPr algn="l" fontAlgn="base">
                        <a:buFont typeface="Arial" panose="020B0604020202020204" pitchFamily="34" charset="0"/>
                        <a:buChar char="•"/>
                      </a:pPr>
                      <a:r>
                        <a:rPr lang="en-GB" sz="1200" cap="none" spc="0" dirty="0">
                          <a:solidFill>
                            <a:schemeClr val="tx1"/>
                          </a:solidFill>
                          <a:effectLst/>
                          <a:latin typeface="inherit"/>
                        </a:rPr>
                        <a:t>$357,500 in revenue from new pilot contracts and drone leases</a:t>
                      </a:r>
                    </a:p>
                    <a:p>
                      <a:pPr algn="l" fontAlgn="base">
                        <a:buFont typeface="Arial" panose="020B0604020202020204" pitchFamily="34" charset="0"/>
                        <a:buChar char="•"/>
                      </a:pPr>
                      <a:r>
                        <a:rPr lang="en-GB" sz="1200" cap="none" spc="0" dirty="0">
                          <a:solidFill>
                            <a:schemeClr val="tx1"/>
                          </a:solidFill>
                          <a:effectLst/>
                          <a:latin typeface="inherit"/>
                        </a:rPr>
                        <a:t>$565,000 in revenue from drone flight service and data analysis</a:t>
                      </a:r>
                    </a:p>
                    <a:p>
                      <a:pPr algn="l" fontAlgn="base"/>
                      <a:r>
                        <a:rPr lang="en-GB" sz="1200" b="1" cap="none" spc="0" dirty="0">
                          <a:solidFill>
                            <a:schemeClr val="tx1"/>
                          </a:solidFill>
                          <a:effectLst/>
                          <a:latin typeface="inherit"/>
                        </a:rPr>
                        <a:t>Special Issues or Constraints:</a:t>
                      </a:r>
                      <a:r>
                        <a:rPr lang="en-GB" sz="1200" cap="none" spc="0" dirty="0">
                          <a:solidFill>
                            <a:schemeClr val="tx1"/>
                          </a:solidFill>
                          <a:effectLst/>
                          <a:latin typeface="inherit"/>
                        </a:rPr>
                        <a:t> The capabilities described in the Business Requirements are essential to the business model for the Client Services Business Unit. This project is necessary for the new business unit’s operations.</a:t>
                      </a:r>
                    </a:p>
                  </a:txBody>
                  <a:tcPr marL="45487" marR="3106" marT="12996" marB="97473" anchor="ctr">
                    <a:lnL w="9525" cap="flat" cmpd="sng" algn="ctr">
                      <a:solidFill>
                        <a:schemeClr val="tx1"/>
                      </a:solid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4249123586"/>
                  </a:ext>
                </a:extLst>
              </a:tr>
            </a:tbl>
          </a:graphicData>
        </a:graphic>
      </p:graphicFrame>
    </p:spTree>
    <p:extLst>
      <p:ext uri="{BB962C8B-B14F-4D97-AF65-F5344CB8AC3E}">
        <p14:creationId xmlns:p14="http://schemas.microsoft.com/office/powerpoint/2010/main" val="12155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D6BAF6B-DFB7-4A1A-9A21-7040272DEC51}"/>
              </a:ext>
            </a:extLst>
          </p:cNvPr>
          <p:cNvSpPr>
            <a:spLocks noGrp="1"/>
          </p:cNvSpPr>
          <p:nvPr>
            <p:ph type="title"/>
          </p:nvPr>
        </p:nvSpPr>
        <p:spPr/>
        <p:txBody>
          <a:bodyPr/>
          <a:lstStyle/>
          <a:p>
            <a:r>
              <a:rPr lang="en-GB" dirty="0"/>
              <a:t>Implementing a Satellite Data Network </a:t>
            </a:r>
          </a:p>
        </p:txBody>
      </p:sp>
      <p:sp>
        <p:nvSpPr>
          <p:cNvPr id="10" name="Content Placeholder 9">
            <a:extLst>
              <a:ext uri="{FF2B5EF4-FFF2-40B4-BE49-F238E27FC236}">
                <a16:creationId xmlns:a16="http://schemas.microsoft.com/office/drawing/2014/main" id="{BBC51138-E8F5-4273-A4E5-2696746C3A05}"/>
              </a:ext>
            </a:extLst>
          </p:cNvPr>
          <p:cNvSpPr>
            <a:spLocks noGrp="1"/>
          </p:cNvSpPr>
          <p:nvPr>
            <p:ph idx="1"/>
          </p:nvPr>
        </p:nvSpPr>
        <p:spPr>
          <a:xfrm>
            <a:off x="381000" y="1447800"/>
            <a:ext cx="8305800" cy="3923510"/>
          </a:xfrm>
        </p:spPr>
        <p:txBody>
          <a:bodyPr/>
          <a:lstStyle/>
          <a:p>
            <a:r>
              <a:rPr lang="en-GB" sz="1200" dirty="0"/>
              <a:t>A major retail store spent $24 million dollars on a large, private satellite communication system that provides state-of-the-art voice, data, and video transmission between stores and regional headquarters. When an item gets sold, the scanner software updates the inventory system in real time. As a result, store transactions are passed on to regional and national headquarters instantly, which keeps inventory records up to date. One of the store’s major competitors has an older system in which transactions are uploaded at the end of a business day. The first company feels that its method of instant communication and feedback allows it to react more quickly to changes in the market, giving the company a competitive advantage. For example, if an early winter snowstorm causes stores across the upper Midwest to start selling high-end (and high-profit) snow throwers quite quickly, the company’s nearest warehouse can prepare next-day shipments to maintain a good inventory balance, while the competitor may not move quite as quickly and thus lose out on such quick inventory turnover. </a:t>
            </a:r>
          </a:p>
          <a:p>
            <a:r>
              <a:rPr lang="en-GB" sz="1200" dirty="0"/>
              <a:t>Questions Do you think a $24 million investment in a private satellite communication system could be justified by a cost–benefit analysis? </a:t>
            </a:r>
          </a:p>
          <a:p>
            <a:r>
              <a:rPr lang="en-GB" sz="1200" dirty="0"/>
              <a:t>Could this be done with a standard communication line (with encryption)? How might the competitor attempt to close the “information gap” in this example?</a:t>
            </a:r>
          </a:p>
          <a:p>
            <a:endParaRPr lang="en-GB" dirty="0"/>
          </a:p>
        </p:txBody>
      </p:sp>
      <p:sp>
        <p:nvSpPr>
          <p:cNvPr id="7" name="Date Placeholder 6">
            <a:extLst>
              <a:ext uri="{FF2B5EF4-FFF2-40B4-BE49-F238E27FC236}">
                <a16:creationId xmlns:a16="http://schemas.microsoft.com/office/drawing/2014/main" id="{AA6D4A1B-5A68-4179-B97D-262FA426DF05}"/>
              </a:ext>
            </a:extLst>
          </p:cNvPr>
          <p:cNvSpPr>
            <a:spLocks noGrp="1"/>
          </p:cNvSpPr>
          <p:nvPr>
            <p:ph type="dt" sz="half" idx="10"/>
          </p:nvPr>
        </p:nvSpPr>
        <p:spPr/>
        <p:txBody>
          <a:bodyPr/>
          <a:lstStyle/>
          <a:p>
            <a:pPr>
              <a:defRPr/>
            </a:pPr>
            <a:fld id="{BF54381E-D27A-42B0-A40A-ABB3A71D4231}" type="datetime4">
              <a:rPr lang="en-GB" altLang="en-US" smtClean="0"/>
              <a:pPr>
                <a:defRPr/>
              </a:pPr>
              <a:t>29 July 2020</a:t>
            </a:fld>
            <a:endParaRPr lang="en-GB" altLang="en-US"/>
          </a:p>
        </p:txBody>
      </p:sp>
      <p:sp>
        <p:nvSpPr>
          <p:cNvPr id="8" name="Slide Number Placeholder 7">
            <a:extLst>
              <a:ext uri="{FF2B5EF4-FFF2-40B4-BE49-F238E27FC236}">
                <a16:creationId xmlns:a16="http://schemas.microsoft.com/office/drawing/2014/main" id="{F01B07FE-C81C-4BF9-8A0D-1BA01F895B1D}"/>
              </a:ext>
            </a:extLst>
          </p:cNvPr>
          <p:cNvSpPr>
            <a:spLocks noGrp="1"/>
          </p:cNvSpPr>
          <p:nvPr>
            <p:ph type="sldNum" sz="quarter" idx="11"/>
          </p:nvPr>
        </p:nvSpPr>
        <p:spPr/>
        <p:txBody>
          <a:bodyPr/>
          <a:lstStyle/>
          <a:p>
            <a:pPr>
              <a:defRPr/>
            </a:pPr>
            <a:fld id="{F282BC9B-DD46-447B-A49D-6623C16A79DB}" type="slidenum">
              <a:rPr lang="en-GB" altLang="en-US" smtClean="0"/>
              <a:pPr>
                <a:defRPr/>
              </a:pPr>
              <a:t>16</a:t>
            </a:fld>
            <a:endParaRPr lang="en-GB" altLang="en-US"/>
          </a:p>
        </p:txBody>
      </p:sp>
    </p:spTree>
    <p:extLst>
      <p:ext uri="{BB962C8B-B14F-4D97-AF65-F5344CB8AC3E}">
        <p14:creationId xmlns:p14="http://schemas.microsoft.com/office/powerpoint/2010/main" val="1649060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BA8CBB2-C0D5-44EB-A656-15DF96B75271}"/>
              </a:ext>
            </a:extLst>
          </p:cNvPr>
          <p:cNvSpPr>
            <a:spLocks noGrp="1"/>
          </p:cNvSpPr>
          <p:nvPr>
            <p:ph type="title"/>
          </p:nvPr>
        </p:nvSpPr>
        <p:spPr/>
        <p:txBody>
          <a:bodyPr/>
          <a:lstStyle/>
          <a:p>
            <a:r>
              <a:rPr lang="en-GB" dirty="0"/>
              <a:t>Feasibility Analysis</a:t>
            </a:r>
          </a:p>
        </p:txBody>
      </p:sp>
      <p:sp>
        <p:nvSpPr>
          <p:cNvPr id="10" name="Content Placeholder 9">
            <a:extLst>
              <a:ext uri="{FF2B5EF4-FFF2-40B4-BE49-F238E27FC236}">
                <a16:creationId xmlns:a16="http://schemas.microsoft.com/office/drawing/2014/main" id="{C1F21F03-80BD-4B87-BBE2-8E09019FFD96}"/>
              </a:ext>
            </a:extLst>
          </p:cNvPr>
          <p:cNvSpPr>
            <a:spLocks noGrp="1"/>
          </p:cNvSpPr>
          <p:nvPr>
            <p:ph idx="1"/>
          </p:nvPr>
        </p:nvSpPr>
        <p:spPr>
          <a:xfrm>
            <a:off x="381000" y="1447800"/>
            <a:ext cx="8305800" cy="1587486"/>
          </a:xfrm>
        </p:spPr>
        <p:txBody>
          <a:bodyPr/>
          <a:lstStyle/>
          <a:p>
            <a:r>
              <a:rPr lang="en-GB" dirty="0"/>
              <a:t>Once the need for the system and its business requirements have been defined, the approval committee authorizes the systems analyst to prepare a more detailed business case to better understand the proposed IS project. Feasibility analysis guides the organization in determining whether to proceed with the project.</a:t>
            </a:r>
          </a:p>
        </p:txBody>
      </p:sp>
      <p:sp>
        <p:nvSpPr>
          <p:cNvPr id="7" name="Date Placeholder 6">
            <a:extLst>
              <a:ext uri="{FF2B5EF4-FFF2-40B4-BE49-F238E27FC236}">
                <a16:creationId xmlns:a16="http://schemas.microsoft.com/office/drawing/2014/main" id="{68BD83F5-2AA5-488F-8113-946541FB4468}"/>
              </a:ext>
            </a:extLst>
          </p:cNvPr>
          <p:cNvSpPr>
            <a:spLocks noGrp="1"/>
          </p:cNvSpPr>
          <p:nvPr>
            <p:ph type="dt" sz="half" idx="10"/>
          </p:nvPr>
        </p:nvSpPr>
        <p:spPr/>
        <p:txBody>
          <a:bodyPr/>
          <a:lstStyle/>
          <a:p>
            <a:pPr>
              <a:defRPr/>
            </a:pPr>
            <a:fld id="{BF54381E-D27A-42B0-A40A-ABB3A71D4231}" type="datetime4">
              <a:rPr lang="en-GB" altLang="en-US" smtClean="0"/>
              <a:pPr>
                <a:defRPr/>
              </a:pPr>
              <a:t>29 July 2020</a:t>
            </a:fld>
            <a:endParaRPr lang="en-GB" altLang="en-US"/>
          </a:p>
        </p:txBody>
      </p:sp>
      <p:sp>
        <p:nvSpPr>
          <p:cNvPr id="8" name="Slide Number Placeholder 7">
            <a:extLst>
              <a:ext uri="{FF2B5EF4-FFF2-40B4-BE49-F238E27FC236}">
                <a16:creationId xmlns:a16="http://schemas.microsoft.com/office/drawing/2014/main" id="{A26FFF08-4BFA-4D9C-BC5C-B78D7277E93F}"/>
              </a:ext>
            </a:extLst>
          </p:cNvPr>
          <p:cNvSpPr>
            <a:spLocks noGrp="1"/>
          </p:cNvSpPr>
          <p:nvPr>
            <p:ph type="sldNum" sz="quarter" idx="11"/>
          </p:nvPr>
        </p:nvSpPr>
        <p:spPr/>
        <p:txBody>
          <a:bodyPr/>
          <a:lstStyle/>
          <a:p>
            <a:pPr>
              <a:defRPr/>
            </a:pPr>
            <a:fld id="{F282BC9B-DD46-447B-A49D-6623C16A79DB}" type="slidenum">
              <a:rPr lang="en-GB" altLang="en-US" smtClean="0"/>
              <a:pPr>
                <a:defRPr/>
              </a:pPr>
              <a:t>17</a:t>
            </a:fld>
            <a:endParaRPr lang="en-GB" altLang="en-US"/>
          </a:p>
        </p:txBody>
      </p:sp>
      <p:sp>
        <p:nvSpPr>
          <p:cNvPr id="12" name="Rectangle 11">
            <a:extLst>
              <a:ext uri="{FF2B5EF4-FFF2-40B4-BE49-F238E27FC236}">
                <a16:creationId xmlns:a16="http://schemas.microsoft.com/office/drawing/2014/main" id="{0EAFEDED-3550-43A8-9157-5A1C8B5223C7}"/>
              </a:ext>
            </a:extLst>
          </p:cNvPr>
          <p:cNvSpPr/>
          <p:nvPr/>
        </p:nvSpPr>
        <p:spPr>
          <a:xfrm>
            <a:off x="611560" y="3284984"/>
            <a:ext cx="7776864" cy="1754326"/>
          </a:xfrm>
          <a:prstGeom prst="rect">
            <a:avLst/>
          </a:prstGeom>
        </p:spPr>
        <p:txBody>
          <a:bodyPr wrap="square">
            <a:spAutoFit/>
          </a:bodyPr>
          <a:lstStyle/>
          <a:p>
            <a:pPr fontAlgn="base"/>
            <a:r>
              <a:rPr lang="en-GB" b="1" dirty="0">
                <a:solidFill>
                  <a:srgbClr val="000000"/>
                </a:solidFill>
                <a:latin typeface="+mj-lt"/>
              </a:rPr>
              <a:t>Technical Feasibility: Can We Build It?</a:t>
            </a:r>
            <a:endParaRPr lang="en-GB" dirty="0">
              <a:solidFill>
                <a:srgbClr val="000000"/>
              </a:solidFill>
              <a:latin typeface="+mj-lt"/>
            </a:endParaRPr>
          </a:p>
          <a:p>
            <a:pPr fontAlgn="base">
              <a:buFont typeface="Arial" panose="020B0604020202020204" pitchFamily="34" charset="0"/>
              <a:buChar char="•"/>
            </a:pPr>
            <a:r>
              <a:rPr lang="en-GB" dirty="0">
                <a:solidFill>
                  <a:srgbClr val="000000"/>
                </a:solidFill>
                <a:latin typeface="+mj-lt"/>
              </a:rPr>
              <a:t>Familiarity with application: Less familiarity generates more risk.</a:t>
            </a:r>
          </a:p>
          <a:p>
            <a:pPr fontAlgn="base">
              <a:buFont typeface="Arial" panose="020B0604020202020204" pitchFamily="34" charset="0"/>
              <a:buChar char="•"/>
            </a:pPr>
            <a:r>
              <a:rPr lang="en-GB" dirty="0">
                <a:solidFill>
                  <a:srgbClr val="000000"/>
                </a:solidFill>
                <a:latin typeface="+mj-lt"/>
              </a:rPr>
              <a:t>Familiarity with technology: Less familiarity generates more risk.</a:t>
            </a:r>
          </a:p>
          <a:p>
            <a:pPr fontAlgn="base">
              <a:buFont typeface="Arial" panose="020B0604020202020204" pitchFamily="34" charset="0"/>
              <a:buChar char="•"/>
            </a:pPr>
            <a:r>
              <a:rPr lang="en-GB" dirty="0">
                <a:solidFill>
                  <a:srgbClr val="000000"/>
                </a:solidFill>
                <a:latin typeface="+mj-lt"/>
              </a:rPr>
              <a:t>Project size: Large projects have more risk.</a:t>
            </a:r>
          </a:p>
          <a:p>
            <a:pPr fontAlgn="base">
              <a:buFont typeface="Arial" panose="020B0604020202020204" pitchFamily="34" charset="0"/>
              <a:buChar char="•"/>
            </a:pPr>
            <a:r>
              <a:rPr lang="en-GB" dirty="0">
                <a:solidFill>
                  <a:srgbClr val="000000"/>
                </a:solidFill>
                <a:latin typeface="+mj-lt"/>
              </a:rPr>
              <a:t>Compatibility: The harder it is to integrate the system with the company’s existing technology, the higher the risk will be.</a:t>
            </a:r>
          </a:p>
        </p:txBody>
      </p:sp>
    </p:spTree>
    <p:extLst>
      <p:ext uri="{BB962C8B-B14F-4D97-AF65-F5344CB8AC3E}">
        <p14:creationId xmlns:p14="http://schemas.microsoft.com/office/powerpoint/2010/main" val="3369242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BA8CBB2-C0D5-44EB-A656-15DF96B75271}"/>
              </a:ext>
            </a:extLst>
          </p:cNvPr>
          <p:cNvSpPr>
            <a:spLocks noGrp="1"/>
          </p:cNvSpPr>
          <p:nvPr>
            <p:ph type="title"/>
          </p:nvPr>
        </p:nvSpPr>
        <p:spPr/>
        <p:txBody>
          <a:bodyPr/>
          <a:lstStyle/>
          <a:p>
            <a:r>
              <a:rPr lang="en-GB" dirty="0"/>
              <a:t>Feasibility Analysis</a:t>
            </a:r>
          </a:p>
        </p:txBody>
      </p:sp>
      <p:sp>
        <p:nvSpPr>
          <p:cNvPr id="10" name="Content Placeholder 9">
            <a:extLst>
              <a:ext uri="{FF2B5EF4-FFF2-40B4-BE49-F238E27FC236}">
                <a16:creationId xmlns:a16="http://schemas.microsoft.com/office/drawing/2014/main" id="{C1F21F03-80BD-4B87-BBE2-8E09019FFD96}"/>
              </a:ext>
            </a:extLst>
          </p:cNvPr>
          <p:cNvSpPr>
            <a:spLocks noGrp="1"/>
          </p:cNvSpPr>
          <p:nvPr>
            <p:ph idx="1"/>
          </p:nvPr>
        </p:nvSpPr>
        <p:spPr>
          <a:xfrm>
            <a:off x="381000" y="1447800"/>
            <a:ext cx="8305800" cy="1587486"/>
          </a:xfrm>
        </p:spPr>
        <p:txBody>
          <a:bodyPr/>
          <a:lstStyle/>
          <a:p>
            <a:r>
              <a:rPr lang="en-GB" dirty="0"/>
              <a:t>Once the need for the system and its business requirements have been defined, the approval committee authorizes the systems analyst to prepare a more detailed business case to better understand the proposed IS project. Feasibility analysis guides the organization in determining whether to proceed with the project.</a:t>
            </a:r>
          </a:p>
        </p:txBody>
      </p:sp>
      <p:sp>
        <p:nvSpPr>
          <p:cNvPr id="7" name="Date Placeholder 6">
            <a:extLst>
              <a:ext uri="{FF2B5EF4-FFF2-40B4-BE49-F238E27FC236}">
                <a16:creationId xmlns:a16="http://schemas.microsoft.com/office/drawing/2014/main" id="{68BD83F5-2AA5-488F-8113-946541FB4468}"/>
              </a:ext>
            </a:extLst>
          </p:cNvPr>
          <p:cNvSpPr>
            <a:spLocks noGrp="1"/>
          </p:cNvSpPr>
          <p:nvPr>
            <p:ph type="dt" sz="half" idx="10"/>
          </p:nvPr>
        </p:nvSpPr>
        <p:spPr/>
        <p:txBody>
          <a:bodyPr/>
          <a:lstStyle/>
          <a:p>
            <a:pPr>
              <a:defRPr/>
            </a:pPr>
            <a:fld id="{BF54381E-D27A-42B0-A40A-ABB3A71D4231}" type="datetime4">
              <a:rPr lang="en-GB" altLang="en-US" smtClean="0"/>
              <a:pPr>
                <a:defRPr/>
              </a:pPr>
              <a:t>29 July 2020</a:t>
            </a:fld>
            <a:endParaRPr lang="en-GB" altLang="en-US"/>
          </a:p>
        </p:txBody>
      </p:sp>
      <p:sp>
        <p:nvSpPr>
          <p:cNvPr id="8" name="Slide Number Placeholder 7">
            <a:extLst>
              <a:ext uri="{FF2B5EF4-FFF2-40B4-BE49-F238E27FC236}">
                <a16:creationId xmlns:a16="http://schemas.microsoft.com/office/drawing/2014/main" id="{A26FFF08-4BFA-4D9C-BC5C-B78D7277E93F}"/>
              </a:ext>
            </a:extLst>
          </p:cNvPr>
          <p:cNvSpPr>
            <a:spLocks noGrp="1"/>
          </p:cNvSpPr>
          <p:nvPr>
            <p:ph type="sldNum" sz="quarter" idx="11"/>
          </p:nvPr>
        </p:nvSpPr>
        <p:spPr/>
        <p:txBody>
          <a:bodyPr/>
          <a:lstStyle/>
          <a:p>
            <a:pPr>
              <a:defRPr/>
            </a:pPr>
            <a:fld id="{F282BC9B-DD46-447B-A49D-6623C16A79DB}" type="slidenum">
              <a:rPr lang="en-GB" altLang="en-US" smtClean="0"/>
              <a:pPr>
                <a:defRPr/>
              </a:pPr>
              <a:t>18</a:t>
            </a:fld>
            <a:endParaRPr lang="en-GB" altLang="en-US"/>
          </a:p>
        </p:txBody>
      </p:sp>
      <p:sp>
        <p:nvSpPr>
          <p:cNvPr id="12" name="Rectangle 11">
            <a:extLst>
              <a:ext uri="{FF2B5EF4-FFF2-40B4-BE49-F238E27FC236}">
                <a16:creationId xmlns:a16="http://schemas.microsoft.com/office/drawing/2014/main" id="{0EAFEDED-3550-43A8-9157-5A1C8B5223C7}"/>
              </a:ext>
            </a:extLst>
          </p:cNvPr>
          <p:cNvSpPr/>
          <p:nvPr/>
        </p:nvSpPr>
        <p:spPr>
          <a:xfrm>
            <a:off x="611560" y="3284984"/>
            <a:ext cx="7162800" cy="1477328"/>
          </a:xfrm>
          <a:prstGeom prst="rect">
            <a:avLst/>
          </a:prstGeom>
        </p:spPr>
        <p:txBody>
          <a:bodyPr wrap="square">
            <a:spAutoFit/>
          </a:bodyPr>
          <a:lstStyle/>
          <a:p>
            <a:pPr fontAlgn="base"/>
            <a:r>
              <a:rPr lang="en-GB" b="1" dirty="0"/>
              <a:t>Economic Feasibility: Should We Build It?</a:t>
            </a:r>
            <a:endParaRPr lang="en-GB" dirty="0"/>
          </a:p>
          <a:p>
            <a:pPr marL="285750" indent="-285750" fontAlgn="base">
              <a:buFont typeface="Arial" panose="020B0604020202020204" pitchFamily="34" charset="0"/>
              <a:buChar char="•"/>
            </a:pPr>
            <a:r>
              <a:rPr lang="en-GB" dirty="0"/>
              <a:t>Development costs</a:t>
            </a:r>
          </a:p>
          <a:p>
            <a:pPr marL="285750" indent="-285750" fontAlgn="base">
              <a:buFont typeface="Arial" panose="020B0604020202020204" pitchFamily="34" charset="0"/>
              <a:buChar char="•"/>
            </a:pPr>
            <a:r>
              <a:rPr lang="en-GB" dirty="0"/>
              <a:t>Annual operating costs</a:t>
            </a:r>
          </a:p>
          <a:p>
            <a:pPr marL="285750" indent="-285750" fontAlgn="base">
              <a:buFont typeface="Arial" panose="020B0604020202020204" pitchFamily="34" charset="0"/>
              <a:buChar char="•"/>
            </a:pPr>
            <a:r>
              <a:rPr lang="en-GB" dirty="0"/>
              <a:t>Annual benefits (cost savings and/or increased revenues)</a:t>
            </a:r>
          </a:p>
          <a:p>
            <a:pPr marL="285750" indent="-285750" fontAlgn="base">
              <a:buFont typeface="Arial" panose="020B0604020202020204" pitchFamily="34" charset="0"/>
              <a:buChar char="•"/>
            </a:pPr>
            <a:r>
              <a:rPr lang="en-GB" dirty="0"/>
              <a:t>Intangible benefits and costs</a:t>
            </a:r>
          </a:p>
        </p:txBody>
      </p:sp>
    </p:spTree>
    <p:extLst>
      <p:ext uri="{BB962C8B-B14F-4D97-AF65-F5344CB8AC3E}">
        <p14:creationId xmlns:p14="http://schemas.microsoft.com/office/powerpoint/2010/main" val="152356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EB73977-7AAD-4ADD-B406-8F8717E1CFA2}"/>
              </a:ext>
            </a:extLst>
          </p:cNvPr>
          <p:cNvSpPr>
            <a:spLocks noGrp="1"/>
          </p:cNvSpPr>
          <p:nvPr>
            <p:ph type="title"/>
          </p:nvPr>
        </p:nvSpPr>
        <p:spPr/>
        <p:txBody>
          <a:bodyPr/>
          <a:lstStyle/>
          <a:p>
            <a:r>
              <a:rPr lang="en-GB" dirty="0"/>
              <a:t>Example of costs and benefits for economic feasibility.</a:t>
            </a:r>
          </a:p>
        </p:txBody>
      </p:sp>
      <p:graphicFrame>
        <p:nvGraphicFramePr>
          <p:cNvPr id="6" name="Content Placeholder 5">
            <a:extLst>
              <a:ext uri="{FF2B5EF4-FFF2-40B4-BE49-F238E27FC236}">
                <a16:creationId xmlns:a16="http://schemas.microsoft.com/office/drawing/2014/main" id="{C3517805-5B24-4A6D-B8FE-9A0E7E8F6B07}"/>
              </a:ext>
            </a:extLst>
          </p:cNvPr>
          <p:cNvGraphicFramePr>
            <a:graphicFrameLocks noGrp="1"/>
          </p:cNvGraphicFramePr>
          <p:nvPr>
            <p:ph idx="1"/>
            <p:extLst>
              <p:ext uri="{D42A27DB-BD31-4B8C-83A1-F6EECF244321}">
                <p14:modId xmlns:p14="http://schemas.microsoft.com/office/powerpoint/2010/main" val="2055506641"/>
              </p:ext>
            </p:extLst>
          </p:nvPr>
        </p:nvGraphicFramePr>
        <p:xfrm>
          <a:off x="381000" y="1447800"/>
          <a:ext cx="8305802" cy="3216944"/>
        </p:xfrm>
        <a:graphic>
          <a:graphicData uri="http://schemas.openxmlformats.org/drawingml/2006/table">
            <a:tbl>
              <a:tblPr firstRow="1" bandRow="1">
                <a:noFill/>
              </a:tblPr>
              <a:tblGrid>
                <a:gridCol w="4008022">
                  <a:extLst>
                    <a:ext uri="{9D8B030D-6E8A-4147-A177-3AD203B41FA5}">
                      <a16:colId xmlns:a16="http://schemas.microsoft.com/office/drawing/2014/main" val="1508661820"/>
                    </a:ext>
                  </a:extLst>
                </a:gridCol>
                <a:gridCol w="4297780">
                  <a:extLst>
                    <a:ext uri="{9D8B030D-6E8A-4147-A177-3AD203B41FA5}">
                      <a16:colId xmlns:a16="http://schemas.microsoft.com/office/drawing/2014/main" val="666692135"/>
                    </a:ext>
                  </a:extLst>
                </a:gridCol>
              </a:tblGrid>
              <a:tr h="353431">
                <a:tc>
                  <a:txBody>
                    <a:bodyPr/>
                    <a:lstStyle/>
                    <a:p>
                      <a:pPr algn="l" fontAlgn="t"/>
                      <a:r>
                        <a:rPr lang="en-GB" sz="1200" b="1">
                          <a:solidFill>
                            <a:schemeClr val="tx1">
                              <a:lumMod val="75000"/>
                              <a:lumOff val="25000"/>
                            </a:schemeClr>
                          </a:solidFill>
                          <a:effectLst/>
                          <a:latin typeface="inherit"/>
                        </a:rPr>
                        <a:t>Development Costs</a:t>
                      </a:r>
                    </a:p>
                  </a:txBody>
                  <a:tcPr marL="296448" marR="11333" marT="72129" marB="72129"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l" fontAlgn="t"/>
                      <a:r>
                        <a:rPr lang="en-GB" sz="1200" b="1">
                          <a:solidFill>
                            <a:schemeClr val="tx1">
                              <a:lumMod val="75000"/>
                              <a:lumOff val="25000"/>
                            </a:schemeClr>
                          </a:solidFill>
                          <a:effectLst/>
                          <a:latin typeface="inherit"/>
                        </a:rPr>
                        <a:t>Operational Costs</a:t>
                      </a:r>
                    </a:p>
                  </a:txBody>
                  <a:tcPr marL="296448" marR="11333" marT="72129" marB="72129" anchor="ctr">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3076773340"/>
                  </a:ext>
                </a:extLst>
              </a:tr>
              <a:tr h="1435363">
                <a:tc>
                  <a:txBody>
                    <a:bodyPr/>
                    <a:lstStyle/>
                    <a:p>
                      <a:pPr algn="l" fontAlgn="base"/>
                      <a:r>
                        <a:rPr lang="en-GB" sz="1200">
                          <a:solidFill>
                            <a:schemeClr val="tx1">
                              <a:lumMod val="75000"/>
                              <a:lumOff val="25000"/>
                            </a:schemeClr>
                          </a:solidFill>
                          <a:effectLst/>
                          <a:latin typeface="inherit"/>
                        </a:rPr>
                        <a:t>Development team salaries</a:t>
                      </a:r>
                    </a:p>
                    <a:p>
                      <a:pPr algn="l" fontAlgn="base"/>
                      <a:r>
                        <a:rPr lang="en-GB" sz="1200">
                          <a:solidFill>
                            <a:schemeClr val="tx1">
                              <a:lumMod val="75000"/>
                              <a:lumOff val="25000"/>
                            </a:schemeClr>
                          </a:solidFill>
                          <a:effectLst/>
                          <a:latin typeface="inherit"/>
                        </a:rPr>
                        <a:t>Consultant fees</a:t>
                      </a:r>
                    </a:p>
                    <a:p>
                      <a:pPr algn="l" fontAlgn="base"/>
                      <a:r>
                        <a:rPr lang="en-GB" sz="1200">
                          <a:solidFill>
                            <a:schemeClr val="tx1">
                              <a:lumMod val="75000"/>
                              <a:lumOff val="25000"/>
                            </a:schemeClr>
                          </a:solidFill>
                          <a:effectLst/>
                          <a:latin typeface="inherit"/>
                        </a:rPr>
                        <a:t>Development training</a:t>
                      </a:r>
                    </a:p>
                    <a:p>
                      <a:pPr algn="l" fontAlgn="base"/>
                      <a:r>
                        <a:rPr lang="en-GB" sz="1200">
                          <a:solidFill>
                            <a:schemeClr val="tx1">
                              <a:lumMod val="75000"/>
                              <a:lumOff val="25000"/>
                            </a:schemeClr>
                          </a:solidFill>
                          <a:effectLst/>
                          <a:latin typeface="inherit"/>
                        </a:rPr>
                        <a:t>Hardware and software</a:t>
                      </a:r>
                    </a:p>
                    <a:p>
                      <a:pPr algn="l" fontAlgn="base"/>
                      <a:r>
                        <a:rPr lang="en-GB" sz="1200">
                          <a:solidFill>
                            <a:schemeClr val="tx1">
                              <a:lumMod val="75000"/>
                              <a:lumOff val="25000"/>
                            </a:schemeClr>
                          </a:solidFill>
                          <a:effectLst/>
                          <a:latin typeface="inherit"/>
                        </a:rPr>
                        <a:t>Vendor installation</a:t>
                      </a:r>
                    </a:p>
                    <a:p>
                      <a:pPr algn="l" fontAlgn="base"/>
                      <a:r>
                        <a:rPr lang="en-GB" sz="1200">
                          <a:solidFill>
                            <a:schemeClr val="tx1">
                              <a:lumMod val="75000"/>
                              <a:lumOff val="25000"/>
                            </a:schemeClr>
                          </a:solidFill>
                          <a:effectLst/>
                          <a:latin typeface="inherit"/>
                        </a:rPr>
                        <a:t>Office space and equipment</a:t>
                      </a:r>
                    </a:p>
                    <a:p>
                      <a:pPr algn="l" fontAlgn="base"/>
                      <a:r>
                        <a:rPr lang="en-GB" sz="1200">
                          <a:solidFill>
                            <a:schemeClr val="tx1">
                              <a:lumMod val="75000"/>
                              <a:lumOff val="25000"/>
                            </a:schemeClr>
                          </a:solidFill>
                          <a:effectLst/>
                          <a:latin typeface="inherit"/>
                        </a:rPr>
                        <a:t>Data conversion costs</a:t>
                      </a:r>
                    </a:p>
                  </a:txBody>
                  <a:tcPr marL="296448" marR="11333" marT="72129" marB="7212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fontAlgn="base"/>
                      <a:r>
                        <a:rPr lang="en-GB" sz="1200">
                          <a:solidFill>
                            <a:schemeClr val="tx1">
                              <a:lumMod val="75000"/>
                              <a:lumOff val="25000"/>
                            </a:schemeClr>
                          </a:solidFill>
                          <a:effectLst/>
                          <a:latin typeface="inherit"/>
                        </a:rPr>
                        <a:t>Software upgrades</a:t>
                      </a:r>
                    </a:p>
                    <a:p>
                      <a:pPr algn="l" fontAlgn="base"/>
                      <a:r>
                        <a:rPr lang="en-GB" sz="1200">
                          <a:solidFill>
                            <a:schemeClr val="tx1">
                              <a:lumMod val="75000"/>
                              <a:lumOff val="25000"/>
                            </a:schemeClr>
                          </a:solidFill>
                          <a:effectLst/>
                          <a:latin typeface="inherit"/>
                        </a:rPr>
                        <a:t>Software licensing fees</a:t>
                      </a:r>
                    </a:p>
                    <a:p>
                      <a:pPr algn="l" fontAlgn="base"/>
                      <a:r>
                        <a:rPr lang="en-GB" sz="1200">
                          <a:solidFill>
                            <a:schemeClr val="tx1">
                              <a:lumMod val="75000"/>
                              <a:lumOff val="25000"/>
                            </a:schemeClr>
                          </a:solidFill>
                          <a:effectLst/>
                          <a:latin typeface="inherit"/>
                        </a:rPr>
                        <a:t>Hardware repair and upgrades</a:t>
                      </a:r>
                    </a:p>
                    <a:p>
                      <a:pPr algn="l" fontAlgn="base"/>
                      <a:r>
                        <a:rPr lang="en-GB" sz="1200">
                          <a:solidFill>
                            <a:schemeClr val="tx1">
                              <a:lumMod val="75000"/>
                              <a:lumOff val="25000"/>
                            </a:schemeClr>
                          </a:solidFill>
                          <a:effectLst/>
                          <a:latin typeface="inherit"/>
                        </a:rPr>
                        <a:t>Cloud storage fees</a:t>
                      </a:r>
                    </a:p>
                    <a:p>
                      <a:pPr algn="l" fontAlgn="base"/>
                      <a:r>
                        <a:rPr lang="en-GB" sz="1200">
                          <a:solidFill>
                            <a:schemeClr val="tx1">
                              <a:lumMod val="75000"/>
                              <a:lumOff val="25000"/>
                            </a:schemeClr>
                          </a:solidFill>
                          <a:effectLst/>
                          <a:latin typeface="inherit"/>
                        </a:rPr>
                        <a:t>Operational team salaries</a:t>
                      </a:r>
                    </a:p>
                    <a:p>
                      <a:pPr algn="l" fontAlgn="base"/>
                      <a:r>
                        <a:rPr lang="en-GB" sz="1200">
                          <a:solidFill>
                            <a:schemeClr val="tx1">
                              <a:lumMod val="75000"/>
                              <a:lumOff val="25000"/>
                            </a:schemeClr>
                          </a:solidFill>
                          <a:effectLst/>
                          <a:latin typeface="inherit"/>
                        </a:rPr>
                        <a:t>Communications charges</a:t>
                      </a:r>
                    </a:p>
                    <a:p>
                      <a:pPr algn="l" fontAlgn="base"/>
                      <a:r>
                        <a:rPr lang="en-GB" sz="1200">
                          <a:solidFill>
                            <a:schemeClr val="tx1">
                              <a:lumMod val="75000"/>
                              <a:lumOff val="25000"/>
                            </a:schemeClr>
                          </a:solidFill>
                          <a:effectLst/>
                          <a:latin typeface="inherit"/>
                        </a:rPr>
                        <a:t>User training</a:t>
                      </a:r>
                    </a:p>
                  </a:txBody>
                  <a:tcPr marL="296448" marR="11333" marT="72129" marB="7212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243280008"/>
                  </a:ext>
                </a:extLst>
              </a:tr>
              <a:tr h="353431">
                <a:tc>
                  <a:txBody>
                    <a:bodyPr/>
                    <a:lstStyle/>
                    <a:p>
                      <a:pPr algn="l" fontAlgn="t"/>
                      <a:r>
                        <a:rPr lang="en-GB" sz="1200" b="1">
                          <a:solidFill>
                            <a:schemeClr val="tx1">
                              <a:lumMod val="75000"/>
                              <a:lumOff val="25000"/>
                            </a:schemeClr>
                          </a:solidFill>
                          <a:effectLst/>
                          <a:latin typeface="inherit"/>
                        </a:rPr>
                        <a:t>Tangible Benefits</a:t>
                      </a:r>
                      <a:endParaRPr lang="en-GB" sz="1200">
                        <a:solidFill>
                          <a:schemeClr val="tx1">
                            <a:lumMod val="75000"/>
                            <a:lumOff val="25000"/>
                          </a:schemeClr>
                        </a:solidFill>
                        <a:effectLst/>
                        <a:latin typeface="inherit"/>
                      </a:endParaRPr>
                    </a:p>
                  </a:txBody>
                  <a:tcPr marL="296448" marR="11333" marT="72129" marB="7212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algn="l" fontAlgn="t"/>
                      <a:r>
                        <a:rPr lang="en-GB" sz="1200" b="1">
                          <a:solidFill>
                            <a:schemeClr val="tx1">
                              <a:lumMod val="75000"/>
                              <a:lumOff val="25000"/>
                            </a:schemeClr>
                          </a:solidFill>
                          <a:effectLst/>
                          <a:latin typeface="inherit"/>
                        </a:rPr>
                        <a:t>Intangible Benefits</a:t>
                      </a:r>
                      <a:endParaRPr lang="en-GB" sz="1200">
                        <a:solidFill>
                          <a:schemeClr val="tx1">
                            <a:lumMod val="75000"/>
                            <a:lumOff val="25000"/>
                          </a:schemeClr>
                        </a:solidFill>
                        <a:effectLst/>
                        <a:latin typeface="inherit"/>
                      </a:endParaRPr>
                    </a:p>
                  </a:txBody>
                  <a:tcPr marL="296448" marR="11333" marT="72129" marB="72129"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962687257"/>
                  </a:ext>
                </a:extLst>
              </a:tr>
              <a:tr h="1074719">
                <a:tc>
                  <a:txBody>
                    <a:bodyPr/>
                    <a:lstStyle/>
                    <a:p>
                      <a:pPr algn="l" fontAlgn="base"/>
                      <a:r>
                        <a:rPr lang="en-GB" sz="1200">
                          <a:solidFill>
                            <a:schemeClr val="tx1">
                              <a:lumMod val="75000"/>
                              <a:lumOff val="25000"/>
                            </a:schemeClr>
                          </a:solidFill>
                          <a:effectLst/>
                          <a:latin typeface="inherit"/>
                        </a:rPr>
                        <a:t>Increased sales</a:t>
                      </a:r>
                    </a:p>
                    <a:p>
                      <a:pPr algn="l" fontAlgn="base"/>
                      <a:r>
                        <a:rPr lang="en-GB" sz="1200">
                          <a:solidFill>
                            <a:schemeClr val="tx1">
                              <a:lumMod val="75000"/>
                              <a:lumOff val="25000"/>
                            </a:schemeClr>
                          </a:solidFill>
                          <a:effectLst/>
                          <a:latin typeface="inherit"/>
                        </a:rPr>
                        <a:t>Reductions in staff</a:t>
                      </a:r>
                    </a:p>
                    <a:p>
                      <a:pPr algn="l" fontAlgn="base"/>
                      <a:r>
                        <a:rPr lang="en-GB" sz="1200">
                          <a:solidFill>
                            <a:schemeClr val="tx1">
                              <a:lumMod val="75000"/>
                              <a:lumOff val="25000"/>
                            </a:schemeClr>
                          </a:solidFill>
                          <a:effectLst/>
                          <a:latin typeface="inherit"/>
                        </a:rPr>
                        <a:t>Reductions in inventory</a:t>
                      </a:r>
                    </a:p>
                    <a:p>
                      <a:pPr algn="l" fontAlgn="base"/>
                      <a:r>
                        <a:rPr lang="en-GB" sz="1200">
                          <a:solidFill>
                            <a:schemeClr val="tx1">
                              <a:lumMod val="75000"/>
                              <a:lumOff val="25000"/>
                            </a:schemeClr>
                          </a:solidFill>
                          <a:effectLst/>
                          <a:latin typeface="inherit"/>
                        </a:rPr>
                        <a:t>Reductions in IT costs</a:t>
                      </a:r>
                    </a:p>
                    <a:p>
                      <a:pPr algn="l" fontAlgn="base"/>
                      <a:r>
                        <a:rPr lang="en-GB" sz="1200">
                          <a:solidFill>
                            <a:schemeClr val="tx1">
                              <a:lumMod val="75000"/>
                              <a:lumOff val="25000"/>
                            </a:schemeClr>
                          </a:solidFill>
                          <a:effectLst/>
                          <a:latin typeface="inherit"/>
                        </a:rPr>
                        <a:t>Better supplier prices</a:t>
                      </a:r>
                    </a:p>
                  </a:txBody>
                  <a:tcPr marL="296448" marR="11333" marT="72129" marB="7212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algn="l" fontAlgn="base"/>
                      <a:r>
                        <a:rPr lang="en-GB" sz="1200">
                          <a:solidFill>
                            <a:schemeClr val="tx1">
                              <a:lumMod val="75000"/>
                              <a:lumOff val="25000"/>
                            </a:schemeClr>
                          </a:solidFill>
                          <a:effectLst/>
                          <a:latin typeface="inherit"/>
                        </a:rPr>
                        <a:t>Increased market share</a:t>
                      </a:r>
                    </a:p>
                    <a:p>
                      <a:pPr algn="l" fontAlgn="base"/>
                      <a:r>
                        <a:rPr lang="en-GB" sz="1200">
                          <a:solidFill>
                            <a:schemeClr val="tx1">
                              <a:lumMod val="75000"/>
                              <a:lumOff val="25000"/>
                            </a:schemeClr>
                          </a:solidFill>
                          <a:effectLst/>
                          <a:latin typeface="inherit"/>
                        </a:rPr>
                        <a:t>Increased brand recognition</a:t>
                      </a:r>
                    </a:p>
                    <a:p>
                      <a:pPr algn="l" fontAlgn="base"/>
                      <a:r>
                        <a:rPr lang="en-GB" sz="1200">
                          <a:solidFill>
                            <a:schemeClr val="tx1">
                              <a:lumMod val="75000"/>
                              <a:lumOff val="25000"/>
                            </a:schemeClr>
                          </a:solidFill>
                          <a:effectLst/>
                          <a:latin typeface="inherit"/>
                        </a:rPr>
                        <a:t>Higher-quality products</a:t>
                      </a:r>
                    </a:p>
                    <a:p>
                      <a:pPr algn="l" fontAlgn="base"/>
                      <a:r>
                        <a:rPr lang="en-GB" sz="1200">
                          <a:solidFill>
                            <a:schemeClr val="tx1">
                              <a:lumMod val="75000"/>
                              <a:lumOff val="25000"/>
                            </a:schemeClr>
                          </a:solidFill>
                          <a:effectLst/>
                          <a:latin typeface="inherit"/>
                        </a:rPr>
                        <a:t>Improved customer service</a:t>
                      </a:r>
                    </a:p>
                    <a:p>
                      <a:pPr algn="l" fontAlgn="base"/>
                      <a:r>
                        <a:rPr lang="en-GB" sz="1200">
                          <a:solidFill>
                            <a:schemeClr val="tx1">
                              <a:lumMod val="75000"/>
                              <a:lumOff val="25000"/>
                            </a:schemeClr>
                          </a:solidFill>
                          <a:effectLst/>
                          <a:latin typeface="inherit"/>
                        </a:rPr>
                        <a:t>Better supplier relations</a:t>
                      </a:r>
                    </a:p>
                  </a:txBody>
                  <a:tcPr marL="296448" marR="11333" marT="72129" marB="72129"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1212967107"/>
                  </a:ext>
                </a:extLst>
              </a:tr>
            </a:tbl>
          </a:graphicData>
        </a:graphic>
      </p:graphicFrame>
      <p:sp>
        <p:nvSpPr>
          <p:cNvPr id="4" name="Date Placeholder 3">
            <a:extLst>
              <a:ext uri="{FF2B5EF4-FFF2-40B4-BE49-F238E27FC236}">
                <a16:creationId xmlns:a16="http://schemas.microsoft.com/office/drawing/2014/main" id="{F2E1AFA2-9956-4470-A003-A14A34E8A0E7}"/>
              </a:ext>
            </a:extLst>
          </p:cNvPr>
          <p:cNvSpPr>
            <a:spLocks noGrp="1"/>
          </p:cNvSpPr>
          <p:nvPr>
            <p:ph type="dt" sz="half" idx="10"/>
          </p:nvPr>
        </p:nvSpPr>
        <p:spPr/>
        <p:txBody>
          <a:bodyPr wrap="square" anchor="t">
            <a:normAutofit/>
          </a:bodyPr>
          <a:lstStyle/>
          <a:p>
            <a:pPr>
              <a:spcAft>
                <a:spcPts val="600"/>
              </a:spcAft>
              <a:defRPr/>
            </a:pPr>
            <a:fld id="{C4C9B118-951F-4210-95A1-158B23349F78}" type="datetime4">
              <a:rPr lang="en-GB" altLang="en-US" smtClean="0"/>
              <a:pPr>
                <a:spcAft>
                  <a:spcPts val="600"/>
                </a:spcAft>
                <a:defRPr/>
              </a:pPr>
              <a:t>29 July 2020</a:t>
            </a:fld>
            <a:endParaRPr lang="en-GB" altLang="en-US"/>
          </a:p>
        </p:txBody>
      </p:sp>
      <p:sp>
        <p:nvSpPr>
          <p:cNvPr id="5" name="Slide Number Placeholder 4">
            <a:extLst>
              <a:ext uri="{FF2B5EF4-FFF2-40B4-BE49-F238E27FC236}">
                <a16:creationId xmlns:a16="http://schemas.microsoft.com/office/drawing/2014/main" id="{A667E099-8C74-4696-A0AE-64752A270978}"/>
              </a:ext>
            </a:extLst>
          </p:cNvPr>
          <p:cNvSpPr>
            <a:spLocks noGrp="1"/>
          </p:cNvSpPr>
          <p:nvPr>
            <p:ph type="sldNum" sz="quarter" idx="11"/>
          </p:nvPr>
        </p:nvSpPr>
        <p:spPr/>
        <p:txBody>
          <a:bodyPr wrap="square" anchor="t">
            <a:normAutofit/>
          </a:bodyPr>
          <a:lstStyle/>
          <a:p>
            <a:pPr>
              <a:spcAft>
                <a:spcPts val="600"/>
              </a:spcAft>
              <a:defRPr/>
            </a:pPr>
            <a:fld id="{9A546908-54B0-4EF9-B997-73888F4A5500}" type="slidenum">
              <a:rPr lang="en-GB" altLang="en-US" smtClean="0"/>
              <a:pPr>
                <a:spcAft>
                  <a:spcPts val="600"/>
                </a:spcAft>
                <a:defRPr/>
              </a:pPr>
              <a:t>19</a:t>
            </a:fld>
            <a:endParaRPr lang="en-GB" altLang="en-US"/>
          </a:p>
        </p:txBody>
      </p:sp>
    </p:spTree>
    <p:extLst>
      <p:ext uri="{BB962C8B-B14F-4D97-AF65-F5344CB8AC3E}">
        <p14:creationId xmlns:p14="http://schemas.microsoft.com/office/powerpoint/2010/main" val="2229347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A76BFC-AD6C-472E-9524-5EDD59EDC1D1}"/>
              </a:ext>
            </a:extLst>
          </p:cNvPr>
          <p:cNvSpPr/>
          <p:nvPr/>
        </p:nvSpPr>
        <p:spPr>
          <a:xfrm>
            <a:off x="251521" y="332656"/>
            <a:ext cx="8568952" cy="954107"/>
          </a:xfrm>
          <a:prstGeom prst="rect">
            <a:avLst/>
          </a:prstGeom>
        </p:spPr>
        <p:txBody>
          <a:bodyPr wrap="square">
            <a:spAutoFit/>
          </a:bodyPr>
          <a:lstStyle/>
          <a:p>
            <a:pPr algn="dist"/>
            <a:r>
              <a:rPr lang="en-GB" sz="2800" b="1" dirty="0">
                <a:solidFill>
                  <a:srgbClr val="002060"/>
                </a:solidFill>
                <a:latin typeface="Arial" panose="020B0604020202020204" pitchFamily="34" charset="0"/>
                <a:cs typeface="Arial" panose="020B0604020202020204" pitchFamily="34" charset="0"/>
              </a:rPr>
              <a:t>The Systems Analyst and </a:t>
            </a:r>
          </a:p>
          <a:p>
            <a:pPr algn="dist"/>
            <a:r>
              <a:rPr lang="en-GB" sz="2800" b="1" dirty="0">
                <a:solidFill>
                  <a:srgbClr val="002060"/>
                </a:solidFill>
                <a:latin typeface="Arial" panose="020B0604020202020204" pitchFamily="34" charset="0"/>
                <a:cs typeface="Arial" panose="020B0604020202020204" pitchFamily="34" charset="0"/>
              </a:rPr>
              <a:t>Information Systems Development</a:t>
            </a:r>
          </a:p>
        </p:txBody>
      </p:sp>
      <p:sp>
        <p:nvSpPr>
          <p:cNvPr id="3" name="TextBox 2">
            <a:extLst>
              <a:ext uri="{FF2B5EF4-FFF2-40B4-BE49-F238E27FC236}">
                <a16:creationId xmlns:a16="http://schemas.microsoft.com/office/drawing/2014/main" id="{41E6F3DD-A671-40C0-9C69-15571131F24D}"/>
              </a:ext>
            </a:extLst>
          </p:cNvPr>
          <p:cNvSpPr txBox="1"/>
          <p:nvPr/>
        </p:nvSpPr>
        <p:spPr>
          <a:xfrm>
            <a:off x="1691680" y="4797152"/>
            <a:ext cx="5953425" cy="1200329"/>
          </a:xfrm>
          <a:prstGeom prst="rect">
            <a:avLst/>
          </a:prstGeom>
          <a:noFill/>
        </p:spPr>
        <p:txBody>
          <a:bodyPr wrap="none" rtlCol="0">
            <a:spAutoFit/>
          </a:bodyPr>
          <a:lstStyle/>
          <a:p>
            <a:pPr algn="ctr"/>
            <a:r>
              <a:rPr lang="en-GB" b="1" dirty="0" err="1">
                <a:solidFill>
                  <a:schemeClr val="bg1"/>
                </a:solidFill>
                <a:latin typeface="Arial" panose="020B0604020202020204" pitchFamily="34" charset="0"/>
                <a:cs typeface="Arial" panose="020B0604020202020204" pitchFamily="34" charset="0"/>
              </a:rPr>
              <a:t>Reco</a:t>
            </a:r>
            <a:r>
              <a:rPr lang="en-GB" b="1" dirty="0" err="1">
                <a:latin typeface="Arial" panose="020B0604020202020204" pitchFamily="34" charset="0"/>
                <a:cs typeface="Arial" panose="020B0604020202020204" pitchFamily="34" charset="0"/>
              </a:rPr>
              <a:t>Systems</a:t>
            </a:r>
            <a:r>
              <a:rPr lang="en-GB" b="1" dirty="0">
                <a:latin typeface="Arial" panose="020B0604020202020204" pitchFamily="34" charset="0"/>
                <a:cs typeface="Arial" panose="020B0604020202020204" pitchFamily="34" charset="0"/>
              </a:rPr>
              <a:t> Analysis and Design</a:t>
            </a:r>
          </a:p>
          <a:p>
            <a:pPr algn="ctr"/>
            <a:r>
              <a:rPr lang="en-GB" b="1" dirty="0">
                <a:latin typeface="Arial" panose="020B0604020202020204" pitchFamily="34" charset="0"/>
                <a:cs typeface="Arial" panose="020B0604020202020204" pitchFamily="34" charset="0"/>
              </a:rPr>
              <a:t>Alan Dennis; Barbara Haley Wixom; Roberta M. Roth</a:t>
            </a:r>
          </a:p>
          <a:p>
            <a:pPr algn="ctr"/>
            <a:r>
              <a:rPr lang="en-GB" b="1" dirty="0">
                <a:latin typeface="Arial" panose="020B0604020202020204" pitchFamily="34" charset="0"/>
                <a:cs typeface="Arial" panose="020B0604020202020204" pitchFamily="34" charset="0"/>
              </a:rPr>
              <a:t>2019</a:t>
            </a:r>
          </a:p>
          <a:p>
            <a:pPr algn="ctr"/>
            <a:r>
              <a:rPr lang="en-GB" b="1" dirty="0">
                <a:latin typeface="Arial" panose="020B0604020202020204" pitchFamily="34" charset="0"/>
                <a:cs typeface="Arial" panose="020B0604020202020204" pitchFamily="34" charset="0"/>
              </a:rPr>
              <a:t>Chapter 1</a:t>
            </a:r>
          </a:p>
        </p:txBody>
      </p:sp>
      <p:pic>
        <p:nvPicPr>
          <p:cNvPr id="1028" name="Picture 4" descr="Computer Information Systems vs. Information Technology Illustration">
            <a:extLst>
              <a:ext uri="{FF2B5EF4-FFF2-40B4-BE49-F238E27FC236}">
                <a16:creationId xmlns:a16="http://schemas.microsoft.com/office/drawing/2014/main" id="{02BD48D9-758C-4DEF-9CB3-935D8EF21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287998"/>
            <a:ext cx="6480720" cy="33911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BA8CBB2-C0D5-44EB-A656-15DF96B75271}"/>
              </a:ext>
            </a:extLst>
          </p:cNvPr>
          <p:cNvSpPr>
            <a:spLocks noGrp="1"/>
          </p:cNvSpPr>
          <p:nvPr>
            <p:ph type="title"/>
          </p:nvPr>
        </p:nvSpPr>
        <p:spPr/>
        <p:txBody>
          <a:bodyPr/>
          <a:lstStyle/>
          <a:p>
            <a:r>
              <a:rPr lang="en-GB" dirty="0"/>
              <a:t>Feasibility Analysis</a:t>
            </a:r>
          </a:p>
        </p:txBody>
      </p:sp>
      <p:sp>
        <p:nvSpPr>
          <p:cNvPr id="10" name="Content Placeholder 9">
            <a:extLst>
              <a:ext uri="{FF2B5EF4-FFF2-40B4-BE49-F238E27FC236}">
                <a16:creationId xmlns:a16="http://schemas.microsoft.com/office/drawing/2014/main" id="{C1F21F03-80BD-4B87-BBE2-8E09019FFD96}"/>
              </a:ext>
            </a:extLst>
          </p:cNvPr>
          <p:cNvSpPr>
            <a:spLocks noGrp="1"/>
          </p:cNvSpPr>
          <p:nvPr>
            <p:ph idx="1"/>
          </p:nvPr>
        </p:nvSpPr>
        <p:spPr>
          <a:xfrm>
            <a:off x="381000" y="1447800"/>
            <a:ext cx="8305800" cy="1587486"/>
          </a:xfrm>
        </p:spPr>
        <p:txBody>
          <a:bodyPr/>
          <a:lstStyle/>
          <a:p>
            <a:r>
              <a:rPr lang="en-GB" dirty="0"/>
              <a:t>Once the need for the system and its business requirements have been defined, the approval committee authorizes the systems analyst to prepare a more detailed business case to better understand the proposed IS project. Feasibility analysis guides the organization in determining whether to proceed with the project.</a:t>
            </a:r>
          </a:p>
        </p:txBody>
      </p:sp>
      <p:sp>
        <p:nvSpPr>
          <p:cNvPr id="7" name="Date Placeholder 6">
            <a:extLst>
              <a:ext uri="{FF2B5EF4-FFF2-40B4-BE49-F238E27FC236}">
                <a16:creationId xmlns:a16="http://schemas.microsoft.com/office/drawing/2014/main" id="{68BD83F5-2AA5-488F-8113-946541FB4468}"/>
              </a:ext>
            </a:extLst>
          </p:cNvPr>
          <p:cNvSpPr>
            <a:spLocks noGrp="1"/>
          </p:cNvSpPr>
          <p:nvPr>
            <p:ph type="dt" sz="half" idx="10"/>
          </p:nvPr>
        </p:nvSpPr>
        <p:spPr/>
        <p:txBody>
          <a:bodyPr/>
          <a:lstStyle/>
          <a:p>
            <a:pPr>
              <a:defRPr/>
            </a:pPr>
            <a:fld id="{BF54381E-D27A-42B0-A40A-ABB3A71D4231}" type="datetime4">
              <a:rPr lang="en-GB" altLang="en-US" smtClean="0"/>
              <a:pPr>
                <a:defRPr/>
              </a:pPr>
              <a:t>29 July 2020</a:t>
            </a:fld>
            <a:endParaRPr lang="en-GB" altLang="en-US"/>
          </a:p>
        </p:txBody>
      </p:sp>
      <p:sp>
        <p:nvSpPr>
          <p:cNvPr id="8" name="Slide Number Placeholder 7">
            <a:extLst>
              <a:ext uri="{FF2B5EF4-FFF2-40B4-BE49-F238E27FC236}">
                <a16:creationId xmlns:a16="http://schemas.microsoft.com/office/drawing/2014/main" id="{A26FFF08-4BFA-4D9C-BC5C-B78D7277E93F}"/>
              </a:ext>
            </a:extLst>
          </p:cNvPr>
          <p:cNvSpPr>
            <a:spLocks noGrp="1"/>
          </p:cNvSpPr>
          <p:nvPr>
            <p:ph type="sldNum" sz="quarter" idx="11"/>
          </p:nvPr>
        </p:nvSpPr>
        <p:spPr/>
        <p:txBody>
          <a:bodyPr/>
          <a:lstStyle/>
          <a:p>
            <a:pPr>
              <a:defRPr/>
            </a:pPr>
            <a:fld id="{F282BC9B-DD46-447B-A49D-6623C16A79DB}" type="slidenum">
              <a:rPr lang="en-GB" altLang="en-US" smtClean="0"/>
              <a:pPr>
                <a:defRPr/>
              </a:pPr>
              <a:t>20</a:t>
            </a:fld>
            <a:endParaRPr lang="en-GB" altLang="en-US"/>
          </a:p>
        </p:txBody>
      </p:sp>
      <p:sp>
        <p:nvSpPr>
          <p:cNvPr id="12" name="Rectangle 11">
            <a:extLst>
              <a:ext uri="{FF2B5EF4-FFF2-40B4-BE49-F238E27FC236}">
                <a16:creationId xmlns:a16="http://schemas.microsoft.com/office/drawing/2014/main" id="{0EAFEDED-3550-43A8-9157-5A1C8B5223C7}"/>
              </a:ext>
            </a:extLst>
          </p:cNvPr>
          <p:cNvSpPr/>
          <p:nvPr/>
        </p:nvSpPr>
        <p:spPr>
          <a:xfrm>
            <a:off x="611560" y="3284984"/>
            <a:ext cx="7162800" cy="2031325"/>
          </a:xfrm>
          <a:prstGeom prst="rect">
            <a:avLst/>
          </a:prstGeom>
        </p:spPr>
        <p:txBody>
          <a:bodyPr wrap="square">
            <a:spAutoFit/>
          </a:bodyPr>
          <a:lstStyle/>
          <a:p>
            <a:pPr fontAlgn="base"/>
            <a:r>
              <a:rPr lang="en-GB" b="1" dirty="0"/>
              <a:t>Organizational Feasibility: If We Build It, Will They Come?</a:t>
            </a:r>
            <a:endParaRPr lang="en-GB" dirty="0"/>
          </a:p>
          <a:p>
            <a:pPr marL="285750" indent="-285750" fontAlgn="base">
              <a:buFont typeface="Arial" panose="020B0604020202020204" pitchFamily="34" charset="0"/>
              <a:buChar char="•"/>
            </a:pPr>
            <a:r>
              <a:rPr lang="en-GB" dirty="0"/>
              <a:t>Is the project strategically aligned with the business?</a:t>
            </a:r>
          </a:p>
          <a:p>
            <a:pPr marL="285750" indent="-285750" fontAlgn="base">
              <a:buFont typeface="Arial" panose="020B0604020202020204" pitchFamily="34" charset="0"/>
              <a:buChar char="•"/>
            </a:pPr>
            <a:r>
              <a:rPr lang="en-GB" dirty="0"/>
              <a:t>Project champion(s)</a:t>
            </a:r>
          </a:p>
          <a:p>
            <a:pPr marL="285750" indent="-285750" fontAlgn="base">
              <a:buFont typeface="Arial" panose="020B0604020202020204" pitchFamily="34" charset="0"/>
              <a:buChar char="•"/>
            </a:pPr>
            <a:r>
              <a:rPr lang="en-GB" dirty="0"/>
              <a:t>Senior management</a:t>
            </a:r>
          </a:p>
          <a:p>
            <a:pPr marL="285750" indent="-285750" fontAlgn="base">
              <a:buFont typeface="Arial" panose="020B0604020202020204" pitchFamily="34" charset="0"/>
              <a:buChar char="•"/>
            </a:pPr>
            <a:r>
              <a:rPr lang="en-GB" dirty="0"/>
              <a:t>Users</a:t>
            </a:r>
          </a:p>
          <a:p>
            <a:pPr marL="285750" indent="-285750" fontAlgn="base">
              <a:buFont typeface="Arial" panose="020B0604020202020204" pitchFamily="34" charset="0"/>
              <a:buChar char="•"/>
            </a:pPr>
            <a:r>
              <a:rPr lang="en-GB" dirty="0"/>
              <a:t>Other stakeholders</a:t>
            </a:r>
          </a:p>
        </p:txBody>
      </p:sp>
    </p:spTree>
    <p:extLst>
      <p:ext uri="{BB962C8B-B14F-4D97-AF65-F5344CB8AC3E}">
        <p14:creationId xmlns:p14="http://schemas.microsoft.com/office/powerpoint/2010/main" val="995401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258098-82D3-4170-AFD0-F86C2615F319}"/>
              </a:ext>
            </a:extLst>
          </p:cNvPr>
          <p:cNvSpPr>
            <a:spLocks noGrp="1"/>
          </p:cNvSpPr>
          <p:nvPr>
            <p:ph type="title"/>
          </p:nvPr>
        </p:nvSpPr>
        <p:spPr/>
        <p:txBody>
          <a:bodyPr/>
          <a:lstStyle/>
          <a:p>
            <a:pPr algn="ctr"/>
            <a:r>
              <a:rPr lang="en-GB" dirty="0"/>
              <a:t>Important stakeholders for organizational feasibility.</a:t>
            </a:r>
          </a:p>
        </p:txBody>
      </p:sp>
      <p:graphicFrame>
        <p:nvGraphicFramePr>
          <p:cNvPr id="6" name="Content Placeholder 5">
            <a:extLst>
              <a:ext uri="{FF2B5EF4-FFF2-40B4-BE49-F238E27FC236}">
                <a16:creationId xmlns:a16="http://schemas.microsoft.com/office/drawing/2014/main" id="{90D7E1C4-B8E3-4827-838B-7296B09751AB}"/>
              </a:ext>
            </a:extLst>
          </p:cNvPr>
          <p:cNvGraphicFramePr>
            <a:graphicFrameLocks noGrp="1"/>
          </p:cNvGraphicFramePr>
          <p:nvPr>
            <p:ph idx="1"/>
            <p:extLst>
              <p:ext uri="{D42A27DB-BD31-4B8C-83A1-F6EECF244321}">
                <p14:modId xmlns:p14="http://schemas.microsoft.com/office/powerpoint/2010/main" val="1995256774"/>
              </p:ext>
            </p:extLst>
          </p:nvPr>
        </p:nvGraphicFramePr>
        <p:xfrm>
          <a:off x="381000" y="1447800"/>
          <a:ext cx="8302807" cy="3951289"/>
        </p:xfrm>
        <a:graphic>
          <a:graphicData uri="http://schemas.openxmlformats.org/drawingml/2006/table">
            <a:tbl>
              <a:tblPr/>
              <a:tblGrid>
                <a:gridCol w="1646809">
                  <a:extLst>
                    <a:ext uri="{9D8B030D-6E8A-4147-A177-3AD203B41FA5}">
                      <a16:colId xmlns:a16="http://schemas.microsoft.com/office/drawing/2014/main" val="3148485537"/>
                    </a:ext>
                  </a:extLst>
                </a:gridCol>
                <a:gridCol w="3313601">
                  <a:extLst>
                    <a:ext uri="{9D8B030D-6E8A-4147-A177-3AD203B41FA5}">
                      <a16:colId xmlns:a16="http://schemas.microsoft.com/office/drawing/2014/main" val="2415211125"/>
                    </a:ext>
                  </a:extLst>
                </a:gridCol>
                <a:gridCol w="3342397">
                  <a:extLst>
                    <a:ext uri="{9D8B030D-6E8A-4147-A177-3AD203B41FA5}">
                      <a16:colId xmlns:a16="http://schemas.microsoft.com/office/drawing/2014/main" val="2488666908"/>
                    </a:ext>
                  </a:extLst>
                </a:gridCol>
              </a:tblGrid>
              <a:tr h="308648">
                <a:tc>
                  <a:txBody>
                    <a:bodyPr/>
                    <a:lstStyle/>
                    <a:p>
                      <a:pPr algn="l" fontAlgn="t">
                        <a:spcBef>
                          <a:spcPts val="0"/>
                        </a:spcBef>
                        <a:spcAft>
                          <a:spcPts val="0"/>
                        </a:spcAft>
                      </a:pPr>
                      <a:endParaRPr lang="en-GB" sz="1200" b="0" i="0" u="none" strike="noStrike">
                        <a:effectLst/>
                        <a:latin typeface="Arial" panose="020B0604020202020204" pitchFamily="34" charset="0"/>
                      </a:endParaRPr>
                    </a:p>
                  </a:txBody>
                  <a:tcPr marL="20327" marR="20327" marT="9433" marB="9433"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l" fontAlgn="t">
                        <a:spcBef>
                          <a:spcPts val="0"/>
                        </a:spcBef>
                        <a:spcAft>
                          <a:spcPts val="0"/>
                        </a:spcAft>
                      </a:pPr>
                      <a:r>
                        <a:rPr lang="en-GB" sz="1200" b="1" i="0" u="none" strike="noStrike">
                          <a:effectLst/>
                          <a:latin typeface="inherit"/>
                        </a:rPr>
                        <a:t>Role</a:t>
                      </a:r>
                      <a:endParaRPr lang="en-GB" sz="1200" b="0" i="0" u="none" strike="noStrike">
                        <a:effectLst/>
                        <a:latin typeface="Arial" panose="020B0604020202020204" pitchFamily="34" charset="0"/>
                      </a:endParaRPr>
                    </a:p>
                  </a:txBody>
                  <a:tcPr marL="20327" marR="20327" marT="9433" marB="9433"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l" fontAlgn="t">
                        <a:spcBef>
                          <a:spcPts val="0"/>
                        </a:spcBef>
                        <a:spcAft>
                          <a:spcPts val="0"/>
                        </a:spcAft>
                      </a:pPr>
                      <a:r>
                        <a:rPr lang="en-GB" sz="1200" b="1" i="0" u="none" strike="noStrike">
                          <a:effectLst/>
                          <a:latin typeface="inherit"/>
                        </a:rPr>
                        <a:t>To Enhance Organizational Feasibility</a:t>
                      </a:r>
                      <a:endParaRPr lang="en-GB" sz="1200" b="0" i="0" u="none" strike="noStrike">
                        <a:effectLst/>
                        <a:latin typeface="Arial" panose="020B0604020202020204" pitchFamily="34" charset="0"/>
                      </a:endParaRPr>
                    </a:p>
                  </a:txBody>
                  <a:tcPr marL="20327" marR="20327" marT="9433" marB="9433"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554864756"/>
                  </a:ext>
                </a:extLst>
              </a:tr>
              <a:tr h="1123657">
                <a:tc>
                  <a:txBody>
                    <a:bodyPr/>
                    <a:lstStyle/>
                    <a:p>
                      <a:pPr algn="l" fontAlgn="t">
                        <a:spcBef>
                          <a:spcPts val="0"/>
                        </a:spcBef>
                        <a:spcAft>
                          <a:spcPts val="0"/>
                        </a:spcAft>
                      </a:pPr>
                      <a:r>
                        <a:rPr lang="en-GB" sz="1200" b="1" i="0" u="none" strike="noStrike">
                          <a:effectLst/>
                          <a:latin typeface="inherit"/>
                        </a:rPr>
                        <a:t>Champion</a:t>
                      </a:r>
                      <a:endParaRPr lang="en-GB" sz="1200" b="0" i="0" u="none" strike="noStrike">
                        <a:effectLst/>
                        <a:latin typeface="Arial" panose="020B0604020202020204" pitchFamily="34" charset="0"/>
                      </a:endParaRPr>
                    </a:p>
                  </a:txBody>
                  <a:tcPr marL="20327" marR="20327" marT="9433" marB="9433"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l" fontAlgn="base">
                        <a:spcBef>
                          <a:spcPts val="0"/>
                        </a:spcBef>
                        <a:spcAft>
                          <a:spcPts val="0"/>
                        </a:spcAft>
                        <a:buClrTx/>
                        <a:buSzPts val="1800"/>
                        <a:buFont typeface="Arial" panose="020B0604020202020204" pitchFamily="34" charset="0"/>
                        <a:buChar char="•"/>
                      </a:pPr>
                      <a:r>
                        <a:rPr lang="en-GB" sz="1200" b="0" i="0" u="none" strike="noStrike">
                          <a:effectLst/>
                          <a:latin typeface="inherit"/>
                        </a:rPr>
                        <a:t>A champion: Initiates the project</a:t>
                      </a:r>
                      <a:endParaRPr lang="en-GB" sz="1200" b="0" i="0" u="none" strike="noStrike">
                        <a:effectLst/>
                        <a:latin typeface="Arial" panose="020B0604020202020204" pitchFamily="34" charset="0"/>
                      </a:endParaRPr>
                    </a:p>
                    <a:p>
                      <a:pPr algn="l" fontAlgn="base">
                        <a:spcBef>
                          <a:spcPts val="0"/>
                        </a:spcBef>
                        <a:spcAft>
                          <a:spcPts val="0"/>
                        </a:spcAft>
                        <a:buClrTx/>
                        <a:buSzPts val="1800"/>
                        <a:buFont typeface="Arial" panose="020B0604020202020204" pitchFamily="34" charset="0"/>
                        <a:buChar char="•"/>
                      </a:pPr>
                      <a:r>
                        <a:rPr lang="en-GB" sz="1200" b="0" i="0" u="none" strike="noStrike">
                          <a:effectLst/>
                          <a:latin typeface="inherit"/>
                        </a:rPr>
                        <a:t>Promotes the project</a:t>
                      </a:r>
                      <a:endParaRPr lang="en-GB" sz="1200" b="0" i="0" u="none" strike="noStrike">
                        <a:effectLst/>
                        <a:latin typeface="Arial" panose="020B0604020202020204" pitchFamily="34" charset="0"/>
                      </a:endParaRPr>
                    </a:p>
                    <a:p>
                      <a:pPr algn="l" fontAlgn="base">
                        <a:spcBef>
                          <a:spcPts val="0"/>
                        </a:spcBef>
                        <a:spcAft>
                          <a:spcPts val="0"/>
                        </a:spcAft>
                        <a:buClrTx/>
                        <a:buSzPts val="1800"/>
                        <a:buFont typeface="Arial" panose="020B0604020202020204" pitchFamily="34" charset="0"/>
                        <a:buChar char="•"/>
                      </a:pPr>
                      <a:r>
                        <a:rPr lang="en-GB" sz="1200" b="0" i="0" u="none" strike="noStrike">
                          <a:effectLst/>
                          <a:latin typeface="inherit"/>
                        </a:rPr>
                        <a:t>Allocates his or her time to the project</a:t>
                      </a:r>
                      <a:endParaRPr lang="en-GB" sz="1200" b="0" i="0" u="none" strike="noStrike">
                        <a:effectLst/>
                        <a:latin typeface="Arial" panose="020B0604020202020204" pitchFamily="34" charset="0"/>
                      </a:endParaRPr>
                    </a:p>
                    <a:p>
                      <a:pPr algn="l" fontAlgn="base">
                        <a:spcBef>
                          <a:spcPts val="0"/>
                        </a:spcBef>
                        <a:spcAft>
                          <a:spcPts val="0"/>
                        </a:spcAft>
                        <a:buClrTx/>
                        <a:buSzPts val="1800"/>
                        <a:buFont typeface="Arial" panose="020B0604020202020204" pitchFamily="34" charset="0"/>
                        <a:buChar char="•"/>
                      </a:pPr>
                      <a:r>
                        <a:rPr lang="en-GB" sz="1200" b="0" i="0" u="none" strike="noStrike">
                          <a:effectLst/>
                          <a:latin typeface="inherit"/>
                        </a:rPr>
                        <a:t>Provides resources</a:t>
                      </a:r>
                      <a:endParaRPr lang="en-GB" sz="1200" b="0" i="0" u="none" strike="noStrike">
                        <a:effectLst/>
                        <a:latin typeface="Arial" panose="020B0604020202020204" pitchFamily="34" charset="0"/>
                      </a:endParaRPr>
                    </a:p>
                  </a:txBody>
                  <a:tcPr marL="20327" marR="20327" marT="9433" marB="9433"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l" fontAlgn="base">
                        <a:spcBef>
                          <a:spcPts val="0"/>
                        </a:spcBef>
                        <a:spcAft>
                          <a:spcPts val="0"/>
                        </a:spcAft>
                        <a:buClrTx/>
                        <a:buSzPts val="1800"/>
                        <a:buFont typeface="Arial" panose="020B0604020202020204" pitchFamily="34" charset="0"/>
                        <a:buChar char="•"/>
                      </a:pPr>
                      <a:r>
                        <a:rPr lang="en-GB" sz="1200" b="0" i="0" u="none" strike="noStrike">
                          <a:effectLst/>
                          <a:latin typeface="inherit"/>
                        </a:rPr>
                        <a:t>Make a presentation about the objectives of the project and the proposed benefits to those executives who will benefit directly from the system.</a:t>
                      </a:r>
                      <a:endParaRPr lang="en-GB" sz="1200" b="0" i="0" u="none" strike="noStrike">
                        <a:effectLst/>
                        <a:latin typeface="Arial" panose="020B0604020202020204" pitchFamily="34" charset="0"/>
                      </a:endParaRPr>
                    </a:p>
                    <a:p>
                      <a:pPr algn="l" fontAlgn="base">
                        <a:spcBef>
                          <a:spcPts val="0"/>
                        </a:spcBef>
                        <a:spcAft>
                          <a:spcPts val="0"/>
                        </a:spcAft>
                        <a:buClrTx/>
                        <a:buSzPts val="1800"/>
                        <a:buFont typeface="Arial" panose="020B0604020202020204" pitchFamily="34" charset="0"/>
                        <a:buChar char="•"/>
                      </a:pPr>
                      <a:r>
                        <a:rPr lang="en-GB" sz="1200" b="0" i="0" u="none" strike="noStrike">
                          <a:effectLst/>
                          <a:latin typeface="inherit"/>
                        </a:rPr>
                        <a:t>Create a prototype of the system to demonstrate its potential value.</a:t>
                      </a:r>
                      <a:endParaRPr lang="en-GB" sz="1200" b="0" i="0" u="none" strike="noStrike">
                        <a:effectLst/>
                        <a:latin typeface="Arial" panose="020B0604020202020204" pitchFamily="34" charset="0"/>
                      </a:endParaRPr>
                    </a:p>
                  </a:txBody>
                  <a:tcPr marL="20327" marR="20327" marT="9433" marB="9433"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4033475210"/>
                  </a:ext>
                </a:extLst>
              </a:tr>
              <a:tr h="1531162">
                <a:tc>
                  <a:txBody>
                    <a:bodyPr/>
                    <a:lstStyle/>
                    <a:p>
                      <a:pPr algn="l" fontAlgn="t">
                        <a:spcBef>
                          <a:spcPts val="0"/>
                        </a:spcBef>
                        <a:spcAft>
                          <a:spcPts val="0"/>
                        </a:spcAft>
                      </a:pPr>
                      <a:r>
                        <a:rPr lang="en-GB" sz="1200" b="1" i="0" u="none" strike="noStrike">
                          <a:effectLst/>
                          <a:latin typeface="inherit"/>
                        </a:rPr>
                        <a:t>Organizational Management</a:t>
                      </a:r>
                      <a:endParaRPr lang="en-GB" sz="1200" b="0" i="0" u="none" strike="noStrike">
                        <a:effectLst/>
                        <a:latin typeface="Arial" panose="020B0604020202020204" pitchFamily="34" charset="0"/>
                      </a:endParaRPr>
                    </a:p>
                  </a:txBody>
                  <a:tcPr marL="20327" marR="20327" marT="9433" marB="9433"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l" fontAlgn="base">
                        <a:spcBef>
                          <a:spcPts val="0"/>
                        </a:spcBef>
                        <a:spcAft>
                          <a:spcPts val="0"/>
                        </a:spcAft>
                        <a:buClrTx/>
                        <a:buSzPts val="1800"/>
                        <a:buFont typeface="Arial" panose="020B0604020202020204" pitchFamily="34" charset="0"/>
                        <a:buChar char="•"/>
                      </a:pPr>
                      <a:r>
                        <a:rPr lang="en-GB" sz="1200" b="0" i="0" u="none" strike="noStrike" dirty="0">
                          <a:effectLst/>
                          <a:latin typeface="inherit"/>
                        </a:rPr>
                        <a:t>Organizational managers: Know about the project</a:t>
                      </a:r>
                      <a:endParaRPr lang="en-GB" sz="1200" b="0" i="0" u="none" strike="noStrike" dirty="0">
                        <a:effectLst/>
                        <a:latin typeface="Arial" panose="020B0604020202020204" pitchFamily="34" charset="0"/>
                      </a:endParaRPr>
                    </a:p>
                    <a:p>
                      <a:pPr algn="l" fontAlgn="base">
                        <a:spcBef>
                          <a:spcPts val="0"/>
                        </a:spcBef>
                        <a:spcAft>
                          <a:spcPts val="0"/>
                        </a:spcAft>
                        <a:buClrTx/>
                        <a:buSzPts val="1800"/>
                        <a:buFont typeface="Arial" panose="020B0604020202020204" pitchFamily="34" charset="0"/>
                        <a:buChar char="•"/>
                      </a:pPr>
                      <a:r>
                        <a:rPr lang="en-GB" sz="1200" b="0" i="0" u="none" strike="noStrike" dirty="0">
                          <a:effectLst/>
                          <a:latin typeface="inherit"/>
                        </a:rPr>
                        <a:t>Budget enough money for the project</a:t>
                      </a:r>
                      <a:endParaRPr lang="en-GB" sz="1200" b="0" i="0" u="none" strike="noStrike" dirty="0">
                        <a:effectLst/>
                        <a:latin typeface="Arial" panose="020B0604020202020204" pitchFamily="34" charset="0"/>
                      </a:endParaRPr>
                    </a:p>
                    <a:p>
                      <a:pPr algn="l" fontAlgn="base">
                        <a:spcBef>
                          <a:spcPts val="0"/>
                        </a:spcBef>
                        <a:spcAft>
                          <a:spcPts val="0"/>
                        </a:spcAft>
                        <a:buClrTx/>
                        <a:buSzPts val="1800"/>
                        <a:buFont typeface="Arial" panose="020B0604020202020204" pitchFamily="34" charset="0"/>
                        <a:buChar char="•"/>
                      </a:pPr>
                      <a:r>
                        <a:rPr lang="en-GB" sz="1200" b="0" i="0" u="none" strike="noStrike" dirty="0">
                          <a:effectLst/>
                          <a:latin typeface="inherit"/>
                        </a:rPr>
                        <a:t>Encourage users to accept and use the system</a:t>
                      </a:r>
                      <a:endParaRPr lang="en-GB" sz="1200" b="0" i="0" u="none" strike="noStrike" dirty="0">
                        <a:effectLst/>
                        <a:latin typeface="Arial" panose="020B0604020202020204" pitchFamily="34" charset="0"/>
                      </a:endParaRPr>
                    </a:p>
                  </a:txBody>
                  <a:tcPr marL="20327" marR="20327" marT="9433" marB="9433"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l" fontAlgn="base">
                        <a:spcBef>
                          <a:spcPts val="0"/>
                        </a:spcBef>
                        <a:spcAft>
                          <a:spcPts val="0"/>
                        </a:spcAft>
                        <a:buClrTx/>
                        <a:buSzPts val="1800"/>
                        <a:buFont typeface="Arial" panose="020B0604020202020204" pitchFamily="34" charset="0"/>
                        <a:buChar char="•"/>
                      </a:pPr>
                      <a:r>
                        <a:rPr lang="en-GB" sz="1200" b="0" i="0" u="none" strike="noStrike">
                          <a:effectLst/>
                          <a:latin typeface="inherit"/>
                        </a:rPr>
                        <a:t>Make a presentation to the management about the objectives of the project and the proposed benefits.</a:t>
                      </a:r>
                      <a:endParaRPr lang="en-GB" sz="1200" b="0" i="0" u="none" strike="noStrike">
                        <a:effectLst/>
                        <a:latin typeface="Arial" panose="020B0604020202020204" pitchFamily="34" charset="0"/>
                      </a:endParaRPr>
                    </a:p>
                    <a:p>
                      <a:pPr algn="l" fontAlgn="base">
                        <a:spcBef>
                          <a:spcPts val="0"/>
                        </a:spcBef>
                        <a:spcAft>
                          <a:spcPts val="0"/>
                        </a:spcAft>
                        <a:buClrTx/>
                        <a:buSzPts val="1800"/>
                        <a:buFont typeface="Arial" panose="020B0604020202020204" pitchFamily="34" charset="0"/>
                        <a:buChar char="•"/>
                      </a:pPr>
                      <a:r>
                        <a:rPr lang="en-GB" sz="1200" b="0" i="0" u="none" strike="noStrike">
                          <a:effectLst/>
                          <a:latin typeface="inherit"/>
                        </a:rPr>
                        <a:t>Market the benefits of the system, using memos and organizational newsletters.</a:t>
                      </a:r>
                      <a:endParaRPr lang="en-GB" sz="1200" b="0" i="0" u="none" strike="noStrike">
                        <a:effectLst/>
                        <a:latin typeface="Arial" panose="020B0604020202020204" pitchFamily="34" charset="0"/>
                      </a:endParaRPr>
                    </a:p>
                    <a:p>
                      <a:pPr algn="l" fontAlgn="base">
                        <a:spcBef>
                          <a:spcPts val="0"/>
                        </a:spcBef>
                        <a:spcAft>
                          <a:spcPts val="0"/>
                        </a:spcAft>
                        <a:buClrTx/>
                        <a:buSzPts val="1800"/>
                        <a:buFont typeface="Arial" panose="020B0604020202020204" pitchFamily="34" charset="0"/>
                        <a:buChar char="•"/>
                      </a:pPr>
                      <a:r>
                        <a:rPr lang="en-GB" sz="1200" b="0" i="0" u="none" strike="noStrike">
                          <a:effectLst/>
                          <a:latin typeface="inherit"/>
                        </a:rPr>
                        <a:t>Encourage the champion to talk about the project with his organizational newsletters or her peers.</a:t>
                      </a:r>
                      <a:endParaRPr lang="en-GB" sz="1200" b="0" i="0" u="none" strike="noStrike">
                        <a:effectLst/>
                        <a:latin typeface="Arial" panose="020B0604020202020204" pitchFamily="34" charset="0"/>
                      </a:endParaRPr>
                    </a:p>
                  </a:txBody>
                  <a:tcPr marL="20327" marR="20327" marT="9433" marB="9433"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3197511625"/>
                  </a:ext>
                </a:extLst>
              </a:tr>
              <a:tr h="987822">
                <a:tc>
                  <a:txBody>
                    <a:bodyPr/>
                    <a:lstStyle/>
                    <a:p>
                      <a:pPr algn="l" fontAlgn="t">
                        <a:spcBef>
                          <a:spcPts val="0"/>
                        </a:spcBef>
                        <a:spcAft>
                          <a:spcPts val="0"/>
                        </a:spcAft>
                      </a:pPr>
                      <a:r>
                        <a:rPr lang="en-GB" sz="1200" b="1" i="0" u="none" strike="noStrike">
                          <a:effectLst/>
                          <a:latin typeface="inherit"/>
                        </a:rPr>
                        <a:t>System Users</a:t>
                      </a:r>
                      <a:endParaRPr lang="en-GB" sz="1200" b="0" i="0" u="none" strike="noStrike">
                        <a:effectLst/>
                        <a:latin typeface="Arial" panose="020B0604020202020204" pitchFamily="34" charset="0"/>
                      </a:endParaRPr>
                    </a:p>
                  </a:txBody>
                  <a:tcPr marL="20327" marR="20327" marT="9433" marB="9433"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l" fontAlgn="base">
                        <a:spcBef>
                          <a:spcPts val="0"/>
                        </a:spcBef>
                        <a:spcAft>
                          <a:spcPts val="0"/>
                        </a:spcAft>
                        <a:buClrTx/>
                        <a:buSzPts val="1800"/>
                        <a:buFont typeface="Arial" panose="020B0604020202020204" pitchFamily="34" charset="0"/>
                        <a:buChar char="•"/>
                      </a:pPr>
                      <a:r>
                        <a:rPr lang="en-GB" sz="1200" b="0" i="0" u="none" strike="noStrike">
                          <a:effectLst/>
                          <a:latin typeface="inherit"/>
                        </a:rPr>
                        <a:t>Users: Make decisions that influence the project</a:t>
                      </a:r>
                      <a:endParaRPr lang="en-GB" sz="1200" b="0" i="0" u="none" strike="noStrike">
                        <a:effectLst/>
                        <a:latin typeface="Arial" panose="020B0604020202020204" pitchFamily="34" charset="0"/>
                      </a:endParaRPr>
                    </a:p>
                    <a:p>
                      <a:pPr algn="l" fontAlgn="base">
                        <a:spcBef>
                          <a:spcPts val="0"/>
                        </a:spcBef>
                        <a:spcAft>
                          <a:spcPts val="0"/>
                        </a:spcAft>
                        <a:buClrTx/>
                        <a:buSzPts val="1800"/>
                        <a:buFont typeface="Arial" panose="020B0604020202020204" pitchFamily="34" charset="0"/>
                        <a:buChar char="•"/>
                      </a:pPr>
                      <a:r>
                        <a:rPr lang="en-GB" sz="1200" b="0" i="0" u="none" strike="noStrike">
                          <a:effectLst/>
                          <a:latin typeface="inherit"/>
                        </a:rPr>
                        <a:t>Perform hands-on activities for the project</a:t>
                      </a:r>
                      <a:endParaRPr lang="en-GB" sz="1200" b="0" i="0" u="none" strike="noStrike">
                        <a:effectLst/>
                        <a:latin typeface="Arial" panose="020B0604020202020204" pitchFamily="34" charset="0"/>
                      </a:endParaRPr>
                    </a:p>
                    <a:p>
                      <a:pPr algn="l" fontAlgn="base">
                        <a:spcBef>
                          <a:spcPts val="0"/>
                        </a:spcBef>
                        <a:spcAft>
                          <a:spcPts val="0"/>
                        </a:spcAft>
                        <a:buClrTx/>
                        <a:buSzPts val="1800"/>
                        <a:buFont typeface="Arial" panose="020B0604020202020204" pitchFamily="34" charset="0"/>
                        <a:buChar char="•"/>
                      </a:pPr>
                      <a:r>
                        <a:rPr lang="en-GB" sz="1200" b="0" i="0" u="none" strike="noStrike">
                          <a:effectLst/>
                          <a:latin typeface="inherit"/>
                        </a:rPr>
                        <a:t>Ultimately determine whether the project is successful using or not using the system</a:t>
                      </a:r>
                      <a:endParaRPr lang="en-GB" sz="1200" b="0" i="0" u="none" strike="noStrike">
                        <a:effectLst/>
                        <a:latin typeface="Arial" panose="020B0604020202020204" pitchFamily="34" charset="0"/>
                      </a:endParaRPr>
                    </a:p>
                  </a:txBody>
                  <a:tcPr marL="20327" marR="20327" marT="9433" marB="9433"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tc>
                  <a:txBody>
                    <a:bodyPr/>
                    <a:lstStyle/>
                    <a:p>
                      <a:pPr algn="l" fontAlgn="base">
                        <a:spcBef>
                          <a:spcPts val="0"/>
                        </a:spcBef>
                        <a:spcAft>
                          <a:spcPts val="0"/>
                        </a:spcAft>
                        <a:buClrTx/>
                        <a:buSzPts val="1800"/>
                        <a:buFont typeface="Arial" panose="020B0604020202020204" pitchFamily="34" charset="0"/>
                        <a:buChar char="•"/>
                      </a:pPr>
                      <a:r>
                        <a:rPr lang="en-GB" sz="1200" b="0" i="0" u="none" strike="noStrike" dirty="0">
                          <a:effectLst/>
                          <a:latin typeface="inherit"/>
                        </a:rPr>
                        <a:t>Assign users official roles on the project team.</a:t>
                      </a:r>
                      <a:endParaRPr lang="en-GB" sz="1200" b="0" i="0" u="none" strike="noStrike" dirty="0">
                        <a:effectLst/>
                        <a:latin typeface="Arial" panose="020B0604020202020204" pitchFamily="34" charset="0"/>
                      </a:endParaRPr>
                    </a:p>
                    <a:p>
                      <a:pPr algn="l" fontAlgn="base">
                        <a:spcBef>
                          <a:spcPts val="0"/>
                        </a:spcBef>
                        <a:spcAft>
                          <a:spcPts val="0"/>
                        </a:spcAft>
                        <a:buClrTx/>
                        <a:buSzPts val="1800"/>
                        <a:buFont typeface="Arial" panose="020B0604020202020204" pitchFamily="34" charset="0"/>
                        <a:buChar char="•"/>
                      </a:pPr>
                      <a:r>
                        <a:rPr lang="en-GB" sz="1200" b="0" i="0" u="none" strike="noStrike" dirty="0">
                          <a:effectLst/>
                          <a:latin typeface="inherit"/>
                        </a:rPr>
                        <a:t>Assign users specific tasks to perform, with clear deadlines.</a:t>
                      </a:r>
                      <a:endParaRPr lang="en-GB" sz="1200" b="0" i="0" u="none" strike="noStrike" dirty="0">
                        <a:effectLst/>
                        <a:latin typeface="Arial" panose="020B0604020202020204" pitchFamily="34" charset="0"/>
                      </a:endParaRPr>
                    </a:p>
                    <a:p>
                      <a:pPr algn="l" fontAlgn="base">
                        <a:spcBef>
                          <a:spcPts val="0"/>
                        </a:spcBef>
                        <a:spcAft>
                          <a:spcPts val="0"/>
                        </a:spcAft>
                        <a:buClrTx/>
                        <a:buSzPts val="1800"/>
                        <a:buFont typeface="Arial" panose="020B0604020202020204" pitchFamily="34" charset="0"/>
                        <a:buChar char="•"/>
                      </a:pPr>
                      <a:r>
                        <a:rPr lang="en-GB" sz="1200" b="0" i="0" u="none" strike="noStrike" dirty="0">
                          <a:effectLst/>
                          <a:latin typeface="inherit"/>
                        </a:rPr>
                        <a:t>Ask for feedback from users regularly (e.g., at weekly meetings).</a:t>
                      </a:r>
                      <a:endParaRPr lang="en-GB" sz="1200" b="0" i="0" u="none" strike="noStrike" dirty="0">
                        <a:effectLst/>
                        <a:latin typeface="Arial" panose="020B0604020202020204" pitchFamily="34" charset="0"/>
                      </a:endParaRPr>
                    </a:p>
                  </a:txBody>
                  <a:tcPr marL="20327" marR="20327" marT="9433" marB="9433" anchor="ctr">
                    <a:lnL w="6350" cap="flat" cmpd="sng" algn="ctr">
                      <a:solidFill>
                        <a:srgbClr val="C0C0C0"/>
                      </a:solidFill>
                      <a:prstDash val="solid"/>
                      <a:round/>
                      <a:headEnd type="none" w="med" len="med"/>
                      <a:tailEnd type="none" w="med" len="med"/>
                    </a:lnL>
                    <a:lnR w="6350" cap="flat" cmpd="sng" algn="ctr">
                      <a:solidFill>
                        <a:srgbClr val="C0C0C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tcPr>
                </a:tc>
                <a:extLst>
                  <a:ext uri="{0D108BD9-81ED-4DB2-BD59-A6C34878D82A}">
                    <a16:rowId xmlns:a16="http://schemas.microsoft.com/office/drawing/2014/main" val="382513675"/>
                  </a:ext>
                </a:extLst>
              </a:tr>
            </a:tbl>
          </a:graphicData>
        </a:graphic>
      </p:graphicFrame>
      <p:sp>
        <p:nvSpPr>
          <p:cNvPr id="4" name="Date Placeholder 3">
            <a:extLst>
              <a:ext uri="{FF2B5EF4-FFF2-40B4-BE49-F238E27FC236}">
                <a16:creationId xmlns:a16="http://schemas.microsoft.com/office/drawing/2014/main" id="{EAA0EA83-518C-412D-91F3-8EB1CFBE5A15}"/>
              </a:ext>
            </a:extLst>
          </p:cNvPr>
          <p:cNvSpPr>
            <a:spLocks noGrp="1"/>
          </p:cNvSpPr>
          <p:nvPr>
            <p:ph type="dt" sz="half" idx="10"/>
          </p:nvPr>
        </p:nvSpPr>
        <p:spPr/>
        <p:txBody>
          <a:bodyPr wrap="square" anchor="t">
            <a:normAutofit/>
          </a:bodyPr>
          <a:lstStyle/>
          <a:p>
            <a:pPr>
              <a:spcAft>
                <a:spcPts val="600"/>
              </a:spcAft>
              <a:defRPr/>
            </a:pPr>
            <a:fld id="{C4C9B118-951F-4210-95A1-158B23349F78}" type="datetime4">
              <a:rPr lang="en-GB" altLang="en-US" smtClean="0"/>
              <a:pPr>
                <a:spcAft>
                  <a:spcPts val="600"/>
                </a:spcAft>
                <a:defRPr/>
              </a:pPr>
              <a:t>29 July 2020</a:t>
            </a:fld>
            <a:endParaRPr lang="en-GB" altLang="en-US"/>
          </a:p>
        </p:txBody>
      </p:sp>
      <p:sp>
        <p:nvSpPr>
          <p:cNvPr id="5" name="Slide Number Placeholder 4">
            <a:extLst>
              <a:ext uri="{FF2B5EF4-FFF2-40B4-BE49-F238E27FC236}">
                <a16:creationId xmlns:a16="http://schemas.microsoft.com/office/drawing/2014/main" id="{E94E7F24-C8AB-47D4-A286-2E9F6AC46388}"/>
              </a:ext>
            </a:extLst>
          </p:cNvPr>
          <p:cNvSpPr>
            <a:spLocks noGrp="1"/>
          </p:cNvSpPr>
          <p:nvPr>
            <p:ph type="sldNum" sz="quarter" idx="11"/>
          </p:nvPr>
        </p:nvSpPr>
        <p:spPr/>
        <p:txBody>
          <a:bodyPr wrap="square" anchor="t">
            <a:normAutofit/>
          </a:bodyPr>
          <a:lstStyle/>
          <a:p>
            <a:pPr>
              <a:spcAft>
                <a:spcPts val="600"/>
              </a:spcAft>
              <a:defRPr/>
            </a:pPr>
            <a:fld id="{9A546908-54B0-4EF9-B997-73888F4A5500}" type="slidenum">
              <a:rPr lang="en-GB" altLang="en-US" smtClean="0"/>
              <a:pPr>
                <a:spcAft>
                  <a:spcPts val="600"/>
                </a:spcAft>
                <a:defRPr/>
              </a:pPr>
              <a:t>21</a:t>
            </a:fld>
            <a:endParaRPr lang="en-GB" altLang="en-US"/>
          </a:p>
        </p:txBody>
      </p:sp>
    </p:spTree>
    <p:extLst>
      <p:ext uri="{BB962C8B-B14F-4D97-AF65-F5344CB8AC3E}">
        <p14:creationId xmlns:p14="http://schemas.microsoft.com/office/powerpoint/2010/main" val="542901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C456-1FCB-4F9C-902A-D52CE0981875}"/>
              </a:ext>
            </a:extLst>
          </p:cNvPr>
          <p:cNvSpPr>
            <a:spLocks noGrp="1"/>
          </p:cNvSpPr>
          <p:nvPr>
            <p:ph type="title"/>
          </p:nvPr>
        </p:nvSpPr>
        <p:spPr/>
        <p:txBody>
          <a:bodyPr/>
          <a:lstStyle/>
          <a:p>
            <a:r>
              <a:rPr lang="en-GB" dirty="0"/>
              <a:t>Example Feasibility Analysis</a:t>
            </a:r>
          </a:p>
        </p:txBody>
      </p:sp>
      <p:sp>
        <p:nvSpPr>
          <p:cNvPr id="3" name="Content Placeholder 2">
            <a:extLst>
              <a:ext uri="{FF2B5EF4-FFF2-40B4-BE49-F238E27FC236}">
                <a16:creationId xmlns:a16="http://schemas.microsoft.com/office/drawing/2014/main" id="{7EE8ADB4-53F8-4D04-99C5-925CCAA5C6C4}"/>
              </a:ext>
            </a:extLst>
          </p:cNvPr>
          <p:cNvSpPr>
            <a:spLocks noGrp="1"/>
          </p:cNvSpPr>
          <p:nvPr>
            <p:ph idx="1"/>
          </p:nvPr>
        </p:nvSpPr>
        <p:spPr>
          <a:xfrm>
            <a:off x="381000" y="1052736"/>
            <a:ext cx="8305800" cy="5197961"/>
          </a:xfrm>
        </p:spPr>
        <p:txBody>
          <a:bodyPr/>
          <a:lstStyle/>
          <a:p>
            <a:r>
              <a:rPr lang="en-GB" sz="1050" b="1" dirty="0"/>
              <a:t>Client Services Project Executive Summary</a:t>
            </a:r>
            <a:r>
              <a:rPr lang="en-GB" sz="1050" dirty="0"/>
              <a:t> Carmella Herrera and Jiang </a:t>
            </a:r>
            <a:r>
              <a:rPr lang="en-GB" sz="1050" dirty="0" err="1"/>
              <a:t>Tsaio</a:t>
            </a:r>
            <a:r>
              <a:rPr lang="en-GB" sz="1050" dirty="0"/>
              <a:t> created the following feasibility analysis for the </a:t>
            </a:r>
            <a:r>
              <a:rPr lang="en-GB" sz="1050" dirty="0" err="1"/>
              <a:t>DrōnTeq</a:t>
            </a:r>
            <a:r>
              <a:rPr lang="en-GB" sz="1050" dirty="0"/>
              <a:t> Client Services Project. The System Request is attached, along with the detailed feasibility study. The highlights of the feasibility analysis are as follows:</a:t>
            </a:r>
          </a:p>
          <a:p>
            <a:r>
              <a:rPr lang="en-GB" sz="1050" b="1" dirty="0"/>
              <a:t>Technical Feasibility</a:t>
            </a:r>
            <a:endParaRPr lang="en-GB" sz="1050" dirty="0"/>
          </a:p>
          <a:p>
            <a:r>
              <a:rPr lang="en-GB" sz="1050" dirty="0"/>
              <a:t>The Client Services project is feasible technically, although there is some risk.</a:t>
            </a:r>
          </a:p>
          <a:p>
            <a:r>
              <a:rPr lang="en-GB" sz="1050" i="1" dirty="0" err="1"/>
              <a:t>DrōnTeq’s</a:t>
            </a:r>
            <a:r>
              <a:rPr lang="en-GB" sz="1050" i="1" dirty="0"/>
              <a:t> risk regarding familiarity with a customer-facing drone service request system is moderate</a:t>
            </a:r>
            <a:r>
              <a:rPr lang="en-GB" sz="1050" dirty="0"/>
              <a:t>.</a:t>
            </a:r>
          </a:p>
          <a:p>
            <a:r>
              <a:rPr lang="en-GB" sz="1050" dirty="0"/>
              <a:t>The Sales Department uses a customer-facing system to allow customers to configure and place orders for commercial drone purchases. This system was developed by the </a:t>
            </a:r>
            <a:r>
              <a:rPr lang="en-GB" sz="1050" dirty="0" err="1"/>
              <a:t>DrōnTeq</a:t>
            </a:r>
            <a:r>
              <a:rPr lang="en-GB" sz="1050" dirty="0"/>
              <a:t> IS department.</a:t>
            </a:r>
          </a:p>
          <a:p>
            <a:r>
              <a:rPr lang="en-GB" sz="1050" dirty="0"/>
              <a:t>The Client Service business model contains an unfamiliar element—the use of a bidding approach to obtain offers from pilots and determine the winning bid based on multiple factors.</a:t>
            </a:r>
          </a:p>
          <a:p>
            <a:r>
              <a:rPr lang="en-GB" sz="1050" dirty="0"/>
              <a:t>Business user involvement will be essential.</a:t>
            </a:r>
          </a:p>
          <a:p>
            <a:r>
              <a:rPr lang="en-GB" sz="1050" i="1" dirty="0" err="1"/>
              <a:t>DrōnTeq’s</a:t>
            </a:r>
            <a:r>
              <a:rPr lang="en-GB" sz="1050" i="1" dirty="0"/>
              <a:t> risk regarding familiarity with the technology is low</a:t>
            </a:r>
            <a:r>
              <a:rPr lang="en-GB" sz="1050" dirty="0"/>
              <a:t>.</a:t>
            </a:r>
          </a:p>
          <a:p>
            <a:r>
              <a:rPr lang="en-GB" sz="1050" dirty="0"/>
              <a:t>The IT department has extensive knowledge of the current Web-based customer order system and the databases and Internet technology it uses.</a:t>
            </a:r>
          </a:p>
          <a:p>
            <a:r>
              <a:rPr lang="en-GB" sz="1050" dirty="0"/>
              <a:t>The technology used in the proposed Client Services Project will be very similar to existing systems.</a:t>
            </a:r>
          </a:p>
          <a:p>
            <a:r>
              <a:rPr lang="en-GB" sz="1050" i="1" dirty="0"/>
              <a:t>The project size is considered moderately low</a:t>
            </a:r>
            <a:r>
              <a:rPr lang="en-GB" sz="1050" dirty="0"/>
              <a:t>.</a:t>
            </a:r>
          </a:p>
          <a:p>
            <a:r>
              <a:rPr lang="en-GB" sz="1050" dirty="0"/>
              <a:t>Project scope has been deliberately limited to the front-end of this overall system: customer request, pilot notification, pilot bidding, and flight assignment.</a:t>
            </a:r>
          </a:p>
          <a:p>
            <a:r>
              <a:rPr lang="en-GB" sz="1050" dirty="0"/>
              <a:t>The project team will likely consist of five or fewer people.</a:t>
            </a:r>
          </a:p>
          <a:p>
            <a:r>
              <a:rPr lang="en-GB" sz="1050" i="1" dirty="0"/>
              <a:t>The compatibility with </a:t>
            </a:r>
            <a:r>
              <a:rPr lang="en-GB" sz="1050" i="1" dirty="0" err="1"/>
              <a:t>DrōnTeq’s</a:t>
            </a:r>
            <a:r>
              <a:rPr lang="en-GB" sz="1050" i="1" dirty="0"/>
              <a:t> existing technical infrastructure should be good</a:t>
            </a:r>
            <a:r>
              <a:rPr lang="en-GB" sz="1050" dirty="0"/>
              <a:t>.</a:t>
            </a:r>
          </a:p>
          <a:p>
            <a:r>
              <a:rPr lang="en-GB" sz="1050" dirty="0"/>
              <a:t>An Internet infrastructure is already in place at corporate headquarters.</a:t>
            </a:r>
          </a:p>
          <a:p>
            <a:r>
              <a:rPr lang="en-GB" sz="1050" dirty="0"/>
              <a:t>The system will be based on existing technology infrastructure currently supporting the Sales Department.</a:t>
            </a:r>
          </a:p>
        </p:txBody>
      </p:sp>
      <p:sp>
        <p:nvSpPr>
          <p:cNvPr id="4" name="Date Placeholder 3">
            <a:extLst>
              <a:ext uri="{FF2B5EF4-FFF2-40B4-BE49-F238E27FC236}">
                <a16:creationId xmlns:a16="http://schemas.microsoft.com/office/drawing/2014/main" id="{79032044-03AC-4D3A-B14F-8022ED85760E}"/>
              </a:ext>
            </a:extLst>
          </p:cNvPr>
          <p:cNvSpPr>
            <a:spLocks noGrp="1"/>
          </p:cNvSpPr>
          <p:nvPr>
            <p:ph type="dt" sz="half" idx="10"/>
          </p:nvPr>
        </p:nvSpPr>
        <p:spPr/>
        <p:txBody>
          <a:bodyPr/>
          <a:lstStyle/>
          <a:p>
            <a:pPr>
              <a:defRPr/>
            </a:pPr>
            <a:fld id="{C4C9B118-951F-4210-95A1-158B23349F78}" type="datetime4">
              <a:rPr lang="en-GB" altLang="en-US" smtClean="0"/>
              <a:pPr>
                <a:defRPr/>
              </a:pPr>
              <a:t>29 July 2020</a:t>
            </a:fld>
            <a:endParaRPr lang="en-GB" altLang="en-US" dirty="0"/>
          </a:p>
        </p:txBody>
      </p:sp>
      <p:sp>
        <p:nvSpPr>
          <p:cNvPr id="5" name="Slide Number Placeholder 4">
            <a:extLst>
              <a:ext uri="{FF2B5EF4-FFF2-40B4-BE49-F238E27FC236}">
                <a16:creationId xmlns:a16="http://schemas.microsoft.com/office/drawing/2014/main" id="{A156560C-9EC5-47BA-AEC5-0B870187D49D}"/>
              </a:ext>
            </a:extLst>
          </p:cNvPr>
          <p:cNvSpPr>
            <a:spLocks noGrp="1"/>
          </p:cNvSpPr>
          <p:nvPr>
            <p:ph type="sldNum" sz="quarter" idx="11"/>
          </p:nvPr>
        </p:nvSpPr>
        <p:spPr/>
        <p:txBody>
          <a:bodyPr/>
          <a:lstStyle/>
          <a:p>
            <a:pPr>
              <a:defRPr/>
            </a:pPr>
            <a:fld id="{9A546908-54B0-4EF9-B997-73888F4A5500}" type="slidenum">
              <a:rPr lang="en-GB" altLang="en-US" smtClean="0"/>
              <a:pPr>
                <a:defRPr/>
              </a:pPr>
              <a:t>22</a:t>
            </a:fld>
            <a:endParaRPr lang="en-GB" altLang="en-US"/>
          </a:p>
        </p:txBody>
      </p:sp>
    </p:spTree>
    <p:extLst>
      <p:ext uri="{BB962C8B-B14F-4D97-AF65-F5344CB8AC3E}">
        <p14:creationId xmlns:p14="http://schemas.microsoft.com/office/powerpoint/2010/main" val="2884421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C456-1FCB-4F9C-902A-D52CE0981875}"/>
              </a:ext>
            </a:extLst>
          </p:cNvPr>
          <p:cNvSpPr>
            <a:spLocks noGrp="1"/>
          </p:cNvSpPr>
          <p:nvPr>
            <p:ph type="title"/>
          </p:nvPr>
        </p:nvSpPr>
        <p:spPr/>
        <p:txBody>
          <a:bodyPr/>
          <a:lstStyle/>
          <a:p>
            <a:r>
              <a:rPr lang="en-GB" dirty="0"/>
              <a:t>Example Feasibility Analysis</a:t>
            </a:r>
          </a:p>
        </p:txBody>
      </p:sp>
      <p:sp>
        <p:nvSpPr>
          <p:cNvPr id="3" name="Content Placeholder 2">
            <a:extLst>
              <a:ext uri="{FF2B5EF4-FFF2-40B4-BE49-F238E27FC236}">
                <a16:creationId xmlns:a16="http://schemas.microsoft.com/office/drawing/2014/main" id="{7EE8ADB4-53F8-4D04-99C5-925CCAA5C6C4}"/>
              </a:ext>
            </a:extLst>
          </p:cNvPr>
          <p:cNvSpPr>
            <a:spLocks noGrp="1"/>
          </p:cNvSpPr>
          <p:nvPr>
            <p:ph idx="1"/>
          </p:nvPr>
        </p:nvSpPr>
        <p:spPr>
          <a:xfrm>
            <a:off x="381000" y="1052736"/>
            <a:ext cx="8305800" cy="3388235"/>
          </a:xfrm>
        </p:spPr>
        <p:txBody>
          <a:bodyPr/>
          <a:lstStyle/>
          <a:p>
            <a:r>
              <a:rPr lang="en-GB" sz="1050" b="1" dirty="0"/>
              <a:t>Client Services Project Executive Summary</a:t>
            </a:r>
            <a:r>
              <a:rPr lang="en-GB" sz="1050" dirty="0"/>
              <a:t> Carmella Herrera and Jiang </a:t>
            </a:r>
            <a:r>
              <a:rPr lang="en-GB" sz="1050" dirty="0" err="1"/>
              <a:t>Tsaio</a:t>
            </a:r>
            <a:r>
              <a:rPr lang="en-GB" sz="1050" dirty="0"/>
              <a:t> created the following feasibility analysis for the </a:t>
            </a:r>
            <a:r>
              <a:rPr lang="en-GB" sz="1050" dirty="0" err="1"/>
              <a:t>DrōnTeq</a:t>
            </a:r>
            <a:r>
              <a:rPr lang="en-GB" sz="1050" dirty="0"/>
              <a:t> Client Services Project. The System Request is attached, along with the detailed feasibility study. The highlights of the feasibility analysis are as follows:.</a:t>
            </a:r>
          </a:p>
          <a:p>
            <a:r>
              <a:rPr lang="en-GB" sz="1050" b="1" dirty="0"/>
              <a:t>Economic Feasibility</a:t>
            </a:r>
            <a:endParaRPr lang="en-GB" sz="1050" dirty="0"/>
          </a:p>
          <a:p>
            <a:r>
              <a:rPr lang="en-GB" sz="1050" dirty="0"/>
              <a:t>A cost–benefit analysis was performed; see the attached spreadsheet for details (provided in Appendix 1A). Conservative estimates show that the Client Services project has a good chance of enhancing the company’s bottom line.</a:t>
            </a:r>
          </a:p>
          <a:p>
            <a:r>
              <a:rPr lang="en-GB" sz="1050" dirty="0"/>
              <a:t>ROI over 3 years: 43%</a:t>
            </a:r>
          </a:p>
          <a:p>
            <a:r>
              <a:rPr lang="en-GB" sz="1050" dirty="0"/>
              <a:t>NPV over 3 years: $675,818</a:t>
            </a:r>
          </a:p>
          <a:p>
            <a:r>
              <a:rPr lang="en-GB" sz="1050" dirty="0"/>
              <a:t>Break-even occurs after 1.62 years</a:t>
            </a:r>
          </a:p>
          <a:p>
            <a:r>
              <a:rPr lang="en-GB" sz="1050" i="1" dirty="0"/>
              <a:t>Intangible Costs and Benefits</a:t>
            </a:r>
            <a:endParaRPr lang="en-GB" sz="1050" dirty="0"/>
          </a:p>
          <a:p>
            <a:r>
              <a:rPr lang="en-GB" sz="1050" dirty="0"/>
              <a:t>Enhanced competitive position through expansion of our drone brand into the drone flight service market. Clients who don’t wish to own and operate their own drones will still have a convenient and cost–effective way to receive the benefits provided from our drone flights and data analysis services.</a:t>
            </a:r>
          </a:p>
          <a:p>
            <a:endParaRPr lang="en-GB" sz="1050" dirty="0"/>
          </a:p>
        </p:txBody>
      </p:sp>
      <p:sp>
        <p:nvSpPr>
          <p:cNvPr id="4" name="Date Placeholder 3">
            <a:extLst>
              <a:ext uri="{FF2B5EF4-FFF2-40B4-BE49-F238E27FC236}">
                <a16:creationId xmlns:a16="http://schemas.microsoft.com/office/drawing/2014/main" id="{79032044-03AC-4D3A-B14F-8022ED85760E}"/>
              </a:ext>
            </a:extLst>
          </p:cNvPr>
          <p:cNvSpPr>
            <a:spLocks noGrp="1"/>
          </p:cNvSpPr>
          <p:nvPr>
            <p:ph type="dt" sz="half" idx="10"/>
          </p:nvPr>
        </p:nvSpPr>
        <p:spPr/>
        <p:txBody>
          <a:bodyPr/>
          <a:lstStyle/>
          <a:p>
            <a:pPr>
              <a:defRPr/>
            </a:pPr>
            <a:fld id="{C4C9B118-951F-4210-95A1-158B23349F78}" type="datetime4">
              <a:rPr lang="en-GB" altLang="en-US" smtClean="0"/>
              <a:pPr>
                <a:defRPr/>
              </a:pPr>
              <a:t>29 July 2020</a:t>
            </a:fld>
            <a:endParaRPr lang="en-GB" altLang="en-US"/>
          </a:p>
        </p:txBody>
      </p:sp>
      <p:sp>
        <p:nvSpPr>
          <p:cNvPr id="5" name="Slide Number Placeholder 4">
            <a:extLst>
              <a:ext uri="{FF2B5EF4-FFF2-40B4-BE49-F238E27FC236}">
                <a16:creationId xmlns:a16="http://schemas.microsoft.com/office/drawing/2014/main" id="{A156560C-9EC5-47BA-AEC5-0B870187D49D}"/>
              </a:ext>
            </a:extLst>
          </p:cNvPr>
          <p:cNvSpPr>
            <a:spLocks noGrp="1"/>
          </p:cNvSpPr>
          <p:nvPr>
            <p:ph type="sldNum" sz="quarter" idx="11"/>
          </p:nvPr>
        </p:nvSpPr>
        <p:spPr/>
        <p:txBody>
          <a:bodyPr/>
          <a:lstStyle/>
          <a:p>
            <a:pPr>
              <a:defRPr/>
            </a:pPr>
            <a:fld id="{9A546908-54B0-4EF9-B997-73888F4A5500}" type="slidenum">
              <a:rPr lang="en-GB" altLang="en-US" smtClean="0"/>
              <a:pPr>
                <a:defRPr/>
              </a:pPr>
              <a:t>23</a:t>
            </a:fld>
            <a:endParaRPr lang="en-GB" altLang="en-US"/>
          </a:p>
        </p:txBody>
      </p:sp>
    </p:spTree>
    <p:extLst>
      <p:ext uri="{BB962C8B-B14F-4D97-AF65-F5344CB8AC3E}">
        <p14:creationId xmlns:p14="http://schemas.microsoft.com/office/powerpoint/2010/main" val="3958386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C456-1FCB-4F9C-902A-D52CE0981875}"/>
              </a:ext>
            </a:extLst>
          </p:cNvPr>
          <p:cNvSpPr>
            <a:spLocks noGrp="1"/>
          </p:cNvSpPr>
          <p:nvPr>
            <p:ph type="title"/>
          </p:nvPr>
        </p:nvSpPr>
        <p:spPr/>
        <p:txBody>
          <a:bodyPr/>
          <a:lstStyle/>
          <a:p>
            <a:r>
              <a:rPr lang="en-GB" dirty="0"/>
              <a:t>Example Feasibility Analysis</a:t>
            </a:r>
          </a:p>
        </p:txBody>
      </p:sp>
      <p:sp>
        <p:nvSpPr>
          <p:cNvPr id="3" name="Content Placeholder 2">
            <a:extLst>
              <a:ext uri="{FF2B5EF4-FFF2-40B4-BE49-F238E27FC236}">
                <a16:creationId xmlns:a16="http://schemas.microsoft.com/office/drawing/2014/main" id="{7EE8ADB4-53F8-4D04-99C5-925CCAA5C6C4}"/>
              </a:ext>
            </a:extLst>
          </p:cNvPr>
          <p:cNvSpPr>
            <a:spLocks noGrp="1"/>
          </p:cNvSpPr>
          <p:nvPr>
            <p:ph idx="1"/>
          </p:nvPr>
        </p:nvSpPr>
        <p:spPr>
          <a:xfrm>
            <a:off x="381000" y="1052736"/>
            <a:ext cx="8305800" cy="5230278"/>
          </a:xfrm>
        </p:spPr>
        <p:txBody>
          <a:bodyPr/>
          <a:lstStyle/>
          <a:p>
            <a:r>
              <a:rPr lang="en-GB" sz="1050" b="1" dirty="0"/>
              <a:t>Client Services Project Executive Summary</a:t>
            </a:r>
            <a:r>
              <a:rPr lang="en-GB" sz="1050" dirty="0"/>
              <a:t> Carmella Herrera and Jiang </a:t>
            </a:r>
            <a:r>
              <a:rPr lang="en-GB" sz="1050" dirty="0" err="1"/>
              <a:t>Tsaio</a:t>
            </a:r>
            <a:r>
              <a:rPr lang="en-GB" sz="1050" dirty="0"/>
              <a:t> created the following feasibility analysis for the </a:t>
            </a:r>
            <a:r>
              <a:rPr lang="en-GB" sz="1050" dirty="0" err="1"/>
              <a:t>DrōnTeq</a:t>
            </a:r>
            <a:r>
              <a:rPr lang="en-GB" sz="1050" dirty="0"/>
              <a:t> Client Services Project. The System Request is attached, along with the detailed feasibility study. The highlights of the feasibility analysis are as follows:</a:t>
            </a:r>
          </a:p>
          <a:p>
            <a:r>
              <a:rPr lang="en-GB" sz="1050" b="1" dirty="0"/>
              <a:t>Organizational Feasibility</a:t>
            </a:r>
            <a:endParaRPr lang="en-GB" sz="1050" dirty="0"/>
          </a:p>
          <a:p>
            <a:r>
              <a:rPr lang="en-GB" sz="1050" i="1" dirty="0"/>
              <a:t>From an organizational perspective, this project has moderately high risk</a:t>
            </a:r>
            <a:r>
              <a:rPr lang="en-GB" sz="1050" dirty="0"/>
              <a:t>.</a:t>
            </a:r>
          </a:p>
          <a:p>
            <a:r>
              <a:rPr lang="en-GB" sz="1050" i="1" dirty="0"/>
              <a:t>Top management support:</a:t>
            </a:r>
            <a:r>
              <a:rPr lang="en-GB" sz="1050" dirty="0"/>
              <a:t> The top executives of the company strongly support the project.</a:t>
            </a:r>
          </a:p>
          <a:p>
            <a:r>
              <a:rPr lang="en-GB" sz="1050" i="1" dirty="0"/>
              <a:t>Project champion:</a:t>
            </a:r>
            <a:r>
              <a:rPr lang="en-GB" sz="1050" dirty="0"/>
              <a:t> Carmella </a:t>
            </a:r>
            <a:r>
              <a:rPr lang="en-GB" sz="1050" dirty="0" err="1"/>
              <a:t>Hererra</a:t>
            </a:r>
            <a:r>
              <a:rPr lang="en-GB" sz="1050" dirty="0"/>
              <a:t> is a respected and knowledgeable business executive.</a:t>
            </a:r>
          </a:p>
          <a:p>
            <a:r>
              <a:rPr lang="en-GB" sz="1050" i="1" dirty="0"/>
              <a:t>Organizational management:</a:t>
            </a:r>
            <a:r>
              <a:rPr lang="en-GB" sz="1050" dirty="0"/>
              <a:t> Overall, managers throughout </a:t>
            </a:r>
            <a:r>
              <a:rPr lang="en-GB" sz="1050" dirty="0" err="1"/>
              <a:t>DrōnTeq</a:t>
            </a:r>
            <a:r>
              <a:rPr lang="en-GB" sz="1050" dirty="0"/>
              <a:t> support the creation of the new business unit. The Sales department, however, may experience some drone sales loss as some prospective customers choose to purchase drone flight services rather than purchase and operate drones themselves.</a:t>
            </a:r>
          </a:p>
          <a:p>
            <a:r>
              <a:rPr lang="en-GB" sz="1050" i="1" dirty="0"/>
              <a:t>Customers:</a:t>
            </a:r>
            <a:r>
              <a:rPr lang="en-GB" sz="1050" dirty="0"/>
              <a:t> Customers will expect a user interface that is clear and simple to use. Customers will want to enter basic facts one time and have those facts stored securely. This will enable them to request repeat flight services quickly and easily. Customers will expect prompt response and accurate status information on all flight service requests. Without these features, customers may be unwilling to use this service.</a:t>
            </a:r>
          </a:p>
          <a:p>
            <a:r>
              <a:rPr lang="en-GB" sz="1050" i="1" dirty="0"/>
              <a:t>Pilots:</a:t>
            </a:r>
            <a:r>
              <a:rPr lang="en-GB" sz="1050" dirty="0"/>
              <a:t> Pilots will depend on this system to provide notification of potential drone flights, bid on flights, and receive flight assignments; therefore, pilots will demand a system that is quick and easy to use and that embodies a fair and consistent bidding and flight assignment mechanism. Otherwise, pilots will reject the business model of the Client Services business unit and the venture’s success is doubtful.</a:t>
            </a:r>
          </a:p>
          <a:p>
            <a:r>
              <a:rPr lang="en-GB" sz="1050" b="1" dirty="0"/>
              <a:t>Additional Comments</a:t>
            </a:r>
            <a:endParaRPr lang="en-GB" sz="1050" dirty="0"/>
          </a:p>
          <a:p>
            <a:r>
              <a:rPr lang="en-GB" sz="1050" dirty="0"/>
              <a:t>The top executives view this as a strategic system. This system will allow us to extend our drone services to a new audience. Our marketing research tells us this market is strong and we believe the services will be well accepted.</a:t>
            </a:r>
          </a:p>
          <a:p>
            <a:r>
              <a:rPr lang="en-GB" sz="1050" dirty="0"/>
              <a:t>To enhance acceptance of the new service, the introduction of the system should coincide with the agricultural growing season since agricultural users are a primary audience.</a:t>
            </a:r>
          </a:p>
          <a:p>
            <a:endParaRPr lang="en-GB" sz="1050" dirty="0"/>
          </a:p>
        </p:txBody>
      </p:sp>
      <p:sp>
        <p:nvSpPr>
          <p:cNvPr id="4" name="Date Placeholder 3">
            <a:extLst>
              <a:ext uri="{FF2B5EF4-FFF2-40B4-BE49-F238E27FC236}">
                <a16:creationId xmlns:a16="http://schemas.microsoft.com/office/drawing/2014/main" id="{79032044-03AC-4D3A-B14F-8022ED85760E}"/>
              </a:ext>
            </a:extLst>
          </p:cNvPr>
          <p:cNvSpPr>
            <a:spLocks noGrp="1"/>
          </p:cNvSpPr>
          <p:nvPr>
            <p:ph type="dt" sz="half" idx="10"/>
          </p:nvPr>
        </p:nvSpPr>
        <p:spPr/>
        <p:txBody>
          <a:bodyPr/>
          <a:lstStyle/>
          <a:p>
            <a:pPr>
              <a:defRPr/>
            </a:pPr>
            <a:fld id="{C4C9B118-951F-4210-95A1-158B23349F78}" type="datetime4">
              <a:rPr lang="en-GB" altLang="en-US" smtClean="0"/>
              <a:pPr>
                <a:defRPr/>
              </a:pPr>
              <a:t>29 July 2020</a:t>
            </a:fld>
            <a:endParaRPr lang="en-GB" altLang="en-US"/>
          </a:p>
        </p:txBody>
      </p:sp>
      <p:sp>
        <p:nvSpPr>
          <p:cNvPr id="5" name="Slide Number Placeholder 4">
            <a:extLst>
              <a:ext uri="{FF2B5EF4-FFF2-40B4-BE49-F238E27FC236}">
                <a16:creationId xmlns:a16="http://schemas.microsoft.com/office/drawing/2014/main" id="{A156560C-9EC5-47BA-AEC5-0B870187D49D}"/>
              </a:ext>
            </a:extLst>
          </p:cNvPr>
          <p:cNvSpPr>
            <a:spLocks noGrp="1"/>
          </p:cNvSpPr>
          <p:nvPr>
            <p:ph type="sldNum" sz="quarter" idx="11"/>
          </p:nvPr>
        </p:nvSpPr>
        <p:spPr/>
        <p:txBody>
          <a:bodyPr/>
          <a:lstStyle/>
          <a:p>
            <a:pPr>
              <a:defRPr/>
            </a:pPr>
            <a:fld id="{9A546908-54B0-4EF9-B997-73888F4A5500}" type="slidenum">
              <a:rPr lang="en-GB" altLang="en-US" smtClean="0"/>
              <a:pPr>
                <a:defRPr/>
              </a:pPr>
              <a:t>24</a:t>
            </a:fld>
            <a:endParaRPr lang="en-GB" altLang="en-US"/>
          </a:p>
        </p:txBody>
      </p:sp>
    </p:spTree>
    <p:extLst>
      <p:ext uri="{BB962C8B-B14F-4D97-AF65-F5344CB8AC3E}">
        <p14:creationId xmlns:p14="http://schemas.microsoft.com/office/powerpoint/2010/main" val="4278764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t>The Systems Analyst and </a:t>
            </a:r>
            <a:br>
              <a:rPr lang="en-GB" dirty="0"/>
            </a:br>
            <a:r>
              <a:rPr lang="en-GB" dirty="0"/>
              <a:t>Information Systems Development</a:t>
            </a: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2368341"/>
          </a:xfrm>
        </p:spPr>
        <p:txBody>
          <a:bodyPr/>
          <a:lstStyle/>
          <a:p>
            <a:r>
              <a:rPr lang="en-GB" dirty="0"/>
              <a:t>Review of Lecture 2</a:t>
            </a:r>
          </a:p>
          <a:p>
            <a:pPr lvl="1"/>
            <a:r>
              <a:rPr lang="en-GB" dirty="0"/>
              <a:t>Explain the role played in IS development by the systems analyst.</a:t>
            </a:r>
          </a:p>
          <a:p>
            <a:pPr lvl="1"/>
            <a:r>
              <a:rPr lang="en-GB" dirty="0"/>
              <a:t>Describe the fundamental systems development life cycle and its four phases.</a:t>
            </a:r>
          </a:p>
          <a:p>
            <a:pPr lvl="1"/>
            <a:r>
              <a:rPr lang="en-GB" dirty="0"/>
              <a:t>Explain how organizations identify IS development projects.</a:t>
            </a:r>
          </a:p>
          <a:p>
            <a:pPr lvl="1"/>
            <a:r>
              <a:rPr lang="en-GB" dirty="0"/>
              <a:t>Explain the importance of linking the IS to business needs.</a:t>
            </a:r>
          </a:p>
          <a:p>
            <a:pPr lvl="1"/>
            <a:r>
              <a:rPr lang="en-GB" dirty="0"/>
              <a:t>Be able to create a system request.</a:t>
            </a:r>
          </a:p>
          <a:p>
            <a:pPr lvl="1"/>
            <a:r>
              <a:rPr lang="en-GB" dirty="0"/>
              <a:t>Describe technical, economic, and organizational feasibility assessment.</a:t>
            </a:r>
          </a:p>
          <a:p>
            <a:pPr lvl="1"/>
            <a:r>
              <a:rPr lang="en-GB" dirty="0"/>
              <a:t>Be able to perform a feasibility analysis.</a:t>
            </a:r>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25</a:t>
            </a:fld>
            <a:endParaRPr lang="en-GB" altLang="en-US" dirty="0"/>
          </a:p>
        </p:txBody>
      </p:sp>
      <p:sp>
        <p:nvSpPr>
          <p:cNvPr id="14" name="TextBox 13">
            <a:extLst>
              <a:ext uri="{FF2B5EF4-FFF2-40B4-BE49-F238E27FC236}">
                <a16:creationId xmlns:a16="http://schemas.microsoft.com/office/drawing/2014/main" id="{D731306C-E587-42FB-9201-FEF308284A93}"/>
              </a:ext>
            </a:extLst>
          </p:cNvPr>
          <p:cNvSpPr txBox="1"/>
          <p:nvPr/>
        </p:nvSpPr>
        <p:spPr>
          <a:xfrm>
            <a:off x="467544" y="6021288"/>
            <a:ext cx="3070071" cy="784830"/>
          </a:xfrm>
          <a:prstGeom prst="rect">
            <a:avLst/>
          </a:prstGeom>
          <a:noFill/>
        </p:spPr>
        <p:txBody>
          <a:bodyPr wrap="none" rtlCol="0">
            <a:spAutoFit/>
          </a:bodyPr>
          <a:lstStyle/>
          <a:p>
            <a:r>
              <a:rPr lang="en-GB" sz="900" b="1" dirty="0">
                <a:solidFill>
                  <a:srgbClr val="002060"/>
                </a:solidFill>
                <a:latin typeface="Arial" panose="020B0604020202020204" pitchFamily="34" charset="0"/>
                <a:cs typeface="Arial" panose="020B0604020202020204" pitchFamily="34" charset="0"/>
              </a:rPr>
              <a:t>SOURCE: </a:t>
            </a:r>
            <a:r>
              <a:rPr lang="en-GB" sz="900" b="1" dirty="0" err="1">
                <a:solidFill>
                  <a:srgbClr val="002060"/>
                </a:solidFill>
                <a:latin typeface="Arial" panose="020B0604020202020204" pitchFamily="34" charset="0"/>
                <a:cs typeface="Arial" panose="020B0604020202020204" pitchFamily="34" charset="0"/>
              </a:rPr>
              <a:t>RecoSystems</a:t>
            </a:r>
            <a:r>
              <a:rPr lang="en-GB" sz="900" b="1" dirty="0">
                <a:solidFill>
                  <a:srgbClr val="002060"/>
                </a:solidFill>
                <a:latin typeface="Arial" panose="020B0604020202020204" pitchFamily="34" charset="0"/>
                <a:cs typeface="Arial" panose="020B0604020202020204" pitchFamily="34" charset="0"/>
              </a:rPr>
              <a:t> Analysis and Design</a:t>
            </a:r>
          </a:p>
          <a:p>
            <a:r>
              <a:rPr lang="en-GB" sz="900" b="1" dirty="0">
                <a:solidFill>
                  <a:srgbClr val="002060"/>
                </a:solidFill>
                <a:latin typeface="Arial" panose="020B0604020202020204" pitchFamily="34" charset="0"/>
                <a:cs typeface="Arial" panose="020B0604020202020204" pitchFamily="34" charset="0"/>
              </a:rPr>
              <a:t>Alan Dennis; Barbara Haley Wixom; Roberta M. Roth</a:t>
            </a:r>
          </a:p>
          <a:p>
            <a:r>
              <a:rPr lang="en-GB" sz="900" b="1" dirty="0">
                <a:solidFill>
                  <a:srgbClr val="002060"/>
                </a:solidFill>
                <a:latin typeface="Arial" panose="020B0604020202020204" pitchFamily="34" charset="0"/>
                <a:cs typeface="Arial" panose="020B0604020202020204" pitchFamily="34" charset="0"/>
              </a:rPr>
              <a:t>2019</a:t>
            </a:r>
          </a:p>
          <a:p>
            <a:r>
              <a:rPr lang="en-GB" sz="900" b="1" dirty="0">
                <a:solidFill>
                  <a:srgbClr val="002060"/>
                </a:solidFill>
                <a:latin typeface="Arial" panose="020B0604020202020204" pitchFamily="34" charset="0"/>
                <a:cs typeface="Arial" panose="020B0604020202020204" pitchFamily="34" charset="0"/>
              </a:rPr>
              <a:t>Chapter 1</a:t>
            </a:r>
          </a:p>
          <a:p>
            <a:endParaRPr lang="en-GB" sz="9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3327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t>The Systems Analyst and </a:t>
            </a:r>
            <a:br>
              <a:rPr lang="en-GB" dirty="0"/>
            </a:br>
            <a:r>
              <a:rPr lang="en-GB" dirty="0"/>
              <a:t>Information Systems Development</a:t>
            </a: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3259354"/>
          </a:xfrm>
        </p:spPr>
        <p:txBody>
          <a:bodyPr/>
          <a:lstStyle/>
          <a:p>
            <a:r>
              <a:rPr lang="en-GB" dirty="0"/>
              <a:t>Summary of Lecture 2</a:t>
            </a:r>
          </a:p>
          <a:p>
            <a:pPr lvl="1"/>
            <a:r>
              <a:rPr lang="en-GB" dirty="0"/>
              <a:t>Systems Analysts require broad skills</a:t>
            </a:r>
          </a:p>
          <a:p>
            <a:pPr lvl="1"/>
            <a:r>
              <a:rPr lang="en-GB" dirty="0"/>
              <a:t>Systems Analysis is a career path, not just a job.</a:t>
            </a:r>
          </a:p>
          <a:p>
            <a:pPr lvl="1"/>
            <a:r>
              <a:rPr lang="en-GB" dirty="0"/>
              <a:t>A software development lifecycle progresses through planning, analysis, design and implementation.  </a:t>
            </a:r>
          </a:p>
          <a:p>
            <a:pPr lvl="1"/>
            <a:r>
              <a:rPr lang="en-GB" dirty="0"/>
              <a:t>Planning further decomposes into steps</a:t>
            </a:r>
          </a:p>
          <a:p>
            <a:pPr lvl="2"/>
            <a:r>
              <a:rPr lang="en-GB" dirty="0"/>
              <a:t>Identify Project Candidates</a:t>
            </a:r>
          </a:p>
          <a:p>
            <a:pPr lvl="2"/>
            <a:r>
              <a:rPr lang="en-GB" dirty="0"/>
              <a:t>Develop a System Request</a:t>
            </a:r>
          </a:p>
          <a:p>
            <a:pPr lvl="2"/>
            <a:r>
              <a:rPr lang="en-GB" dirty="0"/>
              <a:t>Analyse Technical Feasibility</a:t>
            </a:r>
          </a:p>
          <a:p>
            <a:pPr lvl="2"/>
            <a:r>
              <a:rPr lang="en-GB" dirty="0"/>
              <a:t>Analyse Economic Feasibility</a:t>
            </a:r>
          </a:p>
          <a:p>
            <a:pPr lvl="2"/>
            <a:r>
              <a:rPr lang="en-GB" dirty="0"/>
              <a:t>Analyse Organizational Feasibility</a:t>
            </a:r>
          </a:p>
          <a:p>
            <a:pPr lvl="1"/>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26</a:t>
            </a:fld>
            <a:endParaRPr lang="en-GB" altLang="en-US" dirty="0"/>
          </a:p>
        </p:txBody>
      </p:sp>
      <p:sp>
        <p:nvSpPr>
          <p:cNvPr id="14" name="TextBox 13">
            <a:extLst>
              <a:ext uri="{FF2B5EF4-FFF2-40B4-BE49-F238E27FC236}">
                <a16:creationId xmlns:a16="http://schemas.microsoft.com/office/drawing/2014/main" id="{D731306C-E587-42FB-9201-FEF308284A93}"/>
              </a:ext>
            </a:extLst>
          </p:cNvPr>
          <p:cNvSpPr txBox="1"/>
          <p:nvPr/>
        </p:nvSpPr>
        <p:spPr>
          <a:xfrm>
            <a:off x="467544" y="6021288"/>
            <a:ext cx="3070071" cy="784830"/>
          </a:xfrm>
          <a:prstGeom prst="rect">
            <a:avLst/>
          </a:prstGeom>
          <a:noFill/>
        </p:spPr>
        <p:txBody>
          <a:bodyPr wrap="none" rtlCol="0">
            <a:spAutoFit/>
          </a:bodyPr>
          <a:lstStyle/>
          <a:p>
            <a:r>
              <a:rPr lang="en-GB" sz="900" b="1" dirty="0">
                <a:solidFill>
                  <a:srgbClr val="002060"/>
                </a:solidFill>
                <a:latin typeface="Arial" panose="020B0604020202020204" pitchFamily="34" charset="0"/>
                <a:cs typeface="Arial" panose="020B0604020202020204" pitchFamily="34" charset="0"/>
              </a:rPr>
              <a:t>SOURCE: </a:t>
            </a:r>
            <a:r>
              <a:rPr lang="en-GB" sz="900" b="1" dirty="0" err="1">
                <a:solidFill>
                  <a:srgbClr val="002060"/>
                </a:solidFill>
                <a:latin typeface="Arial" panose="020B0604020202020204" pitchFamily="34" charset="0"/>
                <a:cs typeface="Arial" panose="020B0604020202020204" pitchFamily="34" charset="0"/>
              </a:rPr>
              <a:t>RecoSystems</a:t>
            </a:r>
            <a:r>
              <a:rPr lang="en-GB" sz="900" b="1" dirty="0">
                <a:solidFill>
                  <a:srgbClr val="002060"/>
                </a:solidFill>
                <a:latin typeface="Arial" panose="020B0604020202020204" pitchFamily="34" charset="0"/>
                <a:cs typeface="Arial" panose="020B0604020202020204" pitchFamily="34" charset="0"/>
              </a:rPr>
              <a:t> Analysis and Design</a:t>
            </a:r>
          </a:p>
          <a:p>
            <a:r>
              <a:rPr lang="en-GB" sz="900" b="1" dirty="0">
                <a:solidFill>
                  <a:srgbClr val="002060"/>
                </a:solidFill>
                <a:latin typeface="Arial" panose="020B0604020202020204" pitchFamily="34" charset="0"/>
                <a:cs typeface="Arial" panose="020B0604020202020204" pitchFamily="34" charset="0"/>
              </a:rPr>
              <a:t>Alan Dennis; Barbara Haley Wixom; Roberta M. Roth</a:t>
            </a:r>
          </a:p>
          <a:p>
            <a:r>
              <a:rPr lang="en-GB" sz="900" b="1" dirty="0">
                <a:solidFill>
                  <a:srgbClr val="002060"/>
                </a:solidFill>
                <a:latin typeface="Arial" panose="020B0604020202020204" pitchFamily="34" charset="0"/>
                <a:cs typeface="Arial" panose="020B0604020202020204" pitchFamily="34" charset="0"/>
              </a:rPr>
              <a:t>2019</a:t>
            </a:r>
          </a:p>
          <a:p>
            <a:r>
              <a:rPr lang="en-GB" sz="900" b="1" dirty="0">
                <a:solidFill>
                  <a:srgbClr val="002060"/>
                </a:solidFill>
                <a:latin typeface="Arial" panose="020B0604020202020204" pitchFamily="34" charset="0"/>
                <a:cs typeface="Arial" panose="020B0604020202020204" pitchFamily="34" charset="0"/>
              </a:rPr>
              <a:t>Chapter 1</a:t>
            </a:r>
          </a:p>
          <a:p>
            <a:endParaRPr lang="en-GB" sz="9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3853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71ACC21-7343-4D8F-9CC0-29813D4A9D62}"/>
              </a:ext>
            </a:extLst>
          </p:cNvPr>
          <p:cNvSpPr>
            <a:spLocks noGrp="1" noChangeArrowheads="1"/>
          </p:cNvSpPr>
          <p:nvPr>
            <p:ph type="ctrTitle"/>
          </p:nvPr>
        </p:nvSpPr>
        <p:spPr>
          <a:xfrm>
            <a:off x="685800" y="3213100"/>
            <a:ext cx="7772400" cy="990600"/>
          </a:xfrm>
        </p:spPr>
        <p:txBody>
          <a:bodyPr/>
          <a:lstStyle/>
          <a:p>
            <a:pPr algn="ctr" eaLnBrk="1" hangingPunct="1"/>
            <a:br>
              <a:rPr lang="en-GB" altLang="en-US" dirty="0"/>
            </a:br>
            <a:endParaRPr lang="en-GB" altLang="en-US" dirty="0"/>
          </a:p>
        </p:txBody>
      </p:sp>
      <p:sp>
        <p:nvSpPr>
          <p:cNvPr id="31747" name="TextBox 2">
            <a:extLst>
              <a:ext uri="{FF2B5EF4-FFF2-40B4-BE49-F238E27FC236}">
                <a16:creationId xmlns:a16="http://schemas.microsoft.com/office/drawing/2014/main" id="{C201CEAA-5926-4FD7-B205-EBFAFFDB738C}"/>
              </a:ext>
            </a:extLst>
          </p:cNvPr>
          <p:cNvSpPr txBox="1">
            <a:spLocks noChangeArrowheads="1"/>
          </p:cNvSpPr>
          <p:nvPr/>
        </p:nvSpPr>
        <p:spPr bwMode="auto">
          <a:xfrm>
            <a:off x="1609384" y="2636838"/>
            <a:ext cx="578395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r>
              <a:rPr lang="en-ZA" altLang="en-US" dirty="0">
                <a:solidFill>
                  <a:schemeClr val="bg1"/>
                </a:solidFill>
                <a:latin typeface="Arial" panose="020B0604020202020204" pitchFamily="34" charset="0"/>
              </a:rPr>
              <a:t>Next Lecture</a:t>
            </a:r>
          </a:p>
          <a:p>
            <a:pPr algn="ctr"/>
            <a:endParaRPr lang="en-ZA" altLang="en-US" dirty="0">
              <a:solidFill>
                <a:schemeClr val="bg1"/>
              </a:solidFill>
              <a:latin typeface="Arial" panose="020B0604020202020204" pitchFamily="34" charset="0"/>
            </a:endParaRPr>
          </a:p>
          <a:p>
            <a:pPr algn="ctr"/>
            <a:r>
              <a:rPr lang="en-ZA" altLang="en-US" dirty="0">
                <a:solidFill>
                  <a:schemeClr val="bg1"/>
                </a:solidFill>
                <a:latin typeface="Arial" panose="020B0604020202020204" pitchFamily="34" charset="0"/>
              </a:rPr>
              <a:t>Project Selection and Management</a:t>
            </a:r>
          </a:p>
          <a:p>
            <a:pPr algn="ctr"/>
            <a:endParaRPr lang="en-ZA" altLang="en-US" dirty="0">
              <a:solidFill>
                <a:schemeClr val="bg1"/>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The Big Picture</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81000" y="1447800"/>
            <a:ext cx="8305800" cy="1975284"/>
          </a:xfrm>
        </p:spPr>
        <p:txBody>
          <a:bodyPr/>
          <a:lstStyle/>
          <a:p>
            <a:r>
              <a:rPr lang="en-GB" dirty="0"/>
              <a:t>Planning Phase</a:t>
            </a:r>
          </a:p>
          <a:p>
            <a:pPr lvl="1"/>
            <a:r>
              <a:rPr lang="en-GB" dirty="0"/>
              <a:t>The Systems Analyst and Information Systems Development</a:t>
            </a:r>
          </a:p>
          <a:p>
            <a:r>
              <a:rPr lang="en-GB" dirty="0"/>
              <a:t>Analysis Phase</a:t>
            </a:r>
          </a:p>
          <a:p>
            <a:r>
              <a:rPr lang="en-GB" dirty="0"/>
              <a:t>Design Phase</a:t>
            </a:r>
          </a:p>
          <a:p>
            <a:r>
              <a:rPr lang="en-GB" dirty="0"/>
              <a:t>Implementation Phase</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29 July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3</a:t>
            </a:fld>
            <a:endParaRPr lang="en-GB" altLang="en-US"/>
          </a:p>
        </p:txBody>
      </p:sp>
    </p:spTree>
    <p:extLst>
      <p:ext uri="{BB962C8B-B14F-4D97-AF65-F5344CB8AC3E}">
        <p14:creationId xmlns:p14="http://schemas.microsoft.com/office/powerpoint/2010/main" val="903992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t>The Systems Analyst and </a:t>
            </a:r>
            <a:br>
              <a:rPr lang="en-GB" dirty="0"/>
            </a:br>
            <a:r>
              <a:rPr lang="en-GB" dirty="0"/>
              <a:t>Information Systems Development</a:t>
            </a: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2368341"/>
          </a:xfrm>
        </p:spPr>
        <p:txBody>
          <a:bodyPr/>
          <a:lstStyle/>
          <a:p>
            <a:r>
              <a:rPr lang="en-GB" dirty="0"/>
              <a:t>Objectives of Lecture 2</a:t>
            </a:r>
          </a:p>
          <a:p>
            <a:pPr lvl="1"/>
            <a:r>
              <a:rPr lang="en-GB" dirty="0"/>
              <a:t>Explain the role played in IS development by the systems analyst.</a:t>
            </a:r>
          </a:p>
          <a:p>
            <a:pPr lvl="1"/>
            <a:r>
              <a:rPr lang="en-GB" dirty="0"/>
              <a:t>Describe the fundamental systems development life cycle and its four phases.</a:t>
            </a:r>
          </a:p>
          <a:p>
            <a:pPr lvl="1"/>
            <a:r>
              <a:rPr lang="en-GB" dirty="0"/>
              <a:t>Explain how organizations identify IS development projects.</a:t>
            </a:r>
          </a:p>
          <a:p>
            <a:pPr lvl="1"/>
            <a:r>
              <a:rPr lang="en-GB" dirty="0"/>
              <a:t>Explain the importance of linking the IS to business needs.</a:t>
            </a:r>
          </a:p>
          <a:p>
            <a:pPr lvl="1"/>
            <a:r>
              <a:rPr lang="en-GB" dirty="0"/>
              <a:t>Be able to create a system request.</a:t>
            </a:r>
          </a:p>
          <a:p>
            <a:pPr lvl="1"/>
            <a:r>
              <a:rPr lang="en-GB" dirty="0"/>
              <a:t>Describe technical, economic, and organizational feasibility assessment.</a:t>
            </a:r>
          </a:p>
          <a:p>
            <a:pPr lvl="1"/>
            <a:r>
              <a:rPr lang="en-GB" dirty="0"/>
              <a:t>Be able to perform a feasibility analysis.</a:t>
            </a:r>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4</a:t>
            </a:fld>
            <a:endParaRPr lang="en-GB" altLang="en-US" dirty="0"/>
          </a:p>
        </p:txBody>
      </p:sp>
      <p:sp>
        <p:nvSpPr>
          <p:cNvPr id="14" name="TextBox 13">
            <a:extLst>
              <a:ext uri="{FF2B5EF4-FFF2-40B4-BE49-F238E27FC236}">
                <a16:creationId xmlns:a16="http://schemas.microsoft.com/office/drawing/2014/main" id="{D731306C-E587-42FB-9201-FEF308284A93}"/>
              </a:ext>
            </a:extLst>
          </p:cNvPr>
          <p:cNvSpPr txBox="1"/>
          <p:nvPr/>
        </p:nvSpPr>
        <p:spPr>
          <a:xfrm>
            <a:off x="467544" y="6021288"/>
            <a:ext cx="3070071" cy="784830"/>
          </a:xfrm>
          <a:prstGeom prst="rect">
            <a:avLst/>
          </a:prstGeom>
          <a:noFill/>
        </p:spPr>
        <p:txBody>
          <a:bodyPr wrap="none" rtlCol="0">
            <a:spAutoFit/>
          </a:bodyPr>
          <a:lstStyle/>
          <a:p>
            <a:r>
              <a:rPr lang="en-GB" sz="900" b="1" dirty="0">
                <a:solidFill>
                  <a:srgbClr val="002060"/>
                </a:solidFill>
                <a:latin typeface="Arial" panose="020B0604020202020204" pitchFamily="34" charset="0"/>
                <a:cs typeface="Arial" panose="020B0604020202020204" pitchFamily="34" charset="0"/>
              </a:rPr>
              <a:t>SOURCE: </a:t>
            </a:r>
            <a:r>
              <a:rPr lang="en-GB" sz="900" b="1" dirty="0" err="1">
                <a:solidFill>
                  <a:srgbClr val="002060"/>
                </a:solidFill>
                <a:latin typeface="Arial" panose="020B0604020202020204" pitchFamily="34" charset="0"/>
                <a:cs typeface="Arial" panose="020B0604020202020204" pitchFamily="34" charset="0"/>
              </a:rPr>
              <a:t>RecoSystems</a:t>
            </a:r>
            <a:r>
              <a:rPr lang="en-GB" sz="900" b="1" dirty="0">
                <a:solidFill>
                  <a:srgbClr val="002060"/>
                </a:solidFill>
                <a:latin typeface="Arial" panose="020B0604020202020204" pitchFamily="34" charset="0"/>
                <a:cs typeface="Arial" panose="020B0604020202020204" pitchFamily="34" charset="0"/>
              </a:rPr>
              <a:t> Analysis and Design</a:t>
            </a:r>
          </a:p>
          <a:p>
            <a:r>
              <a:rPr lang="en-GB" sz="900" b="1" dirty="0">
                <a:solidFill>
                  <a:srgbClr val="002060"/>
                </a:solidFill>
                <a:latin typeface="Arial" panose="020B0604020202020204" pitchFamily="34" charset="0"/>
                <a:cs typeface="Arial" panose="020B0604020202020204" pitchFamily="34" charset="0"/>
              </a:rPr>
              <a:t>Alan Dennis; Barbara Haley Wixom; Roberta M. Roth</a:t>
            </a:r>
          </a:p>
          <a:p>
            <a:r>
              <a:rPr lang="en-GB" sz="900" b="1" dirty="0">
                <a:solidFill>
                  <a:srgbClr val="002060"/>
                </a:solidFill>
                <a:latin typeface="Arial" panose="020B0604020202020204" pitchFamily="34" charset="0"/>
                <a:cs typeface="Arial" panose="020B0604020202020204" pitchFamily="34" charset="0"/>
              </a:rPr>
              <a:t>2019</a:t>
            </a:r>
          </a:p>
          <a:p>
            <a:r>
              <a:rPr lang="en-GB" sz="900" b="1" dirty="0">
                <a:solidFill>
                  <a:srgbClr val="002060"/>
                </a:solidFill>
                <a:latin typeface="Arial" panose="020B0604020202020204" pitchFamily="34" charset="0"/>
                <a:cs typeface="Arial" panose="020B0604020202020204" pitchFamily="34" charset="0"/>
              </a:rPr>
              <a:t>Chapter 1</a:t>
            </a:r>
          </a:p>
          <a:p>
            <a:endParaRPr lang="en-GB" sz="9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892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t>The Systems Analyst and </a:t>
            </a:r>
            <a:br>
              <a:rPr lang="en-GB" dirty="0"/>
            </a:br>
            <a:r>
              <a:rPr lang="en-GB" dirty="0"/>
              <a:t>Information Systems Development</a:t>
            </a: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2525307"/>
          </a:xfrm>
        </p:spPr>
        <p:txBody>
          <a:bodyPr/>
          <a:lstStyle/>
          <a:p>
            <a:r>
              <a:rPr lang="en-GB" dirty="0"/>
              <a:t>The role played in IS development by the systems analyst.</a:t>
            </a:r>
          </a:p>
          <a:p>
            <a:pPr lvl="1"/>
            <a:r>
              <a:rPr lang="en-GB" dirty="0"/>
              <a:t>The systems development life cycle (SDLC) is the process of determining how an information system (IS) can support business needs, designing the system, building it, and delivering it to users.</a:t>
            </a:r>
          </a:p>
          <a:p>
            <a:pPr lvl="1"/>
            <a:r>
              <a:rPr lang="en-GB" dirty="0"/>
              <a:t>Lots of software projects end up on the rocks.</a:t>
            </a:r>
          </a:p>
          <a:p>
            <a:pPr lvl="2"/>
            <a:r>
              <a:rPr lang="en-GB" dirty="0"/>
              <a:t>Qantas, the Australian national airline, has endured two high-profile IT failures in recent years. In 1995, Project </a:t>
            </a:r>
            <a:r>
              <a:rPr lang="en-GB" dirty="0" err="1"/>
              <a:t>eQ</a:t>
            </a:r>
            <a:r>
              <a:rPr lang="en-GB" dirty="0"/>
              <a:t>, a 10-year technology services contract with IBM, was </a:t>
            </a:r>
            <a:r>
              <a:rPr lang="en-GB" dirty="0" err="1"/>
              <a:t>canceled</a:t>
            </a:r>
            <a:r>
              <a:rPr lang="en-GB" dirty="0"/>
              <a:t> after four years, at a cost of $200 million.</a:t>
            </a:r>
          </a:p>
          <a:p>
            <a:pPr lvl="1"/>
            <a:r>
              <a:rPr lang="en-GB" dirty="0"/>
              <a:t>Understanding steps in the SDLC really helps keeping the ship on course.</a:t>
            </a:r>
          </a:p>
          <a:p>
            <a:pPr lvl="1"/>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5</a:t>
            </a:fld>
            <a:endParaRPr lang="en-GB" altLang="en-US" dirty="0"/>
          </a:p>
        </p:txBody>
      </p:sp>
      <p:sp>
        <p:nvSpPr>
          <p:cNvPr id="14" name="TextBox 13">
            <a:extLst>
              <a:ext uri="{FF2B5EF4-FFF2-40B4-BE49-F238E27FC236}">
                <a16:creationId xmlns:a16="http://schemas.microsoft.com/office/drawing/2014/main" id="{D731306C-E587-42FB-9201-FEF308284A93}"/>
              </a:ext>
            </a:extLst>
          </p:cNvPr>
          <p:cNvSpPr txBox="1"/>
          <p:nvPr/>
        </p:nvSpPr>
        <p:spPr>
          <a:xfrm>
            <a:off x="467544" y="6021288"/>
            <a:ext cx="3070071" cy="784830"/>
          </a:xfrm>
          <a:prstGeom prst="rect">
            <a:avLst/>
          </a:prstGeom>
          <a:noFill/>
        </p:spPr>
        <p:txBody>
          <a:bodyPr wrap="none" rtlCol="0">
            <a:spAutoFit/>
          </a:bodyPr>
          <a:lstStyle/>
          <a:p>
            <a:r>
              <a:rPr lang="en-GB" sz="900" b="1" dirty="0">
                <a:solidFill>
                  <a:srgbClr val="002060"/>
                </a:solidFill>
                <a:latin typeface="Arial" panose="020B0604020202020204" pitchFamily="34" charset="0"/>
                <a:cs typeface="Arial" panose="020B0604020202020204" pitchFamily="34" charset="0"/>
              </a:rPr>
              <a:t>SOURCE: </a:t>
            </a:r>
            <a:r>
              <a:rPr lang="en-GB" sz="900" b="1" dirty="0" err="1">
                <a:solidFill>
                  <a:srgbClr val="002060"/>
                </a:solidFill>
                <a:latin typeface="Arial" panose="020B0604020202020204" pitchFamily="34" charset="0"/>
                <a:cs typeface="Arial" panose="020B0604020202020204" pitchFamily="34" charset="0"/>
              </a:rPr>
              <a:t>RecoSystems</a:t>
            </a:r>
            <a:r>
              <a:rPr lang="en-GB" sz="900" b="1" dirty="0">
                <a:solidFill>
                  <a:srgbClr val="002060"/>
                </a:solidFill>
                <a:latin typeface="Arial" panose="020B0604020202020204" pitchFamily="34" charset="0"/>
                <a:cs typeface="Arial" panose="020B0604020202020204" pitchFamily="34" charset="0"/>
              </a:rPr>
              <a:t> Analysis and Design</a:t>
            </a:r>
          </a:p>
          <a:p>
            <a:r>
              <a:rPr lang="en-GB" sz="900" b="1" dirty="0">
                <a:solidFill>
                  <a:srgbClr val="002060"/>
                </a:solidFill>
                <a:latin typeface="Arial" panose="020B0604020202020204" pitchFamily="34" charset="0"/>
                <a:cs typeface="Arial" panose="020B0604020202020204" pitchFamily="34" charset="0"/>
              </a:rPr>
              <a:t>Alan Dennis; Barbara Haley Wixom; Roberta M. Roth</a:t>
            </a:r>
          </a:p>
          <a:p>
            <a:r>
              <a:rPr lang="en-GB" sz="900" b="1" dirty="0">
                <a:solidFill>
                  <a:srgbClr val="002060"/>
                </a:solidFill>
                <a:latin typeface="Arial" panose="020B0604020202020204" pitchFamily="34" charset="0"/>
                <a:cs typeface="Arial" panose="020B0604020202020204" pitchFamily="34" charset="0"/>
              </a:rPr>
              <a:t>2019</a:t>
            </a:r>
          </a:p>
          <a:p>
            <a:r>
              <a:rPr lang="en-GB" sz="900" b="1" dirty="0">
                <a:solidFill>
                  <a:srgbClr val="002060"/>
                </a:solidFill>
                <a:latin typeface="Arial" panose="020B0604020202020204" pitchFamily="34" charset="0"/>
                <a:cs typeface="Arial" panose="020B0604020202020204" pitchFamily="34" charset="0"/>
              </a:rPr>
              <a:t>Chapter 1</a:t>
            </a:r>
          </a:p>
          <a:p>
            <a:endParaRPr lang="en-GB" sz="9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538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t>The Systems Analyst and </a:t>
            </a:r>
            <a:br>
              <a:rPr lang="en-GB" dirty="0"/>
            </a:br>
            <a:r>
              <a:rPr lang="en-GB" dirty="0"/>
              <a:t>Information Systems Development</a:t>
            </a: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6325009" cy="1911292"/>
          </a:xfrm>
        </p:spPr>
        <p:txBody>
          <a:bodyPr/>
          <a:lstStyle/>
          <a:p>
            <a:r>
              <a:rPr lang="en-GB" dirty="0"/>
              <a:t>The role played in IS development by the systems analyst.</a:t>
            </a:r>
          </a:p>
          <a:p>
            <a:pPr lvl="1"/>
            <a:r>
              <a:rPr lang="en-GB" dirty="0"/>
              <a:t>The systems analyst plays a key role in the SDLC, </a:t>
            </a:r>
          </a:p>
          <a:p>
            <a:pPr lvl="2"/>
            <a:r>
              <a:rPr lang="en-GB" dirty="0" err="1"/>
              <a:t>analyzing</a:t>
            </a:r>
            <a:r>
              <a:rPr lang="en-GB" dirty="0"/>
              <a:t> the business situation, </a:t>
            </a:r>
          </a:p>
          <a:p>
            <a:pPr lvl="2"/>
            <a:r>
              <a:rPr lang="en-GB" dirty="0"/>
              <a:t>identifying opportunities for improvements, </a:t>
            </a:r>
          </a:p>
          <a:p>
            <a:pPr lvl="2"/>
            <a:r>
              <a:rPr lang="en-GB" dirty="0"/>
              <a:t>designing an IS to implement the improvements. </a:t>
            </a:r>
          </a:p>
          <a:p>
            <a:pPr lvl="1"/>
            <a:r>
              <a:rPr lang="en-GB" dirty="0"/>
              <a:t>Many systems analysts view their profession as one of the most interesting, exciting, and challenging jobs around.</a:t>
            </a:r>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6</a:t>
            </a:fld>
            <a:endParaRPr lang="en-GB" altLang="en-US" dirty="0"/>
          </a:p>
        </p:txBody>
      </p:sp>
      <p:sp>
        <p:nvSpPr>
          <p:cNvPr id="14" name="TextBox 13">
            <a:extLst>
              <a:ext uri="{FF2B5EF4-FFF2-40B4-BE49-F238E27FC236}">
                <a16:creationId xmlns:a16="http://schemas.microsoft.com/office/drawing/2014/main" id="{D731306C-E587-42FB-9201-FEF308284A93}"/>
              </a:ext>
            </a:extLst>
          </p:cNvPr>
          <p:cNvSpPr txBox="1"/>
          <p:nvPr/>
        </p:nvSpPr>
        <p:spPr>
          <a:xfrm>
            <a:off x="467544" y="6021288"/>
            <a:ext cx="3070071" cy="784830"/>
          </a:xfrm>
          <a:prstGeom prst="rect">
            <a:avLst/>
          </a:prstGeom>
          <a:noFill/>
        </p:spPr>
        <p:txBody>
          <a:bodyPr wrap="none" rtlCol="0">
            <a:spAutoFit/>
          </a:bodyPr>
          <a:lstStyle/>
          <a:p>
            <a:r>
              <a:rPr lang="en-GB" sz="900" b="1" dirty="0">
                <a:solidFill>
                  <a:srgbClr val="002060"/>
                </a:solidFill>
                <a:latin typeface="Arial" panose="020B0604020202020204" pitchFamily="34" charset="0"/>
                <a:cs typeface="Arial" panose="020B0604020202020204" pitchFamily="34" charset="0"/>
              </a:rPr>
              <a:t>SOURCE: </a:t>
            </a:r>
            <a:r>
              <a:rPr lang="en-GB" sz="900" b="1" dirty="0" err="1">
                <a:solidFill>
                  <a:srgbClr val="002060"/>
                </a:solidFill>
                <a:latin typeface="Arial" panose="020B0604020202020204" pitchFamily="34" charset="0"/>
                <a:cs typeface="Arial" panose="020B0604020202020204" pitchFamily="34" charset="0"/>
              </a:rPr>
              <a:t>RecoSystems</a:t>
            </a:r>
            <a:r>
              <a:rPr lang="en-GB" sz="900" b="1" dirty="0">
                <a:solidFill>
                  <a:srgbClr val="002060"/>
                </a:solidFill>
                <a:latin typeface="Arial" panose="020B0604020202020204" pitchFamily="34" charset="0"/>
                <a:cs typeface="Arial" panose="020B0604020202020204" pitchFamily="34" charset="0"/>
              </a:rPr>
              <a:t> Analysis and Design</a:t>
            </a:r>
          </a:p>
          <a:p>
            <a:r>
              <a:rPr lang="en-GB" sz="900" b="1" dirty="0">
                <a:solidFill>
                  <a:srgbClr val="002060"/>
                </a:solidFill>
                <a:latin typeface="Arial" panose="020B0604020202020204" pitchFamily="34" charset="0"/>
                <a:cs typeface="Arial" panose="020B0604020202020204" pitchFamily="34" charset="0"/>
              </a:rPr>
              <a:t>Alan Dennis; Barbara Haley Wixom; Roberta M. Roth</a:t>
            </a:r>
          </a:p>
          <a:p>
            <a:r>
              <a:rPr lang="en-GB" sz="900" b="1" dirty="0">
                <a:solidFill>
                  <a:srgbClr val="002060"/>
                </a:solidFill>
                <a:latin typeface="Arial" panose="020B0604020202020204" pitchFamily="34" charset="0"/>
                <a:cs typeface="Arial" panose="020B0604020202020204" pitchFamily="34" charset="0"/>
              </a:rPr>
              <a:t>2019</a:t>
            </a:r>
          </a:p>
          <a:p>
            <a:r>
              <a:rPr lang="en-GB" sz="900" b="1" dirty="0">
                <a:solidFill>
                  <a:srgbClr val="002060"/>
                </a:solidFill>
                <a:latin typeface="Arial" panose="020B0604020202020204" pitchFamily="34" charset="0"/>
                <a:cs typeface="Arial" panose="020B0604020202020204" pitchFamily="34" charset="0"/>
              </a:rPr>
              <a:t>Chapter 1</a:t>
            </a:r>
          </a:p>
          <a:p>
            <a:endParaRPr lang="en-GB" sz="900" b="1" dirty="0">
              <a:solidFill>
                <a:srgbClr val="002060"/>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3F405A60-CAEC-44F1-9684-4C68F5C05EF3}"/>
              </a:ext>
            </a:extLst>
          </p:cNvPr>
          <p:cNvPicPr>
            <a:picLocks noChangeAspect="1"/>
          </p:cNvPicPr>
          <p:nvPr/>
        </p:nvPicPr>
        <p:blipFill>
          <a:blip r:embed="rId2"/>
          <a:stretch>
            <a:fillRect/>
          </a:stretch>
        </p:blipFill>
        <p:spPr>
          <a:xfrm>
            <a:off x="6730667" y="1772816"/>
            <a:ext cx="2105025" cy="6000750"/>
          </a:xfrm>
          <a:prstGeom prst="rect">
            <a:avLst/>
          </a:prstGeom>
        </p:spPr>
      </p:pic>
      <p:pic>
        <p:nvPicPr>
          <p:cNvPr id="7" name="Picture 6">
            <a:extLst>
              <a:ext uri="{FF2B5EF4-FFF2-40B4-BE49-F238E27FC236}">
                <a16:creationId xmlns:a16="http://schemas.microsoft.com/office/drawing/2014/main" id="{BC558855-7671-4F0D-B510-CC45AD1FC990}"/>
              </a:ext>
            </a:extLst>
          </p:cNvPr>
          <p:cNvPicPr>
            <a:picLocks noChangeAspect="1"/>
          </p:cNvPicPr>
          <p:nvPr/>
        </p:nvPicPr>
        <p:blipFill rotWithShape="1">
          <a:blip r:embed="rId2"/>
          <a:srcRect t="73447" r="49520" b="18033"/>
          <a:stretch/>
        </p:blipFill>
        <p:spPr>
          <a:xfrm>
            <a:off x="4816599" y="5157192"/>
            <a:ext cx="1787787" cy="80126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8" name="Picture 7">
            <a:extLst>
              <a:ext uri="{FF2B5EF4-FFF2-40B4-BE49-F238E27FC236}">
                <a16:creationId xmlns:a16="http://schemas.microsoft.com/office/drawing/2014/main" id="{1F40B364-0A80-4202-BA74-777D14D7C9B4}"/>
              </a:ext>
            </a:extLst>
          </p:cNvPr>
          <p:cNvPicPr>
            <a:picLocks noChangeAspect="1"/>
          </p:cNvPicPr>
          <p:nvPr/>
        </p:nvPicPr>
        <p:blipFill rotWithShape="1">
          <a:blip r:embed="rId2"/>
          <a:srcRect t="59999" r="45268" b="36074"/>
          <a:stretch/>
        </p:blipFill>
        <p:spPr>
          <a:xfrm>
            <a:off x="4614969" y="4392044"/>
            <a:ext cx="2091040" cy="4277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917575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t>The Systems Analyst and </a:t>
            </a:r>
            <a:br>
              <a:rPr lang="en-GB" dirty="0"/>
            </a:br>
            <a:r>
              <a:rPr lang="en-GB" dirty="0"/>
              <a:t>Information Systems Development</a:t>
            </a: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6325009" cy="2091342"/>
          </a:xfrm>
        </p:spPr>
        <p:txBody>
          <a:bodyPr/>
          <a:lstStyle/>
          <a:p>
            <a:r>
              <a:rPr lang="en-GB" dirty="0"/>
              <a:t>The importance of linking the IS to business needs.</a:t>
            </a:r>
          </a:p>
          <a:p>
            <a:pPr lvl="1"/>
            <a:r>
              <a:rPr lang="en-GB" dirty="0"/>
              <a:t>Don’t get attracted to shiny new objects.  Balance keeping what you know works with avoiding technical obsolescence.</a:t>
            </a:r>
          </a:p>
          <a:p>
            <a:pPr lvl="1"/>
            <a:r>
              <a:rPr lang="en-GB" dirty="0"/>
              <a:t>Always be prepared to defend the business need in the systems that you are developing.  Companies should be treating their IT projects as a portfolio of investments. </a:t>
            </a:r>
          </a:p>
          <a:p>
            <a:pPr lvl="1"/>
            <a:r>
              <a:rPr lang="en-GB" dirty="0"/>
              <a:t>If you take your eye off, how you bring value to the business, your career will be short.</a:t>
            </a:r>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7</a:t>
            </a:fld>
            <a:endParaRPr lang="en-GB" altLang="en-US" dirty="0"/>
          </a:p>
        </p:txBody>
      </p:sp>
      <p:sp>
        <p:nvSpPr>
          <p:cNvPr id="14" name="TextBox 13">
            <a:extLst>
              <a:ext uri="{FF2B5EF4-FFF2-40B4-BE49-F238E27FC236}">
                <a16:creationId xmlns:a16="http://schemas.microsoft.com/office/drawing/2014/main" id="{D731306C-E587-42FB-9201-FEF308284A93}"/>
              </a:ext>
            </a:extLst>
          </p:cNvPr>
          <p:cNvSpPr txBox="1"/>
          <p:nvPr/>
        </p:nvSpPr>
        <p:spPr>
          <a:xfrm>
            <a:off x="467544" y="6021288"/>
            <a:ext cx="3070071" cy="784830"/>
          </a:xfrm>
          <a:prstGeom prst="rect">
            <a:avLst/>
          </a:prstGeom>
          <a:noFill/>
        </p:spPr>
        <p:txBody>
          <a:bodyPr wrap="none" rtlCol="0">
            <a:spAutoFit/>
          </a:bodyPr>
          <a:lstStyle/>
          <a:p>
            <a:r>
              <a:rPr lang="en-GB" sz="900" b="1" dirty="0">
                <a:solidFill>
                  <a:srgbClr val="002060"/>
                </a:solidFill>
                <a:latin typeface="Arial" panose="020B0604020202020204" pitchFamily="34" charset="0"/>
                <a:cs typeface="Arial" panose="020B0604020202020204" pitchFamily="34" charset="0"/>
              </a:rPr>
              <a:t>SOURCE: </a:t>
            </a:r>
            <a:r>
              <a:rPr lang="en-GB" sz="900" b="1" dirty="0" err="1">
                <a:solidFill>
                  <a:srgbClr val="002060"/>
                </a:solidFill>
                <a:latin typeface="Arial" panose="020B0604020202020204" pitchFamily="34" charset="0"/>
                <a:cs typeface="Arial" panose="020B0604020202020204" pitchFamily="34" charset="0"/>
              </a:rPr>
              <a:t>RecoSystems</a:t>
            </a:r>
            <a:r>
              <a:rPr lang="en-GB" sz="900" b="1" dirty="0">
                <a:solidFill>
                  <a:srgbClr val="002060"/>
                </a:solidFill>
                <a:latin typeface="Arial" panose="020B0604020202020204" pitchFamily="34" charset="0"/>
                <a:cs typeface="Arial" panose="020B0604020202020204" pitchFamily="34" charset="0"/>
              </a:rPr>
              <a:t> Analysis and Design</a:t>
            </a:r>
          </a:p>
          <a:p>
            <a:r>
              <a:rPr lang="en-GB" sz="900" b="1" dirty="0">
                <a:solidFill>
                  <a:srgbClr val="002060"/>
                </a:solidFill>
                <a:latin typeface="Arial" panose="020B0604020202020204" pitchFamily="34" charset="0"/>
                <a:cs typeface="Arial" panose="020B0604020202020204" pitchFamily="34" charset="0"/>
              </a:rPr>
              <a:t>Alan Dennis; Barbara Haley Wixom; Roberta M. Roth</a:t>
            </a:r>
          </a:p>
          <a:p>
            <a:r>
              <a:rPr lang="en-GB" sz="900" b="1" dirty="0">
                <a:solidFill>
                  <a:srgbClr val="002060"/>
                </a:solidFill>
                <a:latin typeface="Arial" panose="020B0604020202020204" pitchFamily="34" charset="0"/>
                <a:cs typeface="Arial" panose="020B0604020202020204" pitchFamily="34" charset="0"/>
              </a:rPr>
              <a:t>2019</a:t>
            </a:r>
          </a:p>
          <a:p>
            <a:r>
              <a:rPr lang="en-GB" sz="900" b="1" dirty="0">
                <a:solidFill>
                  <a:srgbClr val="002060"/>
                </a:solidFill>
                <a:latin typeface="Arial" panose="020B0604020202020204" pitchFamily="34" charset="0"/>
                <a:cs typeface="Arial" panose="020B0604020202020204" pitchFamily="34" charset="0"/>
              </a:rPr>
              <a:t>Chapter 1</a:t>
            </a:r>
          </a:p>
          <a:p>
            <a:endParaRPr lang="en-GB" sz="9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6174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0E18-579F-40A1-BF37-D9FA46D753D6}"/>
              </a:ext>
            </a:extLst>
          </p:cNvPr>
          <p:cNvSpPr>
            <a:spLocks noGrp="1"/>
          </p:cNvSpPr>
          <p:nvPr>
            <p:ph type="title"/>
          </p:nvPr>
        </p:nvSpPr>
        <p:spPr/>
        <p:txBody>
          <a:bodyPr/>
          <a:lstStyle/>
          <a:p>
            <a:r>
              <a:rPr lang="en-GB" dirty="0"/>
              <a:t>Systems Analyst Skills</a:t>
            </a:r>
          </a:p>
        </p:txBody>
      </p:sp>
      <p:sp>
        <p:nvSpPr>
          <p:cNvPr id="3" name="Content Placeholder 2">
            <a:extLst>
              <a:ext uri="{FF2B5EF4-FFF2-40B4-BE49-F238E27FC236}">
                <a16:creationId xmlns:a16="http://schemas.microsoft.com/office/drawing/2014/main" id="{6C1495D4-588F-4AC1-AE26-B1C3EA4BF1DF}"/>
              </a:ext>
            </a:extLst>
          </p:cNvPr>
          <p:cNvSpPr>
            <a:spLocks noGrp="1"/>
          </p:cNvSpPr>
          <p:nvPr>
            <p:ph idx="1"/>
          </p:nvPr>
        </p:nvSpPr>
        <p:spPr>
          <a:xfrm>
            <a:off x="381000" y="1447800"/>
            <a:ext cx="8305800" cy="2091342"/>
          </a:xfrm>
        </p:spPr>
        <p:txBody>
          <a:bodyPr/>
          <a:lstStyle/>
          <a:p>
            <a:r>
              <a:rPr lang="en-GB" dirty="0"/>
              <a:t> Skills can be broken down into six major categories: </a:t>
            </a:r>
          </a:p>
          <a:p>
            <a:pPr lvl="1"/>
            <a:r>
              <a:rPr lang="en-GB" dirty="0"/>
              <a:t>technical, </a:t>
            </a:r>
          </a:p>
          <a:p>
            <a:pPr lvl="1"/>
            <a:r>
              <a:rPr lang="en-GB" dirty="0"/>
              <a:t>business, </a:t>
            </a:r>
          </a:p>
          <a:p>
            <a:pPr lvl="1"/>
            <a:r>
              <a:rPr lang="en-GB" dirty="0"/>
              <a:t>analytical, </a:t>
            </a:r>
          </a:p>
          <a:p>
            <a:pPr lvl="1"/>
            <a:r>
              <a:rPr lang="en-GB" dirty="0"/>
              <a:t>interpersonal, </a:t>
            </a:r>
          </a:p>
          <a:p>
            <a:pPr lvl="1"/>
            <a:r>
              <a:rPr lang="en-GB" dirty="0"/>
              <a:t>management,  </a:t>
            </a:r>
          </a:p>
          <a:p>
            <a:pPr lvl="1"/>
            <a:r>
              <a:rPr lang="en-GB" dirty="0"/>
              <a:t>ethical.</a:t>
            </a:r>
          </a:p>
        </p:txBody>
      </p:sp>
      <p:sp>
        <p:nvSpPr>
          <p:cNvPr id="4" name="Date Placeholder 3">
            <a:extLst>
              <a:ext uri="{FF2B5EF4-FFF2-40B4-BE49-F238E27FC236}">
                <a16:creationId xmlns:a16="http://schemas.microsoft.com/office/drawing/2014/main" id="{EEF26E24-2C42-42D2-9073-FE67757CE5C0}"/>
              </a:ext>
            </a:extLst>
          </p:cNvPr>
          <p:cNvSpPr>
            <a:spLocks noGrp="1"/>
          </p:cNvSpPr>
          <p:nvPr>
            <p:ph type="dt" sz="half" idx="10"/>
          </p:nvPr>
        </p:nvSpPr>
        <p:spPr/>
        <p:txBody>
          <a:bodyPr/>
          <a:lstStyle/>
          <a:p>
            <a:pPr>
              <a:defRPr/>
            </a:pPr>
            <a:fld id="{C4C9B118-951F-4210-95A1-158B23349F78}" type="datetime4">
              <a:rPr lang="en-GB" altLang="en-US" smtClean="0"/>
              <a:pPr>
                <a:defRPr/>
              </a:pPr>
              <a:t>29 July 2020</a:t>
            </a:fld>
            <a:endParaRPr lang="en-GB" altLang="en-US"/>
          </a:p>
        </p:txBody>
      </p:sp>
      <p:sp>
        <p:nvSpPr>
          <p:cNvPr id="5" name="Slide Number Placeholder 4">
            <a:extLst>
              <a:ext uri="{FF2B5EF4-FFF2-40B4-BE49-F238E27FC236}">
                <a16:creationId xmlns:a16="http://schemas.microsoft.com/office/drawing/2014/main" id="{8DA48862-E197-49C9-8B2B-C1B7CF12B51C}"/>
              </a:ext>
            </a:extLst>
          </p:cNvPr>
          <p:cNvSpPr>
            <a:spLocks noGrp="1"/>
          </p:cNvSpPr>
          <p:nvPr>
            <p:ph type="sldNum" sz="quarter" idx="11"/>
          </p:nvPr>
        </p:nvSpPr>
        <p:spPr/>
        <p:txBody>
          <a:bodyPr/>
          <a:lstStyle/>
          <a:p>
            <a:pPr>
              <a:defRPr/>
            </a:pPr>
            <a:fld id="{9A546908-54B0-4EF9-B997-73888F4A5500}" type="slidenum">
              <a:rPr lang="en-GB" altLang="en-US" smtClean="0"/>
              <a:pPr>
                <a:defRPr/>
              </a:pPr>
              <a:t>8</a:t>
            </a:fld>
            <a:endParaRPr lang="en-GB" altLang="en-US"/>
          </a:p>
        </p:txBody>
      </p:sp>
    </p:spTree>
    <p:extLst>
      <p:ext uri="{BB962C8B-B14F-4D97-AF65-F5344CB8AC3E}">
        <p14:creationId xmlns:p14="http://schemas.microsoft.com/office/powerpoint/2010/main" val="4225728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0E18-579F-40A1-BF37-D9FA46D753D6}"/>
              </a:ext>
            </a:extLst>
          </p:cNvPr>
          <p:cNvSpPr>
            <a:spLocks noGrp="1"/>
          </p:cNvSpPr>
          <p:nvPr>
            <p:ph type="title"/>
          </p:nvPr>
        </p:nvSpPr>
        <p:spPr/>
        <p:txBody>
          <a:bodyPr/>
          <a:lstStyle/>
          <a:p>
            <a:r>
              <a:rPr lang="en-GB" dirty="0"/>
              <a:t>Systems Analyst Roles</a:t>
            </a:r>
          </a:p>
        </p:txBody>
      </p:sp>
      <p:sp>
        <p:nvSpPr>
          <p:cNvPr id="3" name="Content Placeholder 2">
            <a:extLst>
              <a:ext uri="{FF2B5EF4-FFF2-40B4-BE49-F238E27FC236}">
                <a16:creationId xmlns:a16="http://schemas.microsoft.com/office/drawing/2014/main" id="{6C1495D4-588F-4AC1-AE26-B1C3EA4BF1DF}"/>
              </a:ext>
            </a:extLst>
          </p:cNvPr>
          <p:cNvSpPr>
            <a:spLocks noGrp="1"/>
          </p:cNvSpPr>
          <p:nvPr>
            <p:ph idx="1"/>
          </p:nvPr>
        </p:nvSpPr>
        <p:spPr>
          <a:xfrm>
            <a:off x="381000" y="1447800"/>
            <a:ext cx="8305800" cy="2584682"/>
          </a:xfrm>
        </p:spPr>
        <p:txBody>
          <a:bodyPr/>
          <a:lstStyle/>
          <a:p>
            <a:r>
              <a:rPr lang="en-GB" dirty="0"/>
              <a:t>Systems Analyst</a:t>
            </a:r>
          </a:p>
          <a:p>
            <a:r>
              <a:rPr lang="en-GB" dirty="0"/>
              <a:t>Business Analyst </a:t>
            </a:r>
          </a:p>
          <a:p>
            <a:r>
              <a:rPr lang="en-GB" dirty="0"/>
              <a:t>Requirements Analyst</a:t>
            </a:r>
          </a:p>
          <a:p>
            <a:r>
              <a:rPr lang="en-GB" dirty="0"/>
              <a:t>Infrastructure Analyst</a:t>
            </a:r>
          </a:p>
          <a:p>
            <a:r>
              <a:rPr lang="en-GB" dirty="0"/>
              <a:t>Architect</a:t>
            </a:r>
          </a:p>
          <a:p>
            <a:r>
              <a:rPr lang="en-GB" dirty="0"/>
              <a:t>Project Manager</a:t>
            </a:r>
          </a:p>
        </p:txBody>
      </p:sp>
      <p:sp>
        <p:nvSpPr>
          <p:cNvPr id="4" name="Date Placeholder 3">
            <a:extLst>
              <a:ext uri="{FF2B5EF4-FFF2-40B4-BE49-F238E27FC236}">
                <a16:creationId xmlns:a16="http://schemas.microsoft.com/office/drawing/2014/main" id="{EEF26E24-2C42-42D2-9073-FE67757CE5C0}"/>
              </a:ext>
            </a:extLst>
          </p:cNvPr>
          <p:cNvSpPr>
            <a:spLocks noGrp="1"/>
          </p:cNvSpPr>
          <p:nvPr>
            <p:ph type="dt" sz="half" idx="10"/>
          </p:nvPr>
        </p:nvSpPr>
        <p:spPr/>
        <p:txBody>
          <a:bodyPr/>
          <a:lstStyle/>
          <a:p>
            <a:pPr>
              <a:defRPr/>
            </a:pPr>
            <a:fld id="{C4C9B118-951F-4210-95A1-158B23349F78}" type="datetime4">
              <a:rPr lang="en-GB" altLang="en-US" smtClean="0"/>
              <a:pPr>
                <a:defRPr/>
              </a:pPr>
              <a:t>29 July 2020</a:t>
            </a:fld>
            <a:endParaRPr lang="en-GB" altLang="en-US"/>
          </a:p>
        </p:txBody>
      </p:sp>
      <p:sp>
        <p:nvSpPr>
          <p:cNvPr id="5" name="Slide Number Placeholder 4">
            <a:extLst>
              <a:ext uri="{FF2B5EF4-FFF2-40B4-BE49-F238E27FC236}">
                <a16:creationId xmlns:a16="http://schemas.microsoft.com/office/drawing/2014/main" id="{8DA48862-E197-49C9-8B2B-C1B7CF12B51C}"/>
              </a:ext>
            </a:extLst>
          </p:cNvPr>
          <p:cNvSpPr>
            <a:spLocks noGrp="1"/>
          </p:cNvSpPr>
          <p:nvPr>
            <p:ph type="sldNum" sz="quarter" idx="11"/>
          </p:nvPr>
        </p:nvSpPr>
        <p:spPr/>
        <p:txBody>
          <a:bodyPr/>
          <a:lstStyle/>
          <a:p>
            <a:pPr>
              <a:defRPr/>
            </a:pPr>
            <a:fld id="{9A546908-54B0-4EF9-B997-73888F4A5500}" type="slidenum">
              <a:rPr lang="en-GB" altLang="en-US" smtClean="0"/>
              <a:pPr>
                <a:defRPr/>
              </a:pPr>
              <a:t>9</a:t>
            </a:fld>
            <a:endParaRPr lang="en-GB" altLang="en-US"/>
          </a:p>
        </p:txBody>
      </p:sp>
    </p:spTree>
    <p:extLst>
      <p:ext uri="{BB962C8B-B14F-4D97-AF65-F5344CB8AC3E}">
        <p14:creationId xmlns:p14="http://schemas.microsoft.com/office/powerpoint/2010/main" val="954951305"/>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BE933EB17DAD240A20F039E18256601" ma:contentTypeVersion="7" ma:contentTypeDescription="Create a new document." ma:contentTypeScope="" ma:versionID="c712a2874b9c5d2b144d038983102fcd">
  <xsd:schema xmlns:xsd="http://www.w3.org/2001/XMLSchema" xmlns:xs="http://www.w3.org/2001/XMLSchema" xmlns:p="http://schemas.microsoft.com/office/2006/metadata/properties" xmlns:ns3="2972a71e-b466-49fe-bae0-d7764d7a04d8" targetNamespace="http://schemas.microsoft.com/office/2006/metadata/properties" ma:root="true" ma:fieldsID="6da56e68601229589728e73015a7c48b" ns3:_="">
    <xsd:import namespace="2972a71e-b466-49fe-bae0-d7764d7a04d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72a71e-b466-49fe-bae0-d7764d7a04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0BBF3A-C574-478C-926E-E0754E7926F4}">
  <ds:schemaRefs>
    <ds:schemaRef ds:uri="http://schemas.microsoft.com/sharepoint/v3/contenttype/forms"/>
  </ds:schemaRefs>
</ds:datastoreItem>
</file>

<file path=customXml/itemProps2.xml><?xml version="1.0" encoding="utf-8"?>
<ds:datastoreItem xmlns:ds="http://schemas.openxmlformats.org/officeDocument/2006/customXml" ds:itemID="{6D579BCA-A9DC-4CFC-802D-A53AF0678D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72a71e-b466-49fe-bae0-d7764d7a04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0CBD1-DCB5-485F-9F11-D67C0363B9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2972a71e-b466-49fe-bae0-d7764d7a04d8"/>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35</TotalTime>
  <Words>3043</Words>
  <Application>Microsoft Office PowerPoint</Application>
  <PresentationFormat>On-screen Show (4:3)</PresentationFormat>
  <Paragraphs>332</Paragraphs>
  <Slides>27</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inherit</vt:lpstr>
      <vt:lpstr>Arial</vt:lpstr>
      <vt:lpstr>Calibri</vt:lpstr>
      <vt:lpstr>Times</vt:lpstr>
      <vt:lpstr>Verdana</vt:lpstr>
      <vt:lpstr>blank</vt:lpstr>
      <vt:lpstr>1_blank</vt:lpstr>
      <vt:lpstr>Advanced Systems Analysis and Design  The Systems Analyst and Information Systems Development  SOFT 30121 L2  Presented   By  Nigel King ACMA CGMA PCM Nigel.King@ntu.ac.uk   </vt:lpstr>
      <vt:lpstr>PowerPoint Presentation</vt:lpstr>
      <vt:lpstr>The Big Picture</vt:lpstr>
      <vt:lpstr>The Systems Analyst and  Information Systems Development </vt:lpstr>
      <vt:lpstr>The Systems Analyst and  Information Systems Development </vt:lpstr>
      <vt:lpstr>The Systems Analyst and  Information Systems Development </vt:lpstr>
      <vt:lpstr>The Systems Analyst and  Information Systems Development </vt:lpstr>
      <vt:lpstr>Systems Analyst Skills</vt:lpstr>
      <vt:lpstr>Systems Analyst Roles</vt:lpstr>
      <vt:lpstr>Systems Analyst Roles Progression</vt:lpstr>
      <vt:lpstr>The Systems Development Life Cycle</vt:lpstr>
      <vt:lpstr>Planning </vt:lpstr>
      <vt:lpstr>Project Identification and Initiation</vt:lpstr>
      <vt:lpstr>System Request</vt:lpstr>
      <vt:lpstr>System Request Example</vt:lpstr>
      <vt:lpstr>Implementing a Satellite Data Network </vt:lpstr>
      <vt:lpstr>Feasibility Analysis</vt:lpstr>
      <vt:lpstr>Feasibility Analysis</vt:lpstr>
      <vt:lpstr>Example of costs and benefits for economic feasibility.</vt:lpstr>
      <vt:lpstr>Feasibility Analysis</vt:lpstr>
      <vt:lpstr>Important stakeholders for organizational feasibility.</vt:lpstr>
      <vt:lpstr>Example Feasibility Analysis</vt:lpstr>
      <vt:lpstr>Example Feasibility Analysis</vt:lpstr>
      <vt:lpstr>Example Feasibility Analysis</vt:lpstr>
      <vt:lpstr>The Systems Analyst and  Information Systems Development </vt:lpstr>
      <vt:lpstr>The Systems Analyst and  Information Systems Development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Systems Analysis and Design  The Systems Analyst and Information Systems Development  SOFT 30121 L2  Presented   By  Nigel King ACMA CGMA PCM Nigel.King@ntu.ac.uk   </dc:title>
  <dc:creator>King, Nigel</dc:creator>
  <cp:lastModifiedBy>King, Nigel</cp:lastModifiedBy>
  <cp:revision>4</cp:revision>
  <dcterms:created xsi:type="dcterms:W3CDTF">2020-07-29T16:37:02Z</dcterms:created>
  <dcterms:modified xsi:type="dcterms:W3CDTF">2020-07-29T17:12:19Z</dcterms:modified>
</cp:coreProperties>
</file>