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6"/>
  </p:notesMasterIdLst>
  <p:handoutMasterIdLst>
    <p:handoutMasterId r:id="rId27"/>
  </p:handoutMasterIdLst>
  <p:sldIdLst>
    <p:sldId id="660" r:id="rId6"/>
    <p:sldId id="511" r:id="rId7"/>
    <p:sldId id="686" r:id="rId8"/>
    <p:sldId id="663" r:id="rId9"/>
    <p:sldId id="687" r:id="rId10"/>
    <p:sldId id="688" r:id="rId11"/>
    <p:sldId id="697" r:id="rId12"/>
    <p:sldId id="692" r:id="rId13"/>
    <p:sldId id="693" r:id="rId14"/>
    <p:sldId id="689" r:id="rId15"/>
    <p:sldId id="695" r:id="rId16"/>
    <p:sldId id="694" r:id="rId17"/>
    <p:sldId id="703" r:id="rId18"/>
    <p:sldId id="700" r:id="rId19"/>
    <p:sldId id="696" r:id="rId20"/>
    <p:sldId id="699" r:id="rId21"/>
    <p:sldId id="701" r:id="rId22"/>
    <p:sldId id="698" r:id="rId23"/>
    <p:sldId id="702" r:id="rId24"/>
    <p:sldId id="524" r:id="rId2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39" autoAdjust="0"/>
  </p:normalViewPr>
  <p:slideViewPr>
    <p:cSldViewPr>
      <p:cViewPr varScale="1">
        <p:scale>
          <a:sx n="64" d="100"/>
          <a:sy n="64" d="100"/>
        </p:scale>
        <p:origin x="1364" y="48"/>
      </p:cViewPr>
      <p:guideLst>
        <p:guide orient="horz" pos="2160"/>
        <p:guide pos="2880"/>
      </p:guideLst>
    </p:cSldViewPr>
  </p:slideViewPr>
  <p:outlineViewPr>
    <p:cViewPr>
      <p:scale>
        <a:sx n="33" d="100"/>
        <a:sy n="33" d="100"/>
      </p:scale>
      <p:origin x="0" y="-96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17/08/2020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8/17/2020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20</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17 August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17 August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17 August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17 August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17 August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17 August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17 August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17 August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17 August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17 August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17 August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17 August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17 August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17 August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17 August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Defining your teams’ definition of “done”.</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L20</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714589"/>
          </a:xfrm>
        </p:spPr>
        <p:txBody>
          <a:bodyPr/>
          <a:lstStyle/>
          <a:p>
            <a:r>
              <a:rPr lang="en-GB" dirty="0"/>
              <a:t>What do we mean by definition of done. Latitude within Teams</a:t>
            </a:r>
          </a:p>
          <a:p>
            <a:pPr lvl="1"/>
            <a:r>
              <a:rPr lang="en-GB" dirty="0"/>
              <a:t>When agile became more in vogue, our definition of done became broader and more formal.  Oracle was not a small team focused company though, so this </a:t>
            </a:r>
            <a:r>
              <a:rPr lang="en-GB" dirty="0" err="1"/>
              <a:t>kinda</a:t>
            </a:r>
            <a:r>
              <a:rPr lang="en-GB" dirty="0"/>
              <a:t> became checklists that were declarations and barriers to merging code. One of Steve Miranda’s phrases was “This is not a democracy”.  He would listen to your input on why your team’ definition of done should be different, but his decisions were final.  It felt a little less like mutual accountability.</a:t>
            </a:r>
          </a:p>
          <a:p>
            <a:pPr lvl="1"/>
            <a:r>
              <a:rPr lang="en-GB" dirty="0"/>
              <a:t>There was a decent amount of tension between management’s desire to surface risk and engineering’s desire to let the teams develop and be accountable for their process. </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dirty="0"/>
          </a:p>
        </p:txBody>
      </p:sp>
      <p:pic>
        <p:nvPicPr>
          <p:cNvPr id="3074" name="Picture 2" descr="The Leviathan Counterattacks: Sovereignty’s Comeback In The Globalized World">
            <a:extLst>
              <a:ext uri="{FF2B5EF4-FFF2-40B4-BE49-F238E27FC236}">
                <a16:creationId xmlns:a16="http://schemas.microsoft.com/office/drawing/2014/main" id="{B5A23064-9318-4E2C-B928-F349D0258F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026970"/>
            <a:ext cx="2385499" cy="19108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Leviathan Counterattacks: Sovereignty’s Comeback In The Globalized World">
            <a:extLst>
              <a:ext uri="{FF2B5EF4-FFF2-40B4-BE49-F238E27FC236}">
                <a16:creationId xmlns:a16="http://schemas.microsoft.com/office/drawing/2014/main" id="{E2A1D2AC-6D54-4467-8753-F2444A219B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20" t="33132" r="39940" b="39161"/>
          <a:stretch/>
        </p:blipFill>
        <p:spPr bwMode="auto">
          <a:xfrm>
            <a:off x="6553200" y="3994579"/>
            <a:ext cx="2133600" cy="19218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D93F322-C38E-47F6-A0F2-1C184EE7D774}"/>
              </a:ext>
            </a:extLst>
          </p:cNvPr>
          <p:cNvCxnSpPr/>
          <p:nvPr/>
        </p:nvCxnSpPr>
        <p:spPr bwMode="auto">
          <a:xfrm>
            <a:off x="3213083" y="5229200"/>
            <a:ext cx="33401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5294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229841"/>
          </a:xfrm>
        </p:spPr>
        <p:txBody>
          <a:bodyPr/>
          <a:lstStyle/>
          <a:p>
            <a:r>
              <a:rPr lang="en-GB" dirty="0"/>
              <a:t>What do we mean by definition of done. Latitude within Teams</a:t>
            </a:r>
          </a:p>
          <a:p>
            <a:pPr lvl="1"/>
            <a:r>
              <a:rPr lang="en-GB" dirty="0" err="1"/>
              <a:t>Powerschool</a:t>
            </a:r>
            <a:r>
              <a:rPr lang="en-GB" dirty="0"/>
              <a:t> while a much smaller company was much more devolved.  We had to be careful not to crush the acquired company development teams under the weight of unfamiliar procedures. Teams were at liberty to bring their own methodology with them.  As an executive team though, we had a very good handle on the velocity of each team.  We knew very quickly if they were not moving.  We knew very quickly if bugs were escaping their process.  Teams would politely be asked to adopt VISTA’s standard operating procedures. </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dirty="0"/>
          </a:p>
        </p:txBody>
      </p:sp>
      <p:pic>
        <p:nvPicPr>
          <p:cNvPr id="4098" name="Picture 2" descr="GRECE-FINAL_ADRIA-FRUITOSv2_img">
            <a:extLst>
              <a:ext uri="{FF2B5EF4-FFF2-40B4-BE49-F238E27FC236}">
                <a16:creationId xmlns:a16="http://schemas.microsoft.com/office/drawing/2014/main" id="{58DA118C-8780-4588-946D-60E1B92BBB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3429000"/>
            <a:ext cx="4032448" cy="253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15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859518"/>
          </a:xfrm>
        </p:spPr>
        <p:txBody>
          <a:bodyPr/>
          <a:lstStyle/>
          <a:p>
            <a:r>
              <a:rPr lang="en-GB" dirty="0"/>
              <a:t>Things to consider in your teams definition of done</a:t>
            </a:r>
          </a:p>
          <a:p>
            <a:pPr lvl="1"/>
            <a:r>
              <a:rPr lang="en-GB" dirty="0"/>
              <a:t>If you do not force test automation in to your definition of done, you will never get round to it. </a:t>
            </a:r>
          </a:p>
          <a:p>
            <a:pPr lvl="2"/>
            <a:r>
              <a:rPr lang="en-GB" dirty="0"/>
              <a:t>There are always new customer requirements to work on.</a:t>
            </a:r>
          </a:p>
          <a:p>
            <a:pPr lvl="2"/>
            <a:r>
              <a:rPr lang="en-GB" dirty="0"/>
              <a:t>You can always test manually to get through the current release. </a:t>
            </a:r>
          </a:p>
          <a:p>
            <a:pPr lvl="2"/>
            <a:r>
              <a:rPr lang="en-GB" dirty="0"/>
              <a:t>Test Automation backlog will accumulate, and will become technical debt.</a:t>
            </a:r>
          </a:p>
          <a:p>
            <a:pPr lvl="1"/>
            <a:r>
              <a:rPr lang="en-GB" dirty="0"/>
              <a:t>If you are going to be “releasable”, someone has to know how to use the product.</a:t>
            </a:r>
          </a:p>
          <a:p>
            <a:pPr lvl="1"/>
            <a:r>
              <a:rPr lang="en-GB" dirty="0"/>
              <a:t>Releasable might mean much more than just functionally complete.</a:t>
            </a:r>
          </a:p>
          <a:p>
            <a:pPr lvl="3"/>
            <a:r>
              <a:rPr lang="en-GB" dirty="0"/>
              <a:t>Performance testing</a:t>
            </a:r>
          </a:p>
          <a:p>
            <a:pPr lvl="3"/>
            <a:r>
              <a:rPr lang="en-GB" dirty="0"/>
              <a:t>Usability test</a:t>
            </a:r>
          </a:p>
          <a:p>
            <a:pPr lvl="3"/>
            <a:r>
              <a:rPr lang="en-GB" dirty="0"/>
              <a:t>Security testing</a:t>
            </a:r>
          </a:p>
          <a:p>
            <a:pPr lvl="1"/>
            <a:r>
              <a:rPr lang="en-GB" dirty="0"/>
              <a:t>You need to have a process that includes the people that can derail you.</a:t>
            </a:r>
          </a:p>
          <a:p>
            <a:pPr lvl="2"/>
            <a:r>
              <a:rPr lang="en-GB" dirty="0"/>
              <a:t>Product Owner</a:t>
            </a:r>
          </a:p>
          <a:p>
            <a:pPr lvl="2"/>
            <a:r>
              <a:rPr lang="en-GB" dirty="0"/>
              <a:t>UX Design</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dirty="0"/>
          </a:p>
        </p:txBody>
      </p:sp>
    </p:spTree>
    <p:extLst>
      <p:ext uri="{BB962C8B-B14F-4D97-AF65-F5344CB8AC3E}">
        <p14:creationId xmlns:p14="http://schemas.microsoft.com/office/powerpoint/2010/main" val="16068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645340"/>
          </a:xfrm>
        </p:spPr>
        <p:txBody>
          <a:bodyPr/>
          <a:lstStyle/>
          <a:p>
            <a:r>
              <a:rPr lang="en-GB" dirty="0"/>
              <a:t>Review of an example from SSTC ltd</a:t>
            </a:r>
          </a:p>
          <a:p>
            <a:pPr lvl="1"/>
            <a:r>
              <a:rPr lang="en-GB" dirty="0"/>
              <a:t>Code is peer-reviewed</a:t>
            </a:r>
          </a:p>
          <a:p>
            <a:pPr lvl="1"/>
            <a:r>
              <a:rPr lang="en-GB" dirty="0"/>
              <a:t>Code is deployed to test environment</a:t>
            </a:r>
          </a:p>
          <a:p>
            <a:pPr lvl="1"/>
            <a:r>
              <a:rPr lang="en-GB" dirty="0"/>
              <a:t>Feature is tested against acceptance criteria</a:t>
            </a:r>
          </a:p>
          <a:p>
            <a:pPr lvl="1"/>
            <a:r>
              <a:rPr lang="en-GB" dirty="0"/>
              <a:t>Feature passes build acceptance test</a:t>
            </a:r>
          </a:p>
          <a:p>
            <a:pPr lvl="1"/>
            <a:r>
              <a:rPr lang="en-GB" dirty="0"/>
              <a:t>Feature is documented</a:t>
            </a:r>
          </a:p>
          <a:p>
            <a:pPr lvl="1"/>
            <a:r>
              <a:rPr lang="en-GB" dirty="0"/>
              <a:t>Feature ok-ed by UX designer</a:t>
            </a:r>
          </a:p>
          <a:p>
            <a:pPr lvl="1"/>
            <a:r>
              <a:rPr lang="en-GB" dirty="0"/>
              <a:t>Feature ok-ed by Product Owner</a:t>
            </a:r>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dirty="0"/>
          </a:p>
        </p:txBody>
      </p:sp>
    </p:spTree>
    <p:extLst>
      <p:ext uri="{BB962C8B-B14F-4D97-AF65-F5344CB8AC3E}">
        <p14:creationId xmlns:p14="http://schemas.microsoft.com/office/powerpoint/2010/main" val="421642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706347"/>
          </a:xfrm>
        </p:spPr>
        <p:txBody>
          <a:bodyPr/>
          <a:lstStyle/>
          <a:p>
            <a:r>
              <a:rPr lang="en-GB" dirty="0"/>
              <a:t>Review of an example from </a:t>
            </a:r>
            <a:r>
              <a:rPr lang="en-GB" dirty="0" err="1"/>
              <a:t>CMSiPro</a:t>
            </a:r>
            <a:endParaRPr lang="en-GB" dirty="0"/>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dirty="0"/>
          </a:p>
        </p:txBody>
      </p:sp>
      <p:pic>
        <p:nvPicPr>
          <p:cNvPr id="2" name="Picture 1">
            <a:extLst>
              <a:ext uri="{FF2B5EF4-FFF2-40B4-BE49-F238E27FC236}">
                <a16:creationId xmlns:a16="http://schemas.microsoft.com/office/drawing/2014/main" id="{16239A8B-36F5-4FE4-A64A-7AF321D5FA41}"/>
              </a:ext>
            </a:extLst>
          </p:cNvPr>
          <p:cNvPicPr>
            <a:picLocks noChangeAspect="1"/>
          </p:cNvPicPr>
          <p:nvPr/>
        </p:nvPicPr>
        <p:blipFill>
          <a:blip r:embed="rId2"/>
          <a:stretch>
            <a:fillRect/>
          </a:stretch>
        </p:blipFill>
        <p:spPr>
          <a:xfrm>
            <a:off x="1403648" y="2154147"/>
            <a:ext cx="5400675" cy="2857500"/>
          </a:xfrm>
          <a:prstGeom prst="rect">
            <a:avLst/>
          </a:prstGeom>
        </p:spPr>
      </p:pic>
    </p:spTree>
    <p:extLst>
      <p:ext uri="{BB962C8B-B14F-4D97-AF65-F5344CB8AC3E}">
        <p14:creationId xmlns:p14="http://schemas.microsoft.com/office/powerpoint/2010/main" val="134595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706347"/>
          </a:xfrm>
        </p:spPr>
        <p:txBody>
          <a:bodyPr/>
          <a:lstStyle/>
          <a:p>
            <a:r>
              <a:rPr lang="en-GB" dirty="0"/>
              <a:t>Review of an example from SSTC ltd</a:t>
            </a:r>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dirty="0"/>
          </a:p>
        </p:txBody>
      </p:sp>
      <p:pic>
        <p:nvPicPr>
          <p:cNvPr id="1026" name="Picture 2" descr="Image for post">
            <a:extLst>
              <a:ext uri="{FF2B5EF4-FFF2-40B4-BE49-F238E27FC236}">
                <a16:creationId xmlns:a16="http://schemas.microsoft.com/office/drawing/2014/main" id="{E58CBA34-FDFE-489F-A82E-AB3B912D6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9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5253746"/>
          </a:xfrm>
        </p:spPr>
        <p:txBody>
          <a:bodyPr/>
          <a:lstStyle/>
          <a:p>
            <a:r>
              <a:rPr lang="en-GB" dirty="0"/>
              <a:t>Review of an example from SSTC ltd.  Definition of Ready</a:t>
            </a:r>
          </a:p>
          <a:p>
            <a:pPr lvl="1"/>
            <a:r>
              <a:rPr lang="en-GB" sz="1200" dirty="0"/>
              <a:t>Decide Themes for the release</a:t>
            </a:r>
          </a:p>
          <a:p>
            <a:pPr lvl="1"/>
            <a:r>
              <a:rPr lang="en-GB" sz="1200" dirty="0"/>
              <a:t>Check we have most large items. </a:t>
            </a:r>
          </a:p>
          <a:p>
            <a:pPr lvl="1"/>
            <a:r>
              <a:rPr lang="en-GB" sz="1200" dirty="0"/>
              <a:t>Assign ABC Category to everything</a:t>
            </a:r>
          </a:p>
          <a:p>
            <a:pPr lvl="1"/>
            <a:r>
              <a:rPr lang="en-GB" sz="1200" dirty="0"/>
              <a:t>Force Rank the "A"s</a:t>
            </a:r>
          </a:p>
          <a:p>
            <a:pPr lvl="1"/>
            <a:r>
              <a:rPr lang="en-GB" sz="1200" dirty="0"/>
              <a:t>Size Everything for complexity (Tee Shirt Sizing)</a:t>
            </a:r>
          </a:p>
          <a:p>
            <a:pPr lvl="1"/>
            <a:r>
              <a:rPr lang="en-GB" sz="1200" dirty="0"/>
              <a:t>Put the A's into Year and Quarter buckets.  Determine features in the next release.</a:t>
            </a:r>
          </a:p>
          <a:p>
            <a:pPr lvl="1"/>
            <a:r>
              <a:rPr lang="en-GB" sz="1200" dirty="0"/>
              <a:t>Put B's and C's into Year buckets in Year 2 through 5</a:t>
            </a:r>
          </a:p>
          <a:p>
            <a:pPr lvl="1"/>
            <a:r>
              <a:rPr lang="en-GB" sz="1200" dirty="0"/>
              <a:t>Balance the portfolio against resources: Factor, PM, QA, Integration and Packaging, Doc </a:t>
            </a:r>
          </a:p>
          <a:p>
            <a:pPr lvl="1"/>
            <a:r>
              <a:rPr lang="en-GB" sz="1200" dirty="0"/>
              <a:t>Balance the Portfolio: Bugs 25% (support), Enhancements 25% (PM), Features and Products 50% (PM and Strategy)</a:t>
            </a:r>
          </a:p>
          <a:p>
            <a:pPr lvl="1"/>
            <a:r>
              <a:rPr lang="en-GB" sz="1200" dirty="0"/>
              <a:t>Plan 2 Week sprints. Any line item that goes into a sprint must be decomposed into something that is 2 weeks to develop, test and integrate. </a:t>
            </a:r>
          </a:p>
          <a:p>
            <a:pPr lvl="1"/>
            <a:r>
              <a:rPr lang="en-GB" sz="1200" dirty="0"/>
              <a:t>Anything not in the current sprint, goes back into the backlog</a:t>
            </a:r>
          </a:p>
          <a:p>
            <a:pPr lvl="1"/>
            <a:r>
              <a:rPr lang="en-GB" sz="1200" dirty="0"/>
              <a:t>Backlog is maintained in Bug </a:t>
            </a:r>
          </a:p>
          <a:p>
            <a:pPr lvl="1"/>
            <a:r>
              <a:rPr lang="en-GB" sz="1200" dirty="0">
                <a:solidFill>
                  <a:srgbClr val="FF0000"/>
                </a:solidFill>
              </a:rPr>
              <a:t>User Stories must be complete before feature can move to sprint </a:t>
            </a:r>
            <a:r>
              <a:rPr lang="en-GB" sz="1200" dirty="0" err="1">
                <a:solidFill>
                  <a:srgbClr val="FF0000"/>
                </a:solidFill>
              </a:rPr>
              <a:t>elligible</a:t>
            </a:r>
            <a:r>
              <a:rPr lang="en-GB" sz="1200" dirty="0">
                <a:solidFill>
                  <a:srgbClr val="FF0000"/>
                </a:solidFill>
              </a:rPr>
              <a:t>. PM to deliver.  Product Owner to sign off. </a:t>
            </a:r>
          </a:p>
          <a:p>
            <a:pPr lvl="1"/>
            <a:r>
              <a:rPr lang="en-GB" sz="1200" dirty="0"/>
              <a:t>Results of sprint must be demoed at end of sprint.  Anything of use is valid: user stories, UI </a:t>
            </a:r>
            <a:r>
              <a:rPr lang="en-GB" sz="1200" dirty="0" err="1"/>
              <a:t>mockups</a:t>
            </a:r>
            <a:r>
              <a:rPr lang="en-GB" sz="1200" dirty="0"/>
              <a:t>, process flows working code.</a:t>
            </a:r>
          </a:p>
          <a:p>
            <a:pPr lvl="1"/>
            <a:r>
              <a:rPr lang="en-GB" sz="1200" dirty="0"/>
              <a:t>Tickets in sprint must be accepted by product owner according to Definition of Done. </a:t>
            </a:r>
          </a:p>
          <a:p>
            <a:pPr lvl="1"/>
            <a:r>
              <a:rPr lang="en-GB" sz="1200" dirty="0"/>
              <a:t>Hold sprint retrospective. </a:t>
            </a:r>
          </a:p>
          <a:p>
            <a:pPr lvl="1"/>
            <a:r>
              <a:rPr lang="en-GB" sz="1200" dirty="0"/>
              <a:t>Comb the backlog to reset forced ranking, absorb new requirements.  Rinse and repeat.</a:t>
            </a:r>
          </a:p>
          <a:p>
            <a:pPr lvl="1"/>
            <a:r>
              <a:rPr lang="en-GB" sz="1200" dirty="0"/>
              <a:t>Track Story Point Burn Down toward the release.  Be aware that the backlog may go up as you discover complexity.  The objective is a consistent burn rate. </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dirty="0"/>
          </a:p>
        </p:txBody>
      </p:sp>
    </p:spTree>
    <p:extLst>
      <p:ext uri="{BB962C8B-B14F-4D97-AF65-F5344CB8AC3E}">
        <p14:creationId xmlns:p14="http://schemas.microsoft.com/office/powerpoint/2010/main" val="43858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631490"/>
          </a:xfrm>
        </p:spPr>
        <p:txBody>
          <a:bodyPr/>
          <a:lstStyle/>
          <a:p>
            <a:r>
              <a:rPr lang="en-GB" dirty="0"/>
              <a:t>User Stories.  </a:t>
            </a:r>
          </a:p>
          <a:p>
            <a:pPr lvl="1"/>
            <a:r>
              <a:rPr lang="en-GB" dirty="0"/>
              <a:t>What is a User Story?</a:t>
            </a:r>
          </a:p>
          <a:p>
            <a:pPr lvl="2"/>
            <a:r>
              <a:rPr lang="en-GB" dirty="0"/>
              <a:t>a small, self-contained unit of development work designed to accomplish a specific goal within a product. A user story is usually written from the user’s perspective and follows the format: “As [a user persona], I want [to perform this action] so that [I can accomplish this goal].”</a:t>
            </a:r>
          </a:p>
          <a:p>
            <a:pPr lvl="1"/>
            <a:r>
              <a:rPr lang="en-GB" dirty="0"/>
              <a:t>Why User Stories rather than requirements</a:t>
            </a:r>
          </a:p>
          <a:p>
            <a:pPr lvl="2"/>
            <a:r>
              <a:rPr lang="en-GB" dirty="0"/>
              <a:t>User Stories represent bite-sized deliverables that can fit in sprints, whereas not all full features can.</a:t>
            </a:r>
          </a:p>
          <a:p>
            <a:pPr lvl="1"/>
            <a:r>
              <a:rPr lang="en-GB" dirty="0"/>
              <a:t>Example user story</a:t>
            </a:r>
          </a:p>
          <a:p>
            <a:pPr lvl="2"/>
            <a:r>
              <a:rPr lang="en-GB" dirty="0"/>
              <a:t>As a brand manager, I want to get alerts whenever a reseller advertises our products below agreed-upon prices so that I can quickly take action to protect our brand.</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dirty="0"/>
          </a:p>
        </p:txBody>
      </p:sp>
    </p:spTree>
    <p:extLst>
      <p:ext uri="{BB962C8B-B14F-4D97-AF65-F5344CB8AC3E}">
        <p14:creationId xmlns:p14="http://schemas.microsoft.com/office/powerpoint/2010/main" val="390088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8832-BD48-4629-9146-AFB642D9741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endParaRPr lang="en-GB" dirty="0"/>
          </a:p>
        </p:txBody>
      </p:sp>
      <p:pic>
        <p:nvPicPr>
          <p:cNvPr id="6" name="Content Placeholder 5">
            <a:extLst>
              <a:ext uri="{FF2B5EF4-FFF2-40B4-BE49-F238E27FC236}">
                <a16:creationId xmlns:a16="http://schemas.microsoft.com/office/drawing/2014/main" id="{1B62C24B-1D22-4B58-AF73-2C20D7A99FA7}"/>
              </a:ext>
            </a:extLst>
          </p:cNvPr>
          <p:cNvPicPr>
            <a:picLocks noGrp="1" noChangeAspect="1"/>
          </p:cNvPicPr>
          <p:nvPr>
            <p:ph idx="1"/>
          </p:nvPr>
        </p:nvPicPr>
        <p:blipFill>
          <a:blip r:embed="rId2"/>
          <a:stretch>
            <a:fillRect/>
          </a:stretch>
        </p:blipFill>
        <p:spPr>
          <a:xfrm>
            <a:off x="603170" y="2159312"/>
            <a:ext cx="7861459" cy="3349352"/>
          </a:xfrm>
          <a:prstGeom prst="rect">
            <a:avLst/>
          </a:prstGeom>
        </p:spPr>
      </p:pic>
      <p:sp>
        <p:nvSpPr>
          <p:cNvPr id="4" name="Date Placeholder 3">
            <a:extLst>
              <a:ext uri="{FF2B5EF4-FFF2-40B4-BE49-F238E27FC236}">
                <a16:creationId xmlns:a16="http://schemas.microsoft.com/office/drawing/2014/main" id="{2C1450AE-A8A0-4C59-926D-923E17C2270B}"/>
              </a:ext>
            </a:extLst>
          </p:cNvPr>
          <p:cNvSpPr>
            <a:spLocks noGrp="1"/>
          </p:cNvSpPr>
          <p:nvPr>
            <p:ph type="dt" sz="half" idx="10"/>
          </p:nvPr>
        </p:nvSpPr>
        <p:spPr/>
        <p:txBody>
          <a:bodyPr/>
          <a:lstStyle/>
          <a:p>
            <a:pPr>
              <a:defRPr/>
            </a:pPr>
            <a:fld id="{C4C9B118-951F-4210-95A1-158B23349F78}" type="datetime4">
              <a:rPr lang="en-GB" altLang="en-US" smtClean="0"/>
              <a:pPr>
                <a:defRPr/>
              </a:pPr>
              <a:t>17 August 2020</a:t>
            </a:fld>
            <a:endParaRPr lang="en-GB" altLang="en-US"/>
          </a:p>
        </p:txBody>
      </p:sp>
      <p:sp>
        <p:nvSpPr>
          <p:cNvPr id="5" name="Slide Number Placeholder 4">
            <a:extLst>
              <a:ext uri="{FF2B5EF4-FFF2-40B4-BE49-F238E27FC236}">
                <a16:creationId xmlns:a16="http://schemas.microsoft.com/office/drawing/2014/main" id="{02402B68-D8B3-45B7-9CC7-4A5C2C831651}"/>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sp>
        <p:nvSpPr>
          <p:cNvPr id="7" name="TextBox 6">
            <a:extLst>
              <a:ext uri="{FF2B5EF4-FFF2-40B4-BE49-F238E27FC236}">
                <a16:creationId xmlns:a16="http://schemas.microsoft.com/office/drawing/2014/main" id="{F2B16A73-4B04-4CAD-BE67-819318506F90}"/>
              </a:ext>
            </a:extLst>
          </p:cNvPr>
          <p:cNvSpPr txBox="1"/>
          <p:nvPr/>
        </p:nvSpPr>
        <p:spPr>
          <a:xfrm>
            <a:off x="5436096" y="1556792"/>
            <a:ext cx="3024336" cy="369332"/>
          </a:xfrm>
          <a:prstGeom prst="rect">
            <a:avLst/>
          </a:prstGeom>
          <a:noFill/>
        </p:spPr>
        <p:txBody>
          <a:bodyPr wrap="square" rtlCol="0">
            <a:spAutoFit/>
          </a:bodyPr>
          <a:lstStyle/>
          <a:p>
            <a:r>
              <a:rPr lang="en-GB" dirty="0"/>
              <a:t>Definition of Done</a:t>
            </a:r>
          </a:p>
        </p:txBody>
      </p:sp>
      <p:sp>
        <p:nvSpPr>
          <p:cNvPr id="8" name="TextBox 7">
            <a:extLst>
              <a:ext uri="{FF2B5EF4-FFF2-40B4-BE49-F238E27FC236}">
                <a16:creationId xmlns:a16="http://schemas.microsoft.com/office/drawing/2014/main" id="{631FF855-784F-4C94-A468-226D47551734}"/>
              </a:ext>
            </a:extLst>
          </p:cNvPr>
          <p:cNvSpPr txBox="1"/>
          <p:nvPr/>
        </p:nvSpPr>
        <p:spPr>
          <a:xfrm>
            <a:off x="-4465" y="2144674"/>
            <a:ext cx="461665" cy="3363990"/>
          </a:xfrm>
          <a:prstGeom prst="rect">
            <a:avLst/>
          </a:prstGeom>
          <a:noFill/>
        </p:spPr>
        <p:txBody>
          <a:bodyPr vert="eaVert" wrap="square" rtlCol="0">
            <a:spAutoFit/>
          </a:bodyPr>
          <a:lstStyle/>
          <a:p>
            <a:r>
              <a:rPr lang="en-GB" dirty="0"/>
              <a:t>Features within Sprints</a:t>
            </a:r>
          </a:p>
        </p:txBody>
      </p:sp>
      <p:sp>
        <p:nvSpPr>
          <p:cNvPr id="9" name="Content Placeholder 14">
            <a:extLst>
              <a:ext uri="{FF2B5EF4-FFF2-40B4-BE49-F238E27FC236}">
                <a16:creationId xmlns:a16="http://schemas.microsoft.com/office/drawing/2014/main" id="{45D8EF41-FE84-4B15-831C-69A95B2F95F3}"/>
              </a:ext>
            </a:extLst>
          </p:cNvPr>
          <p:cNvSpPr txBox="1">
            <a:spLocks/>
          </p:cNvSpPr>
          <p:nvPr/>
        </p:nvSpPr>
        <p:spPr bwMode="auto">
          <a:xfrm>
            <a:off x="381000" y="1447800"/>
            <a:ext cx="8305800" cy="36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kern="0" dirty="0"/>
              <a:t>Integrating DOD into Sprint Plan</a:t>
            </a:r>
            <a:endParaRPr lang="en-GB" sz="1200" kern="0" dirty="0"/>
          </a:p>
        </p:txBody>
      </p:sp>
    </p:spTree>
    <p:extLst>
      <p:ext uri="{BB962C8B-B14F-4D97-AF65-F5344CB8AC3E}">
        <p14:creationId xmlns:p14="http://schemas.microsoft.com/office/powerpoint/2010/main" val="332477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C731-D6B6-48FB-A716-F31B7C7F2151}"/>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8025276-A434-458A-85FA-07A85BD63687}"/>
              </a:ext>
            </a:extLst>
          </p:cNvPr>
          <p:cNvSpPr>
            <a:spLocks noGrp="1"/>
          </p:cNvSpPr>
          <p:nvPr>
            <p:ph idx="1"/>
          </p:nvPr>
        </p:nvSpPr>
        <p:spPr>
          <a:xfrm>
            <a:off x="381000" y="1447800"/>
            <a:ext cx="8305800" cy="3642536"/>
          </a:xfrm>
        </p:spPr>
        <p:txBody>
          <a:bodyPr/>
          <a:lstStyle/>
          <a:p>
            <a:r>
              <a:rPr lang="en-GB" dirty="0"/>
              <a:t>What step is generally not part of the definition of done</a:t>
            </a:r>
          </a:p>
          <a:p>
            <a:pPr lvl="1"/>
            <a:r>
              <a:rPr lang="en-GB" dirty="0"/>
              <a:t>End User acceptance test</a:t>
            </a:r>
          </a:p>
          <a:p>
            <a:pPr lvl="1"/>
            <a:r>
              <a:rPr lang="en-GB" dirty="0"/>
              <a:t>UX Sign off</a:t>
            </a:r>
          </a:p>
          <a:p>
            <a:pPr lvl="1"/>
            <a:r>
              <a:rPr lang="en-GB" dirty="0"/>
              <a:t>Product Owner Sign Off</a:t>
            </a:r>
          </a:p>
          <a:p>
            <a:pPr lvl="1"/>
            <a:r>
              <a:rPr lang="en-GB" dirty="0"/>
              <a:t>Documentation Complete</a:t>
            </a:r>
          </a:p>
          <a:p>
            <a:pPr lvl="1"/>
            <a:endParaRPr lang="en-GB" dirty="0"/>
          </a:p>
          <a:p>
            <a:r>
              <a:rPr lang="en-GB" dirty="0"/>
              <a:t>What deliverable is generally part of definition of ready</a:t>
            </a:r>
          </a:p>
          <a:p>
            <a:pPr lvl="1"/>
            <a:r>
              <a:rPr lang="en-GB" dirty="0"/>
              <a:t>Strategic review</a:t>
            </a:r>
          </a:p>
          <a:p>
            <a:pPr lvl="1"/>
            <a:r>
              <a:rPr lang="en-GB" dirty="0"/>
              <a:t>User Story</a:t>
            </a:r>
          </a:p>
          <a:p>
            <a:pPr lvl="1"/>
            <a:r>
              <a:rPr lang="en-GB" dirty="0"/>
              <a:t>Product Sizing</a:t>
            </a:r>
          </a:p>
          <a:p>
            <a:pPr lvl="1"/>
            <a:r>
              <a:rPr lang="en-GB" dirty="0"/>
              <a:t>Wireframe</a:t>
            </a:r>
          </a:p>
          <a:p>
            <a:pPr lvl="1"/>
            <a:endParaRPr lang="en-GB" dirty="0"/>
          </a:p>
        </p:txBody>
      </p:sp>
      <p:sp>
        <p:nvSpPr>
          <p:cNvPr id="4" name="Date Placeholder 3">
            <a:extLst>
              <a:ext uri="{FF2B5EF4-FFF2-40B4-BE49-F238E27FC236}">
                <a16:creationId xmlns:a16="http://schemas.microsoft.com/office/drawing/2014/main" id="{5F24276C-4DC7-4D31-B570-7F4B3261751A}"/>
              </a:ext>
            </a:extLst>
          </p:cNvPr>
          <p:cNvSpPr>
            <a:spLocks noGrp="1"/>
          </p:cNvSpPr>
          <p:nvPr>
            <p:ph type="dt" sz="half" idx="10"/>
          </p:nvPr>
        </p:nvSpPr>
        <p:spPr/>
        <p:txBody>
          <a:bodyPr/>
          <a:lstStyle/>
          <a:p>
            <a:pPr>
              <a:defRPr/>
            </a:pPr>
            <a:fld id="{C4C9B118-951F-4210-95A1-158B23349F78}" type="datetime4">
              <a:rPr lang="en-GB" altLang="en-US" smtClean="0"/>
              <a:pPr>
                <a:defRPr/>
              </a:pPr>
              <a:t>17 August 2020</a:t>
            </a:fld>
            <a:endParaRPr lang="en-GB" altLang="en-US"/>
          </a:p>
        </p:txBody>
      </p:sp>
      <p:sp>
        <p:nvSpPr>
          <p:cNvPr id="5" name="Slide Number Placeholder 4">
            <a:extLst>
              <a:ext uri="{FF2B5EF4-FFF2-40B4-BE49-F238E27FC236}">
                <a16:creationId xmlns:a16="http://schemas.microsoft.com/office/drawing/2014/main" id="{6D3384DC-9825-4F77-B54D-C840C53CBC3C}"/>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216344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954107"/>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Defining your teams’ definition of “done”.</a:t>
            </a:r>
          </a:p>
          <a:p>
            <a:pPr algn="dist"/>
            <a:endParaRPr lang="en-GB" sz="2800" b="1" dirty="0">
              <a:solidFill>
                <a:srgbClr val="002060"/>
              </a:solidFill>
              <a:latin typeface="Arial" panose="020B0604020202020204" pitchFamily="34" charset="0"/>
              <a:cs typeface="Arial" panose="020B0604020202020204" pitchFamily="34" charset="0"/>
            </a:endParaRPr>
          </a:p>
        </p:txBody>
      </p:sp>
      <p:pic>
        <p:nvPicPr>
          <p:cNvPr id="1026" name="Picture 2" descr="Image for post">
            <a:extLst>
              <a:ext uri="{FF2B5EF4-FFF2-40B4-BE49-F238E27FC236}">
                <a16:creationId xmlns:a16="http://schemas.microsoft.com/office/drawing/2014/main" id="{275344B7-07DD-44A0-84D8-84B335494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1818570" y="2636838"/>
            <a:ext cx="53655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GB" dirty="0">
                <a:solidFill>
                  <a:schemeClr val="bg1"/>
                </a:solidFill>
              </a:rPr>
              <a:t>Conducting Scrum Meetings.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1698285"/>
          </a:xfrm>
        </p:spPr>
        <p:txBody>
          <a:bodyPr/>
          <a:lstStyle/>
          <a:p>
            <a:pPr>
              <a:buFont typeface="Wingdings" panose="05000000000000000000" pitchFamily="2" charset="2"/>
              <a:buChar char="ü"/>
            </a:pPr>
            <a:r>
              <a:rPr lang="en-GB" dirty="0"/>
              <a:t>Constructing your sprint plan</a:t>
            </a:r>
          </a:p>
          <a:p>
            <a:pPr>
              <a:buFont typeface="Wingdings" panose="05000000000000000000" pitchFamily="2" charset="2"/>
              <a:buChar char="Ø"/>
            </a:pPr>
            <a:r>
              <a:rPr lang="en-GB" dirty="0"/>
              <a:t>Defining your teams’ definition of “done”.</a:t>
            </a:r>
          </a:p>
          <a:p>
            <a:r>
              <a:rPr lang="en-GB" dirty="0"/>
              <a:t>Conducting Scrum Meetings</a:t>
            </a:r>
          </a:p>
          <a:p>
            <a:r>
              <a:rPr lang="en-GB" dirty="0"/>
              <a:t>Conducting Reviews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17 August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453253"/>
          </a:xfrm>
        </p:spPr>
        <p:txBody>
          <a:bodyPr/>
          <a:lstStyle/>
          <a:p>
            <a:r>
              <a:rPr lang="en-GB" dirty="0"/>
              <a:t>What do we mean by definition of done. Done? Or Done </a:t>
            </a:r>
            <a:r>
              <a:rPr lang="en-GB" dirty="0" err="1"/>
              <a:t>Done</a:t>
            </a:r>
            <a:r>
              <a:rPr lang="en-GB" dirty="0"/>
              <a:t>?</a:t>
            </a:r>
          </a:p>
          <a:p>
            <a:pPr lvl="1"/>
            <a:r>
              <a:rPr lang="en-GB" dirty="0"/>
              <a:t>Important in the agile concepts, is that we are “releasable” at every sprint.  This is a laudable objective.  However agile a development team is, I have generally seen downstream quality hurdles for major releases, that development teams release to. </a:t>
            </a:r>
          </a:p>
          <a:p>
            <a:pPr lvl="2"/>
            <a:r>
              <a:rPr lang="en-GB" dirty="0"/>
              <a:t>Product Branch, Feature Complete</a:t>
            </a:r>
          </a:p>
          <a:p>
            <a:pPr lvl="2"/>
            <a:r>
              <a:rPr lang="en-GB" dirty="0"/>
              <a:t>Integration Branch, All products merged</a:t>
            </a:r>
          </a:p>
          <a:p>
            <a:pPr lvl="2"/>
            <a:r>
              <a:rPr lang="en-GB" dirty="0"/>
              <a:t>Release acceptance, Build is generally OK. </a:t>
            </a:r>
          </a:p>
          <a:p>
            <a:pPr lvl="2"/>
            <a:r>
              <a:rPr lang="en-GB" dirty="0"/>
              <a:t>Regression Test, All previously delivered features still work. </a:t>
            </a:r>
          </a:p>
          <a:p>
            <a:pPr lvl="2"/>
            <a:r>
              <a:rPr lang="en-GB" dirty="0"/>
              <a:t>Volume Test, response times do not degrade at data volumes or concurrent load. </a:t>
            </a:r>
          </a:p>
          <a:p>
            <a:pPr lvl="2"/>
            <a:r>
              <a:rPr lang="en-GB" dirty="0"/>
              <a:t>Customer Data. Test data is generally designed to test features.  It is always useful to test with customer’s actual data. </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dirty="0"/>
          </a:p>
        </p:txBody>
      </p:sp>
      <p:pic>
        <p:nvPicPr>
          <p:cNvPr id="2" name="Picture 1">
            <a:extLst>
              <a:ext uri="{FF2B5EF4-FFF2-40B4-BE49-F238E27FC236}">
                <a16:creationId xmlns:a16="http://schemas.microsoft.com/office/drawing/2014/main" id="{70E07330-D893-46AE-BC69-E2A7403D289A}"/>
              </a:ext>
            </a:extLst>
          </p:cNvPr>
          <p:cNvPicPr>
            <a:picLocks noChangeAspect="1"/>
          </p:cNvPicPr>
          <p:nvPr/>
        </p:nvPicPr>
        <p:blipFill>
          <a:blip r:embed="rId2"/>
          <a:stretch>
            <a:fillRect/>
          </a:stretch>
        </p:blipFill>
        <p:spPr>
          <a:xfrm>
            <a:off x="457200" y="4653136"/>
            <a:ext cx="1693364" cy="1667552"/>
          </a:xfrm>
          <a:prstGeom prst="rect">
            <a:avLst/>
          </a:prstGeom>
        </p:spPr>
      </p:pic>
      <p:pic>
        <p:nvPicPr>
          <p:cNvPr id="7" name="Picture 6">
            <a:extLst>
              <a:ext uri="{FF2B5EF4-FFF2-40B4-BE49-F238E27FC236}">
                <a16:creationId xmlns:a16="http://schemas.microsoft.com/office/drawing/2014/main" id="{F984C774-174D-490F-B72A-3823EF2C862C}"/>
              </a:ext>
            </a:extLst>
          </p:cNvPr>
          <p:cNvPicPr>
            <a:picLocks noChangeAspect="1"/>
          </p:cNvPicPr>
          <p:nvPr/>
        </p:nvPicPr>
        <p:blipFill>
          <a:blip r:embed="rId2"/>
          <a:stretch>
            <a:fillRect/>
          </a:stretch>
        </p:blipFill>
        <p:spPr>
          <a:xfrm>
            <a:off x="1979712" y="4653136"/>
            <a:ext cx="1693364" cy="1667552"/>
          </a:xfrm>
          <a:prstGeom prst="rect">
            <a:avLst/>
          </a:prstGeom>
        </p:spPr>
      </p:pic>
      <p:pic>
        <p:nvPicPr>
          <p:cNvPr id="8" name="Picture 7">
            <a:extLst>
              <a:ext uri="{FF2B5EF4-FFF2-40B4-BE49-F238E27FC236}">
                <a16:creationId xmlns:a16="http://schemas.microsoft.com/office/drawing/2014/main" id="{19A1D4F2-A7F4-4874-9FF9-36A5FA24F2DD}"/>
              </a:ext>
            </a:extLst>
          </p:cNvPr>
          <p:cNvPicPr>
            <a:picLocks noChangeAspect="1"/>
          </p:cNvPicPr>
          <p:nvPr/>
        </p:nvPicPr>
        <p:blipFill>
          <a:blip r:embed="rId2"/>
          <a:stretch>
            <a:fillRect/>
          </a:stretch>
        </p:blipFill>
        <p:spPr>
          <a:xfrm>
            <a:off x="3481536" y="4653136"/>
            <a:ext cx="1693364" cy="1667552"/>
          </a:xfrm>
          <a:prstGeom prst="rect">
            <a:avLst/>
          </a:prstGeom>
        </p:spPr>
      </p:pic>
      <p:pic>
        <p:nvPicPr>
          <p:cNvPr id="9" name="Picture 8">
            <a:extLst>
              <a:ext uri="{FF2B5EF4-FFF2-40B4-BE49-F238E27FC236}">
                <a16:creationId xmlns:a16="http://schemas.microsoft.com/office/drawing/2014/main" id="{8A69DAE2-B550-4443-80EA-B148D07508BD}"/>
              </a:ext>
            </a:extLst>
          </p:cNvPr>
          <p:cNvPicPr>
            <a:picLocks noChangeAspect="1"/>
          </p:cNvPicPr>
          <p:nvPr/>
        </p:nvPicPr>
        <p:blipFill>
          <a:blip r:embed="rId2"/>
          <a:stretch>
            <a:fillRect/>
          </a:stretch>
        </p:blipFill>
        <p:spPr>
          <a:xfrm>
            <a:off x="5004048" y="4653136"/>
            <a:ext cx="1693364" cy="1667552"/>
          </a:xfrm>
          <a:prstGeom prst="rect">
            <a:avLst/>
          </a:prstGeom>
        </p:spPr>
      </p:pic>
      <p:pic>
        <p:nvPicPr>
          <p:cNvPr id="10" name="Picture 9">
            <a:extLst>
              <a:ext uri="{FF2B5EF4-FFF2-40B4-BE49-F238E27FC236}">
                <a16:creationId xmlns:a16="http://schemas.microsoft.com/office/drawing/2014/main" id="{1997130E-CB70-4C4A-83CB-194EAFA9137E}"/>
              </a:ext>
            </a:extLst>
          </p:cNvPr>
          <p:cNvPicPr>
            <a:picLocks noChangeAspect="1"/>
          </p:cNvPicPr>
          <p:nvPr/>
        </p:nvPicPr>
        <p:blipFill>
          <a:blip r:embed="rId2"/>
          <a:stretch>
            <a:fillRect/>
          </a:stretch>
        </p:blipFill>
        <p:spPr>
          <a:xfrm>
            <a:off x="6505872" y="4653136"/>
            <a:ext cx="1693364" cy="1667552"/>
          </a:xfrm>
          <a:prstGeom prst="rect">
            <a:avLst/>
          </a:prstGeom>
        </p:spPr>
      </p:pic>
    </p:spTree>
    <p:extLst>
      <p:ext uri="{BB962C8B-B14F-4D97-AF65-F5344CB8AC3E}">
        <p14:creationId xmlns:p14="http://schemas.microsoft.com/office/powerpoint/2010/main" val="294989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675843"/>
          </a:xfrm>
        </p:spPr>
        <p:txBody>
          <a:bodyPr/>
          <a:lstStyle/>
          <a:p>
            <a:r>
              <a:rPr lang="en-GB" dirty="0"/>
              <a:t>What do we mean by definition of done. Accountability</a:t>
            </a:r>
          </a:p>
          <a:p>
            <a:pPr lvl="1"/>
            <a:r>
              <a:rPr lang="en-GB" dirty="0"/>
              <a:t>However, the development team all need to agree on what done means when they pass to the next step in the chain.  This is an important piece of mutual accountability and being able to rely on each other.  </a:t>
            </a:r>
          </a:p>
          <a:p>
            <a:pPr marL="190500" lvl="1" indent="0">
              <a:buNone/>
            </a:pPr>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dirty="0"/>
          </a:p>
        </p:txBody>
      </p:sp>
      <p:pic>
        <p:nvPicPr>
          <p:cNvPr id="2" name="Picture 1">
            <a:extLst>
              <a:ext uri="{FF2B5EF4-FFF2-40B4-BE49-F238E27FC236}">
                <a16:creationId xmlns:a16="http://schemas.microsoft.com/office/drawing/2014/main" id="{C5D3B1E2-7644-4D10-9C41-08E726D88670}"/>
              </a:ext>
            </a:extLst>
          </p:cNvPr>
          <p:cNvPicPr>
            <a:picLocks noChangeAspect="1"/>
          </p:cNvPicPr>
          <p:nvPr/>
        </p:nvPicPr>
        <p:blipFill>
          <a:blip r:embed="rId2"/>
          <a:stretch>
            <a:fillRect/>
          </a:stretch>
        </p:blipFill>
        <p:spPr>
          <a:xfrm>
            <a:off x="3009900" y="3248582"/>
            <a:ext cx="3124200" cy="2562225"/>
          </a:xfrm>
          <a:prstGeom prst="rect">
            <a:avLst/>
          </a:prstGeom>
        </p:spPr>
      </p:pic>
    </p:spTree>
    <p:extLst>
      <p:ext uri="{BB962C8B-B14F-4D97-AF65-F5344CB8AC3E}">
        <p14:creationId xmlns:p14="http://schemas.microsoft.com/office/powerpoint/2010/main" val="303193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229841"/>
          </a:xfrm>
        </p:spPr>
        <p:txBody>
          <a:bodyPr/>
          <a:lstStyle/>
          <a:p>
            <a:r>
              <a:rPr lang="en-GB" dirty="0"/>
              <a:t>What do we mean by definition of done. </a:t>
            </a:r>
          </a:p>
          <a:p>
            <a:pPr lvl="1"/>
            <a:r>
              <a:rPr lang="en-GB" dirty="0"/>
              <a:t>At Oracle we used to have a step in the plan of “Development Handoff to QA”.  This later got called “Feature Complete”, because different teams had different relationships with the central QA teams.  </a:t>
            </a:r>
          </a:p>
          <a:p>
            <a:pPr lvl="1"/>
            <a:endParaRPr lang="en-GB" dirty="0"/>
          </a:p>
          <a:p>
            <a:pPr marL="190500" lvl="1" indent="0">
              <a:buNone/>
            </a:pPr>
            <a:endParaRPr lang="en-GB" dirty="0"/>
          </a:p>
          <a:p>
            <a:pPr lvl="1"/>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dirty="0"/>
          </a:p>
        </p:txBody>
      </p:sp>
      <p:sp>
        <p:nvSpPr>
          <p:cNvPr id="2" name="AutoShape 2" descr="Image titled Run a 4X100 Relay Step 8">
            <a:extLst>
              <a:ext uri="{FF2B5EF4-FFF2-40B4-BE49-F238E27FC236}">
                <a16:creationId xmlns:a16="http://schemas.microsoft.com/office/drawing/2014/main" id="{4CA44B4D-B134-46A3-90E6-16F4ECA9F84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Image titled Run a 4X100 Relay Step 8">
            <a:extLst>
              <a:ext uri="{FF2B5EF4-FFF2-40B4-BE49-F238E27FC236}">
                <a16:creationId xmlns:a16="http://schemas.microsoft.com/office/drawing/2014/main" id="{A0CA4E63-1ADF-4FCD-B9CB-CA7DFC7D3F33}"/>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F9CCDD60-57E2-4E0E-81A9-425F4269BCBA}"/>
              </a:ext>
            </a:extLst>
          </p:cNvPr>
          <p:cNvPicPr>
            <a:picLocks noChangeAspect="1"/>
          </p:cNvPicPr>
          <p:nvPr/>
        </p:nvPicPr>
        <p:blipFill>
          <a:blip r:embed="rId2"/>
          <a:stretch>
            <a:fillRect/>
          </a:stretch>
        </p:blipFill>
        <p:spPr>
          <a:xfrm>
            <a:off x="1899109" y="2788548"/>
            <a:ext cx="5650582" cy="3021702"/>
          </a:xfrm>
          <a:prstGeom prst="rect">
            <a:avLst/>
          </a:prstGeom>
        </p:spPr>
      </p:pic>
    </p:spTree>
    <p:extLst>
      <p:ext uri="{BB962C8B-B14F-4D97-AF65-F5344CB8AC3E}">
        <p14:creationId xmlns:p14="http://schemas.microsoft.com/office/powerpoint/2010/main" val="132816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049792"/>
          </a:xfrm>
        </p:spPr>
        <p:txBody>
          <a:bodyPr/>
          <a:lstStyle/>
          <a:p>
            <a:r>
              <a:rPr lang="en-GB" dirty="0"/>
              <a:t>What do we mean by definition of done. Management Visibility</a:t>
            </a:r>
          </a:p>
          <a:p>
            <a:pPr lvl="1"/>
            <a:r>
              <a:rPr lang="en-GB" dirty="0"/>
              <a:t>At Oracle senior management wanted to see internal bug count go up at this early stage.  We wanted people that were not the development team involved in testing.  Latent defects are killers, so it was senior management’s read on QA actually working.  </a:t>
            </a:r>
          </a:p>
          <a:p>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dirty="0"/>
          </a:p>
        </p:txBody>
      </p:sp>
      <p:pic>
        <p:nvPicPr>
          <p:cNvPr id="2" name="Picture 1">
            <a:extLst>
              <a:ext uri="{FF2B5EF4-FFF2-40B4-BE49-F238E27FC236}">
                <a16:creationId xmlns:a16="http://schemas.microsoft.com/office/drawing/2014/main" id="{357BBD94-C806-481F-A04A-80E768031CB0}"/>
              </a:ext>
            </a:extLst>
          </p:cNvPr>
          <p:cNvPicPr>
            <a:picLocks noChangeAspect="1"/>
          </p:cNvPicPr>
          <p:nvPr/>
        </p:nvPicPr>
        <p:blipFill>
          <a:blip r:embed="rId2"/>
          <a:stretch>
            <a:fillRect/>
          </a:stretch>
        </p:blipFill>
        <p:spPr>
          <a:xfrm>
            <a:off x="1475656" y="2996952"/>
            <a:ext cx="5456448" cy="2826062"/>
          </a:xfrm>
          <a:prstGeom prst="rect">
            <a:avLst/>
          </a:prstGeom>
        </p:spPr>
      </p:pic>
    </p:spTree>
    <p:extLst>
      <p:ext uri="{BB962C8B-B14F-4D97-AF65-F5344CB8AC3E}">
        <p14:creationId xmlns:p14="http://schemas.microsoft.com/office/powerpoint/2010/main" val="120640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a:t>Defining your teams’ definition of “done”.</a:t>
            </a:r>
            <a:br>
              <a:rPr lang="en-GB" sz="2200" b="1"/>
            </a:br>
            <a:br>
              <a:rPr lang="en-GB" sz="2200"/>
            </a:br>
            <a:endParaRPr lang="en-GB" sz="220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sz="half" idx="1"/>
          </p:nvPr>
        </p:nvSpPr>
        <p:spPr>
          <a:xfrm>
            <a:off x="381000" y="1447800"/>
            <a:ext cx="4076700" cy="4038600"/>
          </a:xfrm>
        </p:spPr>
        <p:txBody>
          <a:bodyPr wrap="square" anchor="t">
            <a:normAutofit/>
          </a:bodyPr>
          <a:lstStyle/>
          <a:p>
            <a:r>
              <a:rPr lang="en-GB" sz="1800" dirty="0"/>
              <a:t>What do we mean by definition of done. </a:t>
            </a:r>
            <a:r>
              <a:rPr lang="en-GB" sz="1800" dirty="0" err="1"/>
              <a:t>Inadeqate</a:t>
            </a:r>
            <a:r>
              <a:rPr lang="en-GB" sz="1800" dirty="0"/>
              <a:t> DOD</a:t>
            </a:r>
          </a:p>
          <a:p>
            <a:endParaRPr lang="en-GB" sz="1800" dirty="0"/>
          </a:p>
          <a:p>
            <a:pPr lvl="1"/>
            <a:r>
              <a:rPr lang="en-GB" sz="1800" dirty="0"/>
              <a:t>However, we would expect that unit test was complete.  If I submit a page and lose data I am pretty unhappy.  Development managers that claim features were complete without adequate unit testing did not last long.  </a:t>
            </a:r>
          </a:p>
          <a:p>
            <a:pPr lvl="1"/>
            <a:endParaRPr lang="en-GB" sz="1800" dirty="0"/>
          </a:p>
          <a:p>
            <a:pPr marL="190500" lvl="1" indent="0">
              <a:buNone/>
            </a:pPr>
            <a:endParaRPr lang="en-GB" sz="1800" dirty="0"/>
          </a:p>
        </p:txBody>
      </p:sp>
      <p:pic>
        <p:nvPicPr>
          <p:cNvPr id="6" name="Picture 5" descr="A picture containing table, dark, sitting, small&#10;&#10;Description automatically generated">
            <a:extLst>
              <a:ext uri="{FF2B5EF4-FFF2-40B4-BE49-F238E27FC236}">
                <a16:creationId xmlns:a16="http://schemas.microsoft.com/office/drawing/2014/main" id="{530BDDF4-E586-469A-B6B6-7D202EF80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1724311"/>
            <a:ext cx="4076700" cy="3485578"/>
          </a:xfrm>
          <a:prstGeom prst="rect">
            <a:avLst/>
          </a:prstGeom>
          <a:noFill/>
        </p:spPr>
      </p:pic>
      <p:sp>
        <p:nvSpPr>
          <p:cNvPr id="20" name="Date Placeholder 4">
            <a:extLst>
              <a:ext uri="{FF2B5EF4-FFF2-40B4-BE49-F238E27FC236}">
                <a16:creationId xmlns:a16="http://schemas.microsoft.com/office/drawing/2014/main" id="{8FB61AAF-0AAC-4497-905A-BA6FDBA752F4}"/>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17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8</a:t>
            </a:fld>
            <a:endParaRPr lang="en-GB" altLang="en-US"/>
          </a:p>
        </p:txBody>
      </p:sp>
    </p:spTree>
    <p:extLst>
      <p:ext uri="{BB962C8B-B14F-4D97-AF65-F5344CB8AC3E}">
        <p14:creationId xmlns:p14="http://schemas.microsoft.com/office/powerpoint/2010/main" val="135661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Defining your teams’ definition of “done”.</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007251"/>
          </a:xfrm>
        </p:spPr>
        <p:txBody>
          <a:bodyPr/>
          <a:lstStyle/>
          <a:p>
            <a:r>
              <a:rPr lang="en-GB" dirty="0"/>
              <a:t>What do we mean by definition of done. – Roles at Oracle</a:t>
            </a:r>
          </a:p>
          <a:p>
            <a:pPr lvl="1"/>
            <a:r>
              <a:rPr lang="en-GB" dirty="0"/>
              <a:t>Dev manager was a term for a management level in Oracle that had responsibility for all code deliverables: Dev, Unit Test, Release Management. Maybe 3-4 years of experience.  Maybe 4-6 Engineers.  Progression from Principle Engineer / Project Lead. </a:t>
            </a:r>
          </a:p>
          <a:p>
            <a:pPr lvl="2"/>
            <a:r>
              <a:rPr lang="en-GB" dirty="0"/>
              <a:t>Dev = Can you demo it doing what it was supposed to do</a:t>
            </a:r>
          </a:p>
          <a:p>
            <a:pPr lvl="2"/>
            <a:r>
              <a:rPr lang="en-GB" dirty="0"/>
              <a:t>Unit Test = Can you break it.</a:t>
            </a:r>
          </a:p>
          <a:p>
            <a:pPr lvl="2"/>
            <a:r>
              <a:rPr lang="en-GB" dirty="0"/>
              <a:t>Release Management = Does it merge / install.  Does it still work.  Does it break other stuff when it installs.   </a:t>
            </a:r>
          </a:p>
          <a:p>
            <a:pPr lvl="1"/>
            <a:r>
              <a:rPr lang="en-GB" dirty="0"/>
              <a:t>Product managers would be responsible for non code deliverables</a:t>
            </a:r>
          </a:p>
          <a:p>
            <a:pPr lvl="2"/>
            <a:r>
              <a:rPr lang="en-GB" dirty="0"/>
              <a:t>Sales Enablement</a:t>
            </a:r>
          </a:p>
          <a:p>
            <a:pPr lvl="2"/>
            <a:r>
              <a:rPr lang="en-GB" dirty="0"/>
              <a:t>Consulting Enablement</a:t>
            </a:r>
          </a:p>
          <a:p>
            <a:pPr lvl="2"/>
            <a:r>
              <a:rPr lang="en-GB" dirty="0"/>
              <a:t>Support Enablement</a:t>
            </a:r>
          </a:p>
          <a:p>
            <a:pPr lvl="2"/>
            <a:r>
              <a:rPr lang="en-GB" dirty="0"/>
              <a:t>Customer Training Enablement</a:t>
            </a:r>
          </a:p>
          <a:p>
            <a:pPr lvl="1"/>
            <a:r>
              <a:rPr lang="en-GB" dirty="0"/>
              <a:t>The management chain joined above these.  It is a pretty big ship to steer. </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dirty="0"/>
          </a:p>
        </p:txBody>
      </p:sp>
    </p:spTree>
    <p:extLst>
      <p:ext uri="{BB962C8B-B14F-4D97-AF65-F5344CB8AC3E}">
        <p14:creationId xmlns:p14="http://schemas.microsoft.com/office/powerpoint/2010/main" val="2617144862"/>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0CBD1-DCB5-485F-9F11-D67C0363B907}">
  <ds:schemaRefs>
    <ds:schemaRef ds:uri="2972a71e-b466-49fe-bae0-d7764d7a04d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694</TotalTime>
  <Words>1529</Words>
  <Application>Microsoft Office PowerPoint</Application>
  <PresentationFormat>On-screen Show (4:3)</PresentationFormat>
  <Paragraphs>148</Paragraphs>
  <Slides>20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Times</vt:lpstr>
      <vt:lpstr>Verdana</vt:lpstr>
      <vt:lpstr>Wingdings</vt:lpstr>
      <vt:lpstr>blank</vt:lpstr>
      <vt:lpstr>1_blank</vt:lpstr>
      <vt:lpstr>Advanced Systems Analysis and Design  Defining your teams’ definition of “done”.  SOFT 30121 L20  Presented   By  Nigel King ACMA CGMA PCM Nigel.King@ntu.ac.uk   </vt:lpstr>
      <vt:lpstr>PowerPoint Presentation</vt:lpstr>
      <vt:lpstr>The Big Picture</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  </vt:lpstr>
      <vt:lpstr>Defining your teams’ definition of “done”.</vt:lpstr>
      <vt:lpstr>Questions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Defining your teams’ definition of “done”.  SOFT 30121 L20  Presented   By  Nigel King ACMA CGMA PCM Nigel.King@ntu.ac.uk   </dc:title>
  <dc:creator>King, Nigel</dc:creator>
  <cp:lastModifiedBy>King, Nigel</cp:lastModifiedBy>
  <cp:revision>11</cp:revision>
  <dcterms:created xsi:type="dcterms:W3CDTF">2020-08-15T08:14:24Z</dcterms:created>
  <dcterms:modified xsi:type="dcterms:W3CDTF">2020-08-17T21:05:15Z</dcterms:modified>
</cp:coreProperties>
</file>