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32" r:id="rId5"/>
  </p:sldMasterIdLst>
  <p:notesMasterIdLst>
    <p:notesMasterId r:id="rId24"/>
  </p:notesMasterIdLst>
  <p:handoutMasterIdLst>
    <p:handoutMasterId r:id="rId25"/>
  </p:handoutMasterIdLst>
  <p:sldIdLst>
    <p:sldId id="660" r:id="rId6"/>
    <p:sldId id="511" r:id="rId7"/>
    <p:sldId id="686" r:id="rId8"/>
    <p:sldId id="663" r:id="rId9"/>
    <p:sldId id="693" r:id="rId10"/>
    <p:sldId id="688" r:id="rId11"/>
    <p:sldId id="694" r:id="rId12"/>
    <p:sldId id="689" r:id="rId13"/>
    <p:sldId id="698" r:id="rId14"/>
    <p:sldId id="691" r:id="rId15"/>
    <p:sldId id="692" r:id="rId16"/>
    <p:sldId id="687" r:id="rId17"/>
    <p:sldId id="699" r:id="rId18"/>
    <p:sldId id="700" r:id="rId19"/>
    <p:sldId id="695" r:id="rId20"/>
    <p:sldId id="696" r:id="rId21"/>
    <p:sldId id="697" r:id="rId22"/>
    <p:sldId id="524" r:id="rId23"/>
  </p:sldIdLst>
  <p:sldSz cx="9144000" cy="6858000" type="screen4x3"/>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75"/>
    <a:srgbClr val="00FF00"/>
    <a:srgbClr val="66FF99"/>
    <a:srgbClr val="99FFCC"/>
    <a:srgbClr val="66FF66"/>
    <a:srgbClr val="FF99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39" autoAdjust="0"/>
  </p:normalViewPr>
  <p:slideViewPr>
    <p:cSldViewPr>
      <p:cViewPr varScale="1">
        <p:scale>
          <a:sx n="68" d="100"/>
          <a:sy n="68" d="100"/>
        </p:scale>
        <p:origin x="544" y="48"/>
      </p:cViewPr>
      <p:guideLst>
        <p:guide orient="horz" pos="2160"/>
        <p:guide pos="2880"/>
      </p:guideLst>
    </p:cSldViewPr>
  </p:slideViewPr>
  <p:outlineViewPr>
    <p:cViewPr>
      <p:scale>
        <a:sx n="33" d="100"/>
        <a:sy n="33" d="100"/>
      </p:scale>
      <p:origin x="0" y="-964"/>
    </p:cViewPr>
  </p:outlineViewPr>
  <p:notesTextViewPr>
    <p:cViewPr>
      <p:scale>
        <a:sx n="100" d="100"/>
        <a:sy n="100" d="100"/>
      </p:scale>
      <p:origin x="0" y="0"/>
    </p:cViewPr>
  </p:notesTextViewPr>
  <p:sorterViewPr>
    <p:cViewPr>
      <p:scale>
        <a:sx n="75" d="100"/>
        <a:sy n="75" d="100"/>
      </p:scale>
      <p:origin x="0" y="-72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8645" y="0"/>
            <a:ext cx="2944283" cy="495300"/>
          </a:xfrm>
          <a:prstGeom prst="rect">
            <a:avLst/>
          </a:prstGeom>
        </p:spPr>
        <p:txBody>
          <a:bodyPr vert="horz" lIns="91440" tIns="45720" rIns="91440" bIns="45720" rtlCol="0"/>
          <a:lstStyle>
            <a:lvl1pPr algn="r">
              <a:defRPr sz="1200"/>
            </a:lvl1pPr>
          </a:lstStyle>
          <a:p>
            <a:fld id="{94D0709E-05AE-4D19-B05A-36F42BCF0082}" type="datetimeFigureOut">
              <a:rPr lang="en-GB" smtClean="0"/>
              <a:pPr/>
              <a:t>25/08/2020</a:t>
            </a:fld>
            <a:endParaRPr lang="en-GB"/>
          </a:p>
        </p:txBody>
      </p:sp>
      <p:sp>
        <p:nvSpPr>
          <p:cNvPr id="4" name="Footer Placeholder 3"/>
          <p:cNvSpPr>
            <a:spLocks noGrp="1"/>
          </p:cNvSpPr>
          <p:nvPr>
            <p:ph type="ftr" sz="quarter" idx="2"/>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8645" y="9408981"/>
            <a:ext cx="2944283" cy="495300"/>
          </a:xfrm>
          <a:prstGeom prst="rect">
            <a:avLst/>
          </a:prstGeom>
        </p:spPr>
        <p:txBody>
          <a:bodyPr vert="horz" lIns="91440" tIns="45720" rIns="91440" bIns="45720" rtlCol="0" anchor="b"/>
          <a:lstStyle>
            <a:lvl1pPr algn="r">
              <a:defRPr sz="1200"/>
            </a:lvl1pPr>
          </a:lstStyle>
          <a:p>
            <a:fld id="{1879CC75-6FBE-44E5-BC7E-F905C34D1BE4}" type="slidenum">
              <a:rPr lang="en-GB" smtClean="0"/>
              <a:pPr/>
              <a:t>‹#›</a:t>
            </a:fld>
            <a:endParaRPr lang="en-GB"/>
          </a:p>
        </p:txBody>
      </p:sp>
    </p:spTree>
    <p:extLst>
      <p:ext uri="{BB962C8B-B14F-4D97-AF65-F5344CB8AC3E}">
        <p14:creationId xmlns:p14="http://schemas.microsoft.com/office/powerpoint/2010/main" val="1190586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C651C6E4-B910-45F9-82AF-AB8BE04DDF6F}" type="datetimeFigureOut">
              <a:rPr lang="en-US" smtClean="0"/>
              <a:pPr/>
              <a:t>8/25/2020</a:t>
            </a:fld>
            <a:endParaRPr lang="en-GB"/>
          </a:p>
        </p:txBody>
      </p:sp>
      <p:sp>
        <p:nvSpPr>
          <p:cNvPr id="4" name="Slide Image Placehold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5B466AF5-7AE8-4C9E-9D29-254F1BC0BE28}" type="slidenum">
              <a:rPr lang="en-GB" smtClean="0"/>
              <a:pPr/>
              <a:t>‹#›</a:t>
            </a:fld>
            <a:endParaRPr lang="en-GB"/>
          </a:p>
        </p:txBody>
      </p:sp>
    </p:spTree>
    <p:extLst>
      <p:ext uri="{BB962C8B-B14F-4D97-AF65-F5344CB8AC3E}">
        <p14:creationId xmlns:p14="http://schemas.microsoft.com/office/powerpoint/2010/main" val="1056515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DF5F59E-AB8A-48C6-8DCE-DBCDB0619312}"/>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456C665-5849-4E82-851E-37EB6BFF72AF}"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GB"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123" name="Rectangle 2">
            <a:extLst>
              <a:ext uri="{FF2B5EF4-FFF2-40B4-BE49-F238E27FC236}">
                <a16:creationId xmlns:a16="http://schemas.microsoft.com/office/drawing/2014/main" id="{A3D3AD2A-A6FA-4ACA-A0DF-6B46ED5FABF2}"/>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DFA572CA-0884-465E-96C6-614EA7D99BE1}"/>
              </a:ext>
            </a:extLst>
          </p:cNvPr>
          <p:cNvSpPr>
            <a:spLocks noGrp="1" noChangeArrowheads="1"/>
          </p:cNvSpPr>
          <p:nvPr>
            <p:ph type="body" idx="1"/>
          </p:nvPr>
        </p:nvSpPr>
        <p:spPr>
          <a:noFill/>
        </p:spPr>
        <p:txBody>
          <a:bodyPr/>
          <a:lstStyle/>
          <a:p>
            <a:pPr eaLnBrk="1" hangingPunct="1"/>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589ADB2B-30DB-4239-B075-60958F2DBB85}"/>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3767A9AF-C5CC-4B5C-BC27-DAC0D8495653}" type="slidenum">
              <a:rPr lang="en-GB" altLang="en-US" sz="1200" smtClean="0">
                <a:solidFill>
                  <a:schemeClr val="tx1"/>
                </a:solidFill>
                <a:latin typeface="Arial" panose="020B0604020202020204" pitchFamily="34" charset="0"/>
              </a:rPr>
              <a:pPr/>
              <a:t>18</a:t>
            </a:fld>
            <a:endParaRPr lang="en-GB" altLang="en-US" sz="1200">
              <a:solidFill>
                <a:schemeClr val="tx1"/>
              </a:solidFill>
              <a:latin typeface="Arial" panose="020B0604020202020204" pitchFamily="34" charset="0"/>
            </a:endParaRPr>
          </a:p>
        </p:txBody>
      </p:sp>
      <p:sp>
        <p:nvSpPr>
          <p:cNvPr id="32771" name="Rectangle 2">
            <a:extLst>
              <a:ext uri="{FF2B5EF4-FFF2-40B4-BE49-F238E27FC236}">
                <a16:creationId xmlns:a16="http://schemas.microsoft.com/office/drawing/2014/main" id="{FD9B75D4-7E17-496B-98C6-EFC4233C3EE1}"/>
              </a:ext>
            </a:extLst>
          </p:cNvPr>
          <p:cNvSpPr>
            <a:spLocks noGrp="1" noRot="1" noChangeAspect="1" noChangeArrowheads="1" noTextEdit="1"/>
          </p:cNvSpPr>
          <p:nvPr>
            <p:ph type="sldImg"/>
          </p:nvPr>
        </p:nvSpPr>
        <p:spPr>
          <a:xfrm>
            <a:off x="1143000" y="684213"/>
            <a:ext cx="4572000" cy="3429000"/>
          </a:xfrm>
          <a:ln/>
        </p:spPr>
      </p:sp>
      <p:sp>
        <p:nvSpPr>
          <p:cNvPr id="32772" name="Rectangle 3">
            <a:extLst>
              <a:ext uri="{FF2B5EF4-FFF2-40B4-BE49-F238E27FC236}">
                <a16:creationId xmlns:a16="http://schemas.microsoft.com/office/drawing/2014/main" id="{144DBD9B-AAD9-4DAF-81F2-1E2DF27940C7}"/>
              </a:ext>
            </a:extLst>
          </p:cNvPr>
          <p:cNvSpPr>
            <a:spLocks noGrp="1" noChangeArrowheads="1"/>
          </p:cNvSpPr>
          <p:nvPr>
            <p:ph type="body" idx="1"/>
          </p:nvPr>
        </p:nvSpPr>
        <p:spPr>
          <a:xfrm>
            <a:off x="685800" y="4343400"/>
            <a:ext cx="5486400" cy="4116388"/>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52400" y="1143000"/>
            <a:ext cx="8839200" cy="5562600"/>
          </a:xfrm>
          <a:prstGeom prst="rect">
            <a:avLst/>
          </a:prstGeom>
          <a:solidFill>
            <a:srgbClr val="004D7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2400">
              <a:solidFill>
                <a:srgbClr val="000000"/>
              </a:solidFill>
              <a:latin typeface="Times" pitchFamily="48" charset="0"/>
              <a:cs typeface="Arial" charset="0"/>
            </a:endParaRPr>
          </a:p>
        </p:txBody>
      </p:sp>
      <p:pic>
        <p:nvPicPr>
          <p:cNvPr id="5" name="Picture 5" descr="NTU logo 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noProof="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noProof="0"/>
              <a:t>Click to edit Master subtitle style</a:t>
            </a:r>
          </a:p>
        </p:txBody>
      </p:sp>
    </p:spTree>
    <p:extLst>
      <p:ext uri="{BB962C8B-B14F-4D97-AF65-F5344CB8AC3E}">
        <p14:creationId xmlns:p14="http://schemas.microsoft.com/office/powerpoint/2010/main" val="65794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4A258E9C-783D-4EDA-BAF6-1795ADAC1333}" type="datetime4">
              <a:rPr lang="en-GB"/>
              <a:pPr>
                <a:defRPr/>
              </a:pPr>
              <a:t>25 August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416B720-C743-44F4-BBA7-1EE5ED6F1133}" type="slidenum">
              <a:rPr lang="en-GB"/>
              <a:pPr>
                <a:defRPr/>
              </a:pPr>
              <a:t>‹#›</a:t>
            </a:fld>
            <a:endParaRPr lang="en-GB"/>
          </a:p>
        </p:txBody>
      </p:sp>
    </p:spTree>
    <p:extLst>
      <p:ext uri="{BB962C8B-B14F-4D97-AF65-F5344CB8AC3E}">
        <p14:creationId xmlns:p14="http://schemas.microsoft.com/office/powerpoint/2010/main" val="2328519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7F1AB414-8B1F-4E61-AF80-07C1890FA8BA}" type="datetime4">
              <a:rPr lang="en-GB"/>
              <a:pPr>
                <a:defRPr/>
              </a:pPr>
              <a:t>25 August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B07D53E-954B-4E4A-9530-085B332D124E}" type="slidenum">
              <a:rPr lang="en-GB"/>
              <a:pPr>
                <a:defRPr/>
              </a:pPr>
              <a:t>‹#›</a:t>
            </a:fld>
            <a:endParaRPr lang="en-GB"/>
          </a:p>
        </p:txBody>
      </p:sp>
    </p:spTree>
    <p:extLst>
      <p:ext uri="{BB962C8B-B14F-4D97-AF65-F5344CB8AC3E}">
        <p14:creationId xmlns:p14="http://schemas.microsoft.com/office/powerpoint/2010/main" val="2773290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2AA970-4E71-4004-91FB-EE297090702C}"/>
              </a:ext>
            </a:extLst>
          </p:cNvPr>
          <p:cNvSpPr>
            <a:spLocks noChangeArrowheads="1"/>
          </p:cNvSpPr>
          <p:nvPr/>
        </p:nvSpPr>
        <p:spPr bwMode="auto">
          <a:xfrm>
            <a:off x="152400" y="1143000"/>
            <a:ext cx="8839200" cy="5562600"/>
          </a:xfrm>
          <a:prstGeom prst="rect">
            <a:avLst/>
          </a:prstGeom>
          <a:solidFill>
            <a:srgbClr val="004D7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lgn="ctr">
              <a:defRPr/>
            </a:pPr>
            <a:endParaRPr lang="en-US" altLang="en-US" sz="2400">
              <a:solidFill>
                <a:schemeClr val="tx1"/>
              </a:solidFill>
              <a:latin typeface="Times" panose="02020603050405020304" pitchFamily="18" charset="0"/>
            </a:endParaRPr>
          </a:p>
        </p:txBody>
      </p:sp>
      <p:pic>
        <p:nvPicPr>
          <p:cNvPr id="5" name="Picture 5" descr="NTU logo RGB">
            <a:extLst>
              <a:ext uri="{FF2B5EF4-FFF2-40B4-BE49-F238E27FC236}">
                <a16:creationId xmlns:a16="http://schemas.microsoft.com/office/drawing/2014/main" id="{50596EEA-E245-40D2-83F9-0D1501A0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altLang="en-US" noProof="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altLang="en-US" noProof="0"/>
              <a:t>Click to edit Master subtitle style</a:t>
            </a:r>
          </a:p>
        </p:txBody>
      </p:sp>
    </p:spTree>
    <p:extLst>
      <p:ext uri="{BB962C8B-B14F-4D97-AF65-F5344CB8AC3E}">
        <p14:creationId xmlns:p14="http://schemas.microsoft.com/office/powerpoint/2010/main" val="1488991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1DFE2919-4711-4635-B466-1E65A5C6C6AD}"/>
              </a:ext>
            </a:extLst>
          </p:cNvPr>
          <p:cNvSpPr>
            <a:spLocks noGrp="1" noChangeArrowheads="1"/>
          </p:cNvSpPr>
          <p:nvPr>
            <p:ph type="dt" sz="half" idx="10"/>
          </p:nvPr>
        </p:nvSpPr>
        <p:spPr>
          <a:ln/>
        </p:spPr>
        <p:txBody>
          <a:bodyPr/>
          <a:lstStyle>
            <a:lvl1pPr>
              <a:defRPr/>
            </a:lvl1pPr>
          </a:lstStyle>
          <a:p>
            <a:pPr>
              <a:defRPr/>
            </a:pPr>
            <a:fld id="{C4C9B118-951F-4210-95A1-158B23349F78}" type="datetime4">
              <a:rPr lang="en-GB" altLang="en-US"/>
              <a:pPr>
                <a:defRPr/>
              </a:pPr>
              <a:t>25 August 2020</a:t>
            </a:fld>
            <a:endParaRPr lang="en-GB" altLang="en-US"/>
          </a:p>
        </p:txBody>
      </p:sp>
      <p:sp>
        <p:nvSpPr>
          <p:cNvPr id="5" name="Rectangle 8">
            <a:extLst>
              <a:ext uri="{FF2B5EF4-FFF2-40B4-BE49-F238E27FC236}">
                <a16:creationId xmlns:a16="http://schemas.microsoft.com/office/drawing/2014/main" id="{E152C387-0A3F-4338-896A-598EF4160438}"/>
              </a:ext>
            </a:extLst>
          </p:cNvPr>
          <p:cNvSpPr>
            <a:spLocks noGrp="1" noChangeArrowheads="1"/>
          </p:cNvSpPr>
          <p:nvPr>
            <p:ph type="sldNum" sz="quarter" idx="11"/>
          </p:nvPr>
        </p:nvSpPr>
        <p:spPr>
          <a:ln/>
        </p:spPr>
        <p:txBody>
          <a:bodyPr/>
          <a:lstStyle>
            <a:lvl1pPr>
              <a:defRPr/>
            </a:lvl1pPr>
          </a:lstStyle>
          <a:p>
            <a:pPr>
              <a:defRPr/>
            </a:pPr>
            <a:fld id="{9A546908-54B0-4EF9-B997-73888F4A5500}" type="slidenum">
              <a:rPr lang="en-GB" altLang="en-US"/>
              <a:pPr>
                <a:defRPr/>
              </a:pPr>
              <a:t>‹#›</a:t>
            </a:fld>
            <a:endParaRPr lang="en-GB" altLang="en-US"/>
          </a:p>
        </p:txBody>
      </p:sp>
    </p:spTree>
    <p:extLst>
      <p:ext uri="{BB962C8B-B14F-4D97-AF65-F5344CB8AC3E}">
        <p14:creationId xmlns:p14="http://schemas.microsoft.com/office/powerpoint/2010/main" val="3513967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a:extLst>
              <a:ext uri="{FF2B5EF4-FFF2-40B4-BE49-F238E27FC236}">
                <a16:creationId xmlns:a16="http://schemas.microsoft.com/office/drawing/2014/main" id="{B0AD9F96-8823-4B03-9B39-234703F24EC4}"/>
              </a:ext>
            </a:extLst>
          </p:cNvPr>
          <p:cNvSpPr>
            <a:spLocks noGrp="1" noChangeArrowheads="1"/>
          </p:cNvSpPr>
          <p:nvPr>
            <p:ph type="dt" sz="half" idx="10"/>
          </p:nvPr>
        </p:nvSpPr>
        <p:spPr>
          <a:ln/>
        </p:spPr>
        <p:txBody>
          <a:bodyPr/>
          <a:lstStyle>
            <a:lvl1pPr>
              <a:defRPr/>
            </a:lvl1pPr>
          </a:lstStyle>
          <a:p>
            <a:pPr>
              <a:defRPr/>
            </a:pPr>
            <a:fld id="{E5181304-6D53-4C7B-B699-6B81E4D7B974}" type="datetime4">
              <a:rPr lang="en-GB" altLang="en-US"/>
              <a:pPr>
                <a:defRPr/>
              </a:pPr>
              <a:t>25 August 2020</a:t>
            </a:fld>
            <a:endParaRPr lang="en-GB" altLang="en-US"/>
          </a:p>
        </p:txBody>
      </p:sp>
      <p:sp>
        <p:nvSpPr>
          <p:cNvPr id="5" name="Rectangle 8">
            <a:extLst>
              <a:ext uri="{FF2B5EF4-FFF2-40B4-BE49-F238E27FC236}">
                <a16:creationId xmlns:a16="http://schemas.microsoft.com/office/drawing/2014/main" id="{52C16A51-833A-4ADC-8B16-3D59D3D1A485}"/>
              </a:ext>
            </a:extLst>
          </p:cNvPr>
          <p:cNvSpPr>
            <a:spLocks noGrp="1" noChangeArrowheads="1"/>
          </p:cNvSpPr>
          <p:nvPr>
            <p:ph type="sldNum" sz="quarter" idx="11"/>
          </p:nvPr>
        </p:nvSpPr>
        <p:spPr>
          <a:ln/>
        </p:spPr>
        <p:txBody>
          <a:bodyPr/>
          <a:lstStyle>
            <a:lvl1pPr>
              <a:defRPr/>
            </a:lvl1pPr>
          </a:lstStyle>
          <a:p>
            <a:pPr>
              <a:defRPr/>
            </a:pPr>
            <a:fld id="{93FF6F4C-86B6-4DE8-B8DA-D04C57CD064C}" type="slidenum">
              <a:rPr lang="en-GB" altLang="en-US"/>
              <a:pPr>
                <a:defRPr/>
              </a:pPr>
              <a:t>‹#›</a:t>
            </a:fld>
            <a:endParaRPr lang="en-GB" altLang="en-US"/>
          </a:p>
        </p:txBody>
      </p:sp>
    </p:spTree>
    <p:extLst>
      <p:ext uri="{BB962C8B-B14F-4D97-AF65-F5344CB8AC3E}">
        <p14:creationId xmlns:p14="http://schemas.microsoft.com/office/powerpoint/2010/main" val="3353722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a:extLst>
              <a:ext uri="{FF2B5EF4-FFF2-40B4-BE49-F238E27FC236}">
                <a16:creationId xmlns:a16="http://schemas.microsoft.com/office/drawing/2014/main" id="{4A76CE2D-3CA4-4EC7-8ED2-1D6547F690E1}"/>
              </a:ext>
            </a:extLst>
          </p:cNvPr>
          <p:cNvSpPr>
            <a:spLocks noGrp="1" noChangeArrowheads="1"/>
          </p:cNvSpPr>
          <p:nvPr>
            <p:ph type="dt" sz="half" idx="10"/>
          </p:nvPr>
        </p:nvSpPr>
        <p:spPr>
          <a:ln/>
        </p:spPr>
        <p:txBody>
          <a:bodyPr/>
          <a:lstStyle>
            <a:lvl1pPr>
              <a:defRPr/>
            </a:lvl1pPr>
          </a:lstStyle>
          <a:p>
            <a:pPr>
              <a:defRPr/>
            </a:pPr>
            <a:fld id="{8FAAFEB4-E7A6-465B-9EC4-19AF9478B086}" type="datetime4">
              <a:rPr lang="en-GB" altLang="en-US"/>
              <a:pPr>
                <a:defRPr/>
              </a:pPr>
              <a:t>25 August 2020</a:t>
            </a:fld>
            <a:endParaRPr lang="en-GB" altLang="en-US"/>
          </a:p>
        </p:txBody>
      </p:sp>
      <p:sp>
        <p:nvSpPr>
          <p:cNvPr id="6" name="Rectangle 8">
            <a:extLst>
              <a:ext uri="{FF2B5EF4-FFF2-40B4-BE49-F238E27FC236}">
                <a16:creationId xmlns:a16="http://schemas.microsoft.com/office/drawing/2014/main" id="{3AE037C4-DDD5-4D84-9063-1F454BEB5395}"/>
              </a:ext>
            </a:extLst>
          </p:cNvPr>
          <p:cNvSpPr>
            <a:spLocks noGrp="1" noChangeArrowheads="1"/>
          </p:cNvSpPr>
          <p:nvPr>
            <p:ph type="sldNum" sz="quarter" idx="11"/>
          </p:nvPr>
        </p:nvSpPr>
        <p:spPr>
          <a:ln/>
        </p:spPr>
        <p:txBody>
          <a:bodyPr/>
          <a:lstStyle>
            <a:lvl1pPr>
              <a:defRPr/>
            </a:lvl1pPr>
          </a:lstStyle>
          <a:p>
            <a:pPr>
              <a:defRPr/>
            </a:pPr>
            <a:fld id="{5B813AC0-CA19-40AB-9D34-4CC97A238C04}" type="slidenum">
              <a:rPr lang="en-GB" altLang="en-US"/>
              <a:pPr>
                <a:defRPr/>
              </a:pPr>
              <a:t>‹#›</a:t>
            </a:fld>
            <a:endParaRPr lang="en-GB" altLang="en-US"/>
          </a:p>
        </p:txBody>
      </p:sp>
    </p:spTree>
    <p:extLst>
      <p:ext uri="{BB962C8B-B14F-4D97-AF65-F5344CB8AC3E}">
        <p14:creationId xmlns:p14="http://schemas.microsoft.com/office/powerpoint/2010/main" val="1236570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a:extLst>
              <a:ext uri="{FF2B5EF4-FFF2-40B4-BE49-F238E27FC236}">
                <a16:creationId xmlns:a16="http://schemas.microsoft.com/office/drawing/2014/main" id="{1831FCBB-F96B-45B3-BF47-6BF9469B82F1}"/>
              </a:ext>
            </a:extLst>
          </p:cNvPr>
          <p:cNvSpPr>
            <a:spLocks noGrp="1" noChangeArrowheads="1"/>
          </p:cNvSpPr>
          <p:nvPr>
            <p:ph type="dt" sz="half" idx="10"/>
          </p:nvPr>
        </p:nvSpPr>
        <p:spPr>
          <a:ln/>
        </p:spPr>
        <p:txBody>
          <a:bodyPr/>
          <a:lstStyle>
            <a:lvl1pPr>
              <a:defRPr/>
            </a:lvl1pPr>
          </a:lstStyle>
          <a:p>
            <a:pPr>
              <a:defRPr/>
            </a:pPr>
            <a:fld id="{BF54381E-D27A-42B0-A40A-ABB3A71D4231}" type="datetime4">
              <a:rPr lang="en-GB" altLang="en-US"/>
              <a:pPr>
                <a:defRPr/>
              </a:pPr>
              <a:t>25 August 2020</a:t>
            </a:fld>
            <a:endParaRPr lang="en-GB" altLang="en-US"/>
          </a:p>
        </p:txBody>
      </p:sp>
      <p:sp>
        <p:nvSpPr>
          <p:cNvPr id="8" name="Rectangle 8">
            <a:extLst>
              <a:ext uri="{FF2B5EF4-FFF2-40B4-BE49-F238E27FC236}">
                <a16:creationId xmlns:a16="http://schemas.microsoft.com/office/drawing/2014/main" id="{A6C707A0-D576-46E2-89B8-3850B52F8359}"/>
              </a:ext>
            </a:extLst>
          </p:cNvPr>
          <p:cNvSpPr>
            <a:spLocks noGrp="1" noChangeArrowheads="1"/>
          </p:cNvSpPr>
          <p:nvPr>
            <p:ph type="sldNum" sz="quarter" idx="11"/>
          </p:nvPr>
        </p:nvSpPr>
        <p:spPr>
          <a:ln/>
        </p:spPr>
        <p:txBody>
          <a:bodyPr/>
          <a:lstStyle>
            <a:lvl1pPr>
              <a:defRPr/>
            </a:lvl1pPr>
          </a:lstStyle>
          <a:p>
            <a:pPr>
              <a:defRPr/>
            </a:pPr>
            <a:fld id="{F282BC9B-DD46-447B-A49D-6623C16A79DB}" type="slidenum">
              <a:rPr lang="en-GB" altLang="en-US"/>
              <a:pPr>
                <a:defRPr/>
              </a:pPr>
              <a:t>‹#›</a:t>
            </a:fld>
            <a:endParaRPr lang="en-GB" altLang="en-US"/>
          </a:p>
        </p:txBody>
      </p:sp>
    </p:spTree>
    <p:extLst>
      <p:ext uri="{BB962C8B-B14F-4D97-AF65-F5344CB8AC3E}">
        <p14:creationId xmlns:p14="http://schemas.microsoft.com/office/powerpoint/2010/main" val="220997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a:extLst>
              <a:ext uri="{FF2B5EF4-FFF2-40B4-BE49-F238E27FC236}">
                <a16:creationId xmlns:a16="http://schemas.microsoft.com/office/drawing/2014/main" id="{59B758E8-6C0F-40F3-A93B-FFC9F8259136}"/>
              </a:ext>
            </a:extLst>
          </p:cNvPr>
          <p:cNvSpPr>
            <a:spLocks noGrp="1" noChangeArrowheads="1"/>
          </p:cNvSpPr>
          <p:nvPr>
            <p:ph type="dt" sz="half" idx="10"/>
          </p:nvPr>
        </p:nvSpPr>
        <p:spPr>
          <a:ln/>
        </p:spPr>
        <p:txBody>
          <a:bodyPr/>
          <a:lstStyle>
            <a:lvl1pPr>
              <a:defRPr/>
            </a:lvl1pPr>
          </a:lstStyle>
          <a:p>
            <a:pPr>
              <a:defRPr/>
            </a:pPr>
            <a:fld id="{D612D9F2-3FDD-4E4E-BD28-BC17B51B1635}" type="datetime4">
              <a:rPr lang="en-GB" altLang="en-US"/>
              <a:pPr>
                <a:defRPr/>
              </a:pPr>
              <a:t>25 August 2020</a:t>
            </a:fld>
            <a:endParaRPr lang="en-GB" altLang="en-US"/>
          </a:p>
        </p:txBody>
      </p:sp>
      <p:sp>
        <p:nvSpPr>
          <p:cNvPr id="4" name="Rectangle 8">
            <a:extLst>
              <a:ext uri="{FF2B5EF4-FFF2-40B4-BE49-F238E27FC236}">
                <a16:creationId xmlns:a16="http://schemas.microsoft.com/office/drawing/2014/main" id="{FBC008C5-55B8-4459-AA47-AD04EA8CE10B}"/>
              </a:ext>
            </a:extLst>
          </p:cNvPr>
          <p:cNvSpPr>
            <a:spLocks noGrp="1" noChangeArrowheads="1"/>
          </p:cNvSpPr>
          <p:nvPr>
            <p:ph type="sldNum" sz="quarter" idx="11"/>
          </p:nvPr>
        </p:nvSpPr>
        <p:spPr>
          <a:ln/>
        </p:spPr>
        <p:txBody>
          <a:bodyPr/>
          <a:lstStyle>
            <a:lvl1pPr>
              <a:defRPr/>
            </a:lvl1pPr>
          </a:lstStyle>
          <a:p>
            <a:pPr>
              <a:defRPr/>
            </a:pPr>
            <a:fld id="{DA004F3A-E60A-4F64-A716-2BE920AAD1BF}" type="slidenum">
              <a:rPr lang="en-GB" altLang="en-US"/>
              <a:pPr>
                <a:defRPr/>
              </a:pPr>
              <a:t>‹#›</a:t>
            </a:fld>
            <a:endParaRPr lang="en-GB" altLang="en-US"/>
          </a:p>
        </p:txBody>
      </p:sp>
    </p:spTree>
    <p:extLst>
      <p:ext uri="{BB962C8B-B14F-4D97-AF65-F5344CB8AC3E}">
        <p14:creationId xmlns:p14="http://schemas.microsoft.com/office/powerpoint/2010/main" val="401410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C879488E-8006-46CA-A677-CAB70165BE6F}"/>
              </a:ext>
            </a:extLst>
          </p:cNvPr>
          <p:cNvSpPr>
            <a:spLocks noGrp="1" noChangeArrowheads="1"/>
          </p:cNvSpPr>
          <p:nvPr>
            <p:ph type="dt" sz="half" idx="10"/>
          </p:nvPr>
        </p:nvSpPr>
        <p:spPr>
          <a:ln/>
        </p:spPr>
        <p:txBody>
          <a:bodyPr/>
          <a:lstStyle>
            <a:lvl1pPr>
              <a:defRPr/>
            </a:lvl1pPr>
          </a:lstStyle>
          <a:p>
            <a:pPr>
              <a:defRPr/>
            </a:pPr>
            <a:fld id="{FFFED1D5-63BE-4B39-BA36-1974BA87DA3E}" type="datetime4">
              <a:rPr lang="en-GB" altLang="en-US"/>
              <a:pPr>
                <a:defRPr/>
              </a:pPr>
              <a:t>25 August 2020</a:t>
            </a:fld>
            <a:endParaRPr lang="en-GB" altLang="en-US"/>
          </a:p>
        </p:txBody>
      </p:sp>
      <p:sp>
        <p:nvSpPr>
          <p:cNvPr id="3" name="Rectangle 8">
            <a:extLst>
              <a:ext uri="{FF2B5EF4-FFF2-40B4-BE49-F238E27FC236}">
                <a16:creationId xmlns:a16="http://schemas.microsoft.com/office/drawing/2014/main" id="{DF11DB14-CAF2-4F33-B63E-AD1E8B720D53}"/>
              </a:ext>
            </a:extLst>
          </p:cNvPr>
          <p:cNvSpPr>
            <a:spLocks noGrp="1" noChangeArrowheads="1"/>
          </p:cNvSpPr>
          <p:nvPr>
            <p:ph type="sldNum" sz="quarter" idx="11"/>
          </p:nvPr>
        </p:nvSpPr>
        <p:spPr>
          <a:ln/>
        </p:spPr>
        <p:txBody>
          <a:bodyPr/>
          <a:lstStyle>
            <a:lvl1pPr>
              <a:defRPr/>
            </a:lvl1pPr>
          </a:lstStyle>
          <a:p>
            <a:pPr>
              <a:defRPr/>
            </a:pPr>
            <a:fld id="{B29B7424-7DE5-47F5-94F6-B80006E8B133}" type="slidenum">
              <a:rPr lang="en-GB" altLang="en-US"/>
              <a:pPr>
                <a:defRPr/>
              </a:pPr>
              <a:t>‹#›</a:t>
            </a:fld>
            <a:endParaRPr lang="en-GB" altLang="en-US"/>
          </a:p>
        </p:txBody>
      </p:sp>
    </p:spTree>
    <p:extLst>
      <p:ext uri="{BB962C8B-B14F-4D97-AF65-F5344CB8AC3E}">
        <p14:creationId xmlns:p14="http://schemas.microsoft.com/office/powerpoint/2010/main" val="15774925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2BFEB877-8667-4613-B65D-30C2FFDE3D3F}"/>
              </a:ext>
            </a:extLst>
          </p:cNvPr>
          <p:cNvSpPr>
            <a:spLocks noGrp="1" noChangeArrowheads="1"/>
          </p:cNvSpPr>
          <p:nvPr>
            <p:ph type="dt" sz="half" idx="10"/>
          </p:nvPr>
        </p:nvSpPr>
        <p:spPr>
          <a:ln/>
        </p:spPr>
        <p:txBody>
          <a:bodyPr/>
          <a:lstStyle>
            <a:lvl1pPr>
              <a:defRPr/>
            </a:lvl1pPr>
          </a:lstStyle>
          <a:p>
            <a:pPr>
              <a:defRPr/>
            </a:pPr>
            <a:fld id="{EAC4EE50-10DE-4EA6-94AA-1D62FCE225B5}" type="datetime4">
              <a:rPr lang="en-GB" altLang="en-US"/>
              <a:pPr>
                <a:defRPr/>
              </a:pPr>
              <a:t>25 August 2020</a:t>
            </a:fld>
            <a:endParaRPr lang="en-GB" altLang="en-US"/>
          </a:p>
        </p:txBody>
      </p:sp>
      <p:sp>
        <p:nvSpPr>
          <p:cNvPr id="6" name="Rectangle 8">
            <a:extLst>
              <a:ext uri="{FF2B5EF4-FFF2-40B4-BE49-F238E27FC236}">
                <a16:creationId xmlns:a16="http://schemas.microsoft.com/office/drawing/2014/main" id="{8CA07F81-6943-4E77-B143-3F5F34ABC21C}"/>
              </a:ext>
            </a:extLst>
          </p:cNvPr>
          <p:cNvSpPr>
            <a:spLocks noGrp="1" noChangeArrowheads="1"/>
          </p:cNvSpPr>
          <p:nvPr>
            <p:ph type="sldNum" sz="quarter" idx="11"/>
          </p:nvPr>
        </p:nvSpPr>
        <p:spPr>
          <a:ln/>
        </p:spPr>
        <p:txBody>
          <a:bodyPr/>
          <a:lstStyle>
            <a:lvl1pPr>
              <a:defRPr/>
            </a:lvl1pPr>
          </a:lstStyle>
          <a:p>
            <a:pPr>
              <a:defRPr/>
            </a:pPr>
            <a:fld id="{789B7A5D-B8F3-4FE4-87F8-13EF0DC623B3}" type="slidenum">
              <a:rPr lang="en-GB" altLang="en-US"/>
              <a:pPr>
                <a:defRPr/>
              </a:pPr>
              <a:t>‹#›</a:t>
            </a:fld>
            <a:endParaRPr lang="en-GB" altLang="en-US"/>
          </a:p>
        </p:txBody>
      </p:sp>
    </p:spTree>
    <p:extLst>
      <p:ext uri="{BB962C8B-B14F-4D97-AF65-F5344CB8AC3E}">
        <p14:creationId xmlns:p14="http://schemas.microsoft.com/office/powerpoint/2010/main" val="4315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F6664BA8-6D01-4662-B50D-8966B381A429}" type="datetime4">
              <a:rPr lang="en-GB"/>
              <a:pPr>
                <a:defRPr/>
              </a:pPr>
              <a:t>25 August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A97EE600-4527-4325-AB02-09A779AB1D91}" type="slidenum">
              <a:rPr lang="en-GB"/>
              <a:pPr>
                <a:defRPr/>
              </a:pPr>
              <a:t>‹#›</a:t>
            </a:fld>
            <a:endParaRPr lang="en-GB"/>
          </a:p>
        </p:txBody>
      </p:sp>
    </p:spTree>
    <p:extLst>
      <p:ext uri="{BB962C8B-B14F-4D97-AF65-F5344CB8AC3E}">
        <p14:creationId xmlns:p14="http://schemas.microsoft.com/office/powerpoint/2010/main" val="1065319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629818AA-DC53-4F19-8880-E8E12D52D69B}"/>
              </a:ext>
            </a:extLst>
          </p:cNvPr>
          <p:cNvSpPr>
            <a:spLocks noGrp="1" noChangeArrowheads="1"/>
          </p:cNvSpPr>
          <p:nvPr>
            <p:ph type="dt" sz="half" idx="10"/>
          </p:nvPr>
        </p:nvSpPr>
        <p:spPr>
          <a:ln/>
        </p:spPr>
        <p:txBody>
          <a:bodyPr/>
          <a:lstStyle>
            <a:lvl1pPr>
              <a:defRPr/>
            </a:lvl1pPr>
          </a:lstStyle>
          <a:p>
            <a:pPr>
              <a:defRPr/>
            </a:pPr>
            <a:fld id="{809EB932-0925-4459-B0B6-4E0E1A699DE3}" type="datetime4">
              <a:rPr lang="en-GB" altLang="en-US"/>
              <a:pPr>
                <a:defRPr/>
              </a:pPr>
              <a:t>25 August 2020</a:t>
            </a:fld>
            <a:endParaRPr lang="en-GB" altLang="en-US"/>
          </a:p>
        </p:txBody>
      </p:sp>
      <p:sp>
        <p:nvSpPr>
          <p:cNvPr id="6" name="Rectangle 8">
            <a:extLst>
              <a:ext uri="{FF2B5EF4-FFF2-40B4-BE49-F238E27FC236}">
                <a16:creationId xmlns:a16="http://schemas.microsoft.com/office/drawing/2014/main" id="{72C923BF-959B-41C9-B564-15E03BE6CC8C}"/>
              </a:ext>
            </a:extLst>
          </p:cNvPr>
          <p:cNvSpPr>
            <a:spLocks noGrp="1" noChangeArrowheads="1"/>
          </p:cNvSpPr>
          <p:nvPr>
            <p:ph type="sldNum" sz="quarter" idx="11"/>
          </p:nvPr>
        </p:nvSpPr>
        <p:spPr>
          <a:ln/>
        </p:spPr>
        <p:txBody>
          <a:bodyPr/>
          <a:lstStyle>
            <a:lvl1pPr>
              <a:defRPr/>
            </a:lvl1pPr>
          </a:lstStyle>
          <a:p>
            <a:pPr>
              <a:defRPr/>
            </a:pPr>
            <a:fld id="{E22304FE-6269-4171-B77D-25DF6378912B}" type="slidenum">
              <a:rPr lang="en-GB" altLang="en-US"/>
              <a:pPr>
                <a:defRPr/>
              </a:pPr>
              <a:t>‹#›</a:t>
            </a:fld>
            <a:endParaRPr lang="en-GB" altLang="en-US"/>
          </a:p>
        </p:txBody>
      </p:sp>
    </p:spTree>
    <p:extLst>
      <p:ext uri="{BB962C8B-B14F-4D97-AF65-F5344CB8AC3E}">
        <p14:creationId xmlns:p14="http://schemas.microsoft.com/office/powerpoint/2010/main" val="6252452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175A8BB9-BF31-4F22-8716-15EA9778ECBB}"/>
              </a:ext>
            </a:extLst>
          </p:cNvPr>
          <p:cNvSpPr>
            <a:spLocks noGrp="1" noChangeArrowheads="1"/>
          </p:cNvSpPr>
          <p:nvPr>
            <p:ph type="dt" sz="half" idx="10"/>
          </p:nvPr>
        </p:nvSpPr>
        <p:spPr>
          <a:ln/>
        </p:spPr>
        <p:txBody>
          <a:bodyPr/>
          <a:lstStyle>
            <a:lvl1pPr>
              <a:defRPr/>
            </a:lvl1pPr>
          </a:lstStyle>
          <a:p>
            <a:pPr>
              <a:defRPr/>
            </a:pPr>
            <a:fld id="{46A8C39A-31AA-41AF-9F08-93F30D12DBBF}" type="datetime4">
              <a:rPr lang="en-GB" altLang="en-US"/>
              <a:pPr>
                <a:defRPr/>
              </a:pPr>
              <a:t>25 August 2020</a:t>
            </a:fld>
            <a:endParaRPr lang="en-GB" altLang="en-US"/>
          </a:p>
        </p:txBody>
      </p:sp>
      <p:sp>
        <p:nvSpPr>
          <p:cNvPr id="5" name="Rectangle 8">
            <a:extLst>
              <a:ext uri="{FF2B5EF4-FFF2-40B4-BE49-F238E27FC236}">
                <a16:creationId xmlns:a16="http://schemas.microsoft.com/office/drawing/2014/main" id="{F734508A-01DF-4210-8507-BFF53F5FDB8F}"/>
              </a:ext>
            </a:extLst>
          </p:cNvPr>
          <p:cNvSpPr>
            <a:spLocks noGrp="1" noChangeArrowheads="1"/>
          </p:cNvSpPr>
          <p:nvPr>
            <p:ph type="sldNum" sz="quarter" idx="11"/>
          </p:nvPr>
        </p:nvSpPr>
        <p:spPr>
          <a:ln/>
        </p:spPr>
        <p:txBody>
          <a:bodyPr/>
          <a:lstStyle>
            <a:lvl1pPr>
              <a:defRPr/>
            </a:lvl1pPr>
          </a:lstStyle>
          <a:p>
            <a:pPr>
              <a:defRPr/>
            </a:pPr>
            <a:fld id="{CDF0C0E8-2A0C-43DE-ACD5-370E9DA592E6}" type="slidenum">
              <a:rPr lang="en-GB" altLang="en-US"/>
              <a:pPr>
                <a:defRPr/>
              </a:pPr>
              <a:t>‹#›</a:t>
            </a:fld>
            <a:endParaRPr lang="en-GB" altLang="en-US"/>
          </a:p>
        </p:txBody>
      </p:sp>
    </p:spTree>
    <p:extLst>
      <p:ext uri="{BB962C8B-B14F-4D97-AF65-F5344CB8AC3E}">
        <p14:creationId xmlns:p14="http://schemas.microsoft.com/office/powerpoint/2010/main" val="34389463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7D4D341E-B50C-436D-AD94-F65E7AD125C8}"/>
              </a:ext>
            </a:extLst>
          </p:cNvPr>
          <p:cNvSpPr>
            <a:spLocks noGrp="1" noChangeArrowheads="1"/>
          </p:cNvSpPr>
          <p:nvPr>
            <p:ph type="dt" sz="half" idx="10"/>
          </p:nvPr>
        </p:nvSpPr>
        <p:spPr>
          <a:ln/>
        </p:spPr>
        <p:txBody>
          <a:bodyPr/>
          <a:lstStyle>
            <a:lvl1pPr>
              <a:defRPr/>
            </a:lvl1pPr>
          </a:lstStyle>
          <a:p>
            <a:pPr>
              <a:defRPr/>
            </a:pPr>
            <a:fld id="{1E102C8A-3F92-4280-A2BF-0BA608E64D4A}" type="datetime4">
              <a:rPr lang="en-GB" altLang="en-US"/>
              <a:pPr>
                <a:defRPr/>
              </a:pPr>
              <a:t>25 August 2020</a:t>
            </a:fld>
            <a:endParaRPr lang="en-GB" altLang="en-US"/>
          </a:p>
        </p:txBody>
      </p:sp>
      <p:sp>
        <p:nvSpPr>
          <p:cNvPr id="5" name="Rectangle 8">
            <a:extLst>
              <a:ext uri="{FF2B5EF4-FFF2-40B4-BE49-F238E27FC236}">
                <a16:creationId xmlns:a16="http://schemas.microsoft.com/office/drawing/2014/main" id="{8E55198A-7258-48A1-8073-856AFE6EFB98}"/>
              </a:ext>
            </a:extLst>
          </p:cNvPr>
          <p:cNvSpPr>
            <a:spLocks noGrp="1" noChangeArrowheads="1"/>
          </p:cNvSpPr>
          <p:nvPr>
            <p:ph type="sldNum" sz="quarter" idx="11"/>
          </p:nvPr>
        </p:nvSpPr>
        <p:spPr>
          <a:ln/>
        </p:spPr>
        <p:txBody>
          <a:bodyPr/>
          <a:lstStyle>
            <a:lvl1pPr>
              <a:defRPr/>
            </a:lvl1pPr>
          </a:lstStyle>
          <a:p>
            <a:pPr>
              <a:defRPr/>
            </a:pPr>
            <a:fld id="{23BD7451-AC75-4A07-9C43-48CF6CC1BFD6}" type="slidenum">
              <a:rPr lang="en-GB" altLang="en-US"/>
              <a:pPr>
                <a:defRPr/>
              </a:pPr>
              <a:t>‹#›</a:t>
            </a:fld>
            <a:endParaRPr lang="en-GB" altLang="en-US"/>
          </a:p>
        </p:txBody>
      </p:sp>
    </p:spTree>
    <p:extLst>
      <p:ext uri="{BB962C8B-B14F-4D97-AF65-F5344CB8AC3E}">
        <p14:creationId xmlns:p14="http://schemas.microsoft.com/office/powerpoint/2010/main" val="126783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fld id="{65D57DB4-5599-4FA2-861F-8126AF48E67B}" type="datetime4">
              <a:rPr lang="en-GB"/>
              <a:pPr>
                <a:defRPr/>
              </a:pPr>
              <a:t>25 August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F5D12695-5A92-499B-ACF9-54F7E8C8E921}" type="slidenum">
              <a:rPr lang="en-GB"/>
              <a:pPr>
                <a:defRPr/>
              </a:pPr>
              <a:t>‹#›</a:t>
            </a:fld>
            <a:endParaRPr lang="en-GB"/>
          </a:p>
        </p:txBody>
      </p:sp>
    </p:spTree>
    <p:extLst>
      <p:ext uri="{BB962C8B-B14F-4D97-AF65-F5344CB8AC3E}">
        <p14:creationId xmlns:p14="http://schemas.microsoft.com/office/powerpoint/2010/main" val="2142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p:cNvSpPr>
            <a:spLocks noGrp="1" noChangeArrowheads="1"/>
          </p:cNvSpPr>
          <p:nvPr>
            <p:ph type="dt" sz="half" idx="10"/>
          </p:nvPr>
        </p:nvSpPr>
        <p:spPr>
          <a:ln/>
        </p:spPr>
        <p:txBody>
          <a:bodyPr/>
          <a:lstStyle>
            <a:lvl1pPr>
              <a:defRPr/>
            </a:lvl1pPr>
          </a:lstStyle>
          <a:p>
            <a:pPr>
              <a:defRPr/>
            </a:pPr>
            <a:fld id="{516A8D18-334C-4998-944B-E511E4C0880C}" type="datetime4">
              <a:rPr lang="en-GB"/>
              <a:pPr>
                <a:defRPr/>
              </a:pPr>
              <a:t>25 August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E0D7ADD1-96E8-45F9-9930-8A844D50FAD4}" type="slidenum">
              <a:rPr lang="en-GB"/>
              <a:pPr>
                <a:defRPr/>
              </a:pPr>
              <a:t>‹#›</a:t>
            </a:fld>
            <a:endParaRPr lang="en-GB"/>
          </a:p>
        </p:txBody>
      </p:sp>
    </p:spTree>
    <p:extLst>
      <p:ext uri="{BB962C8B-B14F-4D97-AF65-F5344CB8AC3E}">
        <p14:creationId xmlns:p14="http://schemas.microsoft.com/office/powerpoint/2010/main" val="2629908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p:cNvSpPr>
            <a:spLocks noGrp="1" noChangeArrowheads="1"/>
          </p:cNvSpPr>
          <p:nvPr>
            <p:ph type="dt" sz="half" idx="10"/>
          </p:nvPr>
        </p:nvSpPr>
        <p:spPr>
          <a:ln/>
        </p:spPr>
        <p:txBody>
          <a:bodyPr/>
          <a:lstStyle>
            <a:lvl1pPr>
              <a:defRPr/>
            </a:lvl1pPr>
          </a:lstStyle>
          <a:p>
            <a:pPr>
              <a:defRPr/>
            </a:pPr>
            <a:fld id="{12C0BE16-9948-470B-95FC-8115EC205679}" type="datetime4">
              <a:rPr lang="en-GB"/>
              <a:pPr>
                <a:defRPr/>
              </a:pPr>
              <a:t>25 August 2020</a:t>
            </a:fld>
            <a:endParaRPr lang="en-GB"/>
          </a:p>
        </p:txBody>
      </p:sp>
      <p:sp>
        <p:nvSpPr>
          <p:cNvPr id="8" name="Rectangle 8"/>
          <p:cNvSpPr>
            <a:spLocks noGrp="1" noChangeArrowheads="1"/>
          </p:cNvSpPr>
          <p:nvPr>
            <p:ph type="sldNum" sz="quarter" idx="11"/>
          </p:nvPr>
        </p:nvSpPr>
        <p:spPr>
          <a:ln/>
        </p:spPr>
        <p:txBody>
          <a:bodyPr/>
          <a:lstStyle>
            <a:lvl1pPr>
              <a:defRPr/>
            </a:lvl1pPr>
          </a:lstStyle>
          <a:p>
            <a:pPr>
              <a:defRPr/>
            </a:pPr>
            <a:fld id="{4B3FD154-5F8B-4E67-8EF6-6F42040F6C47}" type="slidenum">
              <a:rPr lang="en-GB"/>
              <a:pPr>
                <a:defRPr/>
              </a:pPr>
              <a:t>‹#›</a:t>
            </a:fld>
            <a:endParaRPr lang="en-GB"/>
          </a:p>
        </p:txBody>
      </p:sp>
    </p:spTree>
    <p:extLst>
      <p:ext uri="{BB962C8B-B14F-4D97-AF65-F5344CB8AC3E}">
        <p14:creationId xmlns:p14="http://schemas.microsoft.com/office/powerpoint/2010/main" val="307254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p:cNvSpPr>
            <a:spLocks noGrp="1" noChangeArrowheads="1"/>
          </p:cNvSpPr>
          <p:nvPr>
            <p:ph type="dt" sz="half" idx="10"/>
          </p:nvPr>
        </p:nvSpPr>
        <p:spPr>
          <a:ln/>
        </p:spPr>
        <p:txBody>
          <a:bodyPr/>
          <a:lstStyle>
            <a:lvl1pPr>
              <a:defRPr/>
            </a:lvl1pPr>
          </a:lstStyle>
          <a:p>
            <a:pPr>
              <a:defRPr/>
            </a:pPr>
            <a:fld id="{478EF3D3-6F8B-490F-BBD3-901A8FBE7F9D}" type="datetime4">
              <a:rPr lang="en-GB"/>
              <a:pPr>
                <a:defRPr/>
              </a:pPr>
              <a:t>25 August 2020</a:t>
            </a:fld>
            <a:endParaRPr lang="en-GB"/>
          </a:p>
        </p:txBody>
      </p:sp>
      <p:sp>
        <p:nvSpPr>
          <p:cNvPr id="4" name="Rectangle 8"/>
          <p:cNvSpPr>
            <a:spLocks noGrp="1" noChangeArrowheads="1"/>
          </p:cNvSpPr>
          <p:nvPr>
            <p:ph type="sldNum" sz="quarter" idx="11"/>
          </p:nvPr>
        </p:nvSpPr>
        <p:spPr>
          <a:ln/>
        </p:spPr>
        <p:txBody>
          <a:bodyPr/>
          <a:lstStyle>
            <a:lvl1pPr>
              <a:defRPr/>
            </a:lvl1pPr>
          </a:lstStyle>
          <a:p>
            <a:pPr>
              <a:defRPr/>
            </a:pPr>
            <a:fld id="{9A7ECA15-A4F9-4893-8A92-1D47B5C25899}" type="slidenum">
              <a:rPr lang="en-GB"/>
              <a:pPr>
                <a:defRPr/>
              </a:pPr>
              <a:t>‹#›</a:t>
            </a:fld>
            <a:endParaRPr lang="en-GB"/>
          </a:p>
        </p:txBody>
      </p:sp>
    </p:spTree>
    <p:extLst>
      <p:ext uri="{BB962C8B-B14F-4D97-AF65-F5344CB8AC3E}">
        <p14:creationId xmlns:p14="http://schemas.microsoft.com/office/powerpoint/2010/main" val="52984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8B7AF39A-BD78-43D7-BE27-22862C4D5123}" type="datetime4">
              <a:rPr lang="en-GB"/>
              <a:pPr>
                <a:defRPr/>
              </a:pPr>
              <a:t>25 August 2020</a:t>
            </a:fld>
            <a:endParaRPr lang="en-GB"/>
          </a:p>
        </p:txBody>
      </p:sp>
      <p:sp>
        <p:nvSpPr>
          <p:cNvPr id="3" name="Rectangle 8"/>
          <p:cNvSpPr>
            <a:spLocks noGrp="1" noChangeArrowheads="1"/>
          </p:cNvSpPr>
          <p:nvPr>
            <p:ph type="sldNum" sz="quarter" idx="11"/>
          </p:nvPr>
        </p:nvSpPr>
        <p:spPr>
          <a:ln/>
        </p:spPr>
        <p:txBody>
          <a:bodyPr/>
          <a:lstStyle>
            <a:lvl1pPr>
              <a:defRPr/>
            </a:lvl1pPr>
          </a:lstStyle>
          <a:p>
            <a:pPr>
              <a:defRPr/>
            </a:pPr>
            <a:fld id="{B4B29ED2-FA89-413F-8653-A21F916E3821}" type="slidenum">
              <a:rPr lang="en-GB"/>
              <a:pPr>
                <a:defRPr/>
              </a:pPr>
              <a:t>‹#›</a:t>
            </a:fld>
            <a:endParaRPr lang="en-GB"/>
          </a:p>
        </p:txBody>
      </p:sp>
    </p:spTree>
    <p:extLst>
      <p:ext uri="{BB962C8B-B14F-4D97-AF65-F5344CB8AC3E}">
        <p14:creationId xmlns:p14="http://schemas.microsoft.com/office/powerpoint/2010/main" val="208329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67871BE-62F1-41FA-9198-33951623819D}" type="datetime4">
              <a:rPr lang="en-GB"/>
              <a:pPr>
                <a:defRPr/>
              </a:pPr>
              <a:t>25 August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97631AFD-86B3-49D5-9EB1-23442A0CD8E8}" type="slidenum">
              <a:rPr lang="en-GB"/>
              <a:pPr>
                <a:defRPr/>
              </a:pPr>
              <a:t>‹#›</a:t>
            </a:fld>
            <a:endParaRPr lang="en-GB"/>
          </a:p>
        </p:txBody>
      </p:sp>
    </p:spTree>
    <p:extLst>
      <p:ext uri="{BB962C8B-B14F-4D97-AF65-F5344CB8AC3E}">
        <p14:creationId xmlns:p14="http://schemas.microsoft.com/office/powerpoint/2010/main" val="391316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3B6E9D8-F619-4D3E-96FB-39FF4F50885F}" type="datetime4">
              <a:rPr lang="en-GB"/>
              <a:pPr>
                <a:defRPr/>
              </a:pPr>
              <a:t>25 August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016AA3D0-6C97-4AAC-8917-C5EA34A82485}" type="slidenum">
              <a:rPr lang="en-GB"/>
              <a:pPr>
                <a:defRPr/>
              </a:pPr>
              <a:t>‹#›</a:t>
            </a:fld>
            <a:endParaRPr lang="en-GB"/>
          </a:p>
        </p:txBody>
      </p:sp>
    </p:spTree>
    <p:extLst>
      <p:ext uri="{BB962C8B-B14F-4D97-AF65-F5344CB8AC3E}">
        <p14:creationId xmlns:p14="http://schemas.microsoft.com/office/powerpoint/2010/main" val="336173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1028" name="Picture 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2800">
              <a:solidFill>
                <a:srgbClr val="004D75"/>
              </a:solidFill>
              <a:cs typeface="Arial" charset="0"/>
            </a:endParaRPr>
          </a:p>
        </p:txBody>
      </p:sp>
      <p:sp>
        <p:nvSpPr>
          <p:cNvPr id="1030" name="Text Box 6"/>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itchFamily="48" charset="0"/>
                <a:cs typeface="Arial" charset="0"/>
              </a:defRPr>
            </a:lvl1pPr>
            <a:lvl2pPr marL="742950" indent="-285750">
              <a:defRPr sz="2800">
                <a:solidFill>
                  <a:srgbClr val="004D75"/>
                </a:solidFill>
                <a:latin typeface="Verdana" pitchFamily="48" charset="0"/>
                <a:cs typeface="Arial" charset="0"/>
              </a:defRPr>
            </a:lvl2pPr>
            <a:lvl3pPr marL="1143000" indent="-228600">
              <a:defRPr sz="2800">
                <a:solidFill>
                  <a:srgbClr val="004D75"/>
                </a:solidFill>
                <a:latin typeface="Verdana" pitchFamily="48" charset="0"/>
                <a:cs typeface="Arial" charset="0"/>
              </a:defRPr>
            </a:lvl3pPr>
            <a:lvl4pPr marL="1600200" indent="-228600">
              <a:defRPr sz="2800">
                <a:solidFill>
                  <a:srgbClr val="004D75"/>
                </a:solidFill>
                <a:latin typeface="Verdana" pitchFamily="48" charset="0"/>
                <a:cs typeface="Arial" charset="0"/>
              </a:defRPr>
            </a:lvl4pPr>
            <a:lvl5pPr marL="2057400" indent="-228600">
              <a:defRPr sz="2800">
                <a:solidFill>
                  <a:srgbClr val="004D75"/>
                </a:solidFill>
                <a:latin typeface="Verdana" pitchFamily="48" charset="0"/>
                <a:cs typeface="Arial" charset="0"/>
              </a:defRPr>
            </a:lvl5pPr>
            <a:lvl6pPr marL="2514600" indent="-228600" eaLnBrk="0" fontAlgn="base" hangingPunct="0">
              <a:spcBef>
                <a:spcPct val="0"/>
              </a:spcBef>
              <a:spcAft>
                <a:spcPct val="0"/>
              </a:spcAft>
              <a:defRPr sz="2800">
                <a:solidFill>
                  <a:srgbClr val="004D75"/>
                </a:solidFill>
                <a:latin typeface="Verdana" pitchFamily="48" charset="0"/>
                <a:cs typeface="Arial" charset="0"/>
              </a:defRPr>
            </a:lvl6pPr>
            <a:lvl7pPr marL="2971800" indent="-228600" eaLnBrk="0" fontAlgn="base" hangingPunct="0">
              <a:spcBef>
                <a:spcPct val="0"/>
              </a:spcBef>
              <a:spcAft>
                <a:spcPct val="0"/>
              </a:spcAft>
              <a:defRPr sz="2800">
                <a:solidFill>
                  <a:srgbClr val="004D75"/>
                </a:solidFill>
                <a:latin typeface="Verdana" pitchFamily="48" charset="0"/>
                <a:cs typeface="Arial" charset="0"/>
              </a:defRPr>
            </a:lvl7pPr>
            <a:lvl8pPr marL="3429000" indent="-228600" eaLnBrk="0" fontAlgn="base" hangingPunct="0">
              <a:spcBef>
                <a:spcPct val="0"/>
              </a:spcBef>
              <a:spcAft>
                <a:spcPct val="0"/>
              </a:spcAft>
              <a:defRPr sz="2800">
                <a:solidFill>
                  <a:srgbClr val="004D75"/>
                </a:solidFill>
                <a:latin typeface="Verdana" pitchFamily="48" charset="0"/>
                <a:cs typeface="Arial" charset="0"/>
              </a:defRPr>
            </a:lvl8pPr>
            <a:lvl9pPr marL="3886200" indent="-228600" eaLnBrk="0" fontAlgn="base" hangingPunct="0">
              <a:spcBef>
                <a:spcPct val="0"/>
              </a:spcBef>
              <a:spcAft>
                <a:spcPct val="0"/>
              </a:spcAft>
              <a:defRPr sz="2800">
                <a:solidFill>
                  <a:srgbClr val="004D75"/>
                </a:solidFill>
                <a:latin typeface="Verdana" pitchFamily="48" charset="0"/>
                <a:cs typeface="Arial" charset="0"/>
              </a:defRPr>
            </a:lvl9pPr>
          </a:lstStyle>
          <a:p>
            <a:pPr eaLnBrk="0" fontAlgn="base" hangingPunct="0">
              <a:spcBef>
                <a:spcPct val="50000"/>
              </a:spcBef>
              <a:spcAft>
                <a:spcPct val="0"/>
              </a:spcAft>
              <a:defRPr/>
            </a:pPr>
            <a:endParaRPr lang="en-US" sz="2400">
              <a:solidFill>
                <a:srgbClr val="000000"/>
              </a:solidFill>
              <a:latin typeface="Times" pitchFamily="48" charset="0"/>
            </a:endParaRPr>
          </a:p>
        </p:txBody>
      </p:sp>
      <p:sp>
        <p:nvSpPr>
          <p:cNvPr id="348167" name="Rectangle 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Verdana" pitchFamily="34" charset="0"/>
              </a:defRPr>
            </a:lvl1pPr>
          </a:lstStyle>
          <a:p>
            <a:pPr fontAlgn="base">
              <a:spcBef>
                <a:spcPct val="0"/>
              </a:spcBef>
              <a:spcAft>
                <a:spcPct val="0"/>
              </a:spcAft>
              <a:defRPr/>
            </a:pPr>
            <a:fld id="{6929D775-4085-42E2-80ED-D6B48BDCBB09}" type="datetime4">
              <a:rPr lang="en-GB">
                <a:solidFill>
                  <a:srgbClr val="004D75"/>
                </a:solidFill>
                <a:cs typeface="Arial" charset="0"/>
              </a:rPr>
              <a:pPr fontAlgn="base">
                <a:spcBef>
                  <a:spcPct val="0"/>
                </a:spcBef>
                <a:spcAft>
                  <a:spcPct val="0"/>
                </a:spcAft>
                <a:defRPr/>
              </a:pPr>
              <a:t>25 August 2020</a:t>
            </a:fld>
            <a:endParaRPr lang="en-GB">
              <a:solidFill>
                <a:srgbClr val="004D75"/>
              </a:solidFill>
              <a:cs typeface="Arial" charset="0"/>
            </a:endParaRPr>
          </a:p>
        </p:txBody>
      </p:sp>
      <p:sp>
        <p:nvSpPr>
          <p:cNvPr id="348168" name="Rectangle 8"/>
          <p:cNvSpPr>
            <a:spLocks noGrp="1" noChangeArrowheads="1"/>
          </p:cNvSpPr>
          <p:nvPr>
            <p:ph type="sldNum" sz="quarter" idx="4"/>
          </p:nvPr>
        </p:nvSpPr>
        <p:spPr bwMode="auto">
          <a:xfrm>
            <a:off x="5940425" y="61658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defRPr>
            </a:lvl1pPr>
          </a:lstStyle>
          <a:p>
            <a:pPr fontAlgn="base">
              <a:spcBef>
                <a:spcPct val="0"/>
              </a:spcBef>
              <a:spcAft>
                <a:spcPct val="0"/>
              </a:spcAft>
              <a:defRPr/>
            </a:pPr>
            <a:fld id="{6A0154DF-368B-4619-BA2E-04D204D99FCF}" type="slidenum">
              <a:rPr lang="en-GB">
                <a:solidFill>
                  <a:srgbClr val="004D75"/>
                </a:solidFill>
                <a:cs typeface="Arial" charset="0"/>
              </a:rPr>
              <a:pPr fontAlgn="base">
                <a:spcBef>
                  <a:spcPct val="0"/>
                </a:spcBef>
                <a:spcAft>
                  <a:spcPct val="0"/>
                </a:spcAft>
                <a:defRPr/>
              </a:pPr>
              <a:t>‹#›</a:t>
            </a:fld>
            <a:endParaRPr lang="en-GB">
              <a:solidFill>
                <a:srgbClr val="004D75"/>
              </a:solidFill>
              <a:cs typeface="Arial" charset="0"/>
            </a:endParaRPr>
          </a:p>
        </p:txBody>
      </p:sp>
    </p:spTree>
    <p:extLst>
      <p:ext uri="{BB962C8B-B14F-4D97-AF65-F5344CB8AC3E}">
        <p14:creationId xmlns:p14="http://schemas.microsoft.com/office/powerpoint/2010/main" val="36912967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BAD4233-BF12-44D7-9EAB-B11D99D4FD69}"/>
              </a:ext>
            </a:extLst>
          </p:cNvPr>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7F67D65E-60CF-467C-80E1-7D15C85B223C}"/>
              </a:ext>
            </a:extLst>
          </p:cNvPr>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1028" name="Picture 4">
            <a:extLst>
              <a:ext uri="{FF2B5EF4-FFF2-40B4-BE49-F238E27FC236}">
                <a16:creationId xmlns:a16="http://schemas.microsoft.com/office/drawing/2014/main" id="{3C9DE46B-611E-4E30-AA6A-1EB9AED6680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a:extLst>
              <a:ext uri="{FF2B5EF4-FFF2-40B4-BE49-F238E27FC236}">
                <a16:creationId xmlns:a16="http://schemas.microsoft.com/office/drawing/2014/main" id="{20AEBA00-5283-4C6C-B7FD-262BBFA0F3DE}"/>
              </a:ext>
            </a:extLst>
          </p:cNvPr>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0" name="Text Box 6">
            <a:extLst>
              <a:ext uri="{FF2B5EF4-FFF2-40B4-BE49-F238E27FC236}">
                <a16:creationId xmlns:a16="http://schemas.microsoft.com/office/drawing/2014/main" id="{46FA76BC-3179-49B7-9D84-A71B7AA6C7B8}"/>
              </a:ext>
            </a:extLst>
          </p:cNvPr>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spcBef>
                <a:spcPct val="50000"/>
              </a:spcBef>
              <a:defRPr/>
            </a:pPr>
            <a:endParaRPr lang="en-US" altLang="en-US" sz="2400">
              <a:solidFill>
                <a:schemeClr val="tx1"/>
              </a:solidFill>
              <a:latin typeface="Times" panose="02020603050405020304" pitchFamily="18" charset="0"/>
            </a:endParaRPr>
          </a:p>
        </p:txBody>
      </p:sp>
      <p:sp>
        <p:nvSpPr>
          <p:cNvPr id="348167" name="Rectangle 7">
            <a:extLst>
              <a:ext uri="{FF2B5EF4-FFF2-40B4-BE49-F238E27FC236}">
                <a16:creationId xmlns:a16="http://schemas.microsoft.com/office/drawing/2014/main" id="{F71B609A-0C07-4805-8F62-F14F47120622}"/>
              </a:ext>
            </a:extLst>
          </p:cNvPr>
          <p:cNvSpPr>
            <a:spLocks noGrp="1" noChangeArrowheads="1"/>
          </p:cNvSpPr>
          <p:nvPr>
            <p:ph type="dt" sz="half" idx="2"/>
          </p:nvPr>
        </p:nvSpPr>
        <p:spPr bwMode="auto">
          <a:xfrm>
            <a:off x="457200" y="62055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cs typeface="Arial" charset="0"/>
              </a:defRPr>
            </a:lvl1pPr>
          </a:lstStyle>
          <a:p>
            <a:pPr>
              <a:defRPr/>
            </a:pPr>
            <a:fld id="{F48592A3-B282-4051-A398-BF8FABFBBD21}" type="datetime4">
              <a:rPr lang="en-GB" altLang="en-US"/>
              <a:pPr>
                <a:defRPr/>
              </a:pPr>
              <a:t>25 August 2020</a:t>
            </a:fld>
            <a:endParaRPr lang="en-GB" altLang="en-US"/>
          </a:p>
        </p:txBody>
      </p:sp>
      <p:sp>
        <p:nvSpPr>
          <p:cNvPr id="348168" name="Rectangle 8">
            <a:extLst>
              <a:ext uri="{FF2B5EF4-FFF2-40B4-BE49-F238E27FC236}">
                <a16:creationId xmlns:a16="http://schemas.microsoft.com/office/drawing/2014/main" id="{70394DC7-E9FF-457E-8D16-69814817152E}"/>
              </a:ext>
            </a:extLst>
          </p:cNvPr>
          <p:cNvSpPr>
            <a:spLocks noGrp="1" noChangeArrowheads="1"/>
          </p:cNvSpPr>
          <p:nvPr>
            <p:ph type="sldNum" sz="quarter" idx="4"/>
          </p:nvPr>
        </p:nvSpPr>
        <p:spPr bwMode="auto">
          <a:xfrm>
            <a:off x="5940425" y="62055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CE834AE9-9F84-4AAF-8273-9C8BB9AB0EDB}" type="slidenum">
              <a:rPr lang="en-GB" altLang="en-US"/>
              <a:pPr>
                <a:defRPr/>
              </a:pPr>
              <a:t>‹#›</a:t>
            </a:fld>
            <a:endParaRPr lang="en-GB" altLang="en-US"/>
          </a:p>
        </p:txBody>
      </p:sp>
    </p:spTree>
    <p:extLst>
      <p:ext uri="{BB962C8B-B14F-4D97-AF65-F5344CB8AC3E}">
        <p14:creationId xmlns:p14="http://schemas.microsoft.com/office/powerpoint/2010/main" val="256129194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F8DD9CB-29D5-460C-956E-0E1AD296DE84}"/>
              </a:ext>
            </a:extLst>
          </p:cNvPr>
          <p:cNvSpPr>
            <a:spLocks noGrp="1" noChangeArrowheads="1"/>
          </p:cNvSpPr>
          <p:nvPr>
            <p:ph type="ctrTitle"/>
          </p:nvPr>
        </p:nvSpPr>
        <p:spPr>
          <a:xfrm>
            <a:off x="611188" y="1717675"/>
            <a:ext cx="7772400" cy="990600"/>
          </a:xfrm>
        </p:spPr>
        <p:txBody>
          <a:bodyPr/>
          <a:lstStyle/>
          <a:p>
            <a:pPr algn="ctr" eaLnBrk="1" hangingPunct="1"/>
            <a:r>
              <a:rPr lang="en-GB" altLang="en-US" b="1" dirty="0">
                <a:latin typeface="Arial" panose="020B0604020202020204" pitchFamily="34" charset="0"/>
                <a:cs typeface="Arial" panose="020B0604020202020204" pitchFamily="34" charset="0"/>
              </a:rPr>
              <a:t>Advanced Systems Analysis and Design</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Conducting Scrum Meetings</a:t>
            </a:r>
            <a:br>
              <a:rPr lang="en-GB" dirty="0"/>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SOFT 30121 L20</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Presented </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By</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Nigel King ACMA CGMA PCM</a:t>
            </a: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Nigel.King@ntu.ac.uk</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endParaRPr lang="en-GB" altLang="en-US"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dirty="0">
                <a:solidFill>
                  <a:srgbClr val="002060"/>
                </a:solidFill>
                <a:latin typeface="Arial" panose="020B0604020202020204" pitchFamily="34" charset="0"/>
                <a:cs typeface="Arial" panose="020B0604020202020204" pitchFamily="34" charset="0"/>
              </a:rPr>
              <a:t>Conducting Scrum Meetings</a:t>
            </a:r>
            <a:br>
              <a:rPr lang="en-GB" b="1" dirty="0">
                <a:solidFill>
                  <a:srgbClr val="002060"/>
                </a:solidFill>
                <a:latin typeface="Arial" panose="020B0604020202020204" pitchFamily="34" charset="0"/>
                <a:cs typeface="Arial" panose="020B0604020202020204" pitchFamily="34" charset="0"/>
              </a:rPr>
            </a:b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3060838"/>
          </a:xfrm>
        </p:spPr>
        <p:txBody>
          <a:bodyPr/>
          <a:lstStyle/>
          <a:p>
            <a:r>
              <a:rPr lang="en-GB" dirty="0"/>
              <a:t>How long should it last?</a:t>
            </a:r>
          </a:p>
          <a:p>
            <a:pPr lvl="1"/>
            <a:r>
              <a:rPr lang="en-GB" dirty="0"/>
              <a:t>15 minutes is normal</a:t>
            </a:r>
          </a:p>
          <a:p>
            <a:pPr lvl="1"/>
            <a:r>
              <a:rPr lang="en-GB" dirty="0"/>
              <a:t>10 minutes is good.</a:t>
            </a:r>
          </a:p>
          <a:p>
            <a:pPr lvl="1"/>
            <a:r>
              <a:rPr lang="en-GB" dirty="0"/>
              <a:t>30 minutes means you do not understand how to run an agile team</a:t>
            </a:r>
          </a:p>
          <a:p>
            <a:pPr lvl="1"/>
            <a:r>
              <a:rPr lang="en-GB" dirty="0"/>
              <a:t>30 minutes means you have an ineffective scrum master</a:t>
            </a:r>
          </a:p>
          <a:p>
            <a:pPr lvl="1"/>
            <a:r>
              <a:rPr lang="en-GB" dirty="0"/>
              <a:t>30 minutes means that you are inviting inappropriate people to a scrum meeting.</a:t>
            </a:r>
          </a:p>
          <a:p>
            <a:pPr lvl="1"/>
            <a:r>
              <a:rPr lang="en-GB" dirty="0"/>
              <a:t>30 minutes means that you have some personality issues in the team.</a:t>
            </a:r>
          </a:p>
          <a:p>
            <a:pPr lvl="1"/>
            <a:r>
              <a:rPr lang="en-GB" dirty="0"/>
              <a:t>30 minutes means your development team has to factor out some productive time to attend a meeting</a:t>
            </a:r>
          </a:p>
          <a:p>
            <a:pPr marL="190500" lvl="1" indent="0">
              <a:buNone/>
            </a:pPr>
            <a:endParaRPr lang="en-GB" dirty="0"/>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10</a:t>
            </a:fld>
            <a:endParaRPr lang="en-GB" altLang="en-US" dirty="0"/>
          </a:p>
        </p:txBody>
      </p:sp>
    </p:spTree>
    <p:extLst>
      <p:ext uri="{BB962C8B-B14F-4D97-AF65-F5344CB8AC3E}">
        <p14:creationId xmlns:p14="http://schemas.microsoft.com/office/powerpoint/2010/main" val="2047977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dirty="0">
                <a:solidFill>
                  <a:srgbClr val="002060"/>
                </a:solidFill>
                <a:latin typeface="Arial" panose="020B0604020202020204" pitchFamily="34" charset="0"/>
                <a:cs typeface="Arial" panose="020B0604020202020204" pitchFamily="34" charset="0"/>
              </a:rPr>
              <a:t>Conducting Scrum Meetings</a:t>
            </a:r>
            <a:br>
              <a:rPr lang="en-GB" b="1" dirty="0">
                <a:solidFill>
                  <a:srgbClr val="002060"/>
                </a:solidFill>
                <a:latin typeface="Arial" panose="020B0604020202020204" pitchFamily="34" charset="0"/>
                <a:cs typeface="Arial" panose="020B0604020202020204" pitchFamily="34" charset="0"/>
              </a:rPr>
            </a:b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4755148"/>
          </a:xfrm>
        </p:spPr>
        <p:txBody>
          <a:bodyPr/>
          <a:lstStyle/>
          <a:p>
            <a:r>
              <a:rPr lang="en-GB" dirty="0"/>
              <a:t>What can go wrong?</a:t>
            </a:r>
          </a:p>
          <a:p>
            <a:pPr lvl="1"/>
            <a:r>
              <a:rPr lang="en-GB" dirty="0"/>
              <a:t>People don’t arrive on time.</a:t>
            </a:r>
          </a:p>
          <a:p>
            <a:pPr lvl="1"/>
            <a:r>
              <a:rPr lang="en-GB" dirty="0"/>
              <a:t>People don’t cant say what they did.</a:t>
            </a:r>
          </a:p>
          <a:p>
            <a:pPr lvl="1"/>
            <a:r>
              <a:rPr lang="en-GB" dirty="0"/>
              <a:t>People don’t know what to pick up from the scrum board next.</a:t>
            </a:r>
          </a:p>
          <a:p>
            <a:pPr lvl="1"/>
            <a:r>
              <a:rPr lang="en-GB" dirty="0"/>
              <a:t>People try to solve problems in the scrum meeting.</a:t>
            </a:r>
          </a:p>
          <a:p>
            <a:pPr lvl="1"/>
            <a:r>
              <a:rPr lang="en-GB" dirty="0"/>
              <a:t>The wrong people are at the scrum meeting, so you start giving status or explaining the features. </a:t>
            </a:r>
          </a:p>
          <a:p>
            <a:pPr lvl="1"/>
            <a:r>
              <a:rPr lang="en-GB" dirty="0"/>
              <a:t>A dominate personality wants to speak for too long.</a:t>
            </a:r>
          </a:p>
          <a:p>
            <a:pPr lvl="1"/>
            <a:r>
              <a:rPr lang="en-GB" dirty="0"/>
              <a:t>People lose focus on the purpose of the scrum</a:t>
            </a:r>
          </a:p>
          <a:p>
            <a:pPr lvl="1"/>
            <a:r>
              <a:rPr lang="en-GB" dirty="0"/>
              <a:t>The scrum team expand to fill a vacuum of time</a:t>
            </a:r>
          </a:p>
          <a:p>
            <a:pPr lvl="1"/>
            <a:r>
              <a:rPr lang="en-GB" dirty="0"/>
              <a:t>Too many people get invited to the scrum </a:t>
            </a:r>
          </a:p>
          <a:p>
            <a:pPr lvl="1"/>
            <a:r>
              <a:rPr lang="en-GB" dirty="0"/>
              <a:t>The scrum team is too big. </a:t>
            </a:r>
          </a:p>
          <a:p>
            <a:pPr lvl="1"/>
            <a:r>
              <a:rPr lang="en-GB" dirty="0"/>
              <a:t>The people are nervous of each other and will not admit they are stuck</a:t>
            </a:r>
          </a:p>
          <a:p>
            <a:pPr lvl="1"/>
            <a:r>
              <a:rPr lang="en-GB" dirty="0"/>
              <a:t>Follow ups are noted but not actioned</a:t>
            </a:r>
          </a:p>
          <a:p>
            <a:pPr lvl="1"/>
            <a:endParaRPr lang="en-GB" dirty="0"/>
          </a:p>
          <a:p>
            <a:pPr lvl="2"/>
            <a:endParaRPr lang="en-GB" dirty="0"/>
          </a:p>
          <a:p>
            <a:pPr marL="190500" lvl="1" indent="0">
              <a:buNone/>
            </a:pPr>
            <a:endParaRPr lang="en-GB" dirty="0"/>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11</a:t>
            </a:fld>
            <a:endParaRPr lang="en-GB" altLang="en-US" dirty="0"/>
          </a:p>
        </p:txBody>
      </p:sp>
    </p:spTree>
    <p:extLst>
      <p:ext uri="{BB962C8B-B14F-4D97-AF65-F5344CB8AC3E}">
        <p14:creationId xmlns:p14="http://schemas.microsoft.com/office/powerpoint/2010/main" val="1091888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2874-EEA9-4AE1-8434-6CC3E96CB00E}"/>
              </a:ext>
            </a:extLst>
          </p:cNvPr>
          <p:cNvSpPr>
            <a:spLocks noGrp="1"/>
          </p:cNvSpPr>
          <p:nvPr>
            <p:ph type="title"/>
          </p:nvPr>
        </p:nvSpPr>
        <p:spPr/>
        <p:txBody>
          <a:bodyPr/>
          <a:lstStyle/>
          <a:p>
            <a:r>
              <a:rPr lang="en-GB" dirty="0"/>
              <a:t>Scrum of Scrums</a:t>
            </a:r>
          </a:p>
        </p:txBody>
      </p:sp>
      <p:sp>
        <p:nvSpPr>
          <p:cNvPr id="3" name="Content Placeholder 2">
            <a:extLst>
              <a:ext uri="{FF2B5EF4-FFF2-40B4-BE49-F238E27FC236}">
                <a16:creationId xmlns:a16="http://schemas.microsoft.com/office/drawing/2014/main" id="{F6463848-4BEA-4CF8-8633-77632979895C}"/>
              </a:ext>
            </a:extLst>
          </p:cNvPr>
          <p:cNvSpPr>
            <a:spLocks noGrp="1"/>
          </p:cNvSpPr>
          <p:nvPr>
            <p:ph idx="1"/>
          </p:nvPr>
        </p:nvSpPr>
        <p:spPr>
          <a:xfrm>
            <a:off x="381000" y="1447800"/>
            <a:ext cx="8305800" cy="2266133"/>
          </a:xfrm>
        </p:spPr>
        <p:txBody>
          <a:bodyPr/>
          <a:lstStyle/>
          <a:p>
            <a:r>
              <a:rPr lang="en-GB" dirty="0"/>
              <a:t>What is a Scrum of Scrums?</a:t>
            </a:r>
          </a:p>
          <a:p>
            <a:pPr lvl="1"/>
            <a:r>
              <a:rPr lang="en-GB" dirty="0"/>
              <a:t>Scrum of scrums is a meeting with representatives of many scrum teams.</a:t>
            </a:r>
          </a:p>
          <a:p>
            <a:pPr lvl="1"/>
            <a:r>
              <a:rPr lang="en-GB" dirty="0"/>
              <a:t>As a scrum team is the unit of productivity, as you scale there is some need to coordinate between scrum teams.</a:t>
            </a:r>
          </a:p>
          <a:p>
            <a:pPr lvl="1"/>
            <a:r>
              <a:rPr lang="en-GB" dirty="0"/>
              <a:t>If lots of coordination is required, it probably means you have made an architectural mistake.  Your applications are chatty and this is reflected in the need for coordination.</a:t>
            </a:r>
          </a:p>
          <a:p>
            <a:endParaRPr lang="en-GB" dirty="0"/>
          </a:p>
        </p:txBody>
      </p:sp>
      <p:sp>
        <p:nvSpPr>
          <p:cNvPr id="4" name="Date Placeholder 3">
            <a:extLst>
              <a:ext uri="{FF2B5EF4-FFF2-40B4-BE49-F238E27FC236}">
                <a16:creationId xmlns:a16="http://schemas.microsoft.com/office/drawing/2014/main" id="{F61898B8-DC8C-43E3-8F58-72C317CE1C49}"/>
              </a:ext>
            </a:extLst>
          </p:cNvPr>
          <p:cNvSpPr>
            <a:spLocks noGrp="1"/>
          </p:cNvSpPr>
          <p:nvPr>
            <p:ph type="dt" sz="half" idx="10"/>
          </p:nvPr>
        </p:nvSpPr>
        <p:spPr/>
        <p:txBody>
          <a:bodyPr/>
          <a:lstStyle/>
          <a:p>
            <a:pPr>
              <a:defRPr/>
            </a:pPr>
            <a:fld id="{C4C9B118-951F-4210-95A1-158B23349F78}" type="datetime4">
              <a:rPr lang="en-GB" altLang="en-US" smtClean="0"/>
              <a:pPr>
                <a:defRPr/>
              </a:pPr>
              <a:t>25 August 2020</a:t>
            </a:fld>
            <a:endParaRPr lang="en-GB" altLang="en-US"/>
          </a:p>
        </p:txBody>
      </p:sp>
      <p:sp>
        <p:nvSpPr>
          <p:cNvPr id="5" name="Slide Number Placeholder 4">
            <a:extLst>
              <a:ext uri="{FF2B5EF4-FFF2-40B4-BE49-F238E27FC236}">
                <a16:creationId xmlns:a16="http://schemas.microsoft.com/office/drawing/2014/main" id="{64878C19-4E85-4683-BC66-D836F7A5BD05}"/>
              </a:ext>
            </a:extLst>
          </p:cNvPr>
          <p:cNvSpPr>
            <a:spLocks noGrp="1"/>
          </p:cNvSpPr>
          <p:nvPr>
            <p:ph type="sldNum" sz="quarter" idx="11"/>
          </p:nvPr>
        </p:nvSpPr>
        <p:spPr/>
        <p:txBody>
          <a:bodyPr/>
          <a:lstStyle/>
          <a:p>
            <a:pPr>
              <a:defRPr/>
            </a:pPr>
            <a:fld id="{9A546908-54B0-4EF9-B997-73888F4A5500}" type="slidenum">
              <a:rPr lang="en-GB" altLang="en-US" smtClean="0"/>
              <a:pPr>
                <a:defRPr/>
              </a:pPr>
              <a:t>12</a:t>
            </a:fld>
            <a:endParaRPr lang="en-GB" altLang="en-US"/>
          </a:p>
        </p:txBody>
      </p:sp>
      <p:pic>
        <p:nvPicPr>
          <p:cNvPr id="1028" name="Picture 4">
            <a:extLst>
              <a:ext uri="{FF2B5EF4-FFF2-40B4-BE49-F238E27FC236}">
                <a16:creationId xmlns:a16="http://schemas.microsoft.com/office/drawing/2014/main" id="{00C24BCC-276B-4889-AF92-71327D0D3D0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3360869"/>
            <a:ext cx="5760640" cy="2638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639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2874-EEA9-4AE1-8434-6CC3E96CB00E}"/>
              </a:ext>
            </a:extLst>
          </p:cNvPr>
          <p:cNvSpPr>
            <a:spLocks noGrp="1"/>
          </p:cNvSpPr>
          <p:nvPr>
            <p:ph type="title"/>
          </p:nvPr>
        </p:nvSpPr>
        <p:spPr/>
        <p:txBody>
          <a:bodyPr/>
          <a:lstStyle/>
          <a:p>
            <a:r>
              <a:rPr lang="en-GB" dirty="0"/>
              <a:t>Scrum of Scrums</a:t>
            </a:r>
          </a:p>
        </p:txBody>
      </p:sp>
      <p:sp>
        <p:nvSpPr>
          <p:cNvPr id="3" name="Content Placeholder 2">
            <a:extLst>
              <a:ext uri="{FF2B5EF4-FFF2-40B4-BE49-F238E27FC236}">
                <a16:creationId xmlns:a16="http://schemas.microsoft.com/office/drawing/2014/main" id="{F6463848-4BEA-4CF8-8633-77632979895C}"/>
              </a:ext>
            </a:extLst>
          </p:cNvPr>
          <p:cNvSpPr>
            <a:spLocks noGrp="1"/>
          </p:cNvSpPr>
          <p:nvPr>
            <p:ph idx="1"/>
          </p:nvPr>
        </p:nvSpPr>
        <p:spPr>
          <a:xfrm>
            <a:off x="381000" y="1447800"/>
            <a:ext cx="8305800" cy="1850635"/>
          </a:xfrm>
        </p:spPr>
        <p:txBody>
          <a:bodyPr/>
          <a:lstStyle/>
          <a:p>
            <a:r>
              <a:rPr lang="en-GB" dirty="0"/>
              <a:t>What is a Scrum of Scrums?</a:t>
            </a:r>
          </a:p>
          <a:p>
            <a:pPr lvl="1"/>
            <a:r>
              <a:rPr lang="en-GB" dirty="0"/>
              <a:t>However, you will need to know that things are at least going to arrive together.  </a:t>
            </a:r>
          </a:p>
          <a:p>
            <a:pPr lvl="1"/>
            <a:r>
              <a:rPr lang="en-GB" dirty="0"/>
              <a:t>Management will be able to see pretty quickly what teams are moving and what teams are not.  </a:t>
            </a:r>
          </a:p>
          <a:p>
            <a:pPr lvl="1"/>
            <a:r>
              <a:rPr lang="en-GB" dirty="0"/>
              <a:t>The primary tool at Scrum of Scrums at </a:t>
            </a:r>
            <a:r>
              <a:rPr lang="en-GB" dirty="0" err="1"/>
              <a:t>Powerschool</a:t>
            </a:r>
            <a:r>
              <a:rPr lang="en-GB" dirty="0"/>
              <a:t> was the Burn Down Chart.  </a:t>
            </a:r>
          </a:p>
          <a:p>
            <a:endParaRPr lang="en-GB" dirty="0"/>
          </a:p>
        </p:txBody>
      </p:sp>
      <p:sp>
        <p:nvSpPr>
          <p:cNvPr id="4" name="Date Placeholder 3">
            <a:extLst>
              <a:ext uri="{FF2B5EF4-FFF2-40B4-BE49-F238E27FC236}">
                <a16:creationId xmlns:a16="http://schemas.microsoft.com/office/drawing/2014/main" id="{F61898B8-DC8C-43E3-8F58-72C317CE1C49}"/>
              </a:ext>
            </a:extLst>
          </p:cNvPr>
          <p:cNvSpPr>
            <a:spLocks noGrp="1"/>
          </p:cNvSpPr>
          <p:nvPr>
            <p:ph type="dt" sz="half" idx="10"/>
          </p:nvPr>
        </p:nvSpPr>
        <p:spPr/>
        <p:txBody>
          <a:bodyPr/>
          <a:lstStyle/>
          <a:p>
            <a:pPr>
              <a:defRPr/>
            </a:pPr>
            <a:fld id="{C4C9B118-951F-4210-95A1-158B23349F78}" type="datetime4">
              <a:rPr lang="en-GB" altLang="en-US" smtClean="0"/>
              <a:pPr>
                <a:defRPr/>
              </a:pPr>
              <a:t>25 August 2020</a:t>
            </a:fld>
            <a:endParaRPr lang="en-GB" altLang="en-US"/>
          </a:p>
        </p:txBody>
      </p:sp>
      <p:sp>
        <p:nvSpPr>
          <p:cNvPr id="5" name="Slide Number Placeholder 4">
            <a:extLst>
              <a:ext uri="{FF2B5EF4-FFF2-40B4-BE49-F238E27FC236}">
                <a16:creationId xmlns:a16="http://schemas.microsoft.com/office/drawing/2014/main" id="{64878C19-4E85-4683-BC66-D836F7A5BD05}"/>
              </a:ext>
            </a:extLst>
          </p:cNvPr>
          <p:cNvSpPr>
            <a:spLocks noGrp="1"/>
          </p:cNvSpPr>
          <p:nvPr>
            <p:ph type="sldNum" sz="quarter" idx="11"/>
          </p:nvPr>
        </p:nvSpPr>
        <p:spPr/>
        <p:txBody>
          <a:bodyPr/>
          <a:lstStyle/>
          <a:p>
            <a:pPr>
              <a:defRPr/>
            </a:pPr>
            <a:fld id="{9A546908-54B0-4EF9-B997-73888F4A5500}" type="slidenum">
              <a:rPr lang="en-GB" altLang="en-US" smtClean="0"/>
              <a:pPr>
                <a:defRPr/>
              </a:pPr>
              <a:t>13</a:t>
            </a:fld>
            <a:endParaRPr lang="en-GB" altLang="en-US"/>
          </a:p>
        </p:txBody>
      </p:sp>
      <p:pic>
        <p:nvPicPr>
          <p:cNvPr id="7" name="Picture 4">
            <a:extLst>
              <a:ext uri="{FF2B5EF4-FFF2-40B4-BE49-F238E27FC236}">
                <a16:creationId xmlns:a16="http://schemas.microsoft.com/office/drawing/2014/main" id="{E216A1A0-8018-4714-96BC-8A802F2025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3360869"/>
            <a:ext cx="5760640" cy="2638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59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2874-EEA9-4AE1-8434-6CC3E96CB00E}"/>
              </a:ext>
            </a:extLst>
          </p:cNvPr>
          <p:cNvSpPr>
            <a:spLocks noGrp="1"/>
          </p:cNvSpPr>
          <p:nvPr>
            <p:ph type="title"/>
          </p:nvPr>
        </p:nvSpPr>
        <p:spPr/>
        <p:txBody>
          <a:bodyPr/>
          <a:lstStyle/>
          <a:p>
            <a:r>
              <a:rPr lang="en-GB" dirty="0"/>
              <a:t>Scrum of Scrums</a:t>
            </a:r>
          </a:p>
        </p:txBody>
      </p:sp>
      <p:sp>
        <p:nvSpPr>
          <p:cNvPr id="3" name="Content Placeholder 2">
            <a:extLst>
              <a:ext uri="{FF2B5EF4-FFF2-40B4-BE49-F238E27FC236}">
                <a16:creationId xmlns:a16="http://schemas.microsoft.com/office/drawing/2014/main" id="{F6463848-4BEA-4CF8-8633-77632979895C}"/>
              </a:ext>
            </a:extLst>
          </p:cNvPr>
          <p:cNvSpPr>
            <a:spLocks noGrp="1"/>
          </p:cNvSpPr>
          <p:nvPr>
            <p:ph idx="1"/>
          </p:nvPr>
        </p:nvSpPr>
        <p:spPr>
          <a:xfrm>
            <a:off x="381000" y="1447800"/>
            <a:ext cx="8305800" cy="2409249"/>
          </a:xfrm>
        </p:spPr>
        <p:txBody>
          <a:bodyPr/>
          <a:lstStyle/>
          <a:p>
            <a:r>
              <a:rPr lang="en-GB" dirty="0"/>
              <a:t>What is a Scrum of Scrums?</a:t>
            </a:r>
          </a:p>
          <a:p>
            <a:pPr lvl="1"/>
            <a:r>
              <a:rPr lang="en-GB" dirty="0"/>
              <a:t>At Oracle the primary tool at the release meeting (an approximate </a:t>
            </a:r>
            <a:r>
              <a:rPr lang="en-GB" dirty="0" err="1"/>
              <a:t>analog</a:t>
            </a:r>
            <a:r>
              <a:rPr lang="en-GB" dirty="0"/>
              <a:t>), was the bug count, especially for those bugs marked as “Must Haves” for the release.</a:t>
            </a:r>
          </a:p>
          <a:p>
            <a:pPr lvl="2"/>
            <a:r>
              <a:rPr lang="en-GB" dirty="0"/>
              <a:t>No-one wanted to be at the release management meeting, explaining why their “must have” bugs should slow up the release.  The presumption is that a bug that is not “must have” in the release can be lived with until the next release.  Product managers always push for more features and more fixes.  Weak development managers accept the load and are then spinning chasing escaped bugs.  Strong development managers push back strongly on product managers.</a:t>
            </a:r>
          </a:p>
          <a:p>
            <a:endParaRPr lang="en-GB" dirty="0"/>
          </a:p>
        </p:txBody>
      </p:sp>
      <p:sp>
        <p:nvSpPr>
          <p:cNvPr id="4" name="Date Placeholder 3">
            <a:extLst>
              <a:ext uri="{FF2B5EF4-FFF2-40B4-BE49-F238E27FC236}">
                <a16:creationId xmlns:a16="http://schemas.microsoft.com/office/drawing/2014/main" id="{F61898B8-DC8C-43E3-8F58-72C317CE1C49}"/>
              </a:ext>
            </a:extLst>
          </p:cNvPr>
          <p:cNvSpPr>
            <a:spLocks noGrp="1"/>
          </p:cNvSpPr>
          <p:nvPr>
            <p:ph type="dt" sz="half" idx="10"/>
          </p:nvPr>
        </p:nvSpPr>
        <p:spPr/>
        <p:txBody>
          <a:bodyPr/>
          <a:lstStyle/>
          <a:p>
            <a:pPr>
              <a:defRPr/>
            </a:pPr>
            <a:fld id="{C4C9B118-951F-4210-95A1-158B23349F78}" type="datetime4">
              <a:rPr lang="en-GB" altLang="en-US" smtClean="0"/>
              <a:pPr>
                <a:defRPr/>
              </a:pPr>
              <a:t>25 August 2020</a:t>
            </a:fld>
            <a:endParaRPr lang="en-GB" altLang="en-US"/>
          </a:p>
        </p:txBody>
      </p:sp>
      <p:sp>
        <p:nvSpPr>
          <p:cNvPr id="5" name="Slide Number Placeholder 4">
            <a:extLst>
              <a:ext uri="{FF2B5EF4-FFF2-40B4-BE49-F238E27FC236}">
                <a16:creationId xmlns:a16="http://schemas.microsoft.com/office/drawing/2014/main" id="{64878C19-4E85-4683-BC66-D836F7A5BD05}"/>
              </a:ext>
            </a:extLst>
          </p:cNvPr>
          <p:cNvSpPr>
            <a:spLocks noGrp="1"/>
          </p:cNvSpPr>
          <p:nvPr>
            <p:ph type="sldNum" sz="quarter" idx="11"/>
          </p:nvPr>
        </p:nvSpPr>
        <p:spPr/>
        <p:txBody>
          <a:bodyPr/>
          <a:lstStyle/>
          <a:p>
            <a:pPr>
              <a:defRPr/>
            </a:pPr>
            <a:fld id="{9A546908-54B0-4EF9-B997-73888F4A5500}" type="slidenum">
              <a:rPr lang="en-GB" altLang="en-US" smtClean="0"/>
              <a:pPr>
                <a:defRPr/>
              </a:pPr>
              <a:t>14</a:t>
            </a:fld>
            <a:endParaRPr lang="en-GB" altLang="en-US"/>
          </a:p>
        </p:txBody>
      </p:sp>
      <p:pic>
        <p:nvPicPr>
          <p:cNvPr id="7" name="Picture 4">
            <a:extLst>
              <a:ext uri="{FF2B5EF4-FFF2-40B4-BE49-F238E27FC236}">
                <a16:creationId xmlns:a16="http://schemas.microsoft.com/office/drawing/2014/main" id="{E216A1A0-8018-4714-96BC-8A802F2025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3382995"/>
            <a:ext cx="5760640" cy="2638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135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2874-EEA9-4AE1-8434-6CC3E96CB00E}"/>
              </a:ext>
            </a:extLst>
          </p:cNvPr>
          <p:cNvSpPr>
            <a:spLocks noGrp="1"/>
          </p:cNvSpPr>
          <p:nvPr>
            <p:ph type="title"/>
          </p:nvPr>
        </p:nvSpPr>
        <p:spPr>
          <a:xfrm>
            <a:off x="381000" y="381000"/>
            <a:ext cx="8305800" cy="1066800"/>
          </a:xfrm>
        </p:spPr>
        <p:txBody>
          <a:bodyPr wrap="square" anchor="t">
            <a:normAutofit/>
          </a:bodyPr>
          <a:lstStyle/>
          <a:p>
            <a:r>
              <a:rPr lang="en-GB" dirty="0"/>
              <a:t>Scrum of Scrums</a:t>
            </a:r>
          </a:p>
        </p:txBody>
      </p:sp>
      <p:sp>
        <p:nvSpPr>
          <p:cNvPr id="3" name="Content Placeholder 2">
            <a:extLst>
              <a:ext uri="{FF2B5EF4-FFF2-40B4-BE49-F238E27FC236}">
                <a16:creationId xmlns:a16="http://schemas.microsoft.com/office/drawing/2014/main" id="{F6463848-4BEA-4CF8-8633-77632979895C}"/>
              </a:ext>
            </a:extLst>
          </p:cNvPr>
          <p:cNvSpPr>
            <a:spLocks noGrp="1"/>
          </p:cNvSpPr>
          <p:nvPr>
            <p:ph sz="half" idx="1"/>
          </p:nvPr>
        </p:nvSpPr>
        <p:spPr>
          <a:xfrm>
            <a:off x="381000" y="1447800"/>
            <a:ext cx="4076700" cy="4038600"/>
          </a:xfrm>
        </p:spPr>
        <p:txBody>
          <a:bodyPr wrap="square" anchor="t">
            <a:normAutofit/>
          </a:bodyPr>
          <a:lstStyle/>
          <a:p>
            <a:r>
              <a:rPr lang="en-GB" sz="1800" dirty="0"/>
              <a:t>What is a burn down chart?</a:t>
            </a:r>
          </a:p>
          <a:p>
            <a:pPr lvl="1"/>
            <a:r>
              <a:rPr lang="en-GB" sz="1800" dirty="0"/>
              <a:t>A </a:t>
            </a:r>
            <a:r>
              <a:rPr lang="en-GB" sz="1800" b="1" dirty="0"/>
              <a:t>burndown chart</a:t>
            </a:r>
            <a:r>
              <a:rPr lang="en-GB" sz="1800" dirty="0"/>
              <a:t> is a graphic representation of how quickly the team is working through a customer's user stories. The </a:t>
            </a:r>
            <a:r>
              <a:rPr lang="en-GB" sz="1800" b="1" dirty="0"/>
              <a:t>burndown chart</a:t>
            </a:r>
            <a:r>
              <a:rPr lang="en-GB" sz="1800" dirty="0"/>
              <a:t> shows the total effort against the amount of work for each iteration</a:t>
            </a:r>
          </a:p>
          <a:p>
            <a:pPr lvl="1"/>
            <a:endParaRPr lang="en-GB" sz="1800" dirty="0"/>
          </a:p>
          <a:p>
            <a:endParaRPr lang="en-GB" sz="1800" dirty="0"/>
          </a:p>
        </p:txBody>
      </p:sp>
      <p:pic>
        <p:nvPicPr>
          <p:cNvPr id="2050" name="Picture 2" descr="Burndown chart and emotion">
            <a:extLst>
              <a:ext uri="{FF2B5EF4-FFF2-40B4-BE49-F238E27FC236}">
                <a16:creationId xmlns:a16="http://schemas.microsoft.com/office/drawing/2014/main" id="{2278DFA9-475C-44B8-8955-B67B535F35D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10100" y="2167652"/>
            <a:ext cx="4076700" cy="2598896"/>
          </a:xfrm>
          <a:prstGeom prst="rect">
            <a:avLst/>
          </a:prstGeom>
          <a:solidFill>
            <a:srgbClr val="FFFFFF"/>
          </a:solidFill>
        </p:spPr>
      </p:pic>
      <p:sp>
        <p:nvSpPr>
          <p:cNvPr id="4" name="Date Placeholder 3">
            <a:extLst>
              <a:ext uri="{FF2B5EF4-FFF2-40B4-BE49-F238E27FC236}">
                <a16:creationId xmlns:a16="http://schemas.microsoft.com/office/drawing/2014/main" id="{F61898B8-DC8C-43E3-8F58-72C317CE1C49}"/>
              </a:ext>
            </a:extLst>
          </p:cNvPr>
          <p:cNvSpPr>
            <a:spLocks noGrp="1"/>
          </p:cNvSpPr>
          <p:nvPr>
            <p:ph type="dt" sz="half" idx="10"/>
          </p:nvPr>
        </p:nvSpPr>
        <p:spPr>
          <a:xfrm>
            <a:off x="457200" y="6205538"/>
            <a:ext cx="2133600" cy="476250"/>
          </a:xfrm>
        </p:spPr>
        <p:txBody>
          <a:bodyPr wrap="square" anchor="t">
            <a:normAutofit/>
          </a:bodyPr>
          <a:lstStyle/>
          <a:p>
            <a:pPr>
              <a:spcAft>
                <a:spcPts val="600"/>
              </a:spcAft>
              <a:defRPr/>
            </a:pPr>
            <a:fld id="{C4C9B118-951F-4210-95A1-158B23349F78}" type="datetime4">
              <a:rPr lang="en-GB" altLang="en-US" smtClean="0"/>
              <a:pPr>
                <a:spcAft>
                  <a:spcPts val="600"/>
                </a:spcAft>
                <a:defRPr/>
              </a:pPr>
              <a:t>25 August 2020</a:t>
            </a:fld>
            <a:endParaRPr lang="en-GB" altLang="en-US"/>
          </a:p>
        </p:txBody>
      </p:sp>
      <p:sp>
        <p:nvSpPr>
          <p:cNvPr id="5" name="Slide Number Placeholder 4">
            <a:extLst>
              <a:ext uri="{FF2B5EF4-FFF2-40B4-BE49-F238E27FC236}">
                <a16:creationId xmlns:a16="http://schemas.microsoft.com/office/drawing/2014/main" id="{64878C19-4E85-4683-BC66-D836F7A5BD05}"/>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15</a:t>
            </a:fld>
            <a:endParaRPr lang="en-GB" altLang="en-US"/>
          </a:p>
        </p:txBody>
      </p:sp>
      <p:sp>
        <p:nvSpPr>
          <p:cNvPr id="6" name="TextBox 5">
            <a:extLst>
              <a:ext uri="{FF2B5EF4-FFF2-40B4-BE49-F238E27FC236}">
                <a16:creationId xmlns:a16="http://schemas.microsoft.com/office/drawing/2014/main" id="{4C649E46-F3AA-4D29-9866-74EE411D965A}"/>
              </a:ext>
            </a:extLst>
          </p:cNvPr>
          <p:cNvSpPr txBox="1"/>
          <p:nvPr/>
        </p:nvSpPr>
        <p:spPr>
          <a:xfrm>
            <a:off x="683568" y="5085184"/>
            <a:ext cx="8003232" cy="923330"/>
          </a:xfrm>
          <a:prstGeom prst="rect">
            <a:avLst/>
          </a:prstGeom>
          <a:noFill/>
        </p:spPr>
        <p:txBody>
          <a:bodyPr wrap="square" rtlCol="0">
            <a:spAutoFit/>
          </a:bodyPr>
          <a:lstStyle/>
          <a:p>
            <a:r>
              <a:rPr lang="en-GB" dirty="0"/>
              <a:t>I was used to seeing story points in the X-Axis.  It is measuring how well the team predicts their progress.  You cannot compare team to team very easily.</a:t>
            </a:r>
          </a:p>
        </p:txBody>
      </p:sp>
    </p:spTree>
    <p:extLst>
      <p:ext uri="{BB962C8B-B14F-4D97-AF65-F5344CB8AC3E}">
        <p14:creationId xmlns:p14="http://schemas.microsoft.com/office/powerpoint/2010/main" val="529399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2874-EEA9-4AE1-8434-6CC3E96CB00E}"/>
              </a:ext>
            </a:extLst>
          </p:cNvPr>
          <p:cNvSpPr>
            <a:spLocks noGrp="1"/>
          </p:cNvSpPr>
          <p:nvPr>
            <p:ph type="title"/>
          </p:nvPr>
        </p:nvSpPr>
        <p:spPr>
          <a:xfrm>
            <a:off x="381000" y="381000"/>
            <a:ext cx="8305800" cy="1066800"/>
          </a:xfrm>
        </p:spPr>
        <p:txBody>
          <a:bodyPr wrap="square" anchor="t">
            <a:normAutofit/>
          </a:bodyPr>
          <a:lstStyle/>
          <a:p>
            <a:r>
              <a:rPr lang="en-GB" dirty="0"/>
              <a:t>Scrum of Scrums</a:t>
            </a:r>
          </a:p>
        </p:txBody>
      </p:sp>
      <p:sp>
        <p:nvSpPr>
          <p:cNvPr id="3" name="Content Placeholder 2">
            <a:extLst>
              <a:ext uri="{FF2B5EF4-FFF2-40B4-BE49-F238E27FC236}">
                <a16:creationId xmlns:a16="http://schemas.microsoft.com/office/drawing/2014/main" id="{F6463848-4BEA-4CF8-8633-77632979895C}"/>
              </a:ext>
            </a:extLst>
          </p:cNvPr>
          <p:cNvSpPr>
            <a:spLocks noGrp="1"/>
          </p:cNvSpPr>
          <p:nvPr>
            <p:ph sz="half" idx="1"/>
          </p:nvPr>
        </p:nvSpPr>
        <p:spPr>
          <a:xfrm>
            <a:off x="381000" y="1447800"/>
            <a:ext cx="7503368" cy="4038600"/>
          </a:xfrm>
        </p:spPr>
        <p:txBody>
          <a:bodyPr wrap="square" anchor="t">
            <a:normAutofit/>
          </a:bodyPr>
          <a:lstStyle/>
          <a:p>
            <a:r>
              <a:rPr lang="en-GB" sz="1800" dirty="0"/>
              <a:t>What is a burn down chart? </a:t>
            </a:r>
            <a:r>
              <a:rPr lang="en-GB" sz="1800" dirty="0" err="1"/>
              <a:t>SafePaaS</a:t>
            </a:r>
            <a:r>
              <a:rPr lang="en-GB" sz="1800" dirty="0"/>
              <a:t> Example</a:t>
            </a:r>
          </a:p>
          <a:p>
            <a:pPr lvl="1"/>
            <a:endParaRPr lang="en-GB" sz="1800" dirty="0"/>
          </a:p>
          <a:p>
            <a:endParaRPr lang="en-GB" sz="1800" dirty="0"/>
          </a:p>
        </p:txBody>
      </p:sp>
      <p:sp>
        <p:nvSpPr>
          <p:cNvPr id="4" name="Date Placeholder 3">
            <a:extLst>
              <a:ext uri="{FF2B5EF4-FFF2-40B4-BE49-F238E27FC236}">
                <a16:creationId xmlns:a16="http://schemas.microsoft.com/office/drawing/2014/main" id="{F61898B8-DC8C-43E3-8F58-72C317CE1C49}"/>
              </a:ext>
            </a:extLst>
          </p:cNvPr>
          <p:cNvSpPr>
            <a:spLocks noGrp="1"/>
          </p:cNvSpPr>
          <p:nvPr>
            <p:ph type="dt" sz="half" idx="10"/>
          </p:nvPr>
        </p:nvSpPr>
        <p:spPr>
          <a:xfrm>
            <a:off x="457200" y="6205538"/>
            <a:ext cx="2133600" cy="476250"/>
          </a:xfrm>
        </p:spPr>
        <p:txBody>
          <a:bodyPr wrap="square" anchor="t">
            <a:normAutofit/>
          </a:bodyPr>
          <a:lstStyle/>
          <a:p>
            <a:pPr>
              <a:spcAft>
                <a:spcPts val="600"/>
              </a:spcAft>
              <a:defRPr/>
            </a:pPr>
            <a:fld id="{C4C9B118-951F-4210-95A1-158B23349F78}" type="datetime4">
              <a:rPr lang="en-GB" altLang="en-US" smtClean="0"/>
              <a:pPr>
                <a:spcAft>
                  <a:spcPts val="600"/>
                </a:spcAft>
                <a:defRPr/>
              </a:pPr>
              <a:t>25 August 2020</a:t>
            </a:fld>
            <a:endParaRPr lang="en-GB" altLang="en-US"/>
          </a:p>
        </p:txBody>
      </p:sp>
      <p:sp>
        <p:nvSpPr>
          <p:cNvPr id="5" name="Slide Number Placeholder 4">
            <a:extLst>
              <a:ext uri="{FF2B5EF4-FFF2-40B4-BE49-F238E27FC236}">
                <a16:creationId xmlns:a16="http://schemas.microsoft.com/office/drawing/2014/main" id="{64878C19-4E85-4683-BC66-D836F7A5BD05}"/>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16</a:t>
            </a:fld>
            <a:endParaRPr lang="en-GB" altLang="en-US"/>
          </a:p>
        </p:txBody>
      </p:sp>
      <p:pic>
        <p:nvPicPr>
          <p:cNvPr id="7" name="Picture 6">
            <a:extLst>
              <a:ext uri="{FF2B5EF4-FFF2-40B4-BE49-F238E27FC236}">
                <a16:creationId xmlns:a16="http://schemas.microsoft.com/office/drawing/2014/main" id="{CE0ADA40-33AC-44BA-B6B3-663B1D6C9DCE}"/>
              </a:ext>
            </a:extLst>
          </p:cNvPr>
          <p:cNvPicPr>
            <a:picLocks noChangeAspect="1"/>
          </p:cNvPicPr>
          <p:nvPr/>
        </p:nvPicPr>
        <p:blipFill>
          <a:blip r:embed="rId2"/>
          <a:stretch>
            <a:fillRect/>
          </a:stretch>
        </p:blipFill>
        <p:spPr>
          <a:xfrm>
            <a:off x="381000" y="2060848"/>
            <a:ext cx="5344450" cy="2989269"/>
          </a:xfrm>
          <a:prstGeom prst="rect">
            <a:avLst/>
          </a:prstGeom>
        </p:spPr>
      </p:pic>
    </p:spTree>
    <p:extLst>
      <p:ext uri="{BB962C8B-B14F-4D97-AF65-F5344CB8AC3E}">
        <p14:creationId xmlns:p14="http://schemas.microsoft.com/office/powerpoint/2010/main" val="2997910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2874-EEA9-4AE1-8434-6CC3E96CB00E}"/>
              </a:ext>
            </a:extLst>
          </p:cNvPr>
          <p:cNvSpPr>
            <a:spLocks noGrp="1"/>
          </p:cNvSpPr>
          <p:nvPr>
            <p:ph type="title"/>
          </p:nvPr>
        </p:nvSpPr>
        <p:spPr>
          <a:xfrm>
            <a:off x="381000" y="381000"/>
            <a:ext cx="8305800" cy="1066800"/>
          </a:xfrm>
        </p:spPr>
        <p:txBody>
          <a:bodyPr wrap="square" anchor="t">
            <a:normAutofit/>
          </a:bodyPr>
          <a:lstStyle/>
          <a:p>
            <a:r>
              <a:rPr lang="en-GB" dirty="0"/>
              <a:t>Scrum of Scrums</a:t>
            </a:r>
          </a:p>
        </p:txBody>
      </p:sp>
      <p:sp>
        <p:nvSpPr>
          <p:cNvPr id="3" name="Content Placeholder 2">
            <a:extLst>
              <a:ext uri="{FF2B5EF4-FFF2-40B4-BE49-F238E27FC236}">
                <a16:creationId xmlns:a16="http://schemas.microsoft.com/office/drawing/2014/main" id="{F6463848-4BEA-4CF8-8633-77632979895C}"/>
              </a:ext>
            </a:extLst>
          </p:cNvPr>
          <p:cNvSpPr>
            <a:spLocks noGrp="1"/>
          </p:cNvSpPr>
          <p:nvPr>
            <p:ph sz="half" idx="1"/>
          </p:nvPr>
        </p:nvSpPr>
        <p:spPr>
          <a:xfrm>
            <a:off x="381000" y="1447800"/>
            <a:ext cx="7503368" cy="4038600"/>
          </a:xfrm>
        </p:spPr>
        <p:txBody>
          <a:bodyPr wrap="square" anchor="t">
            <a:normAutofit/>
          </a:bodyPr>
          <a:lstStyle/>
          <a:p>
            <a:r>
              <a:rPr lang="en-GB" sz="1800" dirty="0"/>
              <a:t>What is a burn down chart? </a:t>
            </a:r>
            <a:r>
              <a:rPr lang="en-GB" sz="1800" dirty="0" err="1"/>
              <a:t>SafePaaS</a:t>
            </a:r>
            <a:r>
              <a:rPr lang="en-GB" sz="1800" dirty="0"/>
              <a:t> Example</a:t>
            </a:r>
          </a:p>
          <a:p>
            <a:pPr lvl="1"/>
            <a:endParaRPr lang="en-GB" sz="1800" dirty="0"/>
          </a:p>
          <a:p>
            <a:endParaRPr lang="en-GB" sz="1800" dirty="0"/>
          </a:p>
        </p:txBody>
      </p:sp>
      <p:sp>
        <p:nvSpPr>
          <p:cNvPr id="4" name="Date Placeholder 3">
            <a:extLst>
              <a:ext uri="{FF2B5EF4-FFF2-40B4-BE49-F238E27FC236}">
                <a16:creationId xmlns:a16="http://schemas.microsoft.com/office/drawing/2014/main" id="{F61898B8-DC8C-43E3-8F58-72C317CE1C49}"/>
              </a:ext>
            </a:extLst>
          </p:cNvPr>
          <p:cNvSpPr>
            <a:spLocks noGrp="1"/>
          </p:cNvSpPr>
          <p:nvPr>
            <p:ph type="dt" sz="half" idx="10"/>
          </p:nvPr>
        </p:nvSpPr>
        <p:spPr>
          <a:xfrm>
            <a:off x="457200" y="6205538"/>
            <a:ext cx="2133600" cy="476250"/>
          </a:xfrm>
        </p:spPr>
        <p:txBody>
          <a:bodyPr wrap="square" anchor="t">
            <a:normAutofit/>
          </a:bodyPr>
          <a:lstStyle/>
          <a:p>
            <a:pPr>
              <a:spcAft>
                <a:spcPts val="600"/>
              </a:spcAft>
              <a:defRPr/>
            </a:pPr>
            <a:fld id="{C4C9B118-951F-4210-95A1-158B23349F78}" type="datetime4">
              <a:rPr lang="en-GB" altLang="en-US" smtClean="0"/>
              <a:pPr>
                <a:spcAft>
                  <a:spcPts val="600"/>
                </a:spcAft>
                <a:defRPr/>
              </a:pPr>
              <a:t>25 August 2020</a:t>
            </a:fld>
            <a:endParaRPr lang="en-GB" altLang="en-US"/>
          </a:p>
        </p:txBody>
      </p:sp>
      <p:sp>
        <p:nvSpPr>
          <p:cNvPr id="5" name="Slide Number Placeholder 4">
            <a:extLst>
              <a:ext uri="{FF2B5EF4-FFF2-40B4-BE49-F238E27FC236}">
                <a16:creationId xmlns:a16="http://schemas.microsoft.com/office/drawing/2014/main" id="{64878C19-4E85-4683-BC66-D836F7A5BD05}"/>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17</a:t>
            </a:fld>
            <a:endParaRPr lang="en-GB" altLang="en-US"/>
          </a:p>
        </p:txBody>
      </p:sp>
      <p:pic>
        <p:nvPicPr>
          <p:cNvPr id="6" name="Picture 5">
            <a:extLst>
              <a:ext uri="{FF2B5EF4-FFF2-40B4-BE49-F238E27FC236}">
                <a16:creationId xmlns:a16="http://schemas.microsoft.com/office/drawing/2014/main" id="{5BDBE6E7-6E57-472F-8642-739BAEE0858C}"/>
              </a:ext>
            </a:extLst>
          </p:cNvPr>
          <p:cNvPicPr>
            <a:picLocks noChangeAspect="1"/>
          </p:cNvPicPr>
          <p:nvPr/>
        </p:nvPicPr>
        <p:blipFill>
          <a:blip r:embed="rId2"/>
          <a:stretch>
            <a:fillRect/>
          </a:stretch>
        </p:blipFill>
        <p:spPr>
          <a:xfrm>
            <a:off x="14974" y="1898502"/>
            <a:ext cx="9144000" cy="3947467"/>
          </a:xfrm>
          <a:prstGeom prst="rect">
            <a:avLst/>
          </a:prstGeom>
        </p:spPr>
      </p:pic>
    </p:spTree>
    <p:extLst>
      <p:ext uri="{BB962C8B-B14F-4D97-AF65-F5344CB8AC3E}">
        <p14:creationId xmlns:p14="http://schemas.microsoft.com/office/powerpoint/2010/main" val="2965613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71ACC21-7343-4D8F-9CC0-29813D4A9D62}"/>
              </a:ext>
            </a:extLst>
          </p:cNvPr>
          <p:cNvSpPr>
            <a:spLocks noGrp="1" noChangeArrowheads="1"/>
          </p:cNvSpPr>
          <p:nvPr>
            <p:ph type="ctrTitle"/>
          </p:nvPr>
        </p:nvSpPr>
        <p:spPr>
          <a:xfrm>
            <a:off x="685800" y="3213100"/>
            <a:ext cx="7772400" cy="990600"/>
          </a:xfrm>
        </p:spPr>
        <p:txBody>
          <a:bodyPr/>
          <a:lstStyle/>
          <a:p>
            <a:pPr algn="ctr" eaLnBrk="1" hangingPunct="1"/>
            <a:br>
              <a:rPr lang="en-GB" altLang="en-US" dirty="0"/>
            </a:br>
            <a:endParaRPr lang="en-GB" altLang="en-US" dirty="0"/>
          </a:p>
        </p:txBody>
      </p:sp>
      <p:sp>
        <p:nvSpPr>
          <p:cNvPr id="31747" name="TextBox 2">
            <a:extLst>
              <a:ext uri="{FF2B5EF4-FFF2-40B4-BE49-F238E27FC236}">
                <a16:creationId xmlns:a16="http://schemas.microsoft.com/office/drawing/2014/main" id="{C201CEAA-5926-4FD7-B205-EBFAFFDB738C}"/>
              </a:ext>
            </a:extLst>
          </p:cNvPr>
          <p:cNvSpPr txBox="1">
            <a:spLocks noChangeArrowheads="1"/>
          </p:cNvSpPr>
          <p:nvPr/>
        </p:nvSpPr>
        <p:spPr bwMode="auto">
          <a:xfrm>
            <a:off x="2537901" y="2636838"/>
            <a:ext cx="392690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lgn="ctr"/>
            <a:r>
              <a:rPr lang="en-ZA" altLang="en-US" dirty="0">
                <a:solidFill>
                  <a:schemeClr val="bg1"/>
                </a:solidFill>
                <a:latin typeface="Arial" panose="020B0604020202020204" pitchFamily="34" charset="0"/>
              </a:rPr>
              <a:t>Next Lecture</a:t>
            </a:r>
          </a:p>
          <a:p>
            <a:pPr algn="ctr"/>
            <a:endParaRPr lang="en-ZA" altLang="en-US" dirty="0">
              <a:solidFill>
                <a:schemeClr val="bg1"/>
              </a:solidFill>
              <a:latin typeface="Arial" panose="020B0604020202020204" pitchFamily="34" charset="0"/>
            </a:endParaRPr>
          </a:p>
          <a:p>
            <a:pPr algn="ctr"/>
            <a:r>
              <a:rPr lang="en-GB" dirty="0">
                <a:solidFill>
                  <a:schemeClr val="bg1"/>
                </a:solidFill>
              </a:rPr>
              <a:t>Conducting Reviews.</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A76BFC-AD6C-472E-9524-5EDD59EDC1D1}"/>
              </a:ext>
            </a:extLst>
          </p:cNvPr>
          <p:cNvSpPr/>
          <p:nvPr/>
        </p:nvSpPr>
        <p:spPr>
          <a:xfrm>
            <a:off x="251521" y="332656"/>
            <a:ext cx="8568952" cy="954107"/>
          </a:xfrm>
          <a:prstGeom prst="rect">
            <a:avLst/>
          </a:prstGeom>
        </p:spPr>
        <p:txBody>
          <a:bodyPr wrap="square">
            <a:spAutoFit/>
          </a:bodyPr>
          <a:lstStyle/>
          <a:p>
            <a:pPr algn="dist"/>
            <a:r>
              <a:rPr lang="en-GB" sz="2800" b="1" dirty="0">
                <a:solidFill>
                  <a:srgbClr val="002060"/>
                </a:solidFill>
                <a:latin typeface="Arial" panose="020B0604020202020204" pitchFamily="34" charset="0"/>
                <a:cs typeface="Arial" panose="020B0604020202020204" pitchFamily="34" charset="0"/>
              </a:rPr>
              <a:t>Conducting Scrum Meetings</a:t>
            </a:r>
          </a:p>
          <a:p>
            <a:pPr algn="dist"/>
            <a:endParaRPr lang="en-GB" sz="2800" b="1" dirty="0">
              <a:solidFill>
                <a:srgbClr val="002060"/>
              </a:solidFill>
              <a:latin typeface="Arial" panose="020B0604020202020204" pitchFamily="34" charset="0"/>
              <a:cs typeface="Arial" panose="020B0604020202020204" pitchFamily="34" charset="0"/>
            </a:endParaRPr>
          </a:p>
        </p:txBody>
      </p:sp>
      <p:pic>
        <p:nvPicPr>
          <p:cNvPr id="4" name="Picture 3" descr="A picture containing person, player, game, playing&#10;&#10;Description automatically generated">
            <a:extLst>
              <a:ext uri="{FF2B5EF4-FFF2-40B4-BE49-F238E27FC236}">
                <a16:creationId xmlns:a16="http://schemas.microsoft.com/office/drawing/2014/main" id="{4F5A869F-5AC1-4715-A297-1F4D118FB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6189"/>
            <a:ext cx="9144000" cy="330562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The Big Picture</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81000" y="1447800"/>
            <a:ext cx="8305800" cy="1698285"/>
          </a:xfrm>
        </p:spPr>
        <p:txBody>
          <a:bodyPr/>
          <a:lstStyle/>
          <a:p>
            <a:pPr>
              <a:buFont typeface="Wingdings" panose="05000000000000000000" pitchFamily="2" charset="2"/>
              <a:buChar char="ü"/>
            </a:pPr>
            <a:r>
              <a:rPr lang="en-GB" dirty="0"/>
              <a:t>Constructing your sprint plan</a:t>
            </a:r>
          </a:p>
          <a:p>
            <a:pPr>
              <a:buFont typeface="Wingdings" panose="05000000000000000000" pitchFamily="2" charset="2"/>
              <a:buChar char="ü"/>
            </a:pPr>
            <a:r>
              <a:rPr lang="en-GB" dirty="0"/>
              <a:t>Defining your teams’ definition of “done”.</a:t>
            </a:r>
          </a:p>
          <a:p>
            <a:pPr>
              <a:buFont typeface="Wingdings" panose="05000000000000000000" pitchFamily="2" charset="2"/>
              <a:buChar char="Ø"/>
            </a:pPr>
            <a:r>
              <a:rPr lang="en-GB" dirty="0"/>
              <a:t>Conducting Scrum Meetings</a:t>
            </a:r>
          </a:p>
          <a:p>
            <a:r>
              <a:rPr lang="en-GB" dirty="0"/>
              <a:t>Conducting Reviews</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25 August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3</a:t>
            </a:fld>
            <a:endParaRPr lang="en-GB" altLang="en-US"/>
          </a:p>
        </p:txBody>
      </p:sp>
    </p:spTree>
    <p:extLst>
      <p:ext uri="{BB962C8B-B14F-4D97-AF65-F5344CB8AC3E}">
        <p14:creationId xmlns:p14="http://schemas.microsoft.com/office/powerpoint/2010/main" val="903992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dirty="0">
                <a:solidFill>
                  <a:srgbClr val="002060"/>
                </a:solidFill>
                <a:latin typeface="Arial" panose="020B0604020202020204" pitchFamily="34" charset="0"/>
                <a:cs typeface="Arial" panose="020B0604020202020204" pitchFamily="34" charset="0"/>
              </a:rPr>
              <a:t>Conducting Scrum Meetings</a:t>
            </a:r>
            <a:br>
              <a:rPr lang="en-GB" b="1" dirty="0">
                <a:solidFill>
                  <a:srgbClr val="002060"/>
                </a:solidFill>
                <a:latin typeface="Arial" panose="020B0604020202020204" pitchFamily="34" charset="0"/>
                <a:cs typeface="Arial" panose="020B0604020202020204" pitchFamily="34" charset="0"/>
              </a:rPr>
            </a:b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3947234"/>
          </a:xfrm>
        </p:spPr>
        <p:txBody>
          <a:bodyPr/>
          <a:lstStyle/>
          <a:p>
            <a:r>
              <a:rPr lang="en-GB" dirty="0"/>
              <a:t>What is a scrum meeting?</a:t>
            </a:r>
          </a:p>
          <a:p>
            <a:pPr lvl="1"/>
            <a:r>
              <a:rPr lang="en-GB" dirty="0"/>
              <a:t>Scrum meetings (sometimes called </a:t>
            </a:r>
            <a:r>
              <a:rPr lang="en-GB" dirty="0" err="1"/>
              <a:t>standups</a:t>
            </a:r>
            <a:r>
              <a:rPr lang="en-GB" dirty="0"/>
              <a:t>) are a daily check in from the scrum team members to review the work since the last scrum and plan the work until the next scrum.</a:t>
            </a:r>
          </a:p>
          <a:p>
            <a:pPr lvl="1"/>
            <a:r>
              <a:rPr lang="en-GB" dirty="0"/>
              <a:t>It is facilitated by a Scrum Master. The scrum master is not:</a:t>
            </a:r>
          </a:p>
          <a:p>
            <a:pPr lvl="2"/>
            <a:r>
              <a:rPr lang="en-GB" dirty="0"/>
              <a:t>The manager of the team</a:t>
            </a:r>
          </a:p>
          <a:p>
            <a:pPr lvl="2"/>
            <a:r>
              <a:rPr lang="en-GB" dirty="0"/>
              <a:t>A project manager</a:t>
            </a:r>
          </a:p>
          <a:p>
            <a:pPr marL="381000" lvl="2" indent="0">
              <a:buNone/>
            </a:pPr>
            <a:r>
              <a:rPr lang="en-GB" dirty="0"/>
              <a:t>The scrum master should be very good at keeping the team productive, removing obstacles and distractions.  The scrum master should be really good at keeping proceedings within a time box.</a:t>
            </a:r>
          </a:p>
          <a:p>
            <a:pPr lvl="1"/>
            <a:r>
              <a:rPr lang="en-GB" dirty="0"/>
              <a:t>It is briefly </a:t>
            </a:r>
            <a:r>
              <a:rPr lang="en-GB" dirty="0" err="1"/>
              <a:t>minuted</a:t>
            </a:r>
            <a:r>
              <a:rPr lang="en-GB" dirty="0"/>
              <a:t>, just to ensure that follow ups are done and people don’t use the meeting for things that should be done outside of </a:t>
            </a:r>
            <a:r>
              <a:rPr lang="en-GB" dirty="0" err="1"/>
              <a:t>standup</a:t>
            </a:r>
            <a:r>
              <a:rPr lang="en-GB" dirty="0"/>
              <a:t>.  </a:t>
            </a:r>
          </a:p>
          <a:p>
            <a:pPr lvl="1"/>
            <a:r>
              <a:rPr lang="en-GB" dirty="0"/>
              <a:t>The scrum meeting is for the members of the scrum team.  That having been said the executive team at PowerSchool had an 08:30 </a:t>
            </a:r>
            <a:r>
              <a:rPr lang="en-GB" dirty="0" err="1"/>
              <a:t>standup</a:t>
            </a:r>
            <a:r>
              <a:rPr lang="en-GB" dirty="0"/>
              <a:t> every working day.  We were the managers of a 400 million dollar company. The culture ran through the company.</a:t>
            </a:r>
          </a:p>
          <a:p>
            <a:pPr marL="190500" lvl="1" indent="0">
              <a:buNone/>
            </a:pPr>
            <a:endParaRPr lang="en-GB" dirty="0"/>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4</a:t>
            </a:fld>
            <a:endParaRPr lang="en-GB" altLang="en-US" dirty="0"/>
          </a:p>
        </p:txBody>
      </p:sp>
    </p:spTree>
    <p:extLst>
      <p:ext uri="{BB962C8B-B14F-4D97-AF65-F5344CB8AC3E}">
        <p14:creationId xmlns:p14="http://schemas.microsoft.com/office/powerpoint/2010/main" val="2949892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dirty="0">
                <a:solidFill>
                  <a:srgbClr val="002060"/>
                </a:solidFill>
                <a:latin typeface="Arial" panose="020B0604020202020204" pitchFamily="34" charset="0"/>
                <a:cs typeface="Arial" panose="020B0604020202020204" pitchFamily="34" charset="0"/>
              </a:rPr>
              <a:t>Conducting Scrum Meetings</a:t>
            </a:r>
            <a:br>
              <a:rPr lang="en-GB" b="1" dirty="0">
                <a:solidFill>
                  <a:srgbClr val="002060"/>
                </a:solidFill>
                <a:latin typeface="Arial" panose="020B0604020202020204" pitchFamily="34" charset="0"/>
                <a:cs typeface="Arial" panose="020B0604020202020204" pitchFamily="34" charset="0"/>
              </a:rPr>
            </a:b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3716402"/>
          </a:xfrm>
        </p:spPr>
        <p:txBody>
          <a:bodyPr/>
          <a:lstStyle/>
          <a:p>
            <a:r>
              <a:rPr lang="en-GB" dirty="0"/>
              <a:t>What is a scrum meeting not?</a:t>
            </a:r>
          </a:p>
          <a:p>
            <a:pPr lvl="1"/>
            <a:r>
              <a:rPr lang="en-GB" dirty="0"/>
              <a:t>It is not s status meeting.</a:t>
            </a:r>
          </a:p>
          <a:p>
            <a:pPr lvl="1"/>
            <a:r>
              <a:rPr lang="en-GB" dirty="0"/>
              <a:t>It is not a management briefing</a:t>
            </a:r>
          </a:p>
          <a:p>
            <a:pPr lvl="1"/>
            <a:r>
              <a:rPr lang="en-GB" dirty="0"/>
              <a:t>It is not a review. </a:t>
            </a:r>
          </a:p>
          <a:p>
            <a:pPr lvl="1"/>
            <a:r>
              <a:rPr lang="en-GB" dirty="0"/>
              <a:t>It is not a demo.</a:t>
            </a:r>
          </a:p>
          <a:p>
            <a:pPr lvl="1"/>
            <a:r>
              <a:rPr lang="en-GB" dirty="0"/>
              <a:t>It is not an investigation.</a:t>
            </a:r>
          </a:p>
          <a:p>
            <a:pPr lvl="1"/>
            <a:r>
              <a:rPr lang="en-GB" dirty="0"/>
              <a:t>It is not a teaching session.</a:t>
            </a:r>
          </a:p>
          <a:p>
            <a:pPr lvl="1"/>
            <a:r>
              <a:rPr lang="en-GB" dirty="0"/>
              <a:t>It is not long</a:t>
            </a:r>
          </a:p>
          <a:p>
            <a:pPr lvl="1"/>
            <a:r>
              <a:rPr lang="en-GB" dirty="0"/>
              <a:t>It is not boring</a:t>
            </a:r>
          </a:p>
          <a:p>
            <a:pPr lvl="1"/>
            <a:r>
              <a:rPr lang="en-GB" dirty="0"/>
              <a:t>It is not dominated by any individual</a:t>
            </a:r>
          </a:p>
          <a:p>
            <a:pPr lvl="1"/>
            <a:r>
              <a:rPr lang="en-GB" dirty="0"/>
              <a:t>It does not last longer than necessary</a:t>
            </a:r>
          </a:p>
          <a:p>
            <a:pPr lvl="2"/>
            <a:endParaRPr lang="en-GB" dirty="0"/>
          </a:p>
          <a:p>
            <a:pPr marL="190500" lvl="1" indent="0">
              <a:buNone/>
            </a:pPr>
            <a:endParaRPr lang="en-GB" dirty="0"/>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5</a:t>
            </a:fld>
            <a:endParaRPr lang="en-GB" altLang="en-US" dirty="0"/>
          </a:p>
        </p:txBody>
      </p:sp>
    </p:spTree>
    <p:extLst>
      <p:ext uri="{BB962C8B-B14F-4D97-AF65-F5344CB8AC3E}">
        <p14:creationId xmlns:p14="http://schemas.microsoft.com/office/powerpoint/2010/main" val="130381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dirty="0">
                <a:solidFill>
                  <a:srgbClr val="002060"/>
                </a:solidFill>
                <a:latin typeface="Arial" panose="020B0604020202020204" pitchFamily="34" charset="0"/>
                <a:cs typeface="Arial" panose="020B0604020202020204" pitchFamily="34" charset="0"/>
              </a:rPr>
              <a:t>Conducting Scrum Meetings</a:t>
            </a:r>
            <a:br>
              <a:rPr lang="en-GB" b="1" dirty="0">
                <a:solidFill>
                  <a:srgbClr val="002060"/>
                </a:solidFill>
                <a:latin typeface="Arial" panose="020B0604020202020204" pitchFamily="34" charset="0"/>
                <a:cs typeface="Arial" panose="020B0604020202020204" pitchFamily="34" charset="0"/>
              </a:rPr>
            </a:b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5045997"/>
          </a:xfrm>
        </p:spPr>
        <p:txBody>
          <a:bodyPr/>
          <a:lstStyle/>
          <a:p>
            <a:r>
              <a:rPr lang="en-GB" dirty="0"/>
              <a:t>Who should attend?</a:t>
            </a:r>
          </a:p>
          <a:p>
            <a:pPr lvl="1"/>
            <a:r>
              <a:rPr lang="en-GB" dirty="0"/>
              <a:t>Engineers</a:t>
            </a:r>
          </a:p>
          <a:p>
            <a:pPr lvl="1"/>
            <a:r>
              <a:rPr lang="en-GB" dirty="0"/>
              <a:t>Quality Assurance </a:t>
            </a:r>
          </a:p>
          <a:p>
            <a:pPr lvl="1"/>
            <a:r>
              <a:rPr lang="en-GB" dirty="0"/>
              <a:t>User Interface Design</a:t>
            </a:r>
          </a:p>
          <a:p>
            <a:pPr lvl="1"/>
            <a:r>
              <a:rPr lang="en-GB" dirty="0"/>
              <a:t>Scrum Master</a:t>
            </a:r>
          </a:p>
          <a:p>
            <a:r>
              <a:rPr lang="en-GB" dirty="0"/>
              <a:t>Optional</a:t>
            </a:r>
          </a:p>
          <a:p>
            <a:pPr lvl="1"/>
            <a:r>
              <a:rPr lang="en-GB" dirty="0"/>
              <a:t>Product Owner</a:t>
            </a:r>
          </a:p>
          <a:p>
            <a:pPr marL="0" indent="0">
              <a:buNone/>
            </a:pPr>
            <a:r>
              <a:rPr lang="en-GB" dirty="0"/>
              <a:t>At </a:t>
            </a:r>
            <a:r>
              <a:rPr lang="en-GB" dirty="0" err="1"/>
              <a:t>Powerschool</a:t>
            </a:r>
            <a:r>
              <a:rPr lang="en-GB" dirty="0"/>
              <a:t> we had a central pool of architects that reported to me.  They were in very high demand, but could not attend every scrum meeting.  They would attend those that they could.  Architect is not a role that is formally recognized in scrum, but they tended to be good at breaking an </a:t>
            </a:r>
            <a:r>
              <a:rPr lang="en-GB" dirty="0" err="1"/>
              <a:t>impass</a:t>
            </a:r>
            <a:r>
              <a:rPr lang="en-GB" dirty="0"/>
              <a:t>, giving momentum, unblocking design problems.  They were also very good at cross fertilizing between scrum teams.</a:t>
            </a:r>
          </a:p>
          <a:p>
            <a:pPr lvl="2"/>
            <a:endParaRPr lang="en-GB" dirty="0"/>
          </a:p>
          <a:p>
            <a:pPr marL="190500" lvl="1" indent="0">
              <a:buNone/>
            </a:pPr>
            <a:endParaRPr lang="en-GB" dirty="0"/>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6</a:t>
            </a:fld>
            <a:endParaRPr lang="en-GB" altLang="en-US" dirty="0"/>
          </a:p>
        </p:txBody>
      </p:sp>
    </p:spTree>
    <p:extLst>
      <p:ext uri="{BB962C8B-B14F-4D97-AF65-F5344CB8AC3E}">
        <p14:creationId xmlns:p14="http://schemas.microsoft.com/office/powerpoint/2010/main" val="2323812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a:xfrm>
            <a:off x="381000" y="381000"/>
            <a:ext cx="8305800" cy="1066800"/>
          </a:xfrm>
        </p:spPr>
        <p:txBody>
          <a:bodyPr wrap="square" anchor="t">
            <a:normAutofit/>
          </a:bodyPr>
          <a:lstStyle/>
          <a:p>
            <a:pPr>
              <a:lnSpc>
                <a:spcPct val="90000"/>
              </a:lnSpc>
            </a:pPr>
            <a:r>
              <a:rPr lang="en-GB" sz="2200"/>
              <a:t>Conducting Scrum Meetings</a:t>
            </a:r>
            <a:br>
              <a:rPr lang="en-GB" sz="2200" b="1"/>
            </a:br>
            <a:br>
              <a:rPr lang="en-GB" sz="2200"/>
            </a:br>
            <a:endParaRPr lang="en-GB" sz="220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sz="half" idx="1"/>
          </p:nvPr>
        </p:nvSpPr>
        <p:spPr>
          <a:xfrm>
            <a:off x="381000" y="1447800"/>
            <a:ext cx="4076700" cy="4038600"/>
          </a:xfrm>
        </p:spPr>
        <p:txBody>
          <a:bodyPr wrap="square" anchor="t">
            <a:normAutofit/>
          </a:bodyPr>
          <a:lstStyle/>
          <a:p>
            <a:r>
              <a:rPr lang="en-GB" sz="1800"/>
              <a:t>What is on the agenda?</a:t>
            </a:r>
          </a:p>
          <a:p>
            <a:pPr lvl="1"/>
            <a:r>
              <a:rPr lang="en-GB" sz="1800"/>
              <a:t>Everybody speaks.  </a:t>
            </a:r>
          </a:p>
          <a:p>
            <a:pPr lvl="1"/>
            <a:r>
              <a:rPr lang="en-GB" sz="1800"/>
              <a:t>Everybody listens.</a:t>
            </a:r>
          </a:p>
          <a:p>
            <a:pPr lvl="1"/>
            <a:r>
              <a:rPr lang="en-GB" sz="1800"/>
              <a:t>What I have done since last </a:t>
            </a:r>
            <a:r>
              <a:rPr lang="en-GB" sz="1800" err="1"/>
              <a:t>standup</a:t>
            </a:r>
            <a:endParaRPr lang="en-GB" sz="1800"/>
          </a:p>
          <a:p>
            <a:pPr lvl="1"/>
            <a:r>
              <a:rPr lang="en-GB" sz="1800"/>
              <a:t>What I plan to do before next </a:t>
            </a:r>
            <a:r>
              <a:rPr lang="en-GB" sz="1800" err="1"/>
              <a:t>standup</a:t>
            </a:r>
            <a:r>
              <a:rPr lang="en-GB" sz="1800"/>
              <a:t> </a:t>
            </a:r>
          </a:p>
          <a:p>
            <a:pPr lvl="1"/>
            <a:r>
              <a:rPr lang="en-GB" sz="1800"/>
              <a:t>Any obstacles that I am facing</a:t>
            </a:r>
          </a:p>
          <a:p>
            <a:pPr lvl="1"/>
            <a:r>
              <a:rPr lang="en-GB" sz="1800"/>
              <a:t>If you are speaking for more than 2-3 minutes, something needs to be taken outside of the scrum meeting. </a:t>
            </a:r>
          </a:p>
          <a:p>
            <a:pPr lvl="2"/>
            <a:endParaRPr lang="en-GB" sz="1800"/>
          </a:p>
          <a:p>
            <a:pPr marL="190500" lvl="1" indent="0">
              <a:buNone/>
            </a:pPr>
            <a:endParaRPr lang="en-GB" sz="1800"/>
          </a:p>
        </p:txBody>
      </p:sp>
      <p:pic>
        <p:nvPicPr>
          <p:cNvPr id="1026" name="Picture 2" descr="Daily scrum meeting">
            <a:extLst>
              <a:ext uri="{FF2B5EF4-FFF2-40B4-BE49-F238E27FC236}">
                <a16:creationId xmlns:a16="http://schemas.microsoft.com/office/drawing/2014/main" id="{96B00B47-3E7A-45BC-A79C-DCF1B0C8A05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10100" y="2172748"/>
            <a:ext cx="4076700" cy="2588704"/>
          </a:xfrm>
          <a:prstGeom prst="rect">
            <a:avLst/>
          </a:prstGeom>
          <a:solidFill>
            <a:srgbClr val="FFFFFF"/>
          </a:solidFill>
        </p:spPr>
      </p:pic>
      <p:sp>
        <p:nvSpPr>
          <p:cNvPr id="71" name="Date Placeholder 4">
            <a:extLst>
              <a:ext uri="{FF2B5EF4-FFF2-40B4-BE49-F238E27FC236}">
                <a16:creationId xmlns:a16="http://schemas.microsoft.com/office/drawing/2014/main" id="{BA318E72-DF0D-4153-AC37-FF82616F04B5}"/>
              </a:ext>
            </a:extLst>
          </p:cNvPr>
          <p:cNvSpPr>
            <a:spLocks noGrp="1"/>
          </p:cNvSpPr>
          <p:nvPr>
            <p:ph type="dt" sz="half" idx="10"/>
          </p:nvPr>
        </p:nvSpPr>
        <p:spPr>
          <a:xfrm>
            <a:off x="457200" y="6205538"/>
            <a:ext cx="2133600" cy="476250"/>
          </a:xfrm>
        </p:spPr>
        <p:txBody>
          <a:bodyPr/>
          <a:lstStyle/>
          <a:p>
            <a:pPr>
              <a:spcAft>
                <a:spcPts val="600"/>
              </a:spcAft>
              <a:defRPr/>
            </a:pPr>
            <a:fld id="{8FAAFEB4-E7A6-465B-9EC4-19AF9478B086}" type="datetime4">
              <a:rPr lang="en-GB" altLang="en-US"/>
              <a:pPr>
                <a:spcAft>
                  <a:spcPts val="600"/>
                </a:spcAft>
                <a:defRPr/>
              </a:pPr>
              <a:t>25 August 2020</a:t>
            </a:fld>
            <a:endParaRPr lang="en-GB" altLang="en-US"/>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7</a:t>
            </a:fld>
            <a:endParaRPr lang="en-GB" altLang="en-US"/>
          </a:p>
        </p:txBody>
      </p:sp>
    </p:spTree>
    <p:extLst>
      <p:ext uri="{BB962C8B-B14F-4D97-AF65-F5344CB8AC3E}">
        <p14:creationId xmlns:p14="http://schemas.microsoft.com/office/powerpoint/2010/main" val="68565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dirty="0">
                <a:solidFill>
                  <a:srgbClr val="002060"/>
                </a:solidFill>
                <a:latin typeface="Arial" panose="020B0604020202020204" pitchFamily="34" charset="0"/>
                <a:cs typeface="Arial" panose="020B0604020202020204" pitchFamily="34" charset="0"/>
              </a:rPr>
              <a:t>Conducting Scrum Meetings</a:t>
            </a:r>
            <a:br>
              <a:rPr lang="en-GB" b="1" dirty="0">
                <a:solidFill>
                  <a:srgbClr val="002060"/>
                </a:solidFill>
                <a:latin typeface="Arial" panose="020B0604020202020204" pitchFamily="34" charset="0"/>
                <a:cs typeface="Arial" panose="020B0604020202020204" pitchFamily="34" charset="0"/>
              </a:rPr>
            </a:b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4547399"/>
          </a:xfrm>
        </p:spPr>
        <p:txBody>
          <a:bodyPr/>
          <a:lstStyle/>
          <a:p>
            <a:r>
              <a:rPr lang="en-GB" dirty="0"/>
              <a:t>What is a scrum board?</a:t>
            </a:r>
          </a:p>
          <a:p>
            <a:pPr lvl="1"/>
            <a:r>
              <a:rPr lang="en-GB" dirty="0"/>
              <a:t>It is customary to have the scrum meeting somewhere that you can see the </a:t>
            </a:r>
            <a:r>
              <a:rPr lang="en-GB" dirty="0" err="1"/>
              <a:t>scrumboard</a:t>
            </a:r>
            <a:r>
              <a:rPr lang="en-GB" dirty="0"/>
              <a:t>.</a:t>
            </a:r>
          </a:p>
          <a:p>
            <a:pPr lvl="1"/>
            <a:r>
              <a:rPr lang="en-GB" dirty="0"/>
              <a:t>The </a:t>
            </a:r>
            <a:r>
              <a:rPr lang="en-GB" dirty="0" err="1"/>
              <a:t>scrumboard</a:t>
            </a:r>
            <a:r>
              <a:rPr lang="en-GB" dirty="0"/>
              <a:t> is a simply visual planning board showing what is in the backlog, work is currently being worked on and what is Done.</a:t>
            </a:r>
          </a:p>
          <a:p>
            <a:pPr lvl="1"/>
            <a:r>
              <a:rPr lang="en-GB" dirty="0"/>
              <a:t>Done means all tasks in the DOD are complete.</a:t>
            </a:r>
          </a:p>
          <a:p>
            <a:pPr lvl="1"/>
            <a:r>
              <a:rPr lang="en-GB" dirty="0"/>
              <a:t>Given that there is a collective commitment to the sprint backlog, you should be able to see what is in work in progress so that you can help clear WIP rather than start something new from the sprint backlog. </a:t>
            </a:r>
          </a:p>
          <a:p>
            <a:pPr lvl="1"/>
            <a:r>
              <a:rPr lang="en-GB" dirty="0"/>
              <a:t>The highest importance is in getting code shippable, so as you have capacity, help clear WIP.  Have no more than 2 or 3 sprint backlog items in WIP.</a:t>
            </a:r>
          </a:p>
          <a:p>
            <a:pPr lvl="1"/>
            <a:r>
              <a:rPr lang="en-GB" dirty="0"/>
              <a:t>Split out new tasks according to the definition of done, until the sprint backlog item can safely be put in the done column. </a:t>
            </a:r>
          </a:p>
          <a:p>
            <a:pPr lvl="1"/>
            <a:r>
              <a:rPr lang="en-GB" dirty="0"/>
              <a:t>It is much better to have something to demo at the end of the sprint to start to confirm sprint velocity.  Ending the sprint with everything in WIP is zero velocity.</a:t>
            </a:r>
          </a:p>
          <a:p>
            <a:pPr lvl="2"/>
            <a:endParaRPr lang="en-GB" dirty="0"/>
          </a:p>
          <a:p>
            <a:pPr marL="190500" lvl="1" indent="0">
              <a:buNone/>
            </a:pPr>
            <a:endParaRPr lang="en-GB" dirty="0"/>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8</a:t>
            </a:fld>
            <a:endParaRPr lang="en-GB" altLang="en-US" dirty="0"/>
          </a:p>
        </p:txBody>
      </p:sp>
    </p:spTree>
    <p:extLst>
      <p:ext uri="{BB962C8B-B14F-4D97-AF65-F5344CB8AC3E}">
        <p14:creationId xmlns:p14="http://schemas.microsoft.com/office/powerpoint/2010/main" val="2775387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dirty="0">
                <a:solidFill>
                  <a:srgbClr val="002060"/>
                </a:solidFill>
                <a:latin typeface="Arial" panose="020B0604020202020204" pitchFamily="34" charset="0"/>
                <a:cs typeface="Arial" panose="020B0604020202020204" pitchFamily="34" charset="0"/>
              </a:rPr>
              <a:t>Conducting Scrum Meetings</a:t>
            </a:r>
            <a:br>
              <a:rPr lang="en-GB" b="1" dirty="0">
                <a:solidFill>
                  <a:srgbClr val="002060"/>
                </a:solidFill>
                <a:latin typeface="Arial" panose="020B0604020202020204" pitchFamily="34" charset="0"/>
                <a:cs typeface="Arial" panose="020B0604020202020204" pitchFamily="34" charset="0"/>
              </a:rPr>
            </a:b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946413"/>
          </a:xfrm>
        </p:spPr>
        <p:txBody>
          <a:bodyPr/>
          <a:lstStyle/>
          <a:p>
            <a:r>
              <a:rPr lang="en-GB" dirty="0"/>
              <a:t>What is a scrum board?</a:t>
            </a:r>
          </a:p>
          <a:p>
            <a:pPr lvl="2"/>
            <a:endParaRPr lang="en-GB" dirty="0"/>
          </a:p>
          <a:p>
            <a:pPr marL="190500" lvl="1" indent="0">
              <a:buNone/>
            </a:pPr>
            <a:endParaRPr lang="en-GB" dirty="0"/>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9</a:t>
            </a:fld>
            <a:endParaRPr lang="en-GB" altLang="en-US" dirty="0"/>
          </a:p>
        </p:txBody>
      </p:sp>
      <p:pic>
        <p:nvPicPr>
          <p:cNvPr id="2" name="Picture 1">
            <a:extLst>
              <a:ext uri="{FF2B5EF4-FFF2-40B4-BE49-F238E27FC236}">
                <a16:creationId xmlns:a16="http://schemas.microsoft.com/office/drawing/2014/main" id="{B7BACA44-40DF-4972-BF37-0D3D7661B366}"/>
              </a:ext>
            </a:extLst>
          </p:cNvPr>
          <p:cNvPicPr>
            <a:picLocks noChangeAspect="1"/>
          </p:cNvPicPr>
          <p:nvPr/>
        </p:nvPicPr>
        <p:blipFill>
          <a:blip r:embed="rId2"/>
          <a:stretch>
            <a:fillRect/>
          </a:stretch>
        </p:blipFill>
        <p:spPr>
          <a:xfrm>
            <a:off x="842962" y="1921006"/>
            <a:ext cx="7381875" cy="4095750"/>
          </a:xfrm>
          <a:prstGeom prst="rect">
            <a:avLst/>
          </a:prstGeom>
        </p:spPr>
      </p:pic>
    </p:spTree>
    <p:extLst>
      <p:ext uri="{BB962C8B-B14F-4D97-AF65-F5344CB8AC3E}">
        <p14:creationId xmlns:p14="http://schemas.microsoft.com/office/powerpoint/2010/main" val="9157771"/>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E933EB17DAD240A20F039E18256601" ma:contentTypeVersion="7" ma:contentTypeDescription="Create a new document." ma:contentTypeScope="" ma:versionID="c712a2874b9c5d2b144d038983102fcd">
  <xsd:schema xmlns:xsd="http://www.w3.org/2001/XMLSchema" xmlns:xs="http://www.w3.org/2001/XMLSchema" xmlns:p="http://schemas.microsoft.com/office/2006/metadata/properties" xmlns:ns3="2972a71e-b466-49fe-bae0-d7764d7a04d8" targetNamespace="http://schemas.microsoft.com/office/2006/metadata/properties" ma:root="true" ma:fieldsID="6da56e68601229589728e73015a7c48b" ns3:_="">
    <xsd:import namespace="2972a71e-b466-49fe-bae0-d7764d7a04d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72a71e-b466-49fe-bae0-d7764d7a04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579BCA-A9DC-4CFC-802D-A53AF0678D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72a71e-b466-49fe-bae0-d7764d7a04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0CBD1-DCB5-485F-9F11-D67C0363B907}">
  <ds:schemaRefs>
    <ds:schemaRef ds:uri="2972a71e-b466-49fe-bae0-d7764d7a04d8"/>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C80BBF3A-C574-478C-926E-E0754E7926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128</TotalTime>
  <Words>1288</Words>
  <Application>Microsoft Office PowerPoint</Application>
  <PresentationFormat>On-screen Show (4:3)</PresentationFormat>
  <Paragraphs>131</Paragraphs>
  <Slides>18</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Times</vt:lpstr>
      <vt:lpstr>Verdana</vt:lpstr>
      <vt:lpstr>Wingdings</vt:lpstr>
      <vt:lpstr>blank</vt:lpstr>
      <vt:lpstr>1_blank</vt:lpstr>
      <vt:lpstr>Advanced Systems Analysis and Design  Conducting Scrum Meetings  SOFT 30121 L20  Presented   By  Nigel King ACMA CGMA PCM Nigel.King@ntu.ac.uk   </vt:lpstr>
      <vt:lpstr>PowerPoint Presentation</vt:lpstr>
      <vt:lpstr>The Big Picture</vt:lpstr>
      <vt:lpstr>Conducting Scrum Meetings  </vt:lpstr>
      <vt:lpstr>Conducting Scrum Meetings  </vt:lpstr>
      <vt:lpstr>Conducting Scrum Meetings  </vt:lpstr>
      <vt:lpstr>Conducting Scrum Meetings  </vt:lpstr>
      <vt:lpstr>Conducting Scrum Meetings  </vt:lpstr>
      <vt:lpstr>Conducting Scrum Meetings  </vt:lpstr>
      <vt:lpstr>Conducting Scrum Meetings  </vt:lpstr>
      <vt:lpstr>Conducting Scrum Meetings  </vt:lpstr>
      <vt:lpstr>Scrum of Scrums</vt:lpstr>
      <vt:lpstr>Scrum of Scrums</vt:lpstr>
      <vt:lpstr>Scrum of Scrums</vt:lpstr>
      <vt:lpstr>Scrum of Scrums</vt:lpstr>
      <vt:lpstr>Scrum of Scrums</vt:lpstr>
      <vt:lpstr>Scrum of Scrums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Systems Analysis and Design  Conducting Scrum Meetings  SOFT 30121 L20  Presented   By  Nigel King ACMA CGMA PCM Nigel.King@ntu.ac.uk   </dc:title>
  <dc:creator>King, Nigel</dc:creator>
  <cp:lastModifiedBy>King, Nigel</cp:lastModifiedBy>
  <cp:revision>6</cp:revision>
  <dcterms:created xsi:type="dcterms:W3CDTF">2020-08-23T16:27:31Z</dcterms:created>
  <dcterms:modified xsi:type="dcterms:W3CDTF">2020-08-25T12:20:05Z</dcterms:modified>
</cp:coreProperties>
</file>