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2" r:id="rId5"/>
  </p:sldMasterIdLst>
  <p:notesMasterIdLst>
    <p:notesMasterId r:id="rId19"/>
  </p:notesMasterIdLst>
  <p:handoutMasterIdLst>
    <p:handoutMasterId r:id="rId20"/>
  </p:handoutMasterIdLst>
  <p:sldIdLst>
    <p:sldId id="660" r:id="rId6"/>
    <p:sldId id="511" r:id="rId7"/>
    <p:sldId id="686" r:id="rId8"/>
    <p:sldId id="663" r:id="rId9"/>
    <p:sldId id="687" r:id="rId10"/>
    <p:sldId id="688" r:id="rId11"/>
    <p:sldId id="689" r:id="rId12"/>
    <p:sldId id="691" r:id="rId13"/>
    <p:sldId id="692" r:id="rId14"/>
    <p:sldId id="693" r:id="rId15"/>
    <p:sldId id="694" r:id="rId16"/>
    <p:sldId id="696" r:id="rId17"/>
    <p:sldId id="524" r:id="rId18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75"/>
    <a:srgbClr val="00FF00"/>
    <a:srgbClr val="66FF99"/>
    <a:srgbClr val="99FFCC"/>
    <a:srgbClr val="66FF66"/>
    <a:srgbClr val="FF99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39" autoAdjust="0"/>
  </p:normalViewPr>
  <p:slideViewPr>
    <p:cSldViewPr>
      <p:cViewPr varScale="1">
        <p:scale>
          <a:sx n="64" d="100"/>
          <a:sy n="64" d="100"/>
        </p:scale>
        <p:origin x="136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7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0709E-05AE-4D19-B05A-36F42BCF0082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9CC75-6FBE-44E5-BC7E-F905C34D1B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586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C6E4-B910-45F9-82AF-AB8BE04DDF6F}" type="datetimeFigureOut">
              <a:rPr lang="en-US" smtClean="0"/>
              <a:pPr/>
              <a:t>2/12/2021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66AF5-7AE8-4C9E-9D29-254F1BC0BE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1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DF5F59E-AB8A-48C6-8DCE-DBCDB06193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56C665-5849-4E82-851E-37EB6BFF72AF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3D3AD2A-A6FA-4ACA-A0DF-6B46ED5FA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FA572CA-0884-465E-96C6-614EA7D99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89ADB2B-30DB-4239-B075-60958F2DB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767A9AF-C5CC-4B5C-BC27-DAC0D8495653}" type="slidenum">
              <a:rPr lang="en-GB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13</a:t>
            </a:fld>
            <a:endParaRPr lang="en-GB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D9B75D4-7E17-496B-98C6-EFC4233C3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44DBD9B-AAD9-4DAF-81F2-1E2DF2794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143000"/>
            <a:ext cx="8839200" cy="5562600"/>
          </a:xfrm>
          <a:prstGeom prst="rect">
            <a:avLst/>
          </a:prstGeom>
          <a:solidFill>
            <a:srgbClr val="004D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48" charset="0"/>
              <a:cs typeface="Arial" charset="0"/>
            </a:endParaRPr>
          </a:p>
        </p:txBody>
      </p:sp>
      <p:pic>
        <p:nvPicPr>
          <p:cNvPr id="5" name="Picture 5" descr="NTU logo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323850"/>
            <a:ext cx="24352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9906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76600"/>
            <a:ext cx="7772400" cy="76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794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58E9C-783D-4EDA-BAF6-1795ADAC1333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6B720-C743-44F4-BBA7-1EE5ED6F11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76450" cy="253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76950" cy="253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AB414-8B1F-4E61-AF80-07C1890FA8BA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7D53E-954B-4E4A-9530-085B332D12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29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D2AA970-4E71-4004-91FB-EE297090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3000"/>
            <a:ext cx="8839200" cy="5562600"/>
          </a:xfrm>
          <a:prstGeom prst="rect">
            <a:avLst/>
          </a:prstGeom>
          <a:solidFill>
            <a:srgbClr val="004D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pic>
        <p:nvPicPr>
          <p:cNvPr id="5" name="Picture 5" descr="NTU logo RGB">
            <a:extLst>
              <a:ext uri="{FF2B5EF4-FFF2-40B4-BE49-F238E27FC236}">
                <a16:creationId xmlns:a16="http://schemas.microsoft.com/office/drawing/2014/main" id="{50596EEA-E245-40D2-83F9-0D1501A0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323850"/>
            <a:ext cx="24352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9906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76600"/>
            <a:ext cx="7772400" cy="76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99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DFE2919-4711-4635-B466-1E65A5C6C6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9B118-951F-4210-95A1-158B23349F78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152C387-0A3F-4338-896A-598EF41604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46908-54B0-4EF9-B997-73888F4A55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396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0AD9F96-8823-4B03-9B39-234703F24E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81304-6D53-4C7B-B699-6B81E4D7B974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2C16A51-833A-4ADC-8B16-3D59D3D1A4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F6F4C-86B6-4DE8-B8DA-D04C57CD06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372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76CE2D-3CA4-4EC7-8ED2-1D6547F69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AFEB4-E7A6-465B-9EC4-19AF9478B086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AE037C4-DDD5-4D84-9063-1F454BEB53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13AC0-CA19-40AB-9D34-4CC97A238C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657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831FCBB-F96B-45B3-BF47-6BF9469B82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4381E-D27A-42B0-A40A-ABB3A71D4231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6C707A0-D576-46E2-89B8-3850B52F83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2BC9B-DD46-447B-A49D-6623C16A79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997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9B758E8-6C0F-40F3-A93B-FFC9F8259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2D9F2-3FDD-4E4E-BD28-BC17B51B1635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BC008C5-55B8-4459-AA47-AD04EA8CE1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04F3A-E60A-4F64-A716-2BE920AAD1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4104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879488E-8006-46CA-A677-CAB70165BE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ED1D5-63BE-4B39-BA36-1974BA87DA3E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F11DB14-CAF2-4F33-B63E-AD1E8B720D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B7424-7DE5-47F5-94F6-B80006E8B1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7492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BFEB877-8667-4613-B65D-30C2FFDE3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4EE50-10DE-4EA6-94AA-1D62FCE225B5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A07F81-6943-4E77-B143-3F5F34ABC2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B7A5D-B8F3-4FE4-87F8-13EF0DC623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1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64BA8-6D01-4662-B50D-8966B381A429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EE600-4527-4325-AB02-09A779AB1D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1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29818AA-DC53-4F19-8880-E8E12D52D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EB932-0925-4459-B0B6-4E0E1A699DE3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C923BF-959B-41C9-B564-15E03BE6CC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304FE-6269-4171-B77D-25DF637891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524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75A8BB9-BF31-4F22-8716-15EA9778E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8C39A-31AA-41AF-9F08-93F30D12DBBF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734508A-01DF-4210-8507-BFF53F5FDB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0C0E8-2A0C-43DE-ACD5-370E9DA5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8946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76450" cy="253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76950" cy="253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D4D341E-B50C-436D-AD94-F65E7AD12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02C8A-3F92-4280-A2BF-0BA608E64D4A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E55198A-7258-48A1-8073-856AFE6EFB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D7451-AC75-4A07-9C43-48CF6CC1BFD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78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57DB4-5599-4FA2-861F-8126AF48E67B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2695-5A92-499B-ACF9-54F7E8C8E9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A8D18-334C-4998-944B-E511E4C0880C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ADD1-96E8-45F9-9930-8A844D50FA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0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0BE16-9948-470B-95FC-8115EC205679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FD154-5F8B-4E67-8EF6-6F42040F6C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54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EF3D3-6F8B-490F-BBD3-901A8FBE7F9D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ECA15-A4F9-4893-8A92-1D47B5C258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AF39A-BD78-43D7-BE27-22862C4D5123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29ED2-FA89-413F-8653-A21F916E38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2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71BE-62F1-41FA-9198-33951623819D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31AFD-86B3-49D5-9EB1-23442A0CD8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16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6E9D8-F619-4D3E-96FB-39FF4F50885F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AA3D0-6C97-4AAC-8917-C5EA34A824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73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198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457200" y="6019800"/>
            <a:ext cx="8229600" cy="0"/>
          </a:xfrm>
          <a:prstGeom prst="line">
            <a:avLst/>
          </a:prstGeom>
          <a:noFill/>
          <a:ln w="15875">
            <a:solidFill>
              <a:srgbClr val="B2C9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800">
              <a:solidFill>
                <a:srgbClr val="004D75"/>
              </a:solidFill>
              <a:cs typeface="Arial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95288" y="616585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" pitchFamily="48" charset="0"/>
            </a:endParaRPr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9D775-4085-42E2-80ED-D6B48BDCBB09}" type="datetime4">
              <a:rPr lang="en-GB">
                <a:solidFill>
                  <a:srgbClr val="004D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 February 2021</a:t>
            </a:fld>
            <a:endParaRPr lang="en-GB">
              <a:solidFill>
                <a:srgbClr val="004D75"/>
              </a:solidFill>
              <a:cs typeface="Arial" charset="0"/>
            </a:endParaRPr>
          </a:p>
        </p:txBody>
      </p:sp>
      <p:sp>
        <p:nvSpPr>
          <p:cNvPr id="348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0425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0154DF-368B-4619-BA2E-04D204D99FCF}" type="slidenum">
              <a:rPr lang="en-GB">
                <a:solidFill>
                  <a:srgbClr val="004D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4D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9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9pPr>
    </p:titleStyle>
    <p:bodyStyle>
      <a:lvl1pPr marL="188913" indent="-188913" algn="l" rtl="0" eaLnBrk="0" fontAlgn="base" hangingPunct="0">
        <a:lnSpc>
          <a:spcPct val="110000"/>
        </a:lnSpc>
        <a:spcBef>
          <a:spcPct val="30000"/>
        </a:spcBef>
        <a:spcAft>
          <a:spcPct val="20000"/>
        </a:spcAft>
        <a:buChar char="•"/>
        <a:defRPr>
          <a:solidFill>
            <a:srgbClr val="004D75"/>
          </a:solidFill>
          <a:latin typeface="+mn-lt"/>
          <a:ea typeface="+mn-ea"/>
          <a:cs typeface="+mn-cs"/>
        </a:defRPr>
      </a:lvl1pPr>
      <a:lvl2pPr marL="379413" indent="-188913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Char char="–"/>
        <a:defRPr sz="1500">
          <a:solidFill>
            <a:srgbClr val="004D75"/>
          </a:solidFill>
          <a:latin typeface="+mn-lt"/>
        </a:defRPr>
      </a:lvl2pPr>
      <a:lvl3pPr marL="530225" indent="-149225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•"/>
        <a:defRPr sz="1200">
          <a:solidFill>
            <a:srgbClr val="004D75"/>
          </a:solidFill>
          <a:latin typeface="+mn-lt"/>
        </a:defRPr>
      </a:lvl3pPr>
      <a:lvl4pPr marL="862013" indent="-141288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–"/>
        <a:defRPr sz="1200">
          <a:solidFill>
            <a:srgbClr val="004D75"/>
          </a:solidFill>
          <a:latin typeface="+mn-lt"/>
        </a:defRPr>
      </a:lvl4pPr>
      <a:lvl5pPr marL="1235075" indent="-182563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5pPr>
      <a:lvl6pPr marL="16922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6pPr>
      <a:lvl7pPr marL="21494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7pPr>
      <a:lvl8pPr marL="26066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8pPr>
      <a:lvl9pPr marL="30638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AD4233-BF12-44D7-9EAB-B11D99D4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67D65E-60CF-467C-80E1-7D15C85B2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9DE46B-611E-4E30-AA6A-1EB9AED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198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5">
            <a:extLst>
              <a:ext uri="{FF2B5EF4-FFF2-40B4-BE49-F238E27FC236}">
                <a16:creationId xmlns:a16="http://schemas.microsoft.com/office/drawing/2014/main" id="{20AEBA00-5283-4C6C-B7FD-262BBFA0F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6019800"/>
            <a:ext cx="8229600" cy="0"/>
          </a:xfrm>
          <a:prstGeom prst="line">
            <a:avLst/>
          </a:prstGeom>
          <a:noFill/>
          <a:ln w="15875">
            <a:solidFill>
              <a:srgbClr val="B2C9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46FA76BC-3179-49B7-9D84-A71B7AA6C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16585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48167" name="Rectangle 7">
            <a:extLst>
              <a:ext uri="{FF2B5EF4-FFF2-40B4-BE49-F238E27FC236}">
                <a16:creationId xmlns:a16="http://schemas.microsoft.com/office/drawing/2014/main" id="{F71B609A-0C07-4805-8F62-F14F471206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55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F48592A3-B282-4051-A398-BF8FABFBBD21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348168" name="Rectangle 8">
            <a:extLst>
              <a:ext uri="{FF2B5EF4-FFF2-40B4-BE49-F238E27FC236}">
                <a16:creationId xmlns:a16="http://schemas.microsoft.com/office/drawing/2014/main" id="{70394DC7-E9FF-457E-8D16-6981481715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0425" y="62055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834AE9-9F84-4AAF-8273-9C8BB9AB0E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29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9pPr>
    </p:titleStyle>
    <p:bodyStyle>
      <a:lvl1pPr marL="188913" indent="-188913" algn="l" rtl="0" eaLnBrk="0" fontAlgn="base" hangingPunct="0">
        <a:lnSpc>
          <a:spcPct val="110000"/>
        </a:lnSpc>
        <a:spcBef>
          <a:spcPct val="30000"/>
        </a:spcBef>
        <a:spcAft>
          <a:spcPct val="20000"/>
        </a:spcAft>
        <a:buChar char="•"/>
        <a:defRPr>
          <a:solidFill>
            <a:srgbClr val="004D75"/>
          </a:solidFill>
          <a:latin typeface="+mn-lt"/>
          <a:ea typeface="+mn-ea"/>
          <a:cs typeface="+mn-cs"/>
        </a:defRPr>
      </a:lvl1pPr>
      <a:lvl2pPr marL="379413" indent="-188913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Char char="–"/>
        <a:defRPr sz="1500">
          <a:solidFill>
            <a:srgbClr val="004D75"/>
          </a:solidFill>
          <a:latin typeface="+mn-lt"/>
        </a:defRPr>
      </a:lvl2pPr>
      <a:lvl3pPr marL="530225" indent="-149225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•"/>
        <a:defRPr sz="1200">
          <a:solidFill>
            <a:srgbClr val="004D75"/>
          </a:solidFill>
          <a:latin typeface="+mn-lt"/>
        </a:defRPr>
      </a:lvl3pPr>
      <a:lvl4pPr marL="862013" indent="-141288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–"/>
        <a:defRPr sz="1200">
          <a:solidFill>
            <a:srgbClr val="004D75"/>
          </a:solidFill>
          <a:latin typeface="+mn-lt"/>
        </a:defRPr>
      </a:lvl4pPr>
      <a:lvl5pPr marL="1235075" indent="-182563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5pPr>
      <a:lvl6pPr marL="16922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6pPr>
      <a:lvl7pPr marL="21494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7pPr>
      <a:lvl8pPr marL="26066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8pPr>
      <a:lvl9pPr marL="30638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mb0wFQtC7c?t=1650" TargetMode="External"/><Relationship Id="rId2" Type="http://schemas.openxmlformats.org/officeDocument/2006/relationships/hyperlink" Target="https://youtu.be/Mmb0wFQtC7c?t=154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youtu.be/lY_u4T1iX78?t=33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55176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F8DD9CB-29D5-460C-956E-0E1AD296DE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1717675"/>
            <a:ext cx="7772400" cy="990600"/>
          </a:xfrm>
        </p:spPr>
        <p:txBody>
          <a:bodyPr/>
          <a:lstStyle/>
          <a:p>
            <a:pPr algn="ctr" eaLnBrk="1" hangingPunct="1"/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Advanced Systems Analysis and Design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>
                <a:latin typeface="Arial" panose="020B0604020202020204" pitchFamily="34" charset="0"/>
                <a:cs typeface="Arial" panose="020B0604020202020204" pitchFamily="34" charset="0"/>
              </a:rPr>
              <a:t>How to Demo</a:t>
            </a:r>
            <a:br>
              <a:rPr lang="en-GB" dirty="0"/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SOFT </a:t>
            </a:r>
            <a:r>
              <a:rPr lang="en-GB" altLang="en-US" b="1">
                <a:latin typeface="Arial" panose="020B0604020202020204" pitchFamily="34" charset="0"/>
                <a:cs typeface="Arial" panose="020B0604020202020204" pitchFamily="34" charset="0"/>
              </a:rPr>
              <a:t>30121 L23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Presented 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Nigel King ACMA CGMA PCM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Nigel.King@ntu.ac.uk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BC61-06DE-40CE-87C7-8ED974B0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demo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3BCD2-D63B-45AD-BC0A-A2157E1D0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3088538"/>
          </a:xfrm>
        </p:spPr>
        <p:txBody>
          <a:bodyPr/>
          <a:lstStyle/>
          <a:p>
            <a:r>
              <a:rPr lang="en-GB" dirty="0"/>
              <a:t>There is generally some </a:t>
            </a:r>
            <a:r>
              <a:rPr lang="en-GB" dirty="0" err="1"/>
              <a:t>Powerpoint</a:t>
            </a:r>
            <a:r>
              <a:rPr lang="en-GB" dirty="0"/>
              <a:t> at the start.  </a:t>
            </a:r>
          </a:p>
          <a:p>
            <a:pPr lvl="1"/>
            <a:r>
              <a:rPr lang="en-GB" dirty="0"/>
              <a:t>Everybody accepts it</a:t>
            </a:r>
          </a:p>
          <a:p>
            <a:pPr lvl="1"/>
            <a:r>
              <a:rPr lang="en-GB" dirty="0"/>
              <a:t>No-body really likes it</a:t>
            </a:r>
          </a:p>
          <a:p>
            <a:pPr lvl="1"/>
            <a:r>
              <a:rPr lang="en-GB" dirty="0"/>
              <a:t>You have to position your product</a:t>
            </a:r>
          </a:p>
          <a:p>
            <a:pPr lvl="1"/>
            <a:r>
              <a:rPr lang="en-GB" dirty="0"/>
              <a:t>Remember Pain/Need/Feature/Benefit</a:t>
            </a:r>
          </a:p>
          <a:p>
            <a:r>
              <a:rPr lang="en-GB" dirty="0"/>
              <a:t>When you transition from PPT to demo</a:t>
            </a:r>
          </a:p>
          <a:p>
            <a:pPr lvl="1"/>
            <a:r>
              <a:rPr lang="en-GB" dirty="0"/>
              <a:t>Make clear the role that you are in.</a:t>
            </a:r>
          </a:p>
          <a:p>
            <a:pPr lvl="1"/>
            <a:r>
              <a:rPr lang="en-GB" dirty="0"/>
              <a:t>Explain the flow and let us know where you are in the flow</a:t>
            </a:r>
          </a:p>
          <a:p>
            <a:pPr lvl="1"/>
            <a:r>
              <a:rPr lang="en-GB" dirty="0"/>
              <a:t>Explain your goals and point out when they are met</a:t>
            </a:r>
          </a:p>
          <a:p>
            <a:pPr marL="190500" lvl="1" indent="0">
              <a:buNone/>
            </a:pPr>
            <a:r>
              <a:rPr lang="en-GB" dirty="0"/>
              <a:t>- The best software makes this clear without much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CC7E8-41B8-4CD8-B2A2-172CA9E6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3EFDA-0CA5-4C16-AC2F-B7DA76D91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340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0C12-0C66-4584-B909-184298A0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demoes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B369-6404-4232-8AF7-1FB7FB07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2534540"/>
          </a:xfrm>
        </p:spPr>
        <p:txBody>
          <a:bodyPr/>
          <a:lstStyle/>
          <a:p>
            <a:r>
              <a:rPr lang="en-GB" dirty="0">
                <a:hlinkClick r:id="rId2"/>
              </a:rPr>
              <a:t>Oracle Security Manager Console</a:t>
            </a:r>
          </a:p>
          <a:p>
            <a:pPr lvl="1"/>
            <a:r>
              <a:rPr lang="en-GB" dirty="0">
                <a:hlinkClick r:id="rId2"/>
              </a:rPr>
              <a:t>Positioning</a:t>
            </a:r>
          </a:p>
          <a:p>
            <a:pPr lvl="1"/>
            <a:r>
              <a:rPr lang="en-GB" dirty="0">
                <a:hlinkClick r:id="rId2"/>
              </a:rPr>
              <a:t>//youtu.be/Mmb0wFQtC7c?t=1541</a:t>
            </a:r>
            <a:endParaRPr lang="en-GB" dirty="0"/>
          </a:p>
          <a:p>
            <a:pPr lvl="1"/>
            <a:r>
              <a:rPr lang="en-GB" dirty="0"/>
              <a:t>Vignettes</a:t>
            </a:r>
          </a:p>
          <a:p>
            <a:pPr lvl="1"/>
            <a:r>
              <a:rPr lang="en-GB" dirty="0">
                <a:hlinkClick r:id="rId3"/>
              </a:rPr>
              <a:t>https://youtu.be/Mmb0wFQtC7c?t</a:t>
            </a:r>
            <a:r>
              <a:rPr lang="en-GB">
                <a:hlinkClick r:id="rId3"/>
              </a:rPr>
              <a:t>=1650</a:t>
            </a:r>
            <a:endParaRPr lang="en-GB" dirty="0"/>
          </a:p>
          <a:p>
            <a:r>
              <a:rPr lang="en-GB" dirty="0" err="1"/>
              <a:t>SafePaaS</a:t>
            </a:r>
            <a:r>
              <a:rPr lang="en-GB" dirty="0"/>
              <a:t> Risk Analyzer</a:t>
            </a:r>
          </a:p>
          <a:p>
            <a:pPr lvl="1"/>
            <a:r>
              <a:rPr lang="en-GB" dirty="0">
                <a:hlinkClick r:id="rId4"/>
              </a:rPr>
              <a:t>https://youtu.be/lY_u4T1iX78?t=335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3795-D026-41AD-81D3-9D305A3B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AB332-10E7-41D2-A71C-751A755205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54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7CE1-BCFF-411D-A34A-BB5951C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for this afternoon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9545-9D5D-46F4-B136-C8B7A0CE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2529282"/>
          </a:xfrm>
        </p:spPr>
        <p:txBody>
          <a:bodyPr/>
          <a:lstStyle/>
          <a:p>
            <a:r>
              <a:rPr lang="en-GB" dirty="0"/>
              <a:t>Break into your groups.  </a:t>
            </a:r>
          </a:p>
          <a:p>
            <a:r>
              <a:rPr lang="en-GB" dirty="0"/>
              <a:t>Watch one of the demos</a:t>
            </a:r>
          </a:p>
          <a:p>
            <a:r>
              <a:rPr lang="en-GB" dirty="0"/>
              <a:t>Give me </a:t>
            </a:r>
          </a:p>
          <a:p>
            <a:pPr lvl="1"/>
            <a:r>
              <a:rPr lang="en-GB" dirty="0"/>
              <a:t>2 things that I did well in the demo</a:t>
            </a:r>
          </a:p>
          <a:p>
            <a:pPr lvl="1"/>
            <a:r>
              <a:rPr lang="en-GB" dirty="0"/>
              <a:t>2 things that I did badly in the demo</a:t>
            </a:r>
          </a:p>
          <a:p>
            <a:pPr lvl="1"/>
            <a:endParaRPr lang="en-GB" dirty="0"/>
          </a:p>
          <a:p>
            <a:r>
              <a:rPr lang="en-GB" dirty="0"/>
              <a:t>We will review the suggestions from each group in the 6:00 lecture.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996A-3723-4E3C-AFEB-53FE4ECF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49E35-6871-40CF-BBC1-FF7D1A3CE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463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71ACC21-7343-4D8F-9CC0-29813D4A9D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213100"/>
            <a:ext cx="7772400" cy="990600"/>
          </a:xfrm>
        </p:spPr>
        <p:txBody>
          <a:bodyPr/>
          <a:lstStyle/>
          <a:p>
            <a:pPr algn="ctr" eaLnBrk="1" hangingPunct="1"/>
            <a:br>
              <a:rPr lang="en-GB" altLang="en-US" dirty="0"/>
            </a:br>
            <a:endParaRPr lang="en-GB" altLang="en-US" dirty="0"/>
          </a:p>
        </p:txBody>
      </p:sp>
      <p:sp>
        <p:nvSpPr>
          <p:cNvPr id="31747" name="TextBox 2">
            <a:extLst>
              <a:ext uri="{FF2B5EF4-FFF2-40B4-BE49-F238E27FC236}">
                <a16:creationId xmlns:a16="http://schemas.microsoft.com/office/drawing/2014/main" id="{C201CEAA-5926-4FD7-B205-EBFAFFDB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665" y="2636838"/>
            <a:ext cx="393338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ZA" altLang="en-US" dirty="0">
                <a:solidFill>
                  <a:schemeClr val="bg1"/>
                </a:solidFill>
                <a:latin typeface="Arial" panose="020B0604020202020204" pitchFamily="34" charset="0"/>
              </a:rPr>
              <a:t>Next Lecture </a:t>
            </a:r>
          </a:p>
          <a:p>
            <a:pPr algn="ctr"/>
            <a:endParaRPr lang="en-ZA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Review your findings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A76BFC-AD6C-472E-9524-5EDD59EDC1D1}"/>
              </a:ext>
            </a:extLst>
          </p:cNvPr>
          <p:cNvSpPr/>
          <p:nvPr/>
        </p:nvSpPr>
        <p:spPr>
          <a:xfrm>
            <a:off x="251521" y="332656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GB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Demo</a:t>
            </a:r>
          </a:p>
          <a:p>
            <a:pPr algn="dist"/>
            <a:endParaRPr lang="en-GB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0B780-B7C5-4AA5-BB38-588600EB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937"/>
            <a:ext cx="91440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82F4-951D-4EA6-B62A-85CBE462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E3EF-8ED3-4B59-8924-EC611546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2141484"/>
          </a:xfrm>
        </p:spPr>
        <p:txBody>
          <a:bodyPr/>
          <a:lstStyle/>
          <a:p>
            <a:r>
              <a:rPr lang="en-GB" dirty="0"/>
              <a:t>Everybody should be able to sell</a:t>
            </a:r>
          </a:p>
          <a:p>
            <a:r>
              <a:rPr lang="en-GB" dirty="0"/>
              <a:t>Why people buy</a:t>
            </a:r>
          </a:p>
          <a:p>
            <a:r>
              <a:rPr lang="en-GB" dirty="0"/>
              <a:t>Difference between sprint review demo and sales demo</a:t>
            </a:r>
          </a:p>
          <a:p>
            <a:r>
              <a:rPr lang="en-GB" dirty="0"/>
              <a:t>Tell the story and let us know who you are</a:t>
            </a:r>
          </a:p>
          <a:p>
            <a:r>
              <a:rPr lang="en-GB" dirty="0"/>
              <a:t>Some example demoes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3793-56D3-4778-B87D-8B42D326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5E44-89EE-49E8-8143-43D8188ED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39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Everybody should be able to sell</a:t>
            </a:r>
            <a:br>
              <a:rPr lang="en-GB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dirty="0"/>
            </a:b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B96415-6F2A-4CDD-9009-F24F4648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418133"/>
          </a:xfrm>
        </p:spPr>
        <p:txBody>
          <a:bodyPr/>
          <a:lstStyle/>
          <a:p>
            <a:r>
              <a:rPr lang="en-GB" dirty="0"/>
              <a:t>My mission is for you to have long successful careers.</a:t>
            </a:r>
          </a:p>
          <a:p>
            <a:r>
              <a:rPr lang="en-GB" dirty="0"/>
              <a:t>As such I should teach you to sell</a:t>
            </a:r>
          </a:p>
          <a:p>
            <a:r>
              <a:rPr lang="en-GB" dirty="0"/>
              <a:t>We are very fortunate that as software engineers, we probably get to design, build, market and sell in our careers. </a:t>
            </a:r>
          </a:p>
          <a:p>
            <a:r>
              <a:rPr lang="en-GB" dirty="0"/>
              <a:t>Internally, good demoes get projects sponsored</a:t>
            </a:r>
          </a:p>
          <a:p>
            <a:r>
              <a:rPr lang="en-GB" dirty="0"/>
              <a:t>As your career progresses you are likely to do more product management than pure engineering</a:t>
            </a:r>
          </a:p>
          <a:p>
            <a:r>
              <a:rPr lang="en-GB" dirty="0"/>
              <a:t>Good product managers teach sales people how to sell their product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19050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4989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80F1-0E4D-4DCF-8137-F77F308C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people buy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2F1F-7F06-4EED-AF61-9F75EAA8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1698285"/>
          </a:xfrm>
        </p:spPr>
        <p:txBody>
          <a:bodyPr/>
          <a:lstStyle/>
          <a:p>
            <a:r>
              <a:rPr lang="en-GB" dirty="0"/>
              <a:t>PAIN</a:t>
            </a:r>
          </a:p>
          <a:p>
            <a:r>
              <a:rPr lang="en-GB" dirty="0"/>
              <a:t>NEED</a:t>
            </a:r>
          </a:p>
          <a:p>
            <a:r>
              <a:rPr lang="en-GB" dirty="0"/>
              <a:t>FEATURE </a:t>
            </a:r>
          </a:p>
          <a:p>
            <a:r>
              <a:rPr lang="en-GB" dirty="0"/>
              <a:t>BENEFIT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8C66-A20F-4190-BC6F-9CE74F87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CA462-CC85-45E0-BFA0-1D66104E30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16581-2EBE-4F11-8A9F-40C4B11995DE}"/>
              </a:ext>
            </a:extLst>
          </p:cNvPr>
          <p:cNvSpPr txBox="1"/>
          <p:nvPr/>
        </p:nvSpPr>
        <p:spPr>
          <a:xfrm>
            <a:off x="457200" y="3861048"/>
            <a:ext cx="814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People buy features, because they believe they will benefit.</a:t>
            </a:r>
          </a:p>
          <a:p>
            <a:r>
              <a:rPr lang="en-GB" dirty="0"/>
              <a:t>Those features should satisfy a currently unmet need.</a:t>
            </a:r>
          </a:p>
          <a:p>
            <a:r>
              <a:rPr lang="en-GB" dirty="0"/>
              <a:t>However-People make a decision because they are avoiding pain.</a:t>
            </a:r>
          </a:p>
        </p:txBody>
      </p:sp>
    </p:spTree>
    <p:extLst>
      <p:ext uri="{BB962C8B-B14F-4D97-AF65-F5344CB8AC3E}">
        <p14:creationId xmlns:p14="http://schemas.microsoft.com/office/powerpoint/2010/main" val="328188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80F1-0E4D-4DCF-8137-F77F308C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people buy.  An example data sheet.</a:t>
            </a:r>
          </a:p>
        </p:txBody>
      </p:sp>
      <p:pic>
        <p:nvPicPr>
          <p:cNvPr id="7" name="Content Placeholder 6" descr="A close up of a newspaper&#10;&#10;Description automatically generated">
            <a:extLst>
              <a:ext uri="{FF2B5EF4-FFF2-40B4-BE49-F238E27FC236}">
                <a16:creationId xmlns:a16="http://schemas.microsoft.com/office/drawing/2014/main" id="{4BC2B70B-CAA9-4354-86AD-083C07D4C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44722"/>
            <a:ext cx="6626037" cy="496953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8C66-A20F-4190-BC6F-9CE74F87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CA462-CC85-45E0-BFA0-1D66104E30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9785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60CB-21E6-44E5-A1BD-36C31C71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 between sprint review demo and sales demo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7CCB-70BD-45AF-BAEE-E1D65C0F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1698285"/>
          </a:xfrm>
        </p:spPr>
        <p:txBody>
          <a:bodyPr/>
          <a:lstStyle/>
          <a:p>
            <a:r>
              <a:rPr lang="en-GB" dirty="0"/>
              <a:t>Your sprint demoes are good practice but your objective is different. </a:t>
            </a:r>
          </a:p>
          <a:p>
            <a:r>
              <a:rPr lang="en-GB" dirty="0"/>
              <a:t>You are trying to show the user story</a:t>
            </a:r>
          </a:p>
          <a:p>
            <a:r>
              <a:rPr lang="en-GB" dirty="0"/>
              <a:t>It is engineering demoing to product owner</a:t>
            </a:r>
          </a:p>
          <a:p>
            <a:r>
              <a:rPr lang="en-GB" dirty="0"/>
              <a:t>Your sales demo is product owner to customer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15F3-3012-4864-9290-C2813CA0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DFDF1-541E-4BD9-B046-EF02EA011C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077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2605-81D5-4505-B27D-AC346CE1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 in the Buying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30ADF-B8E8-4A46-B107-B85C574B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412875"/>
          </a:xfrm>
        </p:spPr>
        <p:txBody>
          <a:bodyPr/>
          <a:lstStyle/>
          <a:p>
            <a:r>
              <a:rPr lang="en-GB" dirty="0"/>
              <a:t>INITIATOR first identifies the need to buy a particular product or service to solve an organisational problem;</a:t>
            </a:r>
          </a:p>
          <a:p>
            <a:r>
              <a:rPr lang="en-GB" dirty="0"/>
              <a:t>INFLUENCER (their) views influence the buying centre's buyers and deciders;</a:t>
            </a:r>
          </a:p>
          <a:p>
            <a:r>
              <a:rPr lang="en-GB" dirty="0"/>
              <a:t>DECIDER ultimately approves all or any part of the entire buying decision -- whether to buy, what to buy, how to buy, and where to buy;</a:t>
            </a:r>
          </a:p>
          <a:p>
            <a:r>
              <a:rPr lang="en-GB" dirty="0"/>
              <a:t>BUYER holds the formal authority to select the supplier and to arrange terms of condition;</a:t>
            </a:r>
          </a:p>
          <a:p>
            <a:r>
              <a:rPr lang="en-GB" dirty="0"/>
              <a:t>USER consumes or uses the product or service;</a:t>
            </a:r>
          </a:p>
          <a:p>
            <a:r>
              <a:rPr lang="en-GB" dirty="0"/>
              <a:t>GATEKEEPER controls information or access or both, to decision makers and influencers.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C192-B6CB-46DF-BA2B-97F70AB1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D14BE-81DE-4E42-824E-7FCFBC87E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995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B95A-04BE-4217-85FA-6C3A3B87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Seating Arrangements</a:t>
            </a:r>
          </a:p>
        </p:txBody>
      </p:sp>
      <p:pic>
        <p:nvPicPr>
          <p:cNvPr id="7" name="Content Placeholder 6" descr="A large room&#10;&#10;Description automatically generated">
            <a:extLst>
              <a:ext uri="{FF2B5EF4-FFF2-40B4-BE49-F238E27FC236}">
                <a16:creationId xmlns:a16="http://schemas.microsoft.com/office/drawing/2014/main" id="{6C28C6B2-2373-49BA-BB75-B6059FE86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09052" y="1628800"/>
            <a:ext cx="5146816" cy="343550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F491-B79B-4318-BDD4-453020E9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E6FF1-EBB9-400F-97FF-E54659D4C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88D465-8C8E-4615-987E-2DEAB1F0C656}"/>
              </a:ext>
            </a:extLst>
          </p:cNvPr>
          <p:cNvSpPr txBox="1">
            <a:spLocks/>
          </p:cNvSpPr>
          <p:nvPr/>
        </p:nvSpPr>
        <p:spPr bwMode="auto">
          <a:xfrm>
            <a:off x="381000" y="1447800"/>
            <a:ext cx="3038872" cy="413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88913" indent="-18891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har char="•"/>
              <a:defRPr>
                <a:solidFill>
                  <a:srgbClr val="004D75"/>
                </a:solidFill>
                <a:latin typeface="+mn-lt"/>
                <a:ea typeface="+mn-ea"/>
                <a:cs typeface="+mn-cs"/>
              </a:defRPr>
            </a:lvl1pPr>
            <a:lvl2pPr marL="379413" indent="-188913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har char="–"/>
              <a:defRPr sz="1500">
                <a:solidFill>
                  <a:srgbClr val="004D75"/>
                </a:solidFill>
                <a:latin typeface="+mn-lt"/>
              </a:defRPr>
            </a:lvl2pPr>
            <a:lvl3pPr marL="530225" indent="-1492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•"/>
              <a:defRPr sz="1200">
                <a:solidFill>
                  <a:srgbClr val="004D75"/>
                </a:solidFill>
                <a:latin typeface="+mn-lt"/>
              </a:defRPr>
            </a:lvl3pPr>
            <a:lvl4pPr marL="862013" indent="-141288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200">
                <a:solidFill>
                  <a:srgbClr val="004D75"/>
                </a:solidFill>
                <a:latin typeface="+mn-lt"/>
              </a:defRPr>
            </a:lvl4pPr>
            <a:lvl5pPr marL="1235075" indent="-182563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5pPr>
            <a:lvl6pPr marL="16922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6pPr>
            <a:lvl7pPr marL="21494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7pPr>
            <a:lvl8pPr marL="26066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8pPr>
            <a:lvl9pPr marL="3063875" indent="-182563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har char="»"/>
              <a:defRPr sz="1200">
                <a:solidFill>
                  <a:srgbClr val="004D75"/>
                </a:solidFill>
                <a:latin typeface="+mn-lt"/>
              </a:defRPr>
            </a:lvl9pPr>
          </a:lstStyle>
          <a:p>
            <a:r>
              <a:rPr lang="en-GB" kern="0" dirty="0"/>
              <a:t>You will be at the front</a:t>
            </a:r>
          </a:p>
          <a:p>
            <a:r>
              <a:rPr lang="en-GB" kern="0" dirty="0"/>
              <a:t>You want a colleague at the back to divert attention if you get into trouble.</a:t>
            </a:r>
          </a:p>
          <a:p>
            <a:r>
              <a:rPr lang="en-GB" kern="0" dirty="0"/>
              <a:t>Your customers are likely to be sat at the back on the opposing side.</a:t>
            </a:r>
          </a:p>
          <a:p>
            <a:r>
              <a:rPr lang="en-GB" kern="0" dirty="0"/>
              <a:t>It is bad form to outnumber the customers</a:t>
            </a:r>
          </a:p>
        </p:txBody>
      </p:sp>
    </p:spTree>
    <p:extLst>
      <p:ext uri="{BB962C8B-B14F-4D97-AF65-F5344CB8AC3E}">
        <p14:creationId xmlns:p14="http://schemas.microsoft.com/office/powerpoint/2010/main" val="12685709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E933EB17DAD240A20F039E18256601" ma:contentTypeVersion="7" ma:contentTypeDescription="Create a new document." ma:contentTypeScope="" ma:versionID="c712a2874b9c5d2b144d038983102fcd">
  <xsd:schema xmlns:xsd="http://www.w3.org/2001/XMLSchema" xmlns:xs="http://www.w3.org/2001/XMLSchema" xmlns:p="http://schemas.microsoft.com/office/2006/metadata/properties" xmlns:ns3="2972a71e-b466-49fe-bae0-d7764d7a04d8" targetNamespace="http://schemas.microsoft.com/office/2006/metadata/properties" ma:root="true" ma:fieldsID="6da56e68601229589728e73015a7c48b" ns3:_="">
    <xsd:import namespace="2972a71e-b466-49fe-bae0-d7764d7a04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2a71e-b466-49fe-bae0-d7764d7a04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0BBF3A-C574-478C-926E-E0754E7926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0CBD1-DCB5-485F-9F11-D67C0363B907}">
  <ds:schemaRefs>
    <ds:schemaRef ds:uri="2972a71e-b466-49fe-bae0-d7764d7a04d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D579BCA-A9DC-4CFC-802D-A53AF0678D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72a71e-b466-49fe-bae0-d7764d7a04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604</Words>
  <Application>Microsoft Office PowerPoint</Application>
  <PresentationFormat>On-screen Show (4:3)</PresentationFormat>
  <Paragraphs>94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</vt:lpstr>
      <vt:lpstr>Verdana</vt:lpstr>
      <vt:lpstr>blank</vt:lpstr>
      <vt:lpstr>1_blank</vt:lpstr>
      <vt:lpstr>Advanced Systems Analysis and Design  How to Demo  SOFT 30121 L23  Presented   By  Nigel King ACMA CGMA PCM Nigel.King@ntu.ac.uk   </vt:lpstr>
      <vt:lpstr>PowerPoint Presentation</vt:lpstr>
      <vt:lpstr>The Big Picture</vt:lpstr>
      <vt:lpstr>Everybody should be able to sell  </vt:lpstr>
      <vt:lpstr>Why people buy</vt:lpstr>
      <vt:lpstr>Why people buy.  An example data sheet.</vt:lpstr>
      <vt:lpstr>Difference between sprint review demo and sales demo </vt:lpstr>
      <vt:lpstr>Roles in the Buying Process</vt:lpstr>
      <vt:lpstr>Seating Arrangements</vt:lpstr>
      <vt:lpstr>The demo flow</vt:lpstr>
      <vt:lpstr>Some demoes</vt:lpstr>
      <vt:lpstr>Task for this afternoon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Systems Analysis and Design  Conducting Reviews  SOFT 30121 L20  Presented   By  Nigel King ACMA CGMA PCM Nigel.King@ntu.ac.uk   </dc:title>
  <dc:creator>King, Nigel</dc:creator>
  <cp:lastModifiedBy>King, Nigel</cp:lastModifiedBy>
  <cp:revision>22</cp:revision>
  <dcterms:created xsi:type="dcterms:W3CDTF">2020-08-25T16:23:13Z</dcterms:created>
  <dcterms:modified xsi:type="dcterms:W3CDTF">2021-02-12T19:13:00Z</dcterms:modified>
</cp:coreProperties>
</file>