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26"/>
  </p:notesMasterIdLst>
  <p:handoutMasterIdLst>
    <p:handoutMasterId r:id="rId27"/>
  </p:handoutMasterIdLst>
  <p:sldIdLst>
    <p:sldId id="660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8" r:id="rId14"/>
    <p:sldId id="271" r:id="rId15"/>
    <p:sldId id="267" r:id="rId16"/>
    <p:sldId id="273" r:id="rId17"/>
    <p:sldId id="274" r:id="rId18"/>
    <p:sldId id="275" r:id="rId19"/>
    <p:sldId id="276" r:id="rId20"/>
    <p:sldId id="277" r:id="rId21"/>
    <p:sldId id="280" r:id="rId22"/>
    <p:sldId id="279" r:id="rId23"/>
    <p:sldId id="272" r:id="rId24"/>
    <p:sldId id="524" r:id="rId2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5"/>
    <a:srgbClr val="00FF00"/>
    <a:srgbClr val="66FF99"/>
    <a:srgbClr val="99FFCC"/>
    <a:srgbClr val="66FF66"/>
    <a:srgbClr val="FF99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39" autoAdjust="0"/>
  </p:normalViewPr>
  <p:slideViewPr>
    <p:cSldViewPr>
      <p:cViewPr varScale="1">
        <p:scale>
          <a:sx n="64" d="100"/>
          <a:sy n="64" d="100"/>
        </p:scale>
        <p:origin x="13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709E-05AE-4D19-B05A-36F42BCF0082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9CC75-6FBE-44E5-BC7E-F905C34D1B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C6E4-B910-45F9-82AF-AB8BE04DDF6F}" type="datetimeFigureOut">
              <a:rPr lang="en-US" smtClean="0"/>
              <a:pPr/>
              <a:t>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66AF5-7AE8-4C9E-9D29-254F1BC0BE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DF5F59E-AB8A-48C6-8DCE-DBCDB06193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6C665-5849-4E82-851E-37EB6BFF72AF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3D3AD2A-A6FA-4ACA-A0DF-6B46ED5FA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FA572CA-0884-465E-96C6-614EA7D99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89ADB2B-30DB-4239-B075-60958F2DB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767A9AF-C5CC-4B5C-BC27-DAC0D8495653}" type="slidenum">
              <a:rPr lang="en-GB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n-GB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D9B75D4-7E17-496B-98C6-EFC4233C3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44DBD9B-AAD9-4DAF-81F2-1E2DF279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143000"/>
            <a:ext cx="8839200" cy="5562600"/>
          </a:xfrm>
          <a:prstGeom prst="rect">
            <a:avLst/>
          </a:prstGeom>
          <a:solidFill>
            <a:srgbClr val="004D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48" charset="0"/>
              <a:cs typeface="Arial" charset="0"/>
            </a:endParaRPr>
          </a:p>
        </p:txBody>
      </p:sp>
      <p:pic>
        <p:nvPicPr>
          <p:cNvPr id="5" name="Picture 5" descr="NTU 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323850"/>
            <a:ext cx="2435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06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76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794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8E9C-783D-4EDA-BAF6-1795ADAC1333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6B720-C743-44F4-BBA7-1EE5ED6F11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253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253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AB414-8B1F-4E61-AF80-07C1890FA8BA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D53E-954B-4E4A-9530-085B332D12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9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D2AA970-4E71-4004-91FB-EE297090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8839200" cy="5562600"/>
          </a:xfrm>
          <a:prstGeom prst="rect">
            <a:avLst/>
          </a:prstGeom>
          <a:solidFill>
            <a:srgbClr val="004D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pic>
        <p:nvPicPr>
          <p:cNvPr id="5" name="Picture 5" descr="NTU logo RGB">
            <a:extLst>
              <a:ext uri="{FF2B5EF4-FFF2-40B4-BE49-F238E27FC236}">
                <a16:creationId xmlns:a16="http://schemas.microsoft.com/office/drawing/2014/main" id="{50596EEA-E245-40D2-83F9-0D1501A0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323850"/>
            <a:ext cx="2435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06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76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99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DFE2919-4711-4635-B466-1E65A5C6C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9B118-951F-4210-95A1-158B23349F78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152C387-0A3F-4338-896A-598EF41604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46908-54B0-4EF9-B997-73888F4A55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396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0AD9F96-8823-4B03-9B39-234703F24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81304-6D53-4C7B-B699-6B81E4D7B974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2C16A51-833A-4ADC-8B16-3D59D3D1A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F6F4C-86B6-4DE8-B8DA-D04C57CD06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372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76CE2D-3CA4-4EC7-8ED2-1D6547F69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AFEB4-E7A6-465B-9EC4-19AF9478B086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AE037C4-DDD5-4D84-9063-1F454BEB53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13AC0-CA19-40AB-9D34-4CC97A238C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657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31FCBB-F96B-45B3-BF47-6BF9469B8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381E-D27A-42B0-A40A-ABB3A71D4231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6C707A0-D576-46E2-89B8-3850B52F83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2BC9B-DD46-447B-A49D-6623C16A79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99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9B758E8-6C0F-40F3-A93B-FFC9F8259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D9F2-3FDD-4E4E-BD28-BC17B51B1635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BC008C5-55B8-4459-AA47-AD04EA8CE1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04F3A-E60A-4F64-A716-2BE920AAD1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4104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879488E-8006-46CA-A677-CAB70165B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ED1D5-63BE-4B39-BA36-1974BA87DA3E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F11DB14-CAF2-4F33-B63E-AD1E8B720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7424-7DE5-47F5-94F6-B80006E8B1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7492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BFEB877-8667-4613-B65D-30C2FFDE3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EE50-10DE-4EA6-94AA-1D62FCE225B5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A07F81-6943-4E77-B143-3F5F34ABC2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B7A5D-B8F3-4FE4-87F8-13EF0DC623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1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64BA8-6D01-4662-B50D-8966B381A429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EE600-4527-4325-AB02-09A779AB1D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1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29818AA-DC53-4F19-8880-E8E12D52D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B932-0925-4459-B0B6-4E0E1A699DE3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C923BF-959B-41C9-B564-15E03BE6CC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304FE-6269-4171-B77D-25DF63789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524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75A8BB9-BF31-4F22-8716-15EA9778E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8C39A-31AA-41AF-9F08-93F30D12DBBF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734508A-01DF-4210-8507-BFF53F5FDB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0C0E8-2A0C-43DE-ACD5-370E9DA5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8946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253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253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4D341E-B50C-436D-AD94-F65E7AD12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02C8A-3F92-4280-A2BF-0BA608E64D4A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E55198A-7258-48A1-8073-856AFE6EFB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D7451-AC75-4A07-9C43-48CF6CC1BF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78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57DB4-5599-4FA2-861F-8126AF48E67B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2695-5A92-499B-ACF9-54F7E8C8E9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A8D18-334C-4998-944B-E511E4C0880C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ADD1-96E8-45F9-9930-8A844D50F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BE16-9948-470B-95FC-8115EC205679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FD154-5F8B-4E67-8EF6-6F42040F6C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4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EF3D3-6F8B-490F-BBD3-901A8FBE7F9D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ECA15-A4F9-4893-8A92-1D47B5C258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AF39A-BD78-43D7-BE27-22862C4D5123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29ED2-FA89-413F-8653-A21F916E38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71BE-62F1-41FA-9198-33951623819D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31AFD-86B3-49D5-9EB1-23442A0CD8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6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6E9D8-F619-4D3E-96FB-39FF4F50885F}" type="datetime4">
              <a:rPr lang="en-GB"/>
              <a:pPr>
                <a:defRPr/>
              </a:pPr>
              <a:t>12 February 2021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A3D0-6C97-4AAC-8917-C5EA34A824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198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457200" y="6019800"/>
            <a:ext cx="8229600" cy="0"/>
          </a:xfrm>
          <a:prstGeom prst="line">
            <a:avLst/>
          </a:prstGeom>
          <a:noFill/>
          <a:ln w="15875">
            <a:solidFill>
              <a:srgbClr val="B2C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800">
              <a:solidFill>
                <a:srgbClr val="004D75"/>
              </a:solidFill>
              <a:cs typeface="Arial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95288" y="616585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" pitchFamily="48" charset="0"/>
            </a:endParaRPr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9D775-4085-42E2-80ED-D6B48BDCBB09}" type="datetime4">
              <a:rPr lang="en-GB">
                <a:solidFill>
                  <a:srgbClr val="004D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 February 2021</a:t>
            </a:fld>
            <a:endParaRPr lang="en-GB">
              <a:solidFill>
                <a:srgbClr val="004D75"/>
              </a:solidFill>
              <a:cs typeface="Arial" charset="0"/>
            </a:endParaRP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154DF-368B-4619-BA2E-04D204D99FCF}" type="slidenum">
              <a:rPr lang="en-GB">
                <a:solidFill>
                  <a:srgbClr val="004D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4D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9pPr>
    </p:titleStyle>
    <p:bodyStyle>
      <a:lvl1pPr marL="188913" indent="-188913" algn="l" rtl="0" eaLnBrk="0" fontAlgn="base" hangingPunct="0">
        <a:lnSpc>
          <a:spcPct val="110000"/>
        </a:lnSpc>
        <a:spcBef>
          <a:spcPct val="30000"/>
        </a:spcBef>
        <a:spcAft>
          <a:spcPct val="20000"/>
        </a:spcAft>
        <a:buChar char="•"/>
        <a:defRPr>
          <a:solidFill>
            <a:srgbClr val="004D75"/>
          </a:solidFill>
          <a:latin typeface="+mn-lt"/>
          <a:ea typeface="+mn-ea"/>
          <a:cs typeface="+mn-cs"/>
        </a:defRPr>
      </a:lvl1pPr>
      <a:lvl2pPr marL="379413" indent="-188913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har char="–"/>
        <a:defRPr sz="1500">
          <a:solidFill>
            <a:srgbClr val="004D75"/>
          </a:solidFill>
          <a:latin typeface="+mn-lt"/>
        </a:defRPr>
      </a:lvl2pPr>
      <a:lvl3pPr marL="530225" indent="-14922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•"/>
        <a:defRPr sz="1200">
          <a:solidFill>
            <a:srgbClr val="004D75"/>
          </a:solidFill>
          <a:latin typeface="+mn-lt"/>
        </a:defRPr>
      </a:lvl3pPr>
      <a:lvl4pPr marL="862013" indent="-141288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–"/>
        <a:defRPr sz="1200">
          <a:solidFill>
            <a:srgbClr val="004D75"/>
          </a:solidFill>
          <a:latin typeface="+mn-lt"/>
        </a:defRPr>
      </a:lvl4pPr>
      <a:lvl5pPr marL="1235075" indent="-182563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5pPr>
      <a:lvl6pPr marL="16922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6pPr>
      <a:lvl7pPr marL="21494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7pPr>
      <a:lvl8pPr marL="26066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8pPr>
      <a:lvl9pPr marL="30638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AD4233-BF12-44D7-9EAB-B11D99D4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67D65E-60CF-467C-80E1-7D15C85B2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9DE46B-611E-4E30-AA6A-1EB9AED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198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>
            <a:extLst>
              <a:ext uri="{FF2B5EF4-FFF2-40B4-BE49-F238E27FC236}">
                <a16:creationId xmlns:a16="http://schemas.microsoft.com/office/drawing/2014/main" id="{20AEBA00-5283-4C6C-B7FD-262BBFA0F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6019800"/>
            <a:ext cx="8229600" cy="0"/>
          </a:xfrm>
          <a:prstGeom prst="line">
            <a:avLst/>
          </a:prstGeom>
          <a:noFill/>
          <a:ln w="15875">
            <a:solidFill>
              <a:srgbClr val="B2C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46FA76BC-3179-49B7-9D84-A71B7AA6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16585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48167" name="Rectangle 7">
            <a:extLst>
              <a:ext uri="{FF2B5EF4-FFF2-40B4-BE49-F238E27FC236}">
                <a16:creationId xmlns:a16="http://schemas.microsoft.com/office/drawing/2014/main" id="{F71B609A-0C07-4805-8F62-F14F471206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5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F48592A3-B282-4051-A398-BF8FABFBBD21}" type="datetime4">
              <a:rPr lang="en-GB" altLang="en-US"/>
              <a:pPr>
                <a:defRPr/>
              </a:pPr>
              <a:t>12 February 2021</a:t>
            </a:fld>
            <a:endParaRPr lang="en-GB" altLang="en-US"/>
          </a:p>
        </p:txBody>
      </p:sp>
      <p:sp>
        <p:nvSpPr>
          <p:cNvPr id="348168" name="Rectangle 8">
            <a:extLst>
              <a:ext uri="{FF2B5EF4-FFF2-40B4-BE49-F238E27FC236}">
                <a16:creationId xmlns:a16="http://schemas.microsoft.com/office/drawing/2014/main" id="{70394DC7-E9FF-457E-8D16-6981481715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205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834AE9-9F84-4AAF-8273-9C8BB9AB0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29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9pPr>
    </p:titleStyle>
    <p:bodyStyle>
      <a:lvl1pPr marL="188913" indent="-188913" algn="l" rtl="0" eaLnBrk="0" fontAlgn="base" hangingPunct="0">
        <a:lnSpc>
          <a:spcPct val="110000"/>
        </a:lnSpc>
        <a:spcBef>
          <a:spcPct val="30000"/>
        </a:spcBef>
        <a:spcAft>
          <a:spcPct val="20000"/>
        </a:spcAft>
        <a:buChar char="•"/>
        <a:defRPr>
          <a:solidFill>
            <a:srgbClr val="004D75"/>
          </a:solidFill>
          <a:latin typeface="+mn-lt"/>
          <a:ea typeface="+mn-ea"/>
          <a:cs typeface="+mn-cs"/>
        </a:defRPr>
      </a:lvl1pPr>
      <a:lvl2pPr marL="379413" indent="-188913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har char="–"/>
        <a:defRPr sz="1500">
          <a:solidFill>
            <a:srgbClr val="004D75"/>
          </a:solidFill>
          <a:latin typeface="+mn-lt"/>
        </a:defRPr>
      </a:lvl2pPr>
      <a:lvl3pPr marL="530225" indent="-14922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•"/>
        <a:defRPr sz="1200">
          <a:solidFill>
            <a:srgbClr val="004D75"/>
          </a:solidFill>
          <a:latin typeface="+mn-lt"/>
        </a:defRPr>
      </a:lvl3pPr>
      <a:lvl4pPr marL="862013" indent="-141288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–"/>
        <a:defRPr sz="1200">
          <a:solidFill>
            <a:srgbClr val="004D75"/>
          </a:solidFill>
          <a:latin typeface="+mn-lt"/>
        </a:defRPr>
      </a:lvl4pPr>
      <a:lvl5pPr marL="1235075" indent="-182563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5pPr>
      <a:lvl6pPr marL="16922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6pPr>
      <a:lvl7pPr marL="21494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7pPr>
      <a:lvl8pPr marL="26066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8pPr>
      <a:lvl9pPr marL="30638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o.org/" TargetMode="External"/><Relationship Id="rId3" Type="http://schemas.openxmlformats.org/officeDocument/2006/relationships/hyperlink" Target="http://www.dilbert.com/" TargetMode="External"/><Relationship Id="rId7" Type="http://schemas.openxmlformats.org/officeDocument/2006/relationships/hyperlink" Target="http://www.sei.cmu.edu/tsp/tsp.html" TargetMode="External"/><Relationship Id="rId2" Type="http://schemas.openxmlformats.org/officeDocument/2006/relationships/hyperlink" Target="http://praxiom.com/iso-9001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sei.cmu.edu/news-at-sei/features/1999/jun/Background.jun99.pdf" TargetMode="External"/><Relationship Id="rId5" Type="http://schemas.openxmlformats.org/officeDocument/2006/relationships/hyperlink" Target="http://www.sei.cmu.edu/reports/09sr018.pdf" TargetMode="External"/><Relationship Id="rId4" Type="http://schemas.openxmlformats.org/officeDocument/2006/relationships/hyperlink" Target="http://www.sei.cmu.edu/cmm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F8DD9CB-29D5-460C-956E-0E1AD296DE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717675"/>
            <a:ext cx="7772400" cy="990600"/>
          </a:xfrm>
        </p:spPr>
        <p:txBody>
          <a:bodyPr/>
          <a:lstStyle/>
          <a:p>
            <a:pPr algn="ctr" eaLnBrk="1" hangingPunct="1"/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Systems Analysis and Design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Quality Reviews</a:t>
            </a:r>
            <a:br>
              <a:rPr lang="en-GB" dirty="0"/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SOFT 30121 L23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Nigel King ACMA CGMA PCM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Nigel.King@ntu.ac.uk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Personal Software Process (ref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95" y="980728"/>
            <a:ext cx="8229600" cy="5026563"/>
          </a:xfrm>
        </p:spPr>
        <p:txBody>
          <a:bodyPr/>
          <a:lstStyle/>
          <a:p>
            <a:r>
              <a:rPr lang="en-GB" dirty="0"/>
              <a:t>A system developed by Carnegie-Mellon to help engineers individually to:</a:t>
            </a:r>
          </a:p>
          <a:p>
            <a:pPr lvl="1"/>
            <a:r>
              <a:rPr lang="en-GB" dirty="0"/>
              <a:t>Improve their estimating and planning skills.</a:t>
            </a:r>
          </a:p>
          <a:p>
            <a:pPr lvl="1"/>
            <a:r>
              <a:rPr lang="en-GB" dirty="0"/>
              <a:t>Make commitments they can keep.</a:t>
            </a:r>
          </a:p>
          <a:p>
            <a:pPr lvl="1"/>
            <a:r>
              <a:rPr lang="en-GB" dirty="0"/>
              <a:t>Manage the quality of their projects.</a:t>
            </a:r>
          </a:p>
          <a:p>
            <a:pPr lvl="1"/>
            <a:r>
              <a:rPr lang="en-GB" dirty="0"/>
              <a:t>Reduce the number of defects in their work.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43" y="3429000"/>
            <a:ext cx="4043598" cy="3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6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53285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GB" dirty="0"/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Foundational Knowledge 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Basic PSP Concepts 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Size Measuring and Estimating 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Making and Tracking Project Plans 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Planning and Tracking Software Quality 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Software Design 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Process Extensions and Customizations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PSP Body of Knowledge</a:t>
            </a:r>
          </a:p>
        </p:txBody>
      </p:sp>
    </p:spTree>
    <p:extLst>
      <p:ext uri="{BB962C8B-B14F-4D97-AF65-F5344CB8AC3E}">
        <p14:creationId xmlns:p14="http://schemas.microsoft.com/office/powerpoint/2010/main" val="388495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5329238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1124744"/>
            <a:ext cx="32758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2400" dirty="0"/>
              <a:t>Early experiments -Show that as engineers ‘improved’, their estimations more closely matched the actual times taken to implement.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GB" sz="2400" dirty="0"/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2400" dirty="0"/>
              <a:t>However, note scale of estimation in minutes…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01872" y="1556792"/>
            <a:ext cx="2890664" cy="4525963"/>
          </a:xfrm>
        </p:spPr>
        <p:txBody>
          <a:bodyPr/>
          <a:lstStyle/>
          <a:p>
            <a:r>
              <a:rPr lang="en-GB" sz="2800" dirty="0">
                <a:latin typeface="Verdana" pitchFamily="32" charset="0"/>
              </a:rPr>
              <a:t>It </a:t>
            </a:r>
            <a:r>
              <a:rPr lang="en-GB" sz="2800" dirty="0">
                <a:solidFill>
                  <a:srgbClr val="FC0128"/>
                </a:solidFill>
                <a:latin typeface="Verdana" pitchFamily="32" charset="0"/>
              </a:rPr>
              <a:t>DOESN’T</a:t>
            </a:r>
            <a:r>
              <a:rPr lang="en-GB" sz="2800" dirty="0">
                <a:latin typeface="Verdana" pitchFamily="32" charset="0"/>
              </a:rPr>
              <a:t> mean the software took less time, just that engineers were more realistic!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slight snag…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412776"/>
            <a:ext cx="567834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81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4162" y="692696"/>
            <a:ext cx="3330326" cy="5185544"/>
          </a:xfrm>
        </p:spPr>
        <p:txBody>
          <a:bodyPr>
            <a:normAutofit/>
          </a:bodyPr>
          <a:lstStyle/>
          <a:p>
            <a:r>
              <a:rPr lang="en-GB" dirty="0"/>
              <a:t>Note that the rate of code production was not very different before/after</a:t>
            </a:r>
          </a:p>
          <a:p>
            <a:r>
              <a:rPr lang="en-GB" dirty="0"/>
              <a:t>However recent examples suggest that engineers better at producing quality products after such training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54546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89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GB" dirty="0"/>
              <a:t>Introduces process discipline and measurement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Introduces estimating and planning</a:t>
            </a:r>
          </a:p>
          <a:p>
            <a:pPr marL="624078" indent="-514350">
              <a:buFont typeface="+mj-lt"/>
              <a:buAutoNum type="arabicPeriod"/>
            </a:pPr>
            <a:r>
              <a:rPr lang="en-GB" dirty="0"/>
              <a:t>Introduces quality management and design</a:t>
            </a:r>
          </a:p>
          <a:p>
            <a:pPr marL="624078" indent="-514350">
              <a:buFont typeface="+mj-lt"/>
              <a:buAutoNum type="arabicPeriod"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Combines with Team Software Process.</a:t>
            </a:r>
          </a:p>
          <a:p>
            <a:pPr marL="109728" indent="0">
              <a:buNone/>
            </a:pPr>
            <a:r>
              <a:rPr lang="en-GB" sz="2800" dirty="0"/>
              <a:t>“TSP provides a defined process framework for managing, tracking and reporting the team's progress.” (ref 5)</a:t>
            </a:r>
            <a:r>
              <a:rPr lang="en-GB" sz="2800" dirty="0">
                <a:cs typeface="Arial" charset="0"/>
              </a:rPr>
              <a:t>‏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PSP works in evolutionary way</a:t>
            </a:r>
          </a:p>
        </p:txBody>
      </p:sp>
    </p:spTree>
    <p:extLst>
      <p:ext uri="{BB962C8B-B14F-4D97-AF65-F5344CB8AC3E}">
        <p14:creationId xmlns:p14="http://schemas.microsoft.com/office/powerpoint/2010/main" val="77654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Tries to avoid the following: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042976" cy="252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6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516" y="1196752"/>
            <a:ext cx="8712968" cy="5314595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postmortem</a:t>
            </a:r>
            <a:r>
              <a:rPr lang="en-GB" dirty="0"/>
              <a:t> analysis of the work conducted at the completion of a phase or project provides valuable information, including  </a:t>
            </a:r>
          </a:p>
          <a:p>
            <a:pPr lvl="1"/>
            <a:r>
              <a:rPr lang="en-GB" dirty="0"/>
              <a:t>updated project data for time, size, defects, and schedule (actual, to-date, and to-date %) </a:t>
            </a:r>
          </a:p>
          <a:p>
            <a:pPr lvl="1"/>
            <a:r>
              <a:rPr lang="en-GB" dirty="0"/>
              <a:t>updated calculations for quality or performance data </a:t>
            </a:r>
          </a:p>
          <a:p>
            <a:pPr lvl="1"/>
            <a:r>
              <a:rPr lang="en-GB" dirty="0"/>
              <a:t>a review of performance against the plan </a:t>
            </a:r>
          </a:p>
          <a:p>
            <a:pPr lvl="1"/>
            <a:r>
              <a:rPr lang="en-GB" dirty="0"/>
              <a:t>updated historical databases for size and productivity </a:t>
            </a:r>
          </a:p>
          <a:p>
            <a:pPr lvl="1"/>
            <a:r>
              <a:rPr lang="en-GB" dirty="0"/>
              <a:t>process adjustments needed, based on personal data (notes made on process improvement proposal (PIP) forms, changes in design or code review checklists indicated by defects that escaped a phase, and so 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of PSP – ‘Post-Mortem’ </a:t>
            </a:r>
          </a:p>
        </p:txBody>
      </p:sp>
    </p:spTree>
    <p:extLst>
      <p:ext uri="{BB962C8B-B14F-4D97-AF65-F5344CB8AC3E}">
        <p14:creationId xmlns:p14="http://schemas.microsoft.com/office/powerpoint/2010/main" val="160573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07678"/>
          </a:xfrm>
        </p:spPr>
        <p:txBody>
          <a:bodyPr>
            <a:normAutofit/>
          </a:bodyPr>
          <a:lstStyle/>
          <a:p>
            <a:r>
              <a:rPr lang="en-GB" dirty="0"/>
              <a:t>Other techniques…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23528" y="2204864"/>
            <a:ext cx="4173860" cy="4032448"/>
          </a:xfrm>
        </p:spPr>
        <p:txBody>
          <a:bodyPr/>
          <a:lstStyle/>
          <a:p>
            <a:pPr marL="339725" indent="-338138" algn="ctr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dirty="0"/>
              <a:t>Early lifecycle:</a:t>
            </a:r>
            <a:r>
              <a:rPr lang="en-GB" dirty="0"/>
              <a:t> 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Formalised Estimation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Requirements walkthroughs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Formal specifications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Planning (covered in project management)</a:t>
            </a:r>
            <a:r>
              <a:rPr lang="en-GB" dirty="0">
                <a:cs typeface="Arial" charset="0"/>
              </a:rPr>
              <a:t>‏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993" y="908720"/>
            <a:ext cx="4392488" cy="5400600"/>
          </a:xfrm>
        </p:spPr>
        <p:txBody>
          <a:bodyPr>
            <a:normAutofit fontScale="85000" lnSpcReduction="10000"/>
          </a:bodyPr>
          <a:lstStyle/>
          <a:p>
            <a:pPr marL="339725" indent="-338138" algn="ctr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dirty="0"/>
              <a:t>Mid lifecycle: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Design reviews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Fagan reviews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dirty="0"/>
              <a:t>	(Entry and Exit Criteria)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Automated design metrics</a:t>
            </a:r>
          </a:p>
          <a:p>
            <a:r>
              <a:rPr lang="en-GB" sz="1800" dirty="0"/>
              <a:t>(Test for each feature)</a:t>
            </a:r>
          </a:p>
          <a:p>
            <a:pPr marL="339725" indent="-338138" algn="ctr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i="1" dirty="0"/>
              <a:t>Later lifecycle: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Coding standards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Code reviews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Automated code metrics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Automated testing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Test planning, specification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Regression testing</a:t>
            </a:r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7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357464"/>
          </a:xfrm>
        </p:spPr>
        <p:txBody>
          <a:bodyPr>
            <a:normAutofit/>
          </a:bodyPr>
          <a:lstStyle/>
          <a:p>
            <a:pPr marL="377825" indent="-376238">
              <a:lnSpc>
                <a:spcPct val="100000"/>
              </a:lnSpc>
              <a:buClrTx/>
              <a:buFontTx/>
              <a:buNone/>
              <a:tabLst>
                <a:tab pos="377825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GB" dirty="0"/>
              <a:t>1. </a:t>
            </a:r>
            <a:r>
              <a:rPr lang="en-GB" dirty="0">
                <a:solidFill>
                  <a:srgbClr val="CCCCFF"/>
                </a:solidFill>
                <a:hlinkClick r:id="rId2"/>
              </a:rPr>
              <a:t>http://praxiom.com/iso-9001.htm</a:t>
            </a:r>
            <a:r>
              <a:rPr lang="en-GB" dirty="0"/>
              <a:t> - ISO 9001 2000 TRANSLATED INTO PLAIN ENGLISH</a:t>
            </a:r>
          </a:p>
          <a:p>
            <a:pPr marL="377825" indent="-376238">
              <a:lnSpc>
                <a:spcPct val="100000"/>
              </a:lnSpc>
              <a:buClrTx/>
              <a:buFontTx/>
              <a:buNone/>
              <a:tabLst>
                <a:tab pos="377825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GB" dirty="0"/>
              <a:t>2.</a:t>
            </a:r>
            <a:r>
              <a:rPr lang="en-GB" dirty="0">
                <a:solidFill>
                  <a:srgbClr val="CCCCFF"/>
                </a:solidFill>
              </a:rPr>
              <a:t> </a:t>
            </a:r>
            <a:r>
              <a:rPr lang="en-GB" dirty="0">
                <a:solidFill>
                  <a:srgbClr val="CCCCFF"/>
                </a:solidFill>
                <a:hlinkClick r:id="rId3"/>
              </a:rPr>
              <a:t>http://www.dilbert.com/</a:t>
            </a:r>
            <a:r>
              <a:rPr lang="en-GB" dirty="0"/>
              <a:t> - an essential guide!</a:t>
            </a:r>
          </a:p>
          <a:p>
            <a:pPr marL="377825" indent="-376238">
              <a:lnSpc>
                <a:spcPct val="100000"/>
              </a:lnSpc>
              <a:buClrTx/>
              <a:buFontTx/>
              <a:buNone/>
              <a:tabLst>
                <a:tab pos="377825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GB" dirty="0"/>
              <a:t>3.</a:t>
            </a:r>
            <a:r>
              <a:rPr lang="en-GB" dirty="0">
                <a:solidFill>
                  <a:srgbClr val="CCCCFF"/>
                </a:solidFill>
              </a:rPr>
              <a:t> </a:t>
            </a:r>
            <a:r>
              <a:rPr lang="en-GB" dirty="0">
                <a:solidFill>
                  <a:srgbClr val="CCCCFF"/>
                </a:solidFill>
                <a:hlinkClick r:id="rId4"/>
              </a:rPr>
              <a:t>http://www.sei.cmu.edu/cmmi/</a:t>
            </a:r>
            <a:r>
              <a:rPr lang="en-GB" dirty="0"/>
              <a:t> </a:t>
            </a:r>
          </a:p>
          <a:p>
            <a:pPr marL="377825" indent="-376238">
              <a:buClrTx/>
              <a:buNone/>
              <a:tabLst>
                <a:tab pos="377825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GB" dirty="0"/>
              <a:t>4. </a:t>
            </a:r>
            <a:r>
              <a:rPr lang="en-GB" dirty="0">
                <a:hlinkClick r:id="rId5"/>
              </a:rPr>
              <a:t>http://www.sei.cmu.edu/reports/09sr018.pdf</a:t>
            </a:r>
            <a:endParaRPr lang="en-GB" dirty="0"/>
          </a:p>
          <a:p>
            <a:pPr marL="377825" indent="-376238">
              <a:lnSpc>
                <a:spcPct val="100000"/>
              </a:lnSpc>
              <a:buClrTx/>
              <a:buFontTx/>
              <a:buNone/>
              <a:tabLst>
                <a:tab pos="377825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GB" dirty="0"/>
              <a:t>5. </a:t>
            </a:r>
            <a:r>
              <a:rPr lang="en-GB" dirty="0">
                <a:solidFill>
                  <a:srgbClr val="CCCCFF"/>
                </a:solidFill>
                <a:hlinkClick r:id="rId6"/>
              </a:rPr>
              <a:t>http://www.sei.cmu.edu/news-at-sei/features/1999/jun/Background.jun99.pdf</a:t>
            </a:r>
            <a:r>
              <a:rPr lang="en-GB" dirty="0"/>
              <a:t> - “Pathways to Process Maturity”</a:t>
            </a:r>
          </a:p>
          <a:p>
            <a:pPr marL="377825" indent="-376238">
              <a:lnSpc>
                <a:spcPct val="100000"/>
              </a:lnSpc>
              <a:buClrTx/>
              <a:buFontTx/>
              <a:buNone/>
              <a:tabLst>
                <a:tab pos="377825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GB" dirty="0"/>
              <a:t>6.</a:t>
            </a:r>
            <a:r>
              <a:rPr lang="en-GB" dirty="0">
                <a:solidFill>
                  <a:srgbClr val="CCCCFF"/>
                </a:solidFill>
              </a:rPr>
              <a:t> </a:t>
            </a:r>
            <a:r>
              <a:rPr lang="en-GB" dirty="0">
                <a:solidFill>
                  <a:srgbClr val="CCCCFF"/>
                </a:solidFill>
                <a:hlinkClick r:id="rId7"/>
              </a:rPr>
              <a:t>http://www.sei.cmu.edu/tsp/tsp.html</a:t>
            </a:r>
            <a:r>
              <a:rPr lang="en-GB" dirty="0"/>
              <a:t> - team software process</a:t>
            </a:r>
          </a:p>
          <a:p>
            <a:pPr marL="377825" indent="-376238">
              <a:lnSpc>
                <a:spcPct val="100000"/>
              </a:lnSpc>
              <a:buClrTx/>
              <a:buFontTx/>
              <a:buNone/>
              <a:tabLst>
                <a:tab pos="377825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GB" dirty="0"/>
              <a:t>7. </a:t>
            </a:r>
            <a:r>
              <a:rPr lang="en-GB" dirty="0">
                <a:solidFill>
                  <a:srgbClr val="CCCCFF"/>
                </a:solidFill>
                <a:hlinkClick r:id="rId8"/>
              </a:rPr>
              <a:t>www.iso.org</a:t>
            </a:r>
          </a:p>
          <a:p>
            <a:pPr marL="377825" indent="-376238">
              <a:lnSpc>
                <a:spcPct val="100000"/>
              </a:lnSpc>
              <a:buClrTx/>
              <a:buFontTx/>
              <a:buNone/>
              <a:tabLst>
                <a:tab pos="377825" algn="l"/>
                <a:tab pos="485775" algn="l"/>
                <a:tab pos="935038" algn="l"/>
                <a:tab pos="1384300" algn="l"/>
                <a:tab pos="1833563" algn="l"/>
                <a:tab pos="2282825" algn="l"/>
                <a:tab pos="2732088" algn="l"/>
                <a:tab pos="3181350" algn="l"/>
                <a:tab pos="3630613" algn="l"/>
                <a:tab pos="4079875" algn="l"/>
                <a:tab pos="4529138" algn="l"/>
                <a:tab pos="4978400" algn="l"/>
                <a:tab pos="5427663" algn="l"/>
                <a:tab pos="5876925" algn="l"/>
                <a:tab pos="6326188" algn="l"/>
                <a:tab pos="6775450" algn="l"/>
                <a:tab pos="7224713" algn="l"/>
                <a:tab pos="7673975" algn="l"/>
                <a:tab pos="8123238" algn="l"/>
                <a:tab pos="8572500" algn="l"/>
                <a:tab pos="9021763" algn="l"/>
              </a:tabLst>
            </a:pPr>
            <a:r>
              <a:rPr lang="en-GB" dirty="0"/>
              <a:t>8. http://en.wikipedia.org/wiki/Iso_9000</a:t>
            </a:r>
          </a:p>
          <a:p>
            <a:pPr marL="624078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8852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339725" indent="-338138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Last Lecture</a:t>
            </a:r>
          </a:p>
        </p:txBody>
      </p:sp>
    </p:spTree>
    <p:extLst>
      <p:ext uri="{BB962C8B-B14F-4D97-AF65-F5344CB8AC3E}">
        <p14:creationId xmlns:p14="http://schemas.microsoft.com/office/powerpoint/2010/main" val="147614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71ACC21-7343-4D8F-9CC0-29813D4A9D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213100"/>
            <a:ext cx="7772400" cy="990600"/>
          </a:xfrm>
        </p:spPr>
        <p:txBody>
          <a:bodyPr/>
          <a:lstStyle/>
          <a:p>
            <a:pPr algn="ctr" eaLnBrk="1" hangingPunct="1"/>
            <a:br>
              <a:rPr lang="en-GB" altLang="en-US" dirty="0"/>
            </a:br>
            <a:endParaRPr lang="en-GB" altLang="en-US" dirty="0"/>
          </a:p>
        </p:txBody>
      </p:sp>
      <p:sp>
        <p:nvSpPr>
          <p:cNvPr id="31747" name="TextBox 2">
            <a:extLst>
              <a:ext uri="{FF2B5EF4-FFF2-40B4-BE49-F238E27FC236}">
                <a16:creationId xmlns:a16="http://schemas.microsoft.com/office/drawing/2014/main" id="{C201CEAA-5926-4FD7-B205-EBFAFFDB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725" y="2636838"/>
            <a:ext cx="3283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altLang="en-US" dirty="0">
                <a:solidFill>
                  <a:schemeClr val="bg1"/>
                </a:solidFill>
                <a:latin typeface="Arial" panose="020B0604020202020204" pitchFamily="34" charset="0"/>
              </a:rPr>
              <a:t>Onward to Demoes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34" y="2084821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21221"/>
            <a:ext cx="2084387" cy="17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97" y="1653021"/>
            <a:ext cx="18605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9" y="1868921"/>
            <a:ext cx="1428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64" y="5951907"/>
            <a:ext cx="3333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96136" y="1868921"/>
            <a:ext cx="3024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of these brands suggest quality?</a:t>
            </a:r>
          </a:p>
          <a:p>
            <a:endParaRPr lang="en-GB" sz="2800" dirty="0"/>
          </a:p>
          <a:p>
            <a:pPr algn="ctr"/>
            <a:r>
              <a:rPr lang="en-GB" sz="2800" dirty="0"/>
              <a:t>Why?</a:t>
            </a:r>
          </a:p>
        </p:txBody>
      </p:sp>
      <p:sp>
        <p:nvSpPr>
          <p:cNvPr id="2" name="AutoShape 2" descr="data:image/jpeg;base64,/9j/4AAQSkZJRgABAQAAAQABAAD/2wCEAAkGBxIRDhAODQ8QDw8QFxYQDxAPDxAPEA8PFBgYFhQVFBQYHSggGBwlHRQUIjEhJyksLi4uGB8zODMsNygtLisBCgoKDg0OGhAQGywkHyQ3LywsLCwsLCwsLCwsLCwsLCwsLCwsLCwsLCwsLCwsLCwsLCwsLCwsLCwsLCwsLCwsLP/AABEIAN4A4wMBEQACEQEDEQH/xAAcAAEAAgMBAQEAAAAAAAAAAAAABQYCAwcBBAj/xABNEAABAgIDCgcOBAQEBwAAAAABAAIDBAUGERITITIzUnFykbEVFjE0QZLRBxQiUVNUYXOBk6GjwdIjYrLhJGOCoggXQ5Q1QnSzw/Dx/8QAGwEBAAIDAQEAAAAAAAAAAAAAAAEEAgMFBwb/xAAvEQEAAQIDBgYCAgMBAQAAAAAAAQIDBBEyBRIVMTNRExQhNEFSI5EioWFxgUIk/9oADAMBAAIRAxEAPwDuKAgICAgICAgICAgICAgICAgICAgICAgICAgICAgICAgICAgICAgICAgICAgICAgICAgICAgICAgICAgICAg8JTPIfFGpKG11yXYfQLbFUuY21ROUy3U2K6ozhhwvCzj1StfEbPdl5W52OF4WceqVHEbPc8rc7HC8LOPVKcRs9zytzscLws49UqeI2e55W52OF4WceqU4jZ7nlbnY4XhZx6pUcRs9zytzscLws49UqeI2e55W52OF4WceqU4jZ7nlbnY4XhZx6pTiNnueVudjheFnHqlOI2e55W52OF4WceqU4jZ7nlbnY4XhZx6pTiNnueVudjheFnHqlRxGz3PK3OxwvCzj1Sp4jZ7nlbnY4XhZx6pTiNnueVudjheFnHqlRxGz3PK3OzZL0jDe65a7D6cFuhbrWLtXJyiWFdiun1l9gVpqzeoCAgICAgICAg1TBsa4joBWq9MxROTKnmp+lfH3P5VTMu7TEREZBWOUMixR6JzE9ATJAmQKckijKEFiZQFiZQCZQCnKEliZQCZIEygzFHoPEygZMcQQRyg4Ftszu3ImGFymJplcmL7GjTDg5ZSyWQICAgICAgICDTM4jtB3LVf0Syp5wqBXx1fN3o5QjKdiFrGhpItOGzB0LCVrC0RVV6q5M0je8Z7h0k3RsA9K22bNVz0pdGq3bpjel8vGGF5b5g7Vc4ZiPq0eNhu8HGGF5b5g7VHCsR9ZPGw/eDjDC8t8wdqcKxHaTxsP3g4wwvLfMHanC8R9ZPGw/eDjDC8t8wdqcLxHaTxsP3g4wwvLfMHanC8R2k8bD94OMMLy3zB2pwvEdpPGw/2g4wwvLfMHanC8R2k8bD94OMMLy3zB2pwvEdpPGw/eDjDC8t8wdqcKxHaTxsP3g4wwvLfMHanC8R9ZPGw/2g4wwvLfMHanC7/zSnxsPyzh9cvPl+K59nLjHCNqqXLVVucpb5s0ZZrJQkQmGbok2GwW4TYtbmYmmIqyhIDlWdrXCrXpldGL7K3phwZZLNAgICAgICAgINMziO0HctN/RLKnnCoFfH183ep5ImsOIzT9Fgu4PVKj1qyMX1ZXY2PGd6IWMd7WpRqLlRFjw4TiQHmwkcoXpG7TllDze/eqoomuPhMTtFScF5hxZiKHCzAIYPL6U3YVLWJxFymKoj+2jvSQ85j+7HYoyhs8XE9o/Z3rIecx/djsTKDxcT2j9smSUiTY2Yjk+IQv2SYgm7iIj1iP297wkrbL/MW+K9YdyjKEeNiMvSI/YKPkrbL/ADFvivOEfBMoPGxGXKP2xdJyINhmI4PphWfRTlCfFxHxEft53pIecxvdjsTKDxcT2j9nesh5zG93+ybsHiYntH7fTIUNKRnXEKPFLrLcLAMGxN2Gq7ir1qneqj+0DPQBDiRIYJIa4tBPKQCorpjdX7F2qrKp0SgMm3UZuC802p1Zek4boUzK60DkjrfQLmKGK1pHpWy1rhUr0yujF9nb0w4MslkgQEBAQEBAQEGmZxH6DuWq9ollTzhUF8bXzl3qeSJrDiM0ncsV3BapUetWRi+rK7GxuvSsY/2tSnVc55B1vovSfh5li+lU31u54/Q3cjTgJ/DCGUrgiVpqPK2viRSMUXLdJwn4D4qHL2ndmKYpieaQoM32bmpg4rTemavT8ANqj5V8VVNuzRbjnJV/8SYmpk4pde2n8o5cOgNSDGVTTbotxzVGlpi+TEWJ0OcbNAwDcpdizRu24h8iNgpFgqTzo6h3hQ520+j/ANRNL84ja7t6ieS7hdFLoFX8m3UZuC8y2n1Zen4b29C6UDkjrdi5ihitaS6Vsta4U69MroxfZ29MODLJZIEBAQEBAQEBBpmcR+g7lqvaJZU84VBfG185d6nkiaw4jNJ3LFdwWqVHrVkYvqyuxsXr0rGP9rUp1XOeQdYbl6T8PMsX0qm+t3PH6G7kho2f0IQyldEF3ogd70a6KcZwdE9rrGsG7aocTET42KijsSJ73ox0Tke5rn2/nfgb9Nij4Tcyu4yKfiCW/h6LLjjOYXf1RMX4EKWNf5sZER8KQjuhRApSsFSedHUO8KPlztp9H/qJpfnEbXdvUTyXcLopdAq/k26jNwXmW0urU9Pw3t6F0oHJHWO4LmKGK1pLpWy1rhTr0yujF9nb0w4MslkgQEBAQEBAQEGmZxH6DuWq9ollTzhUF8bXzl3qeSJrDiM0ncsV3BapUetWRi+rK7GxevSsY/2lSnVc55B1huXpHw8yxXSqb63c8fobuUw0bP6EIZF1nAgl72sbyuIaNJwIiqqKYmZXWsw/CgSkPBfHNaB+Vtg+oUS4mA/lcrvS9rOLWy8oz/UcG2DMbYBv+CSYHVXen4fNXePcwoUAdJujqtFg3/BGey6d+uu6p6ydkQESsFSedHUO8KPlztpdH/qJpfnEbXdvUTyldwuil0Cr+TbqM3BeZbS6tT0/De3oXSgckdY7guYoYrWkulbLWuFOvTK6MX2dvTDgyyWSBAQEBAQEBAQaZnEfoO5ar2iWVPOFQXxtfOXep5ImsOIzSdyxXcFqlR61ZGL6srsbF69Kxj/aVKdVznkHW+i9J+HmWK6VTfW7nj9DdyQ07P6EIZFxNVSl7uaaTyQwXnTyDeintC54dmf8p9wv1KDpZLMw65tO93wUfLn5+Dg8/mSH+LSbjytlmXI6QHnB9TsQq/FhMvsr9bJm7m3joh2MHs5fiSpdDAW/Dsx/lDWKV30LEPQQ9FgqTzo6h3hQ520+j/1E0vziNru3qJ5Su4XRS6BV/Jt1GbgvMtpdWp6fhvb0LpQOSOt2LmKGK1pLpWy1rhTr0yujF9nb0w4MslkgQEBAQEBAQEGmZxH6DuWq9ollTzhUF8bXzl3qeSJrDiM0ncsV3BapUetWRi+rK7GxevSsY/2lSnVc55B1huXpPw8yxXSqb63c8fobuSGjZ/QhDKV5cqlwA2DFjuwWmz+lgtP/AL6FDjbSq37lNqG6rB/CmJuJgMRznYcxv/0j2KIa8d610WIKtG5gR5t/LEc6IT+Vtp3kpCMd/K5RZj4VyHRExHBjth2iIS626aLcJt5SpdWrE2rX8Jnky4tzPkv7m9qMPPWO5xbmfJf3N7UPPWPscW5nyX9ze1Dz1nu+yp0MsnHtcLC1rgRy2EEWo07SmKrGcIal+cRtd29RPKV7C6KXQKv5NuozcF5ltLq1PT8N7ehdKByR1uxcxQxWtJdK2WtcKdemV0Yvs7emHBlkskCAgICAgICAg0zOI/Qdy1XtEsqecKgvja+cu9TyRNYcRmk7liu4LVKj1qyMX1ZXY2L16VjH+0qU6rnPIOsNy9J+HmWK6VTfW7nj9DdyRzadn9CEMi6u85/DUYGcjnAN0uiWl3wutgSeThW/zYyaviHtKC8UaIQwOcGw7PGXYXfC3aozLP5sXNc/BTIvFHsgDHcGwtJOF24oYb8uKquTyhjKS0/DhshsMuGtFgBGGz04EZXruDrqzqzzbbikc6W2fsmctW9gf8l7pHOltn7JnJngP8vbikc6W2fsmcpicDn8oyrF1whFvtl3Y+6s5Lq6FtnoSFzHxT5eN3l6IGl+cRtd29R8Sv4XTSv9X8m3UZuC8z2l1anp+G9vQulA5I6x+i5ihitaT6Vsta4U69MrmxfZ29MODLJZIEBAQEBAQEBBpmcR+g7lqvaJZU84VBfG185d6nkiaw4jNJ3LFdwWqVHrVkYvqyuxsXr0rGP9pUp1XOeQdYbl6R8PMsV0am+t3PH6G7lMc2jZ/Qh8VES99mIUPxuFuqMJ+FqSsX69y3MrbT34szKywwi6vrx0WD9gVEuRgv4Wa7slNG+zsrL8ob+K/wBlp3N+KSYX8eHruT8tdPw3x5uDLwnXJhgxS4i0Nd0E9UbUlngt23Ym5Mc30cHzvnjfdfsmTV5nCz/4ODpzzxvux2JkjzWE+hwdO+eN92OxMk+awn0ODp3zxvux2JkmMVhc/ShFVYa4UhFa9104B4c7kujdC0pC3tCc7ETH+EDS/OI2u7eo+JX8LppdAq/k26jNwXme0urU9Pw3t6F0oHJHW7FzFDFa0l0rZa1wp16ZXRi+zt6YcGWSyQICAgICAgICDTM4j9B3LVe0Syp5wqC+Nr5y71PJE1hxGaTuWK7gtUqPWrIxfVldjYvXpWMf7WpTquc8g6w3L0j4eZYvo1N9bueP0N3KYadn9CH11IlrqLEi2YGNuQfzO/YFGnalzdtxT3StFC+z0zH5Ws/BZuwdU7VEKuK/Hh6Lcc5e0L+LNzMxyhpvTD6B6dA+KQYv+Fii3HyrFKUi8zUaLDe5lriGlri03AwDk0KXVs2qabVNMw0GlI/l4vvX9qM/BtfWP084Uj+Xje9f2oeDb+sfo4Tj+Xi+9f2oeDb+sfo4Uj+Xi+8f2oeDb+sfpL1LeTNOJJJLXEk4STaOUop7Rj8SIpfnEbXdvWPxK7hdNK/1fybdRm4LzPaXVqen4b29C6UDkjrdi5ihitaT6Vsta4U69MrmxfZ29MODLJZIEBAQEBAQEBBpmcR+g7lqvaJZU84VBfG185d6nkiaw4jNJ3LFdwWqVHrVkYvqyuxsbr0rGP8Aa1KdVvnkHW+i9J+HmWL6VT6K3c8fobuRq2fH4ITtX7IFHujWYXB0TTZgb8R8Uc/F/lxVNHYoU3ij3RnYzg6IfGScDe1DEflxUUfEFG/w9GuiHGcC/wBNrrGt+iQXvy4uKeykaUdz0jkKQQEBBYKk86Ood4UOftLooml+cRtd29RPJcwuml0Cr+TbqM3BeZbT6svT8N7ehdKByR1j9FzFDFa0n0rZa1wp16ZXNi+zt6YcGWSyQICAgICAgICDTM4j9B3LVe0Syp5wqC+Nr5y71PJE1hxGafosV3BapUetWSi+rK7OxuvSsY72tSk0LHbDmYUR5sa11rjhNgXpEcnmmIomq3NMJqlHSceKYrplzSQBYITiMAs8ShTw9N+3Ru7v9kSPAdCEEz8S9gABt5NlyOQciMopub29uRn/ALIsaA6HenUhFMPAA28mzBydCERcire3Iz/2R40u+GIT6Qilgs8G9GywcnQhTFyKt6KIz/2+TvKS88f7l3Yjb4l/6f2d5yXnj/dO7ER4l/6/287ykvPH+6d2IeJf+n9neUl54/3LuxE+Jf8Ar/b3vKS87f7p3YnqjxL/ANf7fdREWTl4hiNmXOtBbYYTxy2eIehFfE0Xr1G7l/au0jEDo0R7Ta1ziQbLLQUq5Ojh6ZpppiXQqv5NuozcF5ltPqy9Nw/t6F0oHJHW7FzFDFa0l0rZa1wp16ZXRi+zt6YcGWSyQICAgICAgICDTM4j9B3LVe0Syp5wqC+Nr5y71PJE1hxGafosV3BapUetWRi+rK7OxutSs472tTni9Ip5POC1B5dDxjaEzTlPZ6CnNGTwkdJs2Jmn/gHDoIOxM0ZS9QyeXQ8Y+CZwndeg+Kz4JnCMpEIeXY8Y2hRmndl6Uq5EaodKq/k26jNwXmW0+rL0rD+3oXSgckdbsXMUMVrSfStlrXCnXplc2L7O3phwZZLJAgICAgICAgINMziP0HctV7RLKnnCoL42vnLvU8kTWHEZpO5YruC1So9asjF9WV2djdalZx3tanPF6RTyecSvPccoRs1SgfFY18KWY6K5rmhzS53gMBB5eVx9gVHG3dyjdjm3WafV3rgGU8zlv9vC7Fx/Eq7rO7Dg/dloRstSl3CY1kKZhtiNawBrQ9vgPAAwDkaf6iuvgbu9RlKtdjJbe4TR0GLJTbo8GFFIjgAxIbIhAvTMAJHIq+PrqiuMpbbUej5u7xIQoMKRvEGFCLnxLb3Day6Aa3lsCy2fVM1TnKL0Rko3c0gtfTMiyI1r2Oe8Oa9oc0i9PItB5eQK5jJmLUzDTbjOp+ipih5JjHRIkrKtYwFznGXhWBoFpOL4lw4rrn5W92EdCoOip+AIsOVkpiDEtuYkODD6DYbHtFrSCD0grKbly3POTdiXHazVUZR9OycCGLqWjxYMSE1/hENMUNew24wHp6CF0rN+a7MzPNomjKp3V9Aylh/hJb/bwuxcuLlXdYyflGbH4kSzB4TuTB0lfQxP8IUp1ujVfybdRm4LzTafWl6Ph+hQulA5I6x+i5qjitaT6Vsta4U69MrmxfZ29MODLJZIEBAQEBAQEBBpmcR+g7lqvaJZU84VBfG185d6nkiaw4jNJ3LFdwWqVHrVkYvqyuzsbrUrOO9rU54vSKeTzj5d17g1FXuRjTbh4UzEuWn+VCtaP7nP+C4uPr3rmUfC3ZjKFlladuqfmZC3wWysKIMP+oHuLhpuYjTsVabf495sifXJW+7xRd8o+DNNHhS8UB5/lRfB/Xe9qsYCvKvKflrvU+jV/h+5jOf9R/4oay2h1ITa5Pm/xC5Kj/WRf0tWWztcovclA7l3/HJDXf8A9p6vY2Pwy0Wub9FVl5jN+pi/ocuFRqW6uSidwF5NFRgTaGzUQN9AMKC4ja4n2q1jYyr/AOMLU/xfP3XmjhSgD0mM4bIst2lThZnw64K+bqb+Q+1UobH5AnMpE13/AKivpI0Qpf8At0ar+TbqM3BeabT60vR8P0KF0oHJHW7FzVHFa0l0rZa1wp16ZXRi+zt6YcGWSyQICAgICAgICDTM4j9B3LVe0Syp5wqC+Nr5y71PJE1hxGaTuWC7gtUqPWrIxfVldrY3WpWcd7WpzywnABaTgAHKT0AL0aZypecxzfq6qtGCUkJWV6YUNjXnxxLLXn2klfOXa96uZXqI9HywKuyTaQfSTOeRBcvdf3EEXLWWXu2zkY3o6FM1Vbu78EZZvsrRRYmpGZlbMMWG5rdezwfjYotTNNUSVRnCgf4feYTeAj+IGA9BvUPArWOn+USxt+i0V+qU2lWwGPjvgXgucCxjXlxcAMNuhaLN+bXrCaqc3N6OqoKMrNRsBsV0ZsQOiB7mhptvcUEWDQFdrvzdsTMtVNG7U7RTEu6LLR4LLLqJDfDbdEgXTmkC0+LCubTOU5t8xmr/AHN6rvoyQ72jPa+K97o0UstuA5wa2xpIBNgY3DYFtxF7xas2NNO7GSkd1OkWxKdoiXaQTLxIbn/ldGjQyAfZDB9qt4an8VUsLk/yiHYX8h9q50NsvyBOZSJrv/UV9HTohSnW6NV/Jt1GbgvNdp9aXo+H6FC6UDkjrH6LmqOK1pLpWy1rhTr0yujF9nb0w4MslkgQEBAQEBAQEGmZxH6DuWq9ollTzhUF8bXzl3qeSJrDiM0ncsF3BapUetWRi+rK7OxuvSs472tShyMyYUaHGa1rnQnNiNa8WtLmm0WjxWhej1U71Mw85icpX092OkcIuJXD03p/3Klw+nu3eN6KLLTz4cdky134rIjY4J8o1weLfRaFamxRNO61xcmJzXs92SkcyV90/wC9VOH0d2zx0RQHdCm5IzHezJcCZiumYgdDeQIjgAQ3wsDcC2XcFTXEf4RF7JL/AOclI5kp7p/3LXw2iU+OhqRr/Nx56VpCIyAI8oHCFcscGEPBBuhdYcY9K2U4OmmmaO6JveuaZ/zkpHMlfdP+9a+H0d0+O+ab7rlJvaWtfAhWiy6hwfCHpBcSPgpjAW4RN7OFOhUjEEy2bc4xI7Ygjl0QlxfEa4OtcbbThCt+DG5uw17/AK5rye7HSJ/5JXD/ACn/AHqpGz6eebb43o57FfdOc48riXHSSSrs05U5NUTnU6RV/Jt1GbgvM9qdWXpGH6FC6UDkjrfQLmKOK1pLpWy1rhTr0yujF9nb0w4MslkgQEBAQEBAQEGmZxH6DuWq/ollTzhUCvjq+bvU8kTWHFZp+iwXcFqlR61ZGL6srsbH61MrOOj/AOWtzxekvOJiRDIU5GQiMhDIQyFBkKfROQoyhGQpMhQZBUVZbss6ImZdKq/k26jNwXmW1I/LL0nDe3oXSgckdb6BcxQxetJdK2WtcKdemV0Yvs7emHBlkskCAgICAgICAg0zWI7Qdy1X9EsqNUKgV8dXql3qeUImsA8Bh6AcJ9iwXMHOVSr0hJCKCHnwSLlw8Y9htW+ziKrMxMOjXFFdM0z8ozipL5g60T7l1uPYjP0lz+F4X5g4py+YOtE+5Rx/EdzhmD+pxTl8wdaJ9ycexHdHC8H9TipL5retE+5OP4jucLwf1OKcvmt60T7k49iO5wvB/U4py+Y3rRPuTj+I7nC8H9TipL5retE+5OP4jucLwf1OKcvmt60T7k4/iO5wzB/U4py+Y3rRPuTj+I7nDMH9TipL5retE+5OP4jucLwf1OKcvmt60T7k4/iO5wvB/U4qS+YOtE+5OPX59JlMbMwcfCWk5UQxYDgADR6AORcq/fm7OcujG7TTFNPJaaBH4R9Lj7Vohy8VOdaR6Vsta4VK9MroxfZUaYcGebJZoEBAQEBAQEBBpmR4DtBWq9nuTkyo5qgvj68oqnN3qZziHhA0rD1ZcmN6bmt2BE5yXtua3YEN6Xl6Ga3YEN6Xt6bmt2BQb0l7bmt2BDekvTc1uwIb0l6bmt2BDekvbc1uwIb0l6bmt2BDekvTc1uwIb0l7bmt2BDekvTc1uwIb0vL03NbsCGcl6bmjYFPqb0swE9UAFpC2WozrhhcmIpnNdGL7GjTDgzzZLNAgICAgICAgIPCFE+voIyNQzHOLgXNt5QLLLSudd2bbuTms0YqumMmHATM92xvYtXCqO7PztfY4Cbnu2N7E4VR3PO1djgJue7Y1Twqjuedq7HATc92xqcKo7nnauxwE3PdsanCqO552rscBNz3bGpwqjuedq7HATc92xqcKo7nnauxwE3PdsanCqO55yrscBNz3bGpwqjuecq7HATc92xqcKo7nnKuxwE3PdsanCqO552rscBNz3bGpwqjuedq7HATc92xqcKo7nnauxwE3PdsanCqO552rs84Cbnu2N7FHCqO552rs94Cbnu2N7E4TR3PO1dmyWodjHB1pcRyW2WW+Oxb7Wz7duc2u5iaq4ySQV9XeqQQEBAQEBAQEBAQEBAQEBAQEBAQEBAQEBAQEBAQEBAQEBAQEBAQEBAQEBAQEBAQEBAQEBAQEBAQEBAQEBAQEBAQEBAQEBAQEBAQEBAQEBAQEBAQEBAQEBAQEBA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16" y="4351682"/>
            <a:ext cx="1656184" cy="161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997" y="4524862"/>
            <a:ext cx="1279029" cy="127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99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3073400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of these is highest quality?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98" y="4420462"/>
            <a:ext cx="2859088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01365"/>
            <a:ext cx="2743200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64904"/>
            <a:ext cx="3938022" cy="188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9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3781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/>
              <a:t>Purpose may include functional and non-functional aspects</a:t>
            </a:r>
          </a:p>
          <a:p>
            <a:pPr marL="109728" indent="0">
              <a:buNone/>
            </a:pPr>
            <a:r>
              <a:rPr lang="en-GB" dirty="0"/>
              <a:t>Functional? </a:t>
            </a:r>
          </a:p>
          <a:p>
            <a:pPr marL="109728" indent="0">
              <a:buNone/>
            </a:pPr>
            <a:r>
              <a:rPr lang="en-GB" dirty="0"/>
              <a:t>Does X, does Y, will not do Z</a:t>
            </a:r>
          </a:p>
          <a:p>
            <a:pPr marL="109728" indent="0">
              <a:buNone/>
            </a:pPr>
            <a:r>
              <a:rPr lang="en-GB" dirty="0"/>
              <a:t>Non-functional?</a:t>
            </a:r>
          </a:p>
          <a:p>
            <a:pPr marL="109728" indent="0">
              <a:buNone/>
            </a:pPr>
            <a:r>
              <a:rPr lang="en-GB" dirty="0"/>
              <a:t>Costs £A, lasts B years, is available in C months</a:t>
            </a:r>
          </a:p>
          <a:p>
            <a:pPr marL="109728" indent="0">
              <a:buNone/>
            </a:pPr>
            <a:r>
              <a:rPr lang="en-GB" dirty="0"/>
              <a:t>Which of these apply to the images on the last 2 slides?</a:t>
            </a:r>
          </a:p>
          <a:p>
            <a:pPr marL="109728" indent="0">
              <a:buNone/>
            </a:pPr>
            <a:r>
              <a:rPr lang="en-GB" dirty="0"/>
              <a:t>Can you think of any others?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= Fitness for purpose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55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429472"/>
          </a:xfrm>
        </p:spPr>
        <p:txBody>
          <a:bodyPr>
            <a:normAutofit fontScale="55000" lnSpcReduction="20000"/>
          </a:bodyPr>
          <a:lstStyle/>
          <a:p>
            <a:r>
              <a:rPr lang="en-GB" sz="3800" dirty="0"/>
              <a:t>Primary aspects for the customer:</a:t>
            </a:r>
          </a:p>
          <a:p>
            <a:pPr lvl="1"/>
            <a:r>
              <a:rPr lang="en-GB" sz="3400" i="1" dirty="0"/>
              <a:t>Does the correct job</a:t>
            </a:r>
          </a:p>
          <a:p>
            <a:pPr lvl="1"/>
            <a:r>
              <a:rPr lang="en-GB" sz="3600" i="1" dirty="0"/>
              <a:t>Does the job correctly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3800" dirty="0"/>
              <a:t>These may imply other quality aspects:</a:t>
            </a:r>
          </a:p>
          <a:p>
            <a:pPr lvl="1"/>
            <a:r>
              <a:rPr lang="en-GB" sz="3400" i="1" dirty="0"/>
              <a:t>Reliable</a:t>
            </a:r>
          </a:p>
          <a:p>
            <a:pPr lvl="1"/>
            <a:r>
              <a:rPr lang="en-GB" sz="3800" i="1" dirty="0"/>
              <a:t>Fast enough</a:t>
            </a:r>
          </a:p>
          <a:p>
            <a:pPr lvl="1"/>
            <a:r>
              <a:rPr lang="en-GB" sz="3800" i="1" dirty="0"/>
              <a:t>With the minimum of user interaction</a:t>
            </a:r>
          </a:p>
          <a:p>
            <a:pPr lvl="1"/>
            <a:r>
              <a:rPr lang="en-GB" sz="3800" i="1" dirty="0"/>
              <a:t>Without generating side effects</a:t>
            </a:r>
          </a:p>
          <a:p>
            <a:pPr lvl="1"/>
            <a:r>
              <a:rPr lang="en-GB" sz="3800" i="1" dirty="0"/>
              <a:t>…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3800" dirty="0"/>
              <a:t>How can these be ensured, verified?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sz="3800" dirty="0"/>
              <a:t>By constructing a methodology that ensures quality in techniques and therefore (by inference) in the products.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quality mean?</a:t>
            </a:r>
          </a:p>
        </p:txBody>
      </p:sp>
    </p:spTree>
    <p:extLst>
      <p:ext uri="{BB962C8B-B14F-4D97-AF65-F5344CB8AC3E}">
        <p14:creationId xmlns:p14="http://schemas.microsoft.com/office/powerpoint/2010/main" val="20195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Quality systems like ISO9001 help to document the way you ensure the quality – forcing a company to define policies, objectives, staffing, resources, documentation etc. aimed at achieving quality (see ref 1, 8)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cs typeface="Arial" charset="0"/>
              </a:rPr>
              <a:t>‏</a:t>
            </a:r>
          </a:p>
          <a:p>
            <a:pPr marL="339725" indent="-338138">
              <a:lnSpc>
                <a:spcPct val="100000"/>
              </a:lnSpc>
              <a:buClrTx/>
              <a:buFontTx/>
              <a:buNone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Very high level – ensure the documents exist…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Standards?</a:t>
            </a:r>
          </a:p>
        </p:txBody>
      </p:sp>
    </p:spTree>
    <p:extLst>
      <p:ext uri="{BB962C8B-B14F-4D97-AF65-F5344CB8AC3E}">
        <p14:creationId xmlns:p14="http://schemas.microsoft.com/office/powerpoint/2010/main" val="419381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098571"/>
          </a:xfrm>
        </p:spPr>
        <p:txBody>
          <a:bodyPr>
            <a:normAutofit fontScale="92500"/>
          </a:bodyPr>
          <a:lstStyle/>
          <a:p>
            <a:r>
              <a:rPr lang="en-GB" dirty="0"/>
              <a:t>ISO 9000 is a group of standards for quality (not just software) (see ref 7)</a:t>
            </a:r>
          </a:p>
          <a:p>
            <a:r>
              <a:rPr lang="en-GB" dirty="0" err="1"/>
              <a:t>Eg</a:t>
            </a:r>
            <a:r>
              <a:rPr lang="en-GB" dirty="0"/>
              <a:t> ISO 9000-2005 defines “Quality management systems -- Fundamentals and vocabulary“</a:t>
            </a:r>
          </a:p>
          <a:p>
            <a:r>
              <a:rPr lang="en-GB" dirty="0"/>
              <a:t>Whereas ISO 10014 – 2006 is about “Quality management -- Guidelines for realizing financial and economic benefits“ (counts as ISO 9000 family!)</a:t>
            </a:r>
          </a:p>
          <a:p>
            <a:r>
              <a:rPr lang="en-GB" dirty="0"/>
              <a:t>A large proportion of organisations gaining ISO 9001 accreditation are in the service sector!</a:t>
            </a:r>
          </a:p>
          <a:p>
            <a:r>
              <a:rPr lang="en-GB" dirty="0"/>
              <a:t>More specific to software are:</a:t>
            </a:r>
          </a:p>
          <a:p>
            <a:r>
              <a:rPr lang="en-GB" dirty="0">
                <a:solidFill>
                  <a:srgbClr val="FF0000"/>
                </a:solidFill>
              </a:rPr>
              <a:t>ISO 10007-2003 </a:t>
            </a:r>
            <a:r>
              <a:rPr lang="en-GB" dirty="0"/>
              <a:t>“Quality management systems -- Guidelines for configuration management”</a:t>
            </a:r>
          </a:p>
          <a:p>
            <a:r>
              <a:rPr lang="en-GB" dirty="0">
                <a:solidFill>
                  <a:srgbClr val="FF0000"/>
                </a:solidFill>
              </a:rPr>
              <a:t>ISO 9126-4:2004</a:t>
            </a:r>
            <a:r>
              <a:rPr lang="en-GB" dirty="0"/>
              <a:t> “Software engineering -- Product quality -- Part 4: Quality in use metrics”  </a:t>
            </a:r>
          </a:p>
          <a:p>
            <a:r>
              <a:rPr lang="en-GB" dirty="0">
                <a:solidFill>
                  <a:srgbClr val="FF0000"/>
                </a:solidFill>
              </a:rPr>
              <a:t>ISO 25000 </a:t>
            </a:r>
            <a:r>
              <a:rPr lang="en-GB" dirty="0"/>
              <a:t>series - Software Engineering -- Software product Quality Requirements and Evaluation (</a:t>
            </a:r>
            <a:r>
              <a:rPr lang="en-GB" dirty="0" err="1"/>
              <a:t>SQuaRE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dirty="0"/>
              <a:t>Lots of Standards…</a:t>
            </a:r>
          </a:p>
        </p:txBody>
      </p:sp>
    </p:spTree>
    <p:extLst>
      <p:ext uri="{BB962C8B-B14F-4D97-AF65-F5344CB8AC3E}">
        <p14:creationId xmlns:p14="http://schemas.microsoft.com/office/powerpoint/2010/main" val="200942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51694"/>
          </a:xfrm>
        </p:spPr>
        <p:txBody>
          <a:bodyPr/>
          <a:lstStyle/>
          <a:p>
            <a:r>
              <a:rPr lang="en-GB" dirty="0"/>
              <a:t>ISO 9126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7544" y="1868924"/>
            <a:ext cx="4040188" cy="3744416"/>
          </a:xfrm>
        </p:spPr>
        <p:txBody>
          <a:bodyPr>
            <a:normAutofit lnSpcReduction="10000"/>
          </a:bodyPr>
          <a:lstStyle/>
          <a:p>
            <a:pPr marL="339725" indent="-338138">
              <a:lnSpc>
                <a:spcPct val="92000"/>
              </a:lnSpc>
              <a:buFont typeface="Verdana" pitchFamily="32" charset="0"/>
              <a:buChar char="•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Functionality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Suitability 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Accuracy 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Interoperability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Compliance 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Security</a:t>
            </a:r>
          </a:p>
          <a:p>
            <a:pPr marL="339725" indent="-338138">
              <a:lnSpc>
                <a:spcPct val="92000"/>
              </a:lnSpc>
              <a:buFont typeface="Verdana" pitchFamily="32" charset="0"/>
              <a:buChar char="•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Reliability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Maturity 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Recoverability 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Fault tolerance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868924"/>
            <a:ext cx="4041775" cy="4032448"/>
          </a:xfrm>
        </p:spPr>
        <p:txBody>
          <a:bodyPr/>
          <a:lstStyle/>
          <a:p>
            <a:pPr marL="339725" indent="-338138">
              <a:lnSpc>
                <a:spcPct val="92000"/>
              </a:lnSpc>
              <a:buFont typeface="Verdana" pitchFamily="32" charset="0"/>
              <a:buChar char="•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Usability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Learnability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Understandability</a:t>
            </a:r>
            <a:endParaRPr lang="en-GB" dirty="0"/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Operability</a:t>
            </a:r>
          </a:p>
          <a:p>
            <a:pPr marL="339725" indent="-338138">
              <a:lnSpc>
                <a:spcPct val="92000"/>
              </a:lnSpc>
              <a:buFont typeface="Verdana" pitchFamily="32" charset="0"/>
              <a:buChar char="•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Efficiency</a:t>
            </a:r>
          </a:p>
          <a:p>
            <a:pPr marL="339725" indent="-338138">
              <a:lnSpc>
                <a:spcPct val="92000"/>
              </a:lnSpc>
              <a:buFont typeface="Verdana" pitchFamily="32" charset="0"/>
              <a:buChar char="•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Maintainability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Stability 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Analyzability 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Changeability</a:t>
            </a:r>
          </a:p>
          <a:p>
            <a:pPr marL="738188" lvl="1" indent="-280988">
              <a:lnSpc>
                <a:spcPct val="92000"/>
              </a:lnSpc>
              <a:buFont typeface="Verdana" pitchFamily="32" charset="0"/>
              <a:buChar char="–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Testability</a:t>
            </a:r>
          </a:p>
          <a:p>
            <a:pPr marL="339725" indent="-338138">
              <a:lnSpc>
                <a:spcPct val="92000"/>
              </a:lnSpc>
              <a:buFont typeface="Verdana" pitchFamily="32" charset="0"/>
              <a:buChar char="•"/>
              <a:tabLst>
                <a:tab pos="339725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Portability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94559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Covers the quality elements ending “</a:t>
            </a:r>
            <a:r>
              <a:rPr lang="en-GB" dirty="0" err="1"/>
              <a:t>ity</a:t>
            </a:r>
            <a:r>
              <a:rPr lang="en-GB" dirty="0"/>
              <a:t>”! (see </a:t>
            </a:r>
            <a:r>
              <a:rPr lang="en-GB" dirty="0" err="1"/>
              <a:t>wikipedia</a:t>
            </a:r>
            <a:r>
              <a:rPr lang="en-GB" dirty="0"/>
              <a:t> reference for summary)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86756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E933EB17DAD240A20F039E18256601" ma:contentTypeVersion="7" ma:contentTypeDescription="Create a new document." ma:contentTypeScope="" ma:versionID="c712a2874b9c5d2b144d038983102fcd">
  <xsd:schema xmlns:xsd="http://www.w3.org/2001/XMLSchema" xmlns:xs="http://www.w3.org/2001/XMLSchema" xmlns:p="http://schemas.microsoft.com/office/2006/metadata/properties" xmlns:ns3="2972a71e-b466-49fe-bae0-d7764d7a04d8" targetNamespace="http://schemas.microsoft.com/office/2006/metadata/properties" ma:root="true" ma:fieldsID="6da56e68601229589728e73015a7c48b" ns3:_="">
    <xsd:import namespace="2972a71e-b466-49fe-bae0-d7764d7a04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2a71e-b466-49fe-bae0-d7764d7a0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0BBF3A-C574-478C-926E-E0754E7926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0CBD1-DCB5-485F-9F11-D67C0363B907}">
  <ds:schemaRefs>
    <ds:schemaRef ds:uri="2972a71e-b466-49fe-bae0-d7764d7a04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D579BCA-A9DC-4CFC-802D-A53AF0678D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72a71e-b466-49fe-bae0-d7764d7a04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932</Words>
  <Application>Microsoft Office PowerPoint</Application>
  <PresentationFormat>On-screen Show (4:3)</PresentationFormat>
  <Paragraphs>132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</vt:lpstr>
      <vt:lpstr>Verdana</vt:lpstr>
      <vt:lpstr>Wingdings 3</vt:lpstr>
      <vt:lpstr>blank</vt:lpstr>
      <vt:lpstr>1_blank</vt:lpstr>
      <vt:lpstr>Advanced Systems Analysis and Design  Quality Reviews  SOFT 30121 L23  Presented   By  Nigel King ACMA CGMA PCM Nigel.King@ntu.ac.uk   </vt:lpstr>
      <vt:lpstr>Summary of Last Lecture</vt:lpstr>
      <vt:lpstr>Quality</vt:lpstr>
      <vt:lpstr>Which of these is highest quality?</vt:lpstr>
      <vt:lpstr>Quality = Fitness for purpose </vt:lpstr>
      <vt:lpstr>What does quality mean?</vt:lpstr>
      <vt:lpstr>Quality Standards?</vt:lpstr>
      <vt:lpstr>Lots of Standards…</vt:lpstr>
      <vt:lpstr>ISO 9126</vt:lpstr>
      <vt:lpstr>Personal Software Process (ref 4)</vt:lpstr>
      <vt:lpstr>PSP Body of Knowledge</vt:lpstr>
      <vt:lpstr>PowerPoint Presentation</vt:lpstr>
      <vt:lpstr>A slight snag…</vt:lpstr>
      <vt:lpstr>PowerPoint Presentation</vt:lpstr>
      <vt:lpstr>PSP works in evolutionary way</vt:lpstr>
      <vt:lpstr>Tries to avoid the following:</vt:lpstr>
      <vt:lpstr>Example of PSP – ‘Post-Mortem’ </vt:lpstr>
      <vt:lpstr>Other techniques…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Systems Analysis and Design  Conducting Reviews  SOFT 30121 L20  Presented   By  Nigel King ACMA CGMA PCM Nigel.King@ntu.ac.uk   </dc:title>
  <dc:creator>King, Nigel</dc:creator>
  <cp:lastModifiedBy>King, Nigel</cp:lastModifiedBy>
  <cp:revision>23</cp:revision>
  <dcterms:created xsi:type="dcterms:W3CDTF">2020-08-25T16:23:13Z</dcterms:created>
  <dcterms:modified xsi:type="dcterms:W3CDTF">2021-02-12T19:22:49Z</dcterms:modified>
</cp:coreProperties>
</file>