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34"/>
  </p:notesMasterIdLst>
  <p:handoutMasterIdLst>
    <p:handoutMasterId r:id="rId35"/>
  </p:handoutMasterIdLst>
  <p:sldIdLst>
    <p:sldId id="660" r:id="rId6"/>
    <p:sldId id="511" r:id="rId7"/>
    <p:sldId id="663" r:id="rId8"/>
    <p:sldId id="686" r:id="rId9"/>
    <p:sldId id="756" r:id="rId10"/>
    <p:sldId id="757" r:id="rId11"/>
    <p:sldId id="758" r:id="rId12"/>
    <p:sldId id="759" r:id="rId13"/>
    <p:sldId id="774" r:id="rId14"/>
    <p:sldId id="776" r:id="rId15"/>
    <p:sldId id="760" r:id="rId16"/>
    <p:sldId id="777" r:id="rId17"/>
    <p:sldId id="778" r:id="rId18"/>
    <p:sldId id="761" r:id="rId19"/>
    <p:sldId id="762" r:id="rId20"/>
    <p:sldId id="779" r:id="rId21"/>
    <p:sldId id="780" r:id="rId22"/>
    <p:sldId id="765" r:id="rId23"/>
    <p:sldId id="766" r:id="rId24"/>
    <p:sldId id="781" r:id="rId25"/>
    <p:sldId id="768" r:id="rId26"/>
    <p:sldId id="767" r:id="rId27"/>
    <p:sldId id="770" r:id="rId28"/>
    <p:sldId id="773" r:id="rId29"/>
    <p:sldId id="772" r:id="rId30"/>
    <p:sldId id="769" r:id="rId31"/>
    <p:sldId id="775" r:id="rId32"/>
    <p:sldId id="524" r:id="rId33"/>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10" autoAdjust="0"/>
    <p:restoredTop sz="86392" autoAdjust="0"/>
  </p:normalViewPr>
  <p:slideViewPr>
    <p:cSldViewPr>
      <p:cViewPr varScale="1">
        <p:scale>
          <a:sx n="62" d="100"/>
          <a:sy n="62" d="100"/>
        </p:scale>
        <p:origin x="672"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26/10/2020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10/26/2020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28</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26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26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26 October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26 October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26 October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26 October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26 October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26 October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26 October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26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26 October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26 October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26 October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26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26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26 October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26 October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26 October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26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26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26 October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26 October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jigsaw.vitalsource.com/books/9781119496328/epub/OPS/c06.xhtml?favre=brett#c06-term-0011"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jigsaw.vitalsource.com/books/9781119496328/epub/OPS/c06.xhtml?favre=brett#c06-term-0012" TargetMode="External"/><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jigsaw.vitalsource.com/books/9781119496328/epub/OPS/c06.xhtml?favre=brett#c06-term-0025" TargetMode="Externa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jigsaw.vitalsource.com/books/9781119496328/epub/OPS/c06.xhtml?favre=brett#c06-term-0022" TargetMode="External"/><Relationship Id="rId2" Type="http://schemas.openxmlformats.org/officeDocument/2006/relationships/hyperlink" Target="https://jigsaw.vitalsource.com/books/9781119496328/epub/OPS/c06.xhtml?favre=brett#c06-term-0021"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enterprise-design.eu/downloads/free/TextualAnalysis_English_v1.0.pdf"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Data Modelling</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L7</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C0F3-7812-491E-BE84-33F719436429}"/>
              </a:ext>
            </a:extLst>
          </p:cNvPr>
          <p:cNvSpPr>
            <a:spLocks noGrp="1"/>
          </p:cNvSpPr>
          <p:nvPr>
            <p:ph type="title"/>
          </p:nvPr>
        </p:nvSpPr>
        <p:spPr/>
        <p:txBody>
          <a:bodyPr/>
          <a:lstStyle/>
          <a:p>
            <a:r>
              <a:rPr lang="en-GB" dirty="0"/>
              <a:t>Textual Analysis</a:t>
            </a:r>
          </a:p>
        </p:txBody>
      </p:sp>
      <p:sp>
        <p:nvSpPr>
          <p:cNvPr id="4" name="Date Placeholder 3">
            <a:extLst>
              <a:ext uri="{FF2B5EF4-FFF2-40B4-BE49-F238E27FC236}">
                <a16:creationId xmlns:a16="http://schemas.microsoft.com/office/drawing/2014/main" id="{D94BDDB8-1B9F-41AC-AD3D-3E87D892642A}"/>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D3802520-3992-4554-BD2D-D41BDC49701E}"/>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a:p>
        </p:txBody>
      </p:sp>
      <p:pic>
        <p:nvPicPr>
          <p:cNvPr id="8194" name="Picture 2">
            <a:extLst>
              <a:ext uri="{FF2B5EF4-FFF2-40B4-BE49-F238E27FC236}">
                <a16:creationId xmlns:a16="http://schemas.microsoft.com/office/drawing/2014/main" id="{65970159-4EC2-4180-9126-3BC25A34FB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2276872"/>
            <a:ext cx="7674698" cy="27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92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A1FC-8F1E-43B7-A59E-F378801F7552}"/>
              </a:ext>
            </a:extLst>
          </p:cNvPr>
          <p:cNvSpPr>
            <a:spLocks noGrp="1"/>
          </p:cNvSpPr>
          <p:nvPr>
            <p:ph type="title"/>
          </p:nvPr>
        </p:nvSpPr>
        <p:spPr/>
        <p:txBody>
          <a:bodyPr/>
          <a:lstStyle/>
          <a:p>
            <a:r>
              <a:rPr lang="en-GB" dirty="0"/>
              <a:t>Step 2: Add Attributes and Assign Identifiers</a:t>
            </a:r>
            <a:br>
              <a:rPr lang="en-GB" dirty="0"/>
            </a:br>
            <a:endParaRPr lang="en-GB" dirty="0"/>
          </a:p>
        </p:txBody>
      </p:sp>
      <p:sp>
        <p:nvSpPr>
          <p:cNvPr id="3" name="Content Placeholder 2">
            <a:extLst>
              <a:ext uri="{FF2B5EF4-FFF2-40B4-BE49-F238E27FC236}">
                <a16:creationId xmlns:a16="http://schemas.microsoft.com/office/drawing/2014/main" id="{35A71B20-FA5B-4755-B4C6-15C8125ADF12}"/>
              </a:ext>
            </a:extLst>
          </p:cNvPr>
          <p:cNvSpPr>
            <a:spLocks noGrp="1"/>
          </p:cNvSpPr>
          <p:nvPr>
            <p:ph idx="1"/>
          </p:nvPr>
        </p:nvSpPr>
        <p:spPr>
          <a:xfrm>
            <a:off x="381000" y="1447800"/>
            <a:ext cx="8305800" cy="2196883"/>
          </a:xfrm>
        </p:spPr>
        <p:txBody>
          <a:bodyPr/>
          <a:lstStyle/>
          <a:p>
            <a:r>
              <a:rPr lang="en-GB" dirty="0"/>
              <a:t>An </a:t>
            </a:r>
            <a:r>
              <a:rPr lang="en-GB" b="1" dirty="0">
                <a:hlinkClick r:id="rId2"/>
              </a:rPr>
              <a:t>attribute</a:t>
            </a:r>
            <a:r>
              <a:rPr lang="en-GB" dirty="0"/>
              <a:t> is some type of information that is captured about an entity. For example, last name, home address, and e‐mail address are all attributes of an employee. It is easy to come up with hundreds of attributes for an entity (e.g., an employee has a specific eye </a:t>
            </a:r>
            <a:r>
              <a:rPr lang="en-GB" dirty="0" err="1"/>
              <a:t>color</a:t>
            </a:r>
            <a:r>
              <a:rPr lang="en-GB" dirty="0"/>
              <a:t>, a </a:t>
            </a:r>
            <a:r>
              <a:rPr lang="en-GB" dirty="0" err="1"/>
              <a:t>favorite</a:t>
            </a:r>
            <a:r>
              <a:rPr lang="en-GB" dirty="0"/>
              <a:t> hobby, a religious affiliation), but only those that actually will be used by a business process should be included in the model.</a:t>
            </a:r>
          </a:p>
        </p:txBody>
      </p:sp>
      <p:sp>
        <p:nvSpPr>
          <p:cNvPr id="4" name="Date Placeholder 3">
            <a:extLst>
              <a:ext uri="{FF2B5EF4-FFF2-40B4-BE49-F238E27FC236}">
                <a16:creationId xmlns:a16="http://schemas.microsoft.com/office/drawing/2014/main" id="{1FA65960-5D1D-41DA-9FAF-472DDA9FA29A}"/>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9A1D1300-B00B-4490-B5A9-F45B65ABB4BD}"/>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a:p>
        </p:txBody>
      </p:sp>
      <p:pic>
        <p:nvPicPr>
          <p:cNvPr id="6" name="Picture 2">
            <a:extLst>
              <a:ext uri="{FF2B5EF4-FFF2-40B4-BE49-F238E27FC236}">
                <a16:creationId xmlns:a16="http://schemas.microsoft.com/office/drawing/2014/main" id="{959E12AD-905F-4A4A-A811-B97EF492D1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19" b="2619"/>
          <a:stretch/>
        </p:blipFill>
        <p:spPr bwMode="auto">
          <a:xfrm>
            <a:off x="3347864" y="3212976"/>
            <a:ext cx="5415136" cy="2748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CEEC755B-6DFF-4E68-9E65-4A876785C522}"/>
              </a:ext>
            </a:extLst>
          </p:cNvPr>
          <p:cNvSpPr/>
          <p:nvPr/>
        </p:nvSpPr>
        <p:spPr bwMode="auto">
          <a:xfrm>
            <a:off x="1907704" y="4869160"/>
            <a:ext cx="6502173" cy="216024"/>
          </a:xfrm>
          <a:prstGeom prst="rect">
            <a:avLst/>
          </a:prstGeom>
          <a:solidFill>
            <a:srgbClr val="FFFF00">
              <a:alpha val="2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a:ln>
                <a:noFill/>
              </a:ln>
              <a:solidFill>
                <a:srgbClr val="004D75"/>
              </a:solidFill>
              <a:effectLst/>
              <a:latin typeface="Verdana" pitchFamily="34" charset="0"/>
              <a:cs typeface="Arial" charset="0"/>
            </a:endParaRPr>
          </a:p>
        </p:txBody>
      </p:sp>
    </p:spTree>
    <p:extLst>
      <p:ext uri="{BB962C8B-B14F-4D97-AF65-F5344CB8AC3E}">
        <p14:creationId xmlns:p14="http://schemas.microsoft.com/office/powerpoint/2010/main" val="105612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0404-A792-410B-86E9-61677083AC96}"/>
              </a:ext>
            </a:extLst>
          </p:cNvPr>
          <p:cNvSpPr>
            <a:spLocks noGrp="1"/>
          </p:cNvSpPr>
          <p:nvPr>
            <p:ph type="title"/>
          </p:nvPr>
        </p:nvSpPr>
        <p:spPr/>
        <p:txBody>
          <a:bodyPr/>
          <a:lstStyle/>
          <a:p>
            <a:r>
              <a:rPr lang="en-GB" dirty="0"/>
              <a:t>Sidebar conversation</a:t>
            </a:r>
          </a:p>
        </p:txBody>
      </p:sp>
      <p:sp>
        <p:nvSpPr>
          <p:cNvPr id="3" name="Content Placeholder 2">
            <a:extLst>
              <a:ext uri="{FF2B5EF4-FFF2-40B4-BE49-F238E27FC236}">
                <a16:creationId xmlns:a16="http://schemas.microsoft.com/office/drawing/2014/main" id="{FCABAA6C-8D11-4ADE-A4A9-D35F90F40624}"/>
              </a:ext>
            </a:extLst>
          </p:cNvPr>
          <p:cNvSpPr>
            <a:spLocks noGrp="1"/>
          </p:cNvSpPr>
          <p:nvPr>
            <p:ph idx="1"/>
          </p:nvPr>
        </p:nvSpPr>
        <p:spPr>
          <a:xfrm>
            <a:off x="381000" y="1447800"/>
            <a:ext cx="8305800" cy="4468274"/>
          </a:xfrm>
        </p:spPr>
        <p:txBody>
          <a:bodyPr/>
          <a:lstStyle/>
          <a:p>
            <a:r>
              <a:rPr lang="en-GB" dirty="0"/>
              <a:t>“Attributes are nouns that are listed within an entity. Usually, some form of the entity name is appended to the beginning of each attribute to make it clear as to what entity it belongs (e.g., </a:t>
            </a:r>
            <a:r>
              <a:rPr lang="en-GB" dirty="0" err="1"/>
              <a:t>CUS_CompanyName</a:t>
            </a:r>
            <a:r>
              <a:rPr lang="en-GB" dirty="0"/>
              <a:t>, </a:t>
            </a:r>
            <a:r>
              <a:rPr lang="en-GB" dirty="0" err="1"/>
              <a:t>CUS_StreetAddress</a:t>
            </a:r>
            <a:r>
              <a:rPr lang="en-GB" dirty="0"/>
              <a:t>). Without doing this, you can get confused by multiple entities that have the same attributes—for example, a Drone Base Model and a Drone Component both can have an attribute called “Weight.” </a:t>
            </a:r>
            <a:r>
              <a:rPr lang="en-GB" dirty="0" err="1"/>
              <a:t>DBM_Weight</a:t>
            </a:r>
            <a:r>
              <a:rPr lang="en-GB" dirty="0"/>
              <a:t> and </a:t>
            </a:r>
            <a:r>
              <a:rPr lang="en-GB" dirty="0" err="1"/>
              <a:t>DCM_Weight</a:t>
            </a:r>
            <a:r>
              <a:rPr lang="en-GB" dirty="0"/>
              <a:t> are much clearer ways to name attributes on the data model.”</a:t>
            </a:r>
          </a:p>
          <a:p>
            <a:r>
              <a:rPr lang="en-GB" dirty="0"/>
              <a:t>Oracle’s data modelling standards discouraged this.  </a:t>
            </a:r>
            <a:r>
              <a:rPr lang="en-GB" dirty="0" err="1"/>
              <a:t>Customer.First_Name</a:t>
            </a:r>
            <a:r>
              <a:rPr lang="en-GB" dirty="0"/>
              <a:t> is quite clearly different from </a:t>
            </a:r>
            <a:r>
              <a:rPr lang="en-GB" dirty="0" err="1"/>
              <a:t>Employee.First_Name</a:t>
            </a:r>
            <a:r>
              <a:rPr lang="en-GB" dirty="0"/>
              <a:t>.  Only where you had similar attributed on the same entity would this be recommended: </a:t>
            </a:r>
            <a:r>
              <a:rPr lang="en-GB" dirty="0" err="1"/>
              <a:t>Order_Line.Ordering_UOM</a:t>
            </a:r>
            <a:r>
              <a:rPr lang="en-GB" dirty="0"/>
              <a:t>, </a:t>
            </a:r>
            <a:r>
              <a:rPr lang="en-GB" dirty="0" err="1"/>
              <a:t>Order_Line.Shipping_UOM</a:t>
            </a:r>
            <a:endParaRPr lang="en-GB" dirty="0"/>
          </a:p>
        </p:txBody>
      </p:sp>
      <p:sp>
        <p:nvSpPr>
          <p:cNvPr id="4" name="Date Placeholder 3">
            <a:extLst>
              <a:ext uri="{FF2B5EF4-FFF2-40B4-BE49-F238E27FC236}">
                <a16:creationId xmlns:a16="http://schemas.microsoft.com/office/drawing/2014/main" id="{E9303509-5AA9-4B9B-89E5-456D9C9E2C0C}"/>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2C8118AE-A535-49BF-B154-3E7787714F91}"/>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spTree>
    <p:extLst>
      <p:ext uri="{BB962C8B-B14F-4D97-AF65-F5344CB8AC3E}">
        <p14:creationId xmlns:p14="http://schemas.microsoft.com/office/powerpoint/2010/main" val="41053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B3D3-A63E-46B8-AF53-63F88B5AA1EC}"/>
              </a:ext>
            </a:extLst>
          </p:cNvPr>
          <p:cNvSpPr>
            <a:spLocks noGrp="1"/>
          </p:cNvSpPr>
          <p:nvPr>
            <p:ph type="title"/>
          </p:nvPr>
        </p:nvSpPr>
        <p:spPr/>
        <p:txBody>
          <a:bodyPr/>
          <a:lstStyle/>
          <a:p>
            <a:r>
              <a:rPr lang="en-GB" dirty="0"/>
              <a:t>Step 2: Add Attributes and Assign Identifiers</a:t>
            </a:r>
          </a:p>
        </p:txBody>
      </p:sp>
      <p:sp>
        <p:nvSpPr>
          <p:cNvPr id="4" name="Date Placeholder 3">
            <a:extLst>
              <a:ext uri="{FF2B5EF4-FFF2-40B4-BE49-F238E27FC236}">
                <a16:creationId xmlns:a16="http://schemas.microsoft.com/office/drawing/2014/main" id="{B11D04D7-0B06-446D-8BF4-6E96EF27B0F4}"/>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AECE15A2-23C4-4E1C-B316-0FF78523E2F0}"/>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pic>
        <p:nvPicPr>
          <p:cNvPr id="9" name="Content Placeholder 8" descr="Graphical user interface, application&#10;&#10;Description automatically generated">
            <a:extLst>
              <a:ext uri="{FF2B5EF4-FFF2-40B4-BE49-F238E27FC236}">
                <a16:creationId xmlns:a16="http://schemas.microsoft.com/office/drawing/2014/main" id="{AB2D15D4-BFD8-4B1C-A2AD-C3A6A2939F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512608"/>
            <a:ext cx="6501989" cy="2197224"/>
          </a:xfrm>
        </p:spPr>
      </p:pic>
      <p:sp>
        <p:nvSpPr>
          <p:cNvPr id="10" name="Text Placeholder 9">
            <a:extLst>
              <a:ext uri="{FF2B5EF4-FFF2-40B4-BE49-F238E27FC236}">
                <a16:creationId xmlns:a16="http://schemas.microsoft.com/office/drawing/2014/main" id="{74791ED0-C3E5-4A75-9B31-9F2442135200}"/>
              </a:ext>
            </a:extLst>
          </p:cNvPr>
          <p:cNvSpPr>
            <a:spLocks noGrp="1"/>
          </p:cNvSpPr>
          <p:nvPr>
            <p:ph type="body" idx="4294967295"/>
          </p:nvPr>
        </p:nvSpPr>
        <p:spPr>
          <a:xfrm>
            <a:off x="423355" y="4037976"/>
            <a:ext cx="8305800" cy="1892185"/>
          </a:xfrm>
        </p:spPr>
        <p:txBody>
          <a:bodyPr/>
          <a:lstStyle/>
          <a:p>
            <a:r>
              <a:rPr lang="en-GB" dirty="0"/>
              <a:t>You can use a combination of multiple fields to serve as the identifier (last name and first name). This is called a </a:t>
            </a:r>
            <a:r>
              <a:rPr lang="en-GB" b="1" dirty="0">
                <a:hlinkClick r:id="rId3"/>
              </a:rPr>
              <a:t>concatenated identifier</a:t>
            </a:r>
            <a:r>
              <a:rPr lang="en-GB" dirty="0"/>
              <a:t> because several fields are combined, or concatenated, to uniquely identify an instance. Second, you can find a field that is unique for each instance, like the customer ID number. Third, you can wait to assign an identifier</a:t>
            </a:r>
          </a:p>
        </p:txBody>
      </p:sp>
    </p:spTree>
    <p:extLst>
      <p:ext uri="{BB962C8B-B14F-4D97-AF65-F5344CB8AC3E}">
        <p14:creationId xmlns:p14="http://schemas.microsoft.com/office/powerpoint/2010/main" val="383571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FEFD-3EFF-4E86-A48C-AC99E6B89CF8}"/>
              </a:ext>
            </a:extLst>
          </p:cNvPr>
          <p:cNvSpPr>
            <a:spLocks noGrp="1"/>
          </p:cNvSpPr>
          <p:nvPr>
            <p:ph type="title"/>
          </p:nvPr>
        </p:nvSpPr>
        <p:spPr/>
        <p:txBody>
          <a:bodyPr/>
          <a:lstStyle/>
          <a:p>
            <a:r>
              <a:rPr lang="en-GB" dirty="0"/>
              <a:t>Step 3: Determine Composition </a:t>
            </a:r>
            <a:br>
              <a:rPr lang="en-GB" dirty="0"/>
            </a:br>
            <a:endParaRPr lang="en-GB" dirty="0"/>
          </a:p>
        </p:txBody>
      </p:sp>
      <p:sp>
        <p:nvSpPr>
          <p:cNvPr id="3" name="Content Placeholder 2">
            <a:extLst>
              <a:ext uri="{FF2B5EF4-FFF2-40B4-BE49-F238E27FC236}">
                <a16:creationId xmlns:a16="http://schemas.microsoft.com/office/drawing/2014/main" id="{5A76A95B-6BD3-41CC-9B4F-85C1F5128E55}"/>
              </a:ext>
            </a:extLst>
          </p:cNvPr>
          <p:cNvSpPr>
            <a:spLocks noGrp="1"/>
          </p:cNvSpPr>
          <p:nvPr>
            <p:ph idx="1"/>
          </p:nvPr>
        </p:nvSpPr>
        <p:spPr>
          <a:xfrm>
            <a:off x="381000" y="1447800"/>
            <a:ext cx="4551040" cy="3789890"/>
          </a:xfrm>
        </p:spPr>
        <p:txBody>
          <a:bodyPr/>
          <a:lstStyle/>
          <a:p>
            <a:r>
              <a:rPr lang="en-GB" dirty="0"/>
              <a:t>There are situations when a child entity does require attributes from the parent entity to uniquely identify an instance. In these cases, the child entity is called a </a:t>
            </a:r>
            <a:r>
              <a:rPr lang="en-GB" b="1" dirty="0">
                <a:hlinkClick r:id="rId2"/>
              </a:rPr>
              <a:t>dependent entity</a:t>
            </a:r>
            <a:r>
              <a:rPr lang="en-GB" dirty="0"/>
              <a:t>, and its identifier consists of at least one attribute from the parent entity.</a:t>
            </a:r>
          </a:p>
        </p:txBody>
      </p:sp>
      <p:sp>
        <p:nvSpPr>
          <p:cNvPr id="4" name="Date Placeholder 3">
            <a:extLst>
              <a:ext uri="{FF2B5EF4-FFF2-40B4-BE49-F238E27FC236}">
                <a16:creationId xmlns:a16="http://schemas.microsoft.com/office/drawing/2014/main" id="{B91A1D6B-F968-437D-B21A-DD0A74BD364A}"/>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2A291095-99FC-478B-89C0-47C980CC8481}"/>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a:p>
        </p:txBody>
      </p:sp>
      <p:pic>
        <p:nvPicPr>
          <p:cNvPr id="7" name="Picture 6">
            <a:extLst>
              <a:ext uri="{FF2B5EF4-FFF2-40B4-BE49-F238E27FC236}">
                <a16:creationId xmlns:a16="http://schemas.microsoft.com/office/drawing/2014/main" id="{781E4827-0158-4BBD-9FBA-2B71D9D73D45}"/>
              </a:ext>
            </a:extLst>
          </p:cNvPr>
          <p:cNvPicPr>
            <a:picLocks noChangeAspect="1"/>
          </p:cNvPicPr>
          <p:nvPr/>
        </p:nvPicPr>
        <p:blipFill>
          <a:blip r:embed="rId3"/>
          <a:stretch>
            <a:fillRect/>
          </a:stretch>
        </p:blipFill>
        <p:spPr>
          <a:xfrm>
            <a:off x="7020272" y="764704"/>
            <a:ext cx="1827287" cy="2697740"/>
          </a:xfrm>
          <a:prstGeom prst="rect">
            <a:avLst/>
          </a:prstGeom>
        </p:spPr>
      </p:pic>
      <p:pic>
        <p:nvPicPr>
          <p:cNvPr id="8" name="Picture 7">
            <a:extLst>
              <a:ext uri="{FF2B5EF4-FFF2-40B4-BE49-F238E27FC236}">
                <a16:creationId xmlns:a16="http://schemas.microsoft.com/office/drawing/2014/main" id="{FD6347DD-894A-4D83-8CE8-66D01579A4BF}"/>
              </a:ext>
            </a:extLst>
          </p:cNvPr>
          <p:cNvPicPr>
            <a:picLocks noChangeAspect="1"/>
          </p:cNvPicPr>
          <p:nvPr/>
        </p:nvPicPr>
        <p:blipFill>
          <a:blip r:embed="rId4"/>
          <a:stretch>
            <a:fillRect/>
          </a:stretch>
        </p:blipFill>
        <p:spPr>
          <a:xfrm>
            <a:off x="6713959" y="3870215"/>
            <a:ext cx="2133600" cy="1927551"/>
          </a:xfrm>
          <a:prstGeom prst="rect">
            <a:avLst/>
          </a:prstGeom>
        </p:spPr>
      </p:pic>
    </p:spTree>
    <p:extLst>
      <p:ext uri="{BB962C8B-B14F-4D97-AF65-F5344CB8AC3E}">
        <p14:creationId xmlns:p14="http://schemas.microsoft.com/office/powerpoint/2010/main" val="3608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BB-A1D0-4A3D-93D3-F17C35519A8F}"/>
              </a:ext>
            </a:extLst>
          </p:cNvPr>
          <p:cNvSpPr>
            <a:spLocks noGrp="1"/>
          </p:cNvSpPr>
          <p:nvPr>
            <p:ph type="title"/>
          </p:nvPr>
        </p:nvSpPr>
        <p:spPr/>
        <p:txBody>
          <a:bodyPr/>
          <a:lstStyle/>
          <a:p>
            <a:r>
              <a:rPr lang="en-GB" dirty="0"/>
              <a:t>Step 4: Identify Relationships</a:t>
            </a:r>
            <a:br>
              <a:rPr lang="en-GB" dirty="0"/>
            </a:br>
            <a:endParaRPr lang="en-GB" dirty="0"/>
          </a:p>
        </p:txBody>
      </p:sp>
      <p:sp>
        <p:nvSpPr>
          <p:cNvPr id="3" name="Content Placeholder 2">
            <a:extLst>
              <a:ext uri="{FF2B5EF4-FFF2-40B4-BE49-F238E27FC236}">
                <a16:creationId xmlns:a16="http://schemas.microsoft.com/office/drawing/2014/main" id="{81021E84-83A7-401A-91B3-3AA1FB46D6A4}"/>
              </a:ext>
            </a:extLst>
          </p:cNvPr>
          <p:cNvSpPr>
            <a:spLocks noGrp="1"/>
          </p:cNvSpPr>
          <p:nvPr>
            <p:ph idx="1"/>
          </p:nvPr>
        </p:nvSpPr>
        <p:spPr>
          <a:xfrm>
            <a:off x="381000" y="1447800"/>
            <a:ext cx="8305800" cy="683713"/>
          </a:xfrm>
        </p:spPr>
        <p:txBody>
          <a:bodyPr/>
          <a:lstStyle/>
          <a:p>
            <a:r>
              <a:rPr lang="en-GB" dirty="0"/>
              <a:t>Lines are drawn between entities that have relationships, and each relationship is </a:t>
            </a:r>
            <a:r>
              <a:rPr lang="en-GB" dirty="0" err="1"/>
              <a:t>labeled</a:t>
            </a:r>
            <a:r>
              <a:rPr lang="en-GB" dirty="0"/>
              <a:t> and assigned a cardinality and modality.</a:t>
            </a:r>
          </a:p>
        </p:txBody>
      </p:sp>
      <p:sp>
        <p:nvSpPr>
          <p:cNvPr id="4" name="Date Placeholder 3">
            <a:extLst>
              <a:ext uri="{FF2B5EF4-FFF2-40B4-BE49-F238E27FC236}">
                <a16:creationId xmlns:a16="http://schemas.microsoft.com/office/drawing/2014/main" id="{CA52DC3B-22C5-4B49-9E71-CBE9B6342683}"/>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2413616D-23D1-4A9B-BFA6-68F31964C23C}"/>
              </a:ext>
            </a:extLst>
          </p:cNvPr>
          <p:cNvSpPr>
            <a:spLocks noGrp="1"/>
          </p:cNvSpPr>
          <p:nvPr>
            <p:ph type="sldNum" sz="quarter" idx="11"/>
          </p:nvPr>
        </p:nvSpPr>
        <p:spPr/>
        <p:txBody>
          <a:bodyPr/>
          <a:lstStyle/>
          <a:p>
            <a:pPr>
              <a:defRPr/>
            </a:pPr>
            <a:fld id="{9A546908-54B0-4EF9-B997-73888F4A5500}" type="slidenum">
              <a:rPr lang="en-GB" altLang="en-US" smtClean="0"/>
              <a:pPr>
                <a:defRPr/>
              </a:pPr>
              <a:t>15</a:t>
            </a:fld>
            <a:endParaRPr lang="en-GB" altLang="en-US"/>
          </a:p>
        </p:txBody>
      </p:sp>
      <p:pic>
        <p:nvPicPr>
          <p:cNvPr id="6" name="Picture 5">
            <a:extLst>
              <a:ext uri="{FF2B5EF4-FFF2-40B4-BE49-F238E27FC236}">
                <a16:creationId xmlns:a16="http://schemas.microsoft.com/office/drawing/2014/main" id="{4E92094F-B3B1-40F3-BD10-F4C335FF64A6}"/>
              </a:ext>
            </a:extLst>
          </p:cNvPr>
          <p:cNvPicPr>
            <a:picLocks noChangeAspect="1"/>
          </p:cNvPicPr>
          <p:nvPr/>
        </p:nvPicPr>
        <p:blipFill>
          <a:blip r:embed="rId2"/>
          <a:stretch>
            <a:fillRect/>
          </a:stretch>
        </p:blipFill>
        <p:spPr>
          <a:xfrm>
            <a:off x="1403648" y="2140108"/>
            <a:ext cx="6084168" cy="3642528"/>
          </a:xfrm>
          <a:prstGeom prst="rect">
            <a:avLst/>
          </a:prstGeom>
        </p:spPr>
      </p:pic>
    </p:spTree>
    <p:extLst>
      <p:ext uri="{BB962C8B-B14F-4D97-AF65-F5344CB8AC3E}">
        <p14:creationId xmlns:p14="http://schemas.microsoft.com/office/powerpoint/2010/main" val="301791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BB-A1D0-4A3D-93D3-F17C35519A8F}"/>
              </a:ext>
            </a:extLst>
          </p:cNvPr>
          <p:cNvSpPr>
            <a:spLocks noGrp="1"/>
          </p:cNvSpPr>
          <p:nvPr>
            <p:ph type="title"/>
          </p:nvPr>
        </p:nvSpPr>
        <p:spPr/>
        <p:txBody>
          <a:bodyPr/>
          <a:lstStyle/>
          <a:p>
            <a:r>
              <a:rPr lang="en-GB" dirty="0"/>
              <a:t>Step 5: Determine Cardinality</a:t>
            </a:r>
            <a:br>
              <a:rPr lang="en-GB" dirty="0"/>
            </a:br>
            <a:endParaRPr lang="en-GB" dirty="0"/>
          </a:p>
        </p:txBody>
      </p:sp>
      <p:sp>
        <p:nvSpPr>
          <p:cNvPr id="3" name="Content Placeholder 2">
            <a:extLst>
              <a:ext uri="{FF2B5EF4-FFF2-40B4-BE49-F238E27FC236}">
                <a16:creationId xmlns:a16="http://schemas.microsoft.com/office/drawing/2014/main" id="{81021E84-83A7-401A-91B3-3AA1FB46D6A4}"/>
              </a:ext>
            </a:extLst>
          </p:cNvPr>
          <p:cNvSpPr>
            <a:spLocks noGrp="1"/>
          </p:cNvSpPr>
          <p:nvPr>
            <p:ph idx="1"/>
          </p:nvPr>
        </p:nvSpPr>
        <p:spPr>
          <a:xfrm>
            <a:off x="381000" y="1447800"/>
            <a:ext cx="8305800" cy="978088"/>
          </a:xfrm>
        </p:spPr>
        <p:txBody>
          <a:bodyPr/>
          <a:lstStyle/>
          <a:p>
            <a:r>
              <a:rPr lang="en-GB" dirty="0"/>
              <a:t>A Client entity instance may submit many Flight Request entity instances, while a Flight Request entity instance is submitted by one Client entity instance.</a:t>
            </a:r>
          </a:p>
        </p:txBody>
      </p:sp>
      <p:sp>
        <p:nvSpPr>
          <p:cNvPr id="4" name="Date Placeholder 3">
            <a:extLst>
              <a:ext uri="{FF2B5EF4-FFF2-40B4-BE49-F238E27FC236}">
                <a16:creationId xmlns:a16="http://schemas.microsoft.com/office/drawing/2014/main" id="{CA52DC3B-22C5-4B49-9E71-CBE9B6342683}"/>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2413616D-23D1-4A9B-BFA6-68F31964C23C}"/>
              </a:ext>
            </a:extLst>
          </p:cNvPr>
          <p:cNvSpPr>
            <a:spLocks noGrp="1"/>
          </p:cNvSpPr>
          <p:nvPr>
            <p:ph type="sldNum" sz="quarter" idx="11"/>
          </p:nvPr>
        </p:nvSpPr>
        <p:spPr/>
        <p:txBody>
          <a:bodyPr/>
          <a:lstStyle/>
          <a:p>
            <a:pPr>
              <a:defRPr/>
            </a:pPr>
            <a:fld id="{9A546908-54B0-4EF9-B997-73888F4A5500}" type="slidenum">
              <a:rPr lang="en-GB" altLang="en-US" smtClean="0"/>
              <a:pPr>
                <a:defRPr/>
              </a:pPr>
              <a:t>16</a:t>
            </a:fld>
            <a:endParaRPr lang="en-GB" altLang="en-US"/>
          </a:p>
        </p:txBody>
      </p:sp>
      <p:pic>
        <p:nvPicPr>
          <p:cNvPr id="6" name="Picture 5">
            <a:extLst>
              <a:ext uri="{FF2B5EF4-FFF2-40B4-BE49-F238E27FC236}">
                <a16:creationId xmlns:a16="http://schemas.microsoft.com/office/drawing/2014/main" id="{4E92094F-B3B1-40F3-BD10-F4C335FF64A6}"/>
              </a:ext>
            </a:extLst>
          </p:cNvPr>
          <p:cNvPicPr>
            <a:picLocks noChangeAspect="1"/>
          </p:cNvPicPr>
          <p:nvPr/>
        </p:nvPicPr>
        <p:blipFill>
          <a:blip r:embed="rId2"/>
          <a:stretch>
            <a:fillRect/>
          </a:stretch>
        </p:blipFill>
        <p:spPr>
          <a:xfrm>
            <a:off x="1403648" y="2140108"/>
            <a:ext cx="6084168" cy="3642528"/>
          </a:xfrm>
          <a:prstGeom prst="rect">
            <a:avLst/>
          </a:prstGeom>
        </p:spPr>
      </p:pic>
    </p:spTree>
    <p:extLst>
      <p:ext uri="{BB962C8B-B14F-4D97-AF65-F5344CB8AC3E}">
        <p14:creationId xmlns:p14="http://schemas.microsoft.com/office/powerpoint/2010/main" val="3754024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BB-A1D0-4A3D-93D3-F17C35519A8F}"/>
              </a:ext>
            </a:extLst>
          </p:cNvPr>
          <p:cNvSpPr>
            <a:spLocks noGrp="1"/>
          </p:cNvSpPr>
          <p:nvPr>
            <p:ph type="title"/>
          </p:nvPr>
        </p:nvSpPr>
        <p:spPr/>
        <p:txBody>
          <a:bodyPr/>
          <a:lstStyle/>
          <a:p>
            <a:r>
              <a:rPr lang="en-GB" dirty="0"/>
              <a:t>Step 6: Determine Modality</a:t>
            </a:r>
            <a:br>
              <a:rPr lang="en-GB" dirty="0"/>
            </a:br>
            <a:endParaRPr lang="en-GB" dirty="0"/>
          </a:p>
        </p:txBody>
      </p:sp>
      <p:sp>
        <p:nvSpPr>
          <p:cNvPr id="3" name="Content Placeholder 2">
            <a:extLst>
              <a:ext uri="{FF2B5EF4-FFF2-40B4-BE49-F238E27FC236}">
                <a16:creationId xmlns:a16="http://schemas.microsoft.com/office/drawing/2014/main" id="{81021E84-83A7-401A-91B3-3AA1FB46D6A4}"/>
              </a:ext>
            </a:extLst>
          </p:cNvPr>
          <p:cNvSpPr>
            <a:spLocks noGrp="1"/>
          </p:cNvSpPr>
          <p:nvPr>
            <p:ph idx="1"/>
          </p:nvPr>
        </p:nvSpPr>
        <p:spPr>
          <a:xfrm>
            <a:off x="381000" y="1447800"/>
            <a:ext cx="8305800" cy="978088"/>
          </a:xfrm>
        </p:spPr>
        <p:txBody>
          <a:bodyPr/>
          <a:lstStyle/>
          <a:p>
            <a:r>
              <a:rPr lang="en-GB" dirty="0"/>
              <a:t>A Client entity instance does not require a related Flight Request entity instance, but a Flight Request entity instance does require a related Client instance. </a:t>
            </a:r>
          </a:p>
        </p:txBody>
      </p:sp>
      <p:sp>
        <p:nvSpPr>
          <p:cNvPr id="4" name="Date Placeholder 3">
            <a:extLst>
              <a:ext uri="{FF2B5EF4-FFF2-40B4-BE49-F238E27FC236}">
                <a16:creationId xmlns:a16="http://schemas.microsoft.com/office/drawing/2014/main" id="{CA52DC3B-22C5-4B49-9E71-CBE9B6342683}"/>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2413616D-23D1-4A9B-BFA6-68F31964C23C}"/>
              </a:ext>
            </a:extLst>
          </p:cNvPr>
          <p:cNvSpPr>
            <a:spLocks noGrp="1"/>
          </p:cNvSpPr>
          <p:nvPr>
            <p:ph type="sldNum" sz="quarter" idx="11"/>
          </p:nvPr>
        </p:nvSpPr>
        <p:spPr/>
        <p:txBody>
          <a:bodyPr/>
          <a:lstStyle/>
          <a:p>
            <a:pPr>
              <a:defRPr/>
            </a:pPr>
            <a:fld id="{9A546908-54B0-4EF9-B997-73888F4A5500}" type="slidenum">
              <a:rPr lang="en-GB" altLang="en-US" smtClean="0"/>
              <a:pPr>
                <a:defRPr/>
              </a:pPr>
              <a:t>17</a:t>
            </a:fld>
            <a:endParaRPr lang="en-GB" altLang="en-US"/>
          </a:p>
        </p:txBody>
      </p:sp>
      <p:pic>
        <p:nvPicPr>
          <p:cNvPr id="6" name="Picture 5">
            <a:extLst>
              <a:ext uri="{FF2B5EF4-FFF2-40B4-BE49-F238E27FC236}">
                <a16:creationId xmlns:a16="http://schemas.microsoft.com/office/drawing/2014/main" id="{4E92094F-B3B1-40F3-BD10-F4C335FF64A6}"/>
              </a:ext>
            </a:extLst>
          </p:cNvPr>
          <p:cNvPicPr>
            <a:picLocks noChangeAspect="1"/>
          </p:cNvPicPr>
          <p:nvPr/>
        </p:nvPicPr>
        <p:blipFill>
          <a:blip r:embed="rId2"/>
          <a:stretch>
            <a:fillRect/>
          </a:stretch>
        </p:blipFill>
        <p:spPr>
          <a:xfrm>
            <a:off x="1835696" y="2394186"/>
            <a:ext cx="5940152" cy="3556307"/>
          </a:xfrm>
          <a:prstGeom prst="rect">
            <a:avLst/>
          </a:prstGeom>
        </p:spPr>
      </p:pic>
    </p:spTree>
    <p:extLst>
      <p:ext uri="{BB962C8B-B14F-4D97-AF65-F5344CB8AC3E}">
        <p14:creationId xmlns:p14="http://schemas.microsoft.com/office/powerpoint/2010/main" val="171230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C810-645D-4919-B0EF-34960A1AF675}"/>
              </a:ext>
            </a:extLst>
          </p:cNvPr>
          <p:cNvSpPr>
            <a:spLocks noGrp="1"/>
          </p:cNvSpPr>
          <p:nvPr>
            <p:ph type="title"/>
          </p:nvPr>
        </p:nvSpPr>
        <p:spPr/>
        <p:txBody>
          <a:bodyPr/>
          <a:lstStyle/>
          <a:p>
            <a:r>
              <a:rPr lang="en-GB" dirty="0"/>
              <a:t>Step 7: Resolve Intersection Entities</a:t>
            </a:r>
            <a:br>
              <a:rPr lang="en-GB" dirty="0"/>
            </a:br>
            <a:endParaRPr lang="en-GB" dirty="0"/>
          </a:p>
        </p:txBody>
      </p:sp>
      <p:sp>
        <p:nvSpPr>
          <p:cNvPr id="3" name="Content Placeholder 2">
            <a:extLst>
              <a:ext uri="{FF2B5EF4-FFF2-40B4-BE49-F238E27FC236}">
                <a16:creationId xmlns:a16="http://schemas.microsoft.com/office/drawing/2014/main" id="{610E9DAB-1044-4157-B5A2-F1B69B980866}"/>
              </a:ext>
            </a:extLst>
          </p:cNvPr>
          <p:cNvSpPr>
            <a:spLocks noGrp="1"/>
          </p:cNvSpPr>
          <p:nvPr>
            <p:ph idx="1"/>
          </p:nvPr>
        </p:nvSpPr>
        <p:spPr>
          <a:xfrm>
            <a:off x="381000" y="1447800"/>
            <a:ext cx="3038872" cy="1587486"/>
          </a:xfrm>
        </p:spPr>
        <p:txBody>
          <a:bodyPr/>
          <a:lstStyle/>
          <a:p>
            <a:r>
              <a:rPr lang="en-GB" dirty="0"/>
              <a:t>An important special kind of entity is the </a:t>
            </a:r>
            <a:r>
              <a:rPr lang="en-GB" b="1" dirty="0">
                <a:hlinkClick r:id="rId2"/>
              </a:rPr>
              <a:t>intersection entity</a:t>
            </a:r>
            <a:r>
              <a:rPr lang="en-GB" dirty="0"/>
              <a:t>. It exists in order to capture some information about the relationship between two other entities. Typically, intersection entities are added to a data model to store information about two entities sharing an </a:t>
            </a:r>
            <a:r>
              <a:rPr lang="en-GB" b="1" dirty="0">
                <a:hlinkClick r:id="rId3"/>
              </a:rPr>
              <a:t>M:N relationship</a:t>
            </a:r>
            <a:r>
              <a:rPr lang="en-GB" dirty="0"/>
              <a:t>.</a:t>
            </a:r>
          </a:p>
        </p:txBody>
      </p:sp>
      <p:sp>
        <p:nvSpPr>
          <p:cNvPr id="4" name="Date Placeholder 3">
            <a:extLst>
              <a:ext uri="{FF2B5EF4-FFF2-40B4-BE49-F238E27FC236}">
                <a16:creationId xmlns:a16="http://schemas.microsoft.com/office/drawing/2014/main" id="{AD466F9D-5430-45B7-9A29-D1AFD81C76AC}"/>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ADCAF728-47B7-4474-92AD-85F0EF98CF4A}"/>
              </a:ext>
            </a:extLst>
          </p:cNvPr>
          <p:cNvSpPr>
            <a:spLocks noGrp="1"/>
          </p:cNvSpPr>
          <p:nvPr>
            <p:ph type="sldNum" sz="quarter" idx="11"/>
          </p:nvPr>
        </p:nvSpPr>
        <p:spPr/>
        <p:txBody>
          <a:bodyPr/>
          <a:lstStyle/>
          <a:p>
            <a:pPr>
              <a:defRPr/>
            </a:pPr>
            <a:fld id="{9A546908-54B0-4EF9-B997-73888F4A5500}" type="slidenum">
              <a:rPr lang="en-GB" altLang="en-US" smtClean="0"/>
              <a:pPr>
                <a:defRPr/>
              </a:pPr>
              <a:t>18</a:t>
            </a:fld>
            <a:endParaRPr lang="en-GB" altLang="en-US"/>
          </a:p>
        </p:txBody>
      </p:sp>
      <p:pic>
        <p:nvPicPr>
          <p:cNvPr id="6" name="Picture 5">
            <a:extLst>
              <a:ext uri="{FF2B5EF4-FFF2-40B4-BE49-F238E27FC236}">
                <a16:creationId xmlns:a16="http://schemas.microsoft.com/office/drawing/2014/main" id="{C0D5CAB5-C058-4996-8058-8ECC02FCF068}"/>
              </a:ext>
            </a:extLst>
          </p:cNvPr>
          <p:cNvPicPr>
            <a:picLocks noChangeAspect="1"/>
          </p:cNvPicPr>
          <p:nvPr/>
        </p:nvPicPr>
        <p:blipFill>
          <a:blip r:embed="rId4"/>
          <a:stretch>
            <a:fillRect/>
          </a:stretch>
        </p:blipFill>
        <p:spPr>
          <a:xfrm>
            <a:off x="3419871" y="1752479"/>
            <a:ext cx="5663717" cy="3020950"/>
          </a:xfrm>
          <a:prstGeom prst="rect">
            <a:avLst/>
          </a:prstGeom>
        </p:spPr>
      </p:pic>
    </p:spTree>
    <p:extLst>
      <p:ext uri="{BB962C8B-B14F-4D97-AF65-F5344CB8AC3E}">
        <p14:creationId xmlns:p14="http://schemas.microsoft.com/office/powerpoint/2010/main" val="3166556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0671-2645-4FDF-AF14-EE43751C9FBA}"/>
              </a:ext>
            </a:extLst>
          </p:cNvPr>
          <p:cNvSpPr>
            <a:spLocks noGrp="1"/>
          </p:cNvSpPr>
          <p:nvPr>
            <p:ph type="title"/>
          </p:nvPr>
        </p:nvSpPr>
        <p:spPr/>
        <p:txBody>
          <a:bodyPr/>
          <a:lstStyle/>
          <a:p>
            <a:r>
              <a:rPr lang="en-GB" dirty="0"/>
              <a:t>Step 8: Confirm Normalization Rules</a:t>
            </a:r>
            <a:br>
              <a:rPr lang="en-GB" dirty="0"/>
            </a:br>
            <a:endParaRPr lang="en-GB" dirty="0"/>
          </a:p>
        </p:txBody>
      </p:sp>
      <p:pic>
        <p:nvPicPr>
          <p:cNvPr id="7" name="Content Placeholder 6">
            <a:extLst>
              <a:ext uri="{FF2B5EF4-FFF2-40B4-BE49-F238E27FC236}">
                <a16:creationId xmlns:a16="http://schemas.microsoft.com/office/drawing/2014/main" id="{ECB0C47D-208C-43A0-A57E-D2112E113960}"/>
              </a:ext>
            </a:extLst>
          </p:cNvPr>
          <p:cNvPicPr>
            <a:picLocks noGrp="1" noChangeAspect="1"/>
          </p:cNvPicPr>
          <p:nvPr>
            <p:ph idx="1"/>
          </p:nvPr>
        </p:nvPicPr>
        <p:blipFill>
          <a:blip r:embed="rId2"/>
          <a:stretch>
            <a:fillRect/>
          </a:stretch>
        </p:blipFill>
        <p:spPr>
          <a:xfrm>
            <a:off x="526989" y="1568899"/>
            <a:ext cx="2063811" cy="4357688"/>
          </a:xfrm>
          <a:prstGeom prst="rect">
            <a:avLst/>
          </a:prstGeom>
        </p:spPr>
      </p:pic>
      <p:sp>
        <p:nvSpPr>
          <p:cNvPr id="4" name="Date Placeholder 3">
            <a:extLst>
              <a:ext uri="{FF2B5EF4-FFF2-40B4-BE49-F238E27FC236}">
                <a16:creationId xmlns:a16="http://schemas.microsoft.com/office/drawing/2014/main" id="{AA17C657-0456-421F-97F6-66E0639C8678}"/>
              </a:ext>
            </a:extLst>
          </p:cNvPr>
          <p:cNvSpPr>
            <a:spLocks noGrp="1"/>
          </p:cNvSpPr>
          <p:nvPr>
            <p:ph type="dt" sz="half" idx="10"/>
          </p:nvPr>
        </p:nvSpPr>
        <p:spPr/>
        <p:txBody>
          <a:bodyPr/>
          <a:lstStyle/>
          <a:p>
            <a:pPr>
              <a:defRPr/>
            </a:pPr>
            <a:fld id="{C4C9B118-951F-4210-95A1-158B23349F78}" type="datetime4">
              <a:rPr lang="en-GB" altLang="en-US" smtClean="0"/>
              <a:pPr>
                <a:defRPr/>
              </a:pPr>
              <a:t>26 October 2020</a:t>
            </a:fld>
            <a:endParaRPr lang="en-GB" altLang="en-US"/>
          </a:p>
        </p:txBody>
      </p:sp>
      <p:sp>
        <p:nvSpPr>
          <p:cNvPr id="5" name="Slide Number Placeholder 4">
            <a:extLst>
              <a:ext uri="{FF2B5EF4-FFF2-40B4-BE49-F238E27FC236}">
                <a16:creationId xmlns:a16="http://schemas.microsoft.com/office/drawing/2014/main" id="{C9156A98-D50B-4500-B5D1-922649A2DDB0}"/>
              </a:ext>
            </a:extLst>
          </p:cNvPr>
          <p:cNvSpPr>
            <a:spLocks noGrp="1"/>
          </p:cNvSpPr>
          <p:nvPr>
            <p:ph type="sldNum" sz="quarter" idx="11"/>
          </p:nvPr>
        </p:nvSpPr>
        <p:spPr/>
        <p:txBody>
          <a:bodyPr/>
          <a:lstStyle/>
          <a:p>
            <a:pPr>
              <a:defRPr/>
            </a:pPr>
            <a:fld id="{9A546908-54B0-4EF9-B997-73888F4A5500}" type="slidenum">
              <a:rPr lang="en-GB" altLang="en-US" smtClean="0"/>
              <a:pPr>
                <a:defRPr/>
              </a:pPr>
              <a:t>19</a:t>
            </a:fld>
            <a:endParaRPr lang="en-GB" altLang="en-US"/>
          </a:p>
        </p:txBody>
      </p:sp>
      <p:pic>
        <p:nvPicPr>
          <p:cNvPr id="6" name="Picture 5">
            <a:extLst>
              <a:ext uri="{FF2B5EF4-FFF2-40B4-BE49-F238E27FC236}">
                <a16:creationId xmlns:a16="http://schemas.microsoft.com/office/drawing/2014/main" id="{AFBFB49F-97F1-4A86-B865-6CC2155F2230}"/>
              </a:ext>
            </a:extLst>
          </p:cNvPr>
          <p:cNvPicPr>
            <a:picLocks noChangeAspect="1"/>
          </p:cNvPicPr>
          <p:nvPr/>
        </p:nvPicPr>
        <p:blipFill>
          <a:blip r:embed="rId3"/>
          <a:stretch>
            <a:fillRect/>
          </a:stretch>
        </p:blipFill>
        <p:spPr>
          <a:xfrm>
            <a:off x="3995936" y="1196752"/>
            <a:ext cx="4842098" cy="4850934"/>
          </a:xfrm>
          <a:prstGeom prst="rect">
            <a:avLst/>
          </a:prstGeom>
        </p:spPr>
      </p:pic>
    </p:spTree>
    <p:extLst>
      <p:ext uri="{BB962C8B-B14F-4D97-AF65-F5344CB8AC3E}">
        <p14:creationId xmlns:p14="http://schemas.microsoft.com/office/powerpoint/2010/main" val="53547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GB" sz="2800" b="1" dirty="0">
                <a:solidFill>
                  <a:srgbClr val="002060"/>
                </a:solidFill>
                <a:latin typeface="Arial" panose="020B0604020202020204" pitchFamily="34" charset="0"/>
                <a:cs typeface="Arial" panose="020B0604020202020204" pitchFamily="34" charset="0"/>
              </a:rPr>
              <a:t>Data Modelling</a:t>
            </a: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6</a:t>
            </a:r>
          </a:p>
        </p:txBody>
      </p:sp>
      <p:pic>
        <p:nvPicPr>
          <p:cNvPr id="1026" name="Picture 2">
            <a:extLst>
              <a:ext uri="{FF2B5EF4-FFF2-40B4-BE49-F238E27FC236}">
                <a16:creationId xmlns:a16="http://schemas.microsoft.com/office/drawing/2014/main" id="{EE249022-B6B2-4CD0-B845-26EB4A178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196752"/>
            <a:ext cx="4581525"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0671-2645-4FDF-AF14-EE43751C9FBA}"/>
              </a:ext>
            </a:extLst>
          </p:cNvPr>
          <p:cNvSpPr>
            <a:spLocks noGrp="1"/>
          </p:cNvSpPr>
          <p:nvPr>
            <p:ph type="title"/>
          </p:nvPr>
        </p:nvSpPr>
        <p:spPr/>
        <p:txBody>
          <a:bodyPr/>
          <a:lstStyle/>
          <a:p>
            <a:r>
              <a:rPr lang="en-GB" dirty="0"/>
              <a:t>Step 8: Confirm Normalization Rules</a:t>
            </a:r>
            <a:br>
              <a:rPr lang="en-GB" dirty="0"/>
            </a:br>
            <a:endParaRPr lang="en-GB" dirty="0"/>
          </a:p>
        </p:txBody>
      </p:sp>
      <p:sp>
        <p:nvSpPr>
          <p:cNvPr id="4" name="Date Placeholder 3">
            <a:extLst>
              <a:ext uri="{FF2B5EF4-FFF2-40B4-BE49-F238E27FC236}">
                <a16:creationId xmlns:a16="http://schemas.microsoft.com/office/drawing/2014/main" id="{AA17C657-0456-421F-97F6-66E0639C8678}"/>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C9156A98-D50B-4500-B5D1-922649A2DDB0}"/>
              </a:ext>
            </a:extLst>
          </p:cNvPr>
          <p:cNvSpPr>
            <a:spLocks noGrp="1"/>
          </p:cNvSpPr>
          <p:nvPr>
            <p:ph type="sldNum" sz="quarter" idx="11"/>
          </p:nvPr>
        </p:nvSpPr>
        <p:spPr/>
        <p:txBody>
          <a:bodyPr/>
          <a:lstStyle/>
          <a:p>
            <a:pPr>
              <a:defRPr/>
            </a:pPr>
            <a:fld id="{9A546908-54B0-4EF9-B997-73888F4A5500}" type="slidenum">
              <a:rPr lang="en-GB" altLang="en-US" smtClean="0"/>
              <a:pPr>
                <a:defRPr/>
              </a:pPr>
              <a:t>20</a:t>
            </a:fld>
            <a:endParaRPr lang="en-GB" altLang="en-US"/>
          </a:p>
        </p:txBody>
      </p:sp>
      <p:sp>
        <p:nvSpPr>
          <p:cNvPr id="3" name="Content Placeholder 2">
            <a:extLst>
              <a:ext uri="{FF2B5EF4-FFF2-40B4-BE49-F238E27FC236}">
                <a16:creationId xmlns:a16="http://schemas.microsoft.com/office/drawing/2014/main" id="{BEC6354A-4E80-490F-ADC8-9C3EC5C784CA}"/>
              </a:ext>
            </a:extLst>
          </p:cNvPr>
          <p:cNvSpPr>
            <a:spLocks noGrp="1"/>
          </p:cNvSpPr>
          <p:nvPr>
            <p:ph idx="1"/>
          </p:nvPr>
        </p:nvSpPr>
        <p:spPr>
          <a:xfrm>
            <a:off x="305966" y="1241775"/>
            <a:ext cx="8305800" cy="1465263"/>
          </a:xfrm>
        </p:spPr>
        <p:txBody>
          <a:bodyPr/>
          <a:lstStyle/>
          <a:p>
            <a:endParaRPr lang="en-GB" dirty="0"/>
          </a:p>
        </p:txBody>
      </p:sp>
      <p:pic>
        <p:nvPicPr>
          <p:cNvPr id="9" name="Picture 8">
            <a:extLst>
              <a:ext uri="{FF2B5EF4-FFF2-40B4-BE49-F238E27FC236}">
                <a16:creationId xmlns:a16="http://schemas.microsoft.com/office/drawing/2014/main" id="{AEA5E30A-BF7E-4A12-91F6-9DAB9BBB21EA}"/>
              </a:ext>
            </a:extLst>
          </p:cNvPr>
          <p:cNvPicPr>
            <a:picLocks noChangeAspect="1"/>
          </p:cNvPicPr>
          <p:nvPr/>
        </p:nvPicPr>
        <p:blipFill>
          <a:blip r:embed="rId2"/>
          <a:stretch>
            <a:fillRect/>
          </a:stretch>
        </p:blipFill>
        <p:spPr>
          <a:xfrm>
            <a:off x="0" y="1056627"/>
            <a:ext cx="9144000" cy="4744746"/>
          </a:xfrm>
          <a:prstGeom prst="rect">
            <a:avLst/>
          </a:prstGeom>
        </p:spPr>
      </p:pic>
    </p:spTree>
    <p:extLst>
      <p:ext uri="{BB962C8B-B14F-4D97-AF65-F5344CB8AC3E}">
        <p14:creationId xmlns:p14="http://schemas.microsoft.com/office/powerpoint/2010/main" val="366491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4FCF-2ADC-4004-8BF5-70E1CBC1DA67}"/>
              </a:ext>
            </a:extLst>
          </p:cNvPr>
          <p:cNvSpPr>
            <a:spLocks noGrp="1"/>
          </p:cNvSpPr>
          <p:nvPr>
            <p:ph type="title"/>
          </p:nvPr>
        </p:nvSpPr>
        <p:spPr/>
        <p:txBody>
          <a:bodyPr/>
          <a:lstStyle/>
          <a:p>
            <a:r>
              <a:rPr lang="en-GB" dirty="0"/>
              <a:t>A real data model example</a:t>
            </a:r>
          </a:p>
        </p:txBody>
      </p:sp>
      <p:sp>
        <p:nvSpPr>
          <p:cNvPr id="4" name="Date Placeholder 3">
            <a:extLst>
              <a:ext uri="{FF2B5EF4-FFF2-40B4-BE49-F238E27FC236}">
                <a16:creationId xmlns:a16="http://schemas.microsoft.com/office/drawing/2014/main" id="{C8CA2F76-561B-4664-9634-A7E0EDFB5B95}"/>
              </a:ext>
            </a:extLst>
          </p:cNvPr>
          <p:cNvSpPr>
            <a:spLocks noGrp="1"/>
          </p:cNvSpPr>
          <p:nvPr>
            <p:ph type="dt" sz="half" idx="10"/>
          </p:nvPr>
        </p:nvSpPr>
        <p:spPr/>
        <p:txBody>
          <a:bodyPr/>
          <a:lstStyle/>
          <a:p>
            <a:pPr>
              <a:defRPr/>
            </a:pPr>
            <a:fld id="{C4C9B118-951F-4210-95A1-158B23349F78}" type="datetime4">
              <a:rPr lang="en-GB" altLang="en-US" smtClean="0"/>
              <a:pPr>
                <a:defRPr/>
              </a:pPr>
              <a:t>26 October 2020</a:t>
            </a:fld>
            <a:endParaRPr lang="en-GB" altLang="en-US"/>
          </a:p>
        </p:txBody>
      </p:sp>
      <p:sp>
        <p:nvSpPr>
          <p:cNvPr id="5" name="Slide Number Placeholder 4">
            <a:extLst>
              <a:ext uri="{FF2B5EF4-FFF2-40B4-BE49-F238E27FC236}">
                <a16:creationId xmlns:a16="http://schemas.microsoft.com/office/drawing/2014/main" id="{A5DB5D00-5804-4484-9BCD-DBF7883F42BD}"/>
              </a:ext>
            </a:extLst>
          </p:cNvPr>
          <p:cNvSpPr>
            <a:spLocks noGrp="1"/>
          </p:cNvSpPr>
          <p:nvPr>
            <p:ph type="sldNum" sz="quarter" idx="11"/>
          </p:nvPr>
        </p:nvSpPr>
        <p:spPr/>
        <p:txBody>
          <a:bodyPr/>
          <a:lstStyle/>
          <a:p>
            <a:pPr>
              <a:defRPr/>
            </a:pPr>
            <a:fld id="{9A546908-54B0-4EF9-B997-73888F4A5500}" type="slidenum">
              <a:rPr lang="en-GB" altLang="en-US" smtClean="0"/>
              <a:pPr>
                <a:defRPr/>
              </a:pPr>
              <a:t>21</a:t>
            </a:fld>
            <a:endParaRPr lang="en-GB" altLang="en-US"/>
          </a:p>
        </p:txBody>
      </p:sp>
      <p:pic>
        <p:nvPicPr>
          <p:cNvPr id="2050" name="Picture 2">
            <a:extLst>
              <a:ext uri="{FF2B5EF4-FFF2-40B4-BE49-F238E27FC236}">
                <a16:creationId xmlns:a16="http://schemas.microsoft.com/office/drawing/2014/main" id="{4D78D59C-4A9C-4115-959D-8A83465940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386255"/>
            <a:ext cx="8726773" cy="339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842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CAAD-44CF-4214-B9A6-F78DBADE0CA6}"/>
              </a:ext>
            </a:extLst>
          </p:cNvPr>
          <p:cNvSpPr>
            <a:spLocks noGrp="1"/>
          </p:cNvSpPr>
          <p:nvPr>
            <p:ph type="title"/>
          </p:nvPr>
        </p:nvSpPr>
        <p:spPr/>
        <p:txBody>
          <a:bodyPr/>
          <a:lstStyle/>
          <a:p>
            <a:r>
              <a:rPr lang="en-GB" dirty="0"/>
              <a:t>UML vs Crows Foot notation</a:t>
            </a:r>
          </a:p>
        </p:txBody>
      </p:sp>
      <p:sp>
        <p:nvSpPr>
          <p:cNvPr id="3" name="Content Placeholder 2">
            <a:extLst>
              <a:ext uri="{FF2B5EF4-FFF2-40B4-BE49-F238E27FC236}">
                <a16:creationId xmlns:a16="http://schemas.microsoft.com/office/drawing/2014/main" id="{3CE623A3-799C-441F-8991-1368B3DA91F2}"/>
              </a:ext>
            </a:extLst>
          </p:cNvPr>
          <p:cNvSpPr>
            <a:spLocks noGrp="1"/>
          </p:cNvSpPr>
          <p:nvPr>
            <p:ph idx="1"/>
          </p:nvPr>
        </p:nvSpPr>
        <p:spPr>
          <a:xfrm>
            <a:off x="381000" y="1447800"/>
            <a:ext cx="8305800" cy="5105372"/>
          </a:xfrm>
        </p:spPr>
        <p:txBody>
          <a:bodyPr/>
          <a:lstStyle/>
          <a:p>
            <a:r>
              <a:rPr lang="en-GB" dirty="0"/>
              <a:t>They are basically the same thing</a:t>
            </a:r>
          </a:p>
          <a:p>
            <a:r>
              <a:rPr lang="en-GB" dirty="0"/>
              <a:t>UML Class diagrams are more modern than Crows foot.</a:t>
            </a:r>
          </a:p>
          <a:p>
            <a:r>
              <a:rPr lang="en-GB" dirty="0"/>
              <a:t>Some may think that UML has more precision in its relationship notation.  </a:t>
            </a:r>
          </a:p>
          <a:p>
            <a:pPr lvl="1"/>
            <a:r>
              <a:rPr lang="en-GB" dirty="0"/>
              <a:t>Relationship vs dependency</a:t>
            </a:r>
          </a:p>
          <a:p>
            <a:pPr lvl="1"/>
            <a:r>
              <a:rPr lang="en-GB" dirty="0"/>
              <a:t>Number of instances vs “Many”</a:t>
            </a:r>
          </a:p>
          <a:p>
            <a:r>
              <a:rPr lang="en-GB" dirty="0"/>
              <a:t>I find the Crows foot notation much easier to read because the multiplicity and modality are part of the relationship symbol.</a:t>
            </a:r>
          </a:p>
          <a:p>
            <a:r>
              <a:rPr lang="en-GB" dirty="0"/>
              <a:t>Some may feel that the UML Static Class notation is richer because it can represent composition.  This cannot be represented in Crow’s Foot.  This notion is useful in determining transaction boundaries, which in turn helps you design screens. </a:t>
            </a:r>
          </a:p>
          <a:p>
            <a:r>
              <a:rPr lang="en-GB" dirty="0"/>
              <a:t>I basically think in crows foot notation. I have to translate to UML. </a:t>
            </a:r>
          </a:p>
          <a:p>
            <a:endParaRPr lang="en-GB" dirty="0"/>
          </a:p>
        </p:txBody>
      </p:sp>
      <p:sp>
        <p:nvSpPr>
          <p:cNvPr id="4" name="Date Placeholder 3">
            <a:extLst>
              <a:ext uri="{FF2B5EF4-FFF2-40B4-BE49-F238E27FC236}">
                <a16:creationId xmlns:a16="http://schemas.microsoft.com/office/drawing/2014/main" id="{0A8FD58D-7433-4BE0-B3B9-E3D5E5751ED8}"/>
              </a:ext>
            </a:extLst>
          </p:cNvPr>
          <p:cNvSpPr>
            <a:spLocks noGrp="1"/>
          </p:cNvSpPr>
          <p:nvPr>
            <p:ph type="dt" sz="half" idx="10"/>
          </p:nvPr>
        </p:nvSpPr>
        <p:spPr/>
        <p:txBody>
          <a:bodyPr/>
          <a:lstStyle/>
          <a:p>
            <a:pPr>
              <a:defRPr/>
            </a:pPr>
            <a:fld id="{C4C9B118-951F-4210-95A1-158B23349F78}" type="datetime4">
              <a:rPr lang="en-GB" altLang="en-US" smtClean="0"/>
              <a:pPr>
                <a:defRPr/>
              </a:pPr>
              <a:t>26 October 2020</a:t>
            </a:fld>
            <a:endParaRPr lang="en-GB" altLang="en-US"/>
          </a:p>
        </p:txBody>
      </p:sp>
      <p:sp>
        <p:nvSpPr>
          <p:cNvPr id="5" name="Slide Number Placeholder 4">
            <a:extLst>
              <a:ext uri="{FF2B5EF4-FFF2-40B4-BE49-F238E27FC236}">
                <a16:creationId xmlns:a16="http://schemas.microsoft.com/office/drawing/2014/main" id="{1EE4C742-54C4-4018-B3FF-1B9AF031B034}"/>
              </a:ext>
            </a:extLst>
          </p:cNvPr>
          <p:cNvSpPr>
            <a:spLocks noGrp="1"/>
          </p:cNvSpPr>
          <p:nvPr>
            <p:ph type="sldNum" sz="quarter" idx="11"/>
          </p:nvPr>
        </p:nvSpPr>
        <p:spPr/>
        <p:txBody>
          <a:bodyPr/>
          <a:lstStyle/>
          <a:p>
            <a:pPr>
              <a:defRPr/>
            </a:pPr>
            <a:fld id="{9A546908-54B0-4EF9-B997-73888F4A5500}" type="slidenum">
              <a:rPr lang="en-GB" altLang="en-US" smtClean="0"/>
              <a:pPr>
                <a:defRPr/>
              </a:pPr>
              <a:t>22</a:t>
            </a:fld>
            <a:endParaRPr lang="en-GB" altLang="en-US"/>
          </a:p>
        </p:txBody>
      </p:sp>
    </p:spTree>
    <p:extLst>
      <p:ext uri="{BB962C8B-B14F-4D97-AF65-F5344CB8AC3E}">
        <p14:creationId xmlns:p14="http://schemas.microsoft.com/office/powerpoint/2010/main" val="1064797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E056-923A-4CF6-AB12-E8CEACEE2BB4}"/>
              </a:ext>
            </a:extLst>
          </p:cNvPr>
          <p:cNvSpPr>
            <a:spLocks noGrp="1"/>
          </p:cNvSpPr>
          <p:nvPr>
            <p:ph type="title"/>
          </p:nvPr>
        </p:nvSpPr>
        <p:spPr/>
        <p:txBody>
          <a:bodyPr/>
          <a:lstStyle/>
          <a:p>
            <a:r>
              <a:rPr lang="en-GB" dirty="0"/>
              <a:t>UML Class Diagram Notation refresher</a:t>
            </a:r>
          </a:p>
        </p:txBody>
      </p:sp>
      <p:sp>
        <p:nvSpPr>
          <p:cNvPr id="4" name="Date Placeholder 3">
            <a:extLst>
              <a:ext uri="{FF2B5EF4-FFF2-40B4-BE49-F238E27FC236}">
                <a16:creationId xmlns:a16="http://schemas.microsoft.com/office/drawing/2014/main" id="{B0396246-3736-407B-95C0-49345525C58A}"/>
              </a:ext>
            </a:extLst>
          </p:cNvPr>
          <p:cNvSpPr>
            <a:spLocks noGrp="1"/>
          </p:cNvSpPr>
          <p:nvPr>
            <p:ph type="dt" sz="half" idx="10"/>
          </p:nvPr>
        </p:nvSpPr>
        <p:spPr>
          <a:xfrm>
            <a:off x="457199" y="6205538"/>
            <a:ext cx="5483225" cy="476250"/>
          </a:xfrm>
        </p:spPr>
        <p:txBody>
          <a:bodyPr/>
          <a:lstStyle/>
          <a:p>
            <a:pPr>
              <a:defRPr/>
            </a:pPr>
            <a:r>
              <a:rPr lang="en-GB" altLang="en-US" dirty="0"/>
              <a:t>https://www.visual-paradigm.com/guide/uml-unified-modeling-language/uml-class-diagram-tutorial/</a:t>
            </a:r>
          </a:p>
        </p:txBody>
      </p:sp>
      <p:sp>
        <p:nvSpPr>
          <p:cNvPr id="5" name="Slide Number Placeholder 4">
            <a:extLst>
              <a:ext uri="{FF2B5EF4-FFF2-40B4-BE49-F238E27FC236}">
                <a16:creationId xmlns:a16="http://schemas.microsoft.com/office/drawing/2014/main" id="{A64CA853-8DED-4A72-9DE8-D80761900658}"/>
              </a:ext>
            </a:extLst>
          </p:cNvPr>
          <p:cNvSpPr>
            <a:spLocks noGrp="1"/>
          </p:cNvSpPr>
          <p:nvPr>
            <p:ph type="sldNum" sz="quarter" idx="11"/>
          </p:nvPr>
        </p:nvSpPr>
        <p:spPr/>
        <p:txBody>
          <a:bodyPr/>
          <a:lstStyle/>
          <a:p>
            <a:pPr>
              <a:defRPr/>
            </a:pPr>
            <a:fld id="{9A546908-54B0-4EF9-B997-73888F4A5500}" type="slidenum">
              <a:rPr lang="en-GB" altLang="en-US" smtClean="0"/>
              <a:pPr>
                <a:defRPr/>
              </a:pPr>
              <a:t>23</a:t>
            </a:fld>
            <a:endParaRPr lang="en-GB" altLang="en-US"/>
          </a:p>
        </p:txBody>
      </p:sp>
      <p:sp>
        <p:nvSpPr>
          <p:cNvPr id="7" name="AutoShape 4">
            <a:extLst>
              <a:ext uri="{FF2B5EF4-FFF2-40B4-BE49-F238E27FC236}">
                <a16:creationId xmlns:a16="http://schemas.microsoft.com/office/drawing/2014/main" id="{E4F3B8AA-4884-4926-86B4-66A1163C5039}"/>
              </a:ext>
            </a:extLst>
          </p:cNvPr>
          <p:cNvSpPr>
            <a:spLocks noGrp="1" noChangeAspect="1" noChangeArrowheads="1"/>
          </p:cNvSpPr>
          <p:nvPr>
            <p:ph idx="1"/>
          </p:nvPr>
        </p:nvSpPr>
        <p:spPr bwMode="auto">
          <a:xfrm>
            <a:off x="381000" y="1447800"/>
            <a:ext cx="8305800" cy="3686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GB" dirty="0"/>
              <a:t>Class Notation</a:t>
            </a:r>
          </a:p>
        </p:txBody>
      </p:sp>
      <p:pic>
        <p:nvPicPr>
          <p:cNvPr id="4104" name="Picture 8" descr="Perspectives of Class Diagram">
            <a:extLst>
              <a:ext uri="{FF2B5EF4-FFF2-40B4-BE49-F238E27FC236}">
                <a16:creationId xmlns:a16="http://schemas.microsoft.com/office/drawing/2014/main" id="{C9A1E630-3D1A-41CA-A789-47722725F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714625"/>
            <a:ext cx="728662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827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E056-923A-4CF6-AB12-E8CEACEE2BB4}"/>
              </a:ext>
            </a:extLst>
          </p:cNvPr>
          <p:cNvSpPr>
            <a:spLocks noGrp="1"/>
          </p:cNvSpPr>
          <p:nvPr>
            <p:ph type="title"/>
          </p:nvPr>
        </p:nvSpPr>
        <p:spPr/>
        <p:txBody>
          <a:bodyPr/>
          <a:lstStyle/>
          <a:p>
            <a:r>
              <a:rPr lang="en-GB" dirty="0"/>
              <a:t>UML Class Diagram Notation refresher</a:t>
            </a:r>
          </a:p>
        </p:txBody>
      </p:sp>
      <p:sp>
        <p:nvSpPr>
          <p:cNvPr id="4" name="Date Placeholder 3">
            <a:extLst>
              <a:ext uri="{FF2B5EF4-FFF2-40B4-BE49-F238E27FC236}">
                <a16:creationId xmlns:a16="http://schemas.microsoft.com/office/drawing/2014/main" id="{B0396246-3736-407B-95C0-49345525C58A}"/>
              </a:ext>
            </a:extLst>
          </p:cNvPr>
          <p:cNvSpPr>
            <a:spLocks noGrp="1"/>
          </p:cNvSpPr>
          <p:nvPr>
            <p:ph type="dt" sz="half" idx="10"/>
          </p:nvPr>
        </p:nvSpPr>
        <p:spPr>
          <a:xfrm>
            <a:off x="457200" y="6205538"/>
            <a:ext cx="4618856" cy="476250"/>
          </a:xfrm>
        </p:spPr>
        <p:txBody>
          <a:bodyPr/>
          <a:lstStyle/>
          <a:p>
            <a:pPr>
              <a:defRPr/>
            </a:pPr>
            <a:r>
              <a:rPr lang="en-GB" altLang="en-US" dirty="0"/>
              <a:t>https://www.visual-paradigm.com/guide/uml-unified-modeling-language/uml-class-diagram-tutorial/</a:t>
            </a:r>
          </a:p>
        </p:txBody>
      </p:sp>
      <p:sp>
        <p:nvSpPr>
          <p:cNvPr id="5" name="Slide Number Placeholder 4">
            <a:extLst>
              <a:ext uri="{FF2B5EF4-FFF2-40B4-BE49-F238E27FC236}">
                <a16:creationId xmlns:a16="http://schemas.microsoft.com/office/drawing/2014/main" id="{A64CA853-8DED-4A72-9DE8-D80761900658}"/>
              </a:ext>
            </a:extLst>
          </p:cNvPr>
          <p:cNvSpPr>
            <a:spLocks noGrp="1"/>
          </p:cNvSpPr>
          <p:nvPr>
            <p:ph type="sldNum" sz="quarter" idx="11"/>
          </p:nvPr>
        </p:nvSpPr>
        <p:spPr/>
        <p:txBody>
          <a:bodyPr/>
          <a:lstStyle/>
          <a:p>
            <a:pPr>
              <a:defRPr/>
            </a:pPr>
            <a:fld id="{9A546908-54B0-4EF9-B997-73888F4A5500}" type="slidenum">
              <a:rPr lang="en-GB" altLang="en-US" smtClean="0"/>
              <a:pPr>
                <a:defRPr/>
              </a:pPr>
              <a:t>24</a:t>
            </a:fld>
            <a:endParaRPr lang="en-GB" altLang="en-US"/>
          </a:p>
        </p:txBody>
      </p:sp>
      <p:sp>
        <p:nvSpPr>
          <p:cNvPr id="7" name="AutoShape 4">
            <a:extLst>
              <a:ext uri="{FF2B5EF4-FFF2-40B4-BE49-F238E27FC236}">
                <a16:creationId xmlns:a16="http://schemas.microsoft.com/office/drawing/2014/main" id="{E4F3B8AA-4884-4926-86B4-66A1163C5039}"/>
              </a:ext>
            </a:extLst>
          </p:cNvPr>
          <p:cNvSpPr>
            <a:spLocks noGrp="1" noChangeAspect="1" noChangeArrowheads="1"/>
          </p:cNvSpPr>
          <p:nvPr>
            <p:ph idx="1"/>
          </p:nvPr>
        </p:nvSpPr>
        <p:spPr bwMode="auto">
          <a:xfrm>
            <a:off x="381000" y="1447800"/>
            <a:ext cx="8305800" cy="3686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GB" dirty="0"/>
              <a:t>Relationship Notation</a:t>
            </a:r>
          </a:p>
        </p:txBody>
      </p:sp>
      <p:pic>
        <p:nvPicPr>
          <p:cNvPr id="4102" name="Picture 6" descr="Relationships between classes">
            <a:extLst>
              <a:ext uri="{FF2B5EF4-FFF2-40B4-BE49-F238E27FC236}">
                <a16:creationId xmlns:a16="http://schemas.microsoft.com/office/drawing/2014/main" id="{4F3C0302-1438-4388-95B7-487FB8B16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306" y="2514600"/>
            <a:ext cx="32385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914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E056-923A-4CF6-AB12-E8CEACEE2BB4}"/>
              </a:ext>
            </a:extLst>
          </p:cNvPr>
          <p:cNvSpPr>
            <a:spLocks noGrp="1"/>
          </p:cNvSpPr>
          <p:nvPr>
            <p:ph type="title"/>
          </p:nvPr>
        </p:nvSpPr>
        <p:spPr/>
        <p:txBody>
          <a:bodyPr/>
          <a:lstStyle/>
          <a:p>
            <a:r>
              <a:rPr lang="en-GB" dirty="0"/>
              <a:t>UML Class Diagram Notation refresher</a:t>
            </a:r>
          </a:p>
        </p:txBody>
      </p:sp>
      <p:sp>
        <p:nvSpPr>
          <p:cNvPr id="4" name="Date Placeholder 3">
            <a:extLst>
              <a:ext uri="{FF2B5EF4-FFF2-40B4-BE49-F238E27FC236}">
                <a16:creationId xmlns:a16="http://schemas.microsoft.com/office/drawing/2014/main" id="{B0396246-3736-407B-95C0-49345525C58A}"/>
              </a:ext>
            </a:extLst>
          </p:cNvPr>
          <p:cNvSpPr>
            <a:spLocks noGrp="1"/>
          </p:cNvSpPr>
          <p:nvPr>
            <p:ph type="dt" sz="half" idx="10"/>
          </p:nvPr>
        </p:nvSpPr>
        <p:spPr>
          <a:xfrm>
            <a:off x="457200" y="6205538"/>
            <a:ext cx="4330824" cy="476250"/>
          </a:xfrm>
        </p:spPr>
        <p:txBody>
          <a:bodyPr/>
          <a:lstStyle/>
          <a:p>
            <a:pPr>
              <a:defRPr/>
            </a:pPr>
            <a:r>
              <a:rPr lang="en-GB" altLang="en-US" dirty="0"/>
              <a:t>https://www.visual-paradigm.com/guide/uml-unified-modeling-language/uml-class-diagram-tutorial/</a:t>
            </a:r>
          </a:p>
        </p:txBody>
      </p:sp>
      <p:sp>
        <p:nvSpPr>
          <p:cNvPr id="5" name="Slide Number Placeholder 4">
            <a:extLst>
              <a:ext uri="{FF2B5EF4-FFF2-40B4-BE49-F238E27FC236}">
                <a16:creationId xmlns:a16="http://schemas.microsoft.com/office/drawing/2014/main" id="{A64CA853-8DED-4A72-9DE8-D80761900658}"/>
              </a:ext>
            </a:extLst>
          </p:cNvPr>
          <p:cNvSpPr>
            <a:spLocks noGrp="1"/>
          </p:cNvSpPr>
          <p:nvPr>
            <p:ph type="sldNum" sz="quarter" idx="11"/>
          </p:nvPr>
        </p:nvSpPr>
        <p:spPr/>
        <p:txBody>
          <a:bodyPr/>
          <a:lstStyle/>
          <a:p>
            <a:pPr>
              <a:defRPr/>
            </a:pPr>
            <a:fld id="{9A546908-54B0-4EF9-B997-73888F4A5500}" type="slidenum">
              <a:rPr lang="en-GB" altLang="en-US" smtClean="0"/>
              <a:pPr>
                <a:defRPr/>
              </a:pPr>
              <a:t>25</a:t>
            </a:fld>
            <a:endParaRPr lang="en-GB" altLang="en-US"/>
          </a:p>
        </p:txBody>
      </p:sp>
      <p:sp>
        <p:nvSpPr>
          <p:cNvPr id="7" name="AutoShape 4">
            <a:extLst>
              <a:ext uri="{FF2B5EF4-FFF2-40B4-BE49-F238E27FC236}">
                <a16:creationId xmlns:a16="http://schemas.microsoft.com/office/drawing/2014/main" id="{E4F3B8AA-4884-4926-86B4-66A1163C5039}"/>
              </a:ext>
            </a:extLst>
          </p:cNvPr>
          <p:cNvSpPr>
            <a:spLocks noGrp="1" noChangeAspect="1" noChangeArrowheads="1"/>
          </p:cNvSpPr>
          <p:nvPr>
            <p:ph idx="1"/>
          </p:nvPr>
        </p:nvSpPr>
        <p:spPr bwMode="auto">
          <a:xfrm>
            <a:off x="381000" y="1447800"/>
            <a:ext cx="8305800" cy="3686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GB" dirty="0"/>
              <a:t>Multiplicity and Modality</a:t>
            </a:r>
          </a:p>
        </p:txBody>
      </p:sp>
      <p:pic>
        <p:nvPicPr>
          <p:cNvPr id="5124" name="Picture 4" descr="Cardinality">
            <a:extLst>
              <a:ext uri="{FF2B5EF4-FFF2-40B4-BE49-F238E27FC236}">
                <a16:creationId xmlns:a16="http://schemas.microsoft.com/office/drawing/2014/main" id="{CEBBED74-402C-4DEF-AC8D-F059C7E8E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2219325"/>
            <a:ext cx="2771775"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380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23D2-F0A3-44E4-9D36-91621098F77D}"/>
              </a:ext>
            </a:extLst>
          </p:cNvPr>
          <p:cNvSpPr>
            <a:spLocks noGrp="1"/>
          </p:cNvSpPr>
          <p:nvPr>
            <p:ph type="title"/>
          </p:nvPr>
        </p:nvSpPr>
        <p:spPr/>
        <p:txBody>
          <a:bodyPr/>
          <a:lstStyle/>
          <a:p>
            <a:r>
              <a:rPr lang="en-GB" dirty="0"/>
              <a:t>UML Class Diagram Example</a:t>
            </a:r>
          </a:p>
        </p:txBody>
      </p:sp>
      <p:sp>
        <p:nvSpPr>
          <p:cNvPr id="4" name="Date Placeholder 3">
            <a:extLst>
              <a:ext uri="{FF2B5EF4-FFF2-40B4-BE49-F238E27FC236}">
                <a16:creationId xmlns:a16="http://schemas.microsoft.com/office/drawing/2014/main" id="{89826CD9-80A7-41D5-9618-E9D2919C93DE}"/>
              </a:ext>
            </a:extLst>
          </p:cNvPr>
          <p:cNvSpPr>
            <a:spLocks noGrp="1"/>
          </p:cNvSpPr>
          <p:nvPr>
            <p:ph type="dt" sz="half" idx="10"/>
          </p:nvPr>
        </p:nvSpPr>
        <p:spPr>
          <a:xfrm>
            <a:off x="457200" y="6205538"/>
            <a:ext cx="4402832" cy="476250"/>
          </a:xfrm>
        </p:spPr>
        <p:txBody>
          <a:bodyPr/>
          <a:lstStyle/>
          <a:p>
            <a:pPr>
              <a:defRPr/>
            </a:pPr>
            <a:r>
              <a:rPr lang="en-GB" altLang="en-US" dirty="0"/>
              <a:t>https://www.visual-paradigm.com/guide/uml-unified-modeling-language/uml-class-diagram-tutorial/</a:t>
            </a:r>
          </a:p>
          <a:p>
            <a:pPr>
              <a:defRPr/>
            </a:pPr>
            <a:endParaRPr lang="en-GB" altLang="en-US" dirty="0"/>
          </a:p>
        </p:txBody>
      </p:sp>
      <p:sp>
        <p:nvSpPr>
          <p:cNvPr id="5" name="Slide Number Placeholder 4">
            <a:extLst>
              <a:ext uri="{FF2B5EF4-FFF2-40B4-BE49-F238E27FC236}">
                <a16:creationId xmlns:a16="http://schemas.microsoft.com/office/drawing/2014/main" id="{38176151-8081-4334-9153-CAF4A394EBE5}"/>
              </a:ext>
            </a:extLst>
          </p:cNvPr>
          <p:cNvSpPr>
            <a:spLocks noGrp="1"/>
          </p:cNvSpPr>
          <p:nvPr>
            <p:ph type="sldNum" sz="quarter" idx="11"/>
          </p:nvPr>
        </p:nvSpPr>
        <p:spPr/>
        <p:txBody>
          <a:bodyPr/>
          <a:lstStyle/>
          <a:p>
            <a:pPr>
              <a:defRPr/>
            </a:pPr>
            <a:fld id="{9A546908-54B0-4EF9-B997-73888F4A5500}" type="slidenum">
              <a:rPr lang="en-GB" altLang="en-US" smtClean="0"/>
              <a:pPr>
                <a:defRPr/>
              </a:pPr>
              <a:t>26</a:t>
            </a:fld>
            <a:endParaRPr lang="en-GB" altLang="en-US"/>
          </a:p>
        </p:txBody>
      </p:sp>
      <p:pic>
        <p:nvPicPr>
          <p:cNvPr id="3074" name="Picture 2" descr="An example of UML domain (class) diagram for Sentinel HASP Software Licensing Security Solution.">
            <a:extLst>
              <a:ext uri="{FF2B5EF4-FFF2-40B4-BE49-F238E27FC236}">
                <a16:creationId xmlns:a16="http://schemas.microsoft.com/office/drawing/2014/main" id="{4ECE02DE-31DB-4587-AA46-044EFF3EB1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196752"/>
            <a:ext cx="5237328" cy="37990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lass Diagram Example: Order System">
            <a:extLst>
              <a:ext uri="{FF2B5EF4-FFF2-40B4-BE49-F238E27FC236}">
                <a16:creationId xmlns:a16="http://schemas.microsoft.com/office/drawing/2014/main" id="{820761DB-0C00-4337-AFF1-B8FE8B8A3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204913"/>
            <a:ext cx="79629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293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GB" b="1" dirty="0">
                <a:solidFill>
                  <a:srgbClr val="002060"/>
                </a:solidFill>
                <a:latin typeface="Arial" panose="020B0604020202020204" pitchFamily="34" charset="0"/>
                <a:cs typeface="Arial" panose="020B0604020202020204" pitchFamily="34" charset="0"/>
              </a:rPr>
              <a:t>Data Modelling</a:t>
            </a: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321661"/>
          </a:xfrm>
        </p:spPr>
        <p:txBody>
          <a:bodyPr/>
          <a:lstStyle/>
          <a:p>
            <a:r>
              <a:rPr lang="en-GB" dirty="0"/>
              <a:t>Objectives of Lecture 9</a:t>
            </a:r>
          </a:p>
          <a:p>
            <a:pPr lvl="1">
              <a:lnSpc>
                <a:spcPct val="150000"/>
              </a:lnSpc>
            </a:pPr>
            <a:r>
              <a:rPr lang="en-GB" dirty="0"/>
              <a:t>Explain the rules and style guidelines for creating entity relationship diagrams (ERDs). </a:t>
            </a:r>
          </a:p>
          <a:p>
            <a:pPr lvl="1">
              <a:lnSpc>
                <a:spcPct val="150000"/>
              </a:lnSpc>
            </a:pPr>
            <a:r>
              <a:rPr lang="en-GB" dirty="0"/>
              <a:t>Create an ERD. </a:t>
            </a:r>
          </a:p>
          <a:p>
            <a:pPr lvl="1">
              <a:lnSpc>
                <a:spcPct val="150000"/>
              </a:lnSpc>
            </a:pPr>
            <a:r>
              <a:rPr lang="en-GB" dirty="0"/>
              <a:t>Explain the difference between crows foot notation and UML Notation in class diagrams.</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27</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6</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5362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575460" y="2636838"/>
            <a:ext cx="385182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dirty="0">
                <a:solidFill>
                  <a:schemeClr val="bg1"/>
                </a:solidFill>
                <a:latin typeface="Arial" panose="020B0604020202020204" pitchFamily="34" charset="0"/>
              </a:rPr>
              <a:t>Transitioning to Design</a:t>
            </a: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GB" b="1" dirty="0">
                <a:solidFill>
                  <a:srgbClr val="002060"/>
                </a:solidFill>
                <a:latin typeface="Arial" panose="020B0604020202020204" pitchFamily="34" charset="0"/>
                <a:cs typeface="Arial" panose="020B0604020202020204" pitchFamily="34" charset="0"/>
              </a:rPr>
              <a:t>Data Modelling</a:t>
            </a: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737160"/>
          </a:xfrm>
        </p:spPr>
        <p:txBody>
          <a:bodyPr/>
          <a:lstStyle/>
          <a:p>
            <a:r>
              <a:rPr lang="en-GB" dirty="0"/>
              <a:t>Objectives of Lecture 9</a:t>
            </a:r>
          </a:p>
          <a:p>
            <a:pPr lvl="1">
              <a:lnSpc>
                <a:spcPct val="150000"/>
              </a:lnSpc>
            </a:pPr>
            <a:r>
              <a:rPr lang="en-GB" dirty="0"/>
              <a:t>Explain the rules and style guidelines for creating entity relationship diagrams (ERDs). </a:t>
            </a:r>
          </a:p>
          <a:p>
            <a:pPr lvl="1">
              <a:lnSpc>
                <a:spcPct val="150000"/>
              </a:lnSpc>
            </a:pPr>
            <a:r>
              <a:rPr lang="en-GB" dirty="0"/>
              <a:t>Explain the difference between crows foot notation and UML Notation in class diagrams.</a:t>
            </a:r>
          </a:p>
          <a:p>
            <a:pPr lvl="1">
              <a:lnSpc>
                <a:spcPct val="150000"/>
              </a:lnSpc>
            </a:pPr>
            <a:r>
              <a:rPr lang="en-GB" dirty="0"/>
              <a:t>Create an ERD. </a:t>
            </a:r>
          </a:p>
          <a:p>
            <a:pPr lvl="1">
              <a:lnSpc>
                <a:spcPct val="150000"/>
              </a:lnSpc>
            </a:pPr>
            <a:r>
              <a:rPr lang="en-GB" dirty="0"/>
              <a:t>Describe the process of normalization.</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6</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Data Model</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4302075"/>
          </a:xfrm>
        </p:spPr>
        <p:txBody>
          <a:bodyPr/>
          <a:lstStyle/>
          <a:p>
            <a:r>
              <a:rPr lang="en-GB" dirty="0"/>
              <a:t>A data model is a formal way of representing the data that are used and created by a business system; it illustrates people, places, or things about which information is captured and how they are related to each other. </a:t>
            </a:r>
          </a:p>
          <a:p>
            <a:r>
              <a:rPr lang="en-GB" dirty="0"/>
              <a:t>The data model is drawn by an iterative process in which the model becomes more detailed and less conceptual over time. During analysis, analysts draw a logical data model, which shows the logical organization of data without indicating how data are stored, created, or manipulated. </a:t>
            </a:r>
          </a:p>
          <a:p>
            <a:r>
              <a:rPr lang="en-GB" dirty="0"/>
              <a:t>In the design phase, analysts draw a physical data model to reflect how the data will physically be stored in databases and files. At this point, the analysts investigate ways to store the data efficiently and to make the data easy to retrieve.</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Entity Relationship Diagram</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997376"/>
          </a:xfrm>
        </p:spPr>
        <p:txBody>
          <a:bodyPr/>
          <a:lstStyle/>
          <a:p>
            <a:r>
              <a:rPr lang="en-GB" dirty="0"/>
              <a:t>An entity relationship diagram (ERD) is a picture which shows the information that is created, stored, and used by a business system. An analyst can read an ERD to discover the individual pieces of information in a system and how they are organized and related to each other. </a:t>
            </a:r>
          </a:p>
          <a:p>
            <a:r>
              <a:rPr lang="en-GB" dirty="0"/>
              <a:t>On an ERD, similar kinds of information are listed together and placed inside boxes called entities. Lines are drawn between entities to represent relationships among the data, and special symbols are added to the diagram to communicate high‐level business rules that need to be supported by the system. </a:t>
            </a:r>
          </a:p>
          <a:p>
            <a:r>
              <a:rPr lang="en-GB" dirty="0"/>
              <a:t>The ERD implies no order, although entities that are related to each other are usually placed close together.</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a:p>
        </p:txBody>
      </p:sp>
    </p:spTree>
    <p:extLst>
      <p:ext uri="{BB962C8B-B14F-4D97-AF65-F5344CB8AC3E}">
        <p14:creationId xmlns:p14="http://schemas.microsoft.com/office/powerpoint/2010/main" val="256554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Developing an Entity Relationship Diagram</a:t>
            </a:r>
          </a:p>
        </p:txBody>
      </p:sp>
      <p:pic>
        <p:nvPicPr>
          <p:cNvPr id="7" name="Picture 6">
            <a:extLst>
              <a:ext uri="{FF2B5EF4-FFF2-40B4-BE49-F238E27FC236}">
                <a16:creationId xmlns:a16="http://schemas.microsoft.com/office/drawing/2014/main" id="{3C450A10-6D1E-4F65-8F39-AD2F3291AE67}"/>
              </a:ext>
            </a:extLst>
          </p:cNvPr>
          <p:cNvPicPr>
            <a:picLocks noChangeAspect="1"/>
          </p:cNvPicPr>
          <p:nvPr/>
        </p:nvPicPr>
        <p:blipFill>
          <a:blip r:embed="rId2"/>
          <a:stretch>
            <a:fillRect/>
          </a:stretch>
        </p:blipFill>
        <p:spPr>
          <a:xfrm>
            <a:off x="1805117" y="1447800"/>
            <a:ext cx="5457566" cy="4038600"/>
          </a:xfrm>
          <a:prstGeom prst="rect">
            <a:avLst/>
          </a:prstGeom>
          <a:noFill/>
        </p:spPr>
      </p:pic>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26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6</a:t>
            </a:fld>
            <a:endParaRPr lang="en-GB" altLang="en-US"/>
          </a:p>
        </p:txBody>
      </p:sp>
    </p:spTree>
    <p:extLst>
      <p:ext uri="{BB962C8B-B14F-4D97-AF65-F5344CB8AC3E}">
        <p14:creationId xmlns:p14="http://schemas.microsoft.com/office/powerpoint/2010/main" val="233206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9477-BB99-4085-81D9-744885F0CFE0}"/>
              </a:ext>
            </a:extLst>
          </p:cNvPr>
          <p:cNvSpPr>
            <a:spLocks noGrp="1"/>
          </p:cNvSpPr>
          <p:nvPr>
            <p:ph type="title"/>
          </p:nvPr>
        </p:nvSpPr>
        <p:spPr/>
        <p:txBody>
          <a:bodyPr/>
          <a:lstStyle/>
          <a:p>
            <a:r>
              <a:rPr lang="en-GB" dirty="0"/>
              <a:t>Developing an Entity Relationship Diagram</a:t>
            </a:r>
          </a:p>
        </p:txBody>
      </p:sp>
      <p:sp>
        <p:nvSpPr>
          <p:cNvPr id="3" name="Content Placeholder 2">
            <a:extLst>
              <a:ext uri="{FF2B5EF4-FFF2-40B4-BE49-F238E27FC236}">
                <a16:creationId xmlns:a16="http://schemas.microsoft.com/office/drawing/2014/main" id="{4F907832-5659-4B65-9EFC-2CAC946A8DC3}"/>
              </a:ext>
            </a:extLst>
          </p:cNvPr>
          <p:cNvSpPr>
            <a:spLocks noGrp="1"/>
          </p:cNvSpPr>
          <p:nvPr>
            <p:ph idx="1"/>
          </p:nvPr>
        </p:nvSpPr>
        <p:spPr>
          <a:xfrm>
            <a:off x="381000" y="1447800"/>
            <a:ext cx="8305800" cy="3471078"/>
          </a:xfrm>
        </p:spPr>
        <p:txBody>
          <a:bodyPr/>
          <a:lstStyle/>
          <a:p>
            <a:r>
              <a:rPr lang="en-GB" dirty="0"/>
              <a:t>Step 1: Identify the Entities</a:t>
            </a:r>
          </a:p>
          <a:p>
            <a:r>
              <a:rPr lang="en-GB" dirty="0"/>
              <a:t>Step 2: Add Attributes and Assign Identifiers</a:t>
            </a:r>
          </a:p>
          <a:p>
            <a:r>
              <a:rPr lang="en-GB" dirty="0"/>
              <a:t>Step 3: Determine Composition </a:t>
            </a:r>
          </a:p>
          <a:p>
            <a:r>
              <a:rPr lang="en-GB" dirty="0"/>
              <a:t>Step 4: Identify Relationships</a:t>
            </a:r>
          </a:p>
          <a:p>
            <a:r>
              <a:rPr lang="en-GB" dirty="0"/>
              <a:t>Step 5: Determine Cardinality</a:t>
            </a:r>
          </a:p>
          <a:p>
            <a:r>
              <a:rPr lang="en-GB" dirty="0"/>
              <a:t>Step 6: Determine Modality</a:t>
            </a:r>
          </a:p>
          <a:p>
            <a:r>
              <a:rPr lang="en-GB" dirty="0"/>
              <a:t>Step 7: Resolve Intersection Entities</a:t>
            </a:r>
          </a:p>
          <a:p>
            <a:r>
              <a:rPr lang="en-GB" dirty="0"/>
              <a:t>Step 8: Confirm Normalization Rules</a:t>
            </a:r>
          </a:p>
        </p:txBody>
      </p:sp>
      <p:sp>
        <p:nvSpPr>
          <p:cNvPr id="4" name="Date Placeholder 3">
            <a:extLst>
              <a:ext uri="{FF2B5EF4-FFF2-40B4-BE49-F238E27FC236}">
                <a16:creationId xmlns:a16="http://schemas.microsoft.com/office/drawing/2014/main" id="{EDF1E01C-9BA9-4460-B491-99A8BF737F32}"/>
              </a:ext>
            </a:extLst>
          </p:cNvPr>
          <p:cNvSpPr>
            <a:spLocks noGrp="1"/>
          </p:cNvSpPr>
          <p:nvPr>
            <p:ph type="dt" sz="half" idx="10"/>
          </p:nvPr>
        </p:nvSpPr>
        <p:spPr/>
        <p:txBody>
          <a:bodyPr/>
          <a:lstStyle/>
          <a:p>
            <a:pPr>
              <a:defRPr/>
            </a:pPr>
            <a:fld id="{C4C9B118-951F-4210-95A1-158B23349F78}" type="datetime4">
              <a:rPr lang="en-GB" altLang="en-US" smtClean="0"/>
              <a:pPr>
                <a:defRPr/>
              </a:pPr>
              <a:t>26 October 2020</a:t>
            </a:fld>
            <a:endParaRPr lang="en-GB" altLang="en-US"/>
          </a:p>
        </p:txBody>
      </p:sp>
      <p:sp>
        <p:nvSpPr>
          <p:cNvPr id="5" name="Slide Number Placeholder 4">
            <a:extLst>
              <a:ext uri="{FF2B5EF4-FFF2-40B4-BE49-F238E27FC236}">
                <a16:creationId xmlns:a16="http://schemas.microsoft.com/office/drawing/2014/main" id="{E8FB298D-484A-4500-BDF8-2EABB323E6AE}"/>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a:p>
        </p:txBody>
      </p:sp>
    </p:spTree>
    <p:extLst>
      <p:ext uri="{BB962C8B-B14F-4D97-AF65-F5344CB8AC3E}">
        <p14:creationId xmlns:p14="http://schemas.microsoft.com/office/powerpoint/2010/main" val="184998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A4B9-5C7D-4C30-BF51-8C7F3AF883A6}"/>
              </a:ext>
            </a:extLst>
          </p:cNvPr>
          <p:cNvSpPr>
            <a:spLocks noGrp="1"/>
          </p:cNvSpPr>
          <p:nvPr>
            <p:ph type="title"/>
          </p:nvPr>
        </p:nvSpPr>
        <p:spPr/>
        <p:txBody>
          <a:bodyPr/>
          <a:lstStyle/>
          <a:p>
            <a:r>
              <a:rPr lang="en-GB" dirty="0"/>
              <a:t>Step 1: Identify the Entities</a:t>
            </a:r>
          </a:p>
        </p:txBody>
      </p:sp>
      <p:pic>
        <p:nvPicPr>
          <p:cNvPr id="9" name="Content Placeholder 8">
            <a:extLst>
              <a:ext uri="{FF2B5EF4-FFF2-40B4-BE49-F238E27FC236}">
                <a16:creationId xmlns:a16="http://schemas.microsoft.com/office/drawing/2014/main" id="{B8A103BE-0EBC-44B8-8013-E5E37B3FE63A}"/>
              </a:ext>
            </a:extLst>
          </p:cNvPr>
          <p:cNvPicPr>
            <a:picLocks noGrp="1" noChangeAspect="1"/>
          </p:cNvPicPr>
          <p:nvPr>
            <p:ph idx="1"/>
          </p:nvPr>
        </p:nvPicPr>
        <p:blipFill>
          <a:blip r:embed="rId2"/>
          <a:stretch>
            <a:fillRect/>
          </a:stretch>
        </p:blipFill>
        <p:spPr>
          <a:xfrm>
            <a:off x="1115616" y="1701453"/>
            <a:ext cx="6483494" cy="2125216"/>
          </a:xfrm>
          <a:prstGeom prst="rect">
            <a:avLst/>
          </a:prstGeom>
        </p:spPr>
      </p:pic>
      <p:sp>
        <p:nvSpPr>
          <p:cNvPr id="4" name="Date Placeholder 3">
            <a:extLst>
              <a:ext uri="{FF2B5EF4-FFF2-40B4-BE49-F238E27FC236}">
                <a16:creationId xmlns:a16="http://schemas.microsoft.com/office/drawing/2014/main" id="{09EA8ECD-94B0-4330-ACB4-B9787A6DABA3}"/>
              </a:ext>
            </a:extLst>
          </p:cNvPr>
          <p:cNvSpPr>
            <a:spLocks noGrp="1"/>
          </p:cNvSpPr>
          <p:nvPr>
            <p:ph type="dt" sz="half" idx="10"/>
          </p:nvPr>
        </p:nvSpPr>
        <p:spPr/>
        <p:txBody>
          <a:bodyPr/>
          <a:lstStyle/>
          <a:p>
            <a:pPr>
              <a:defRPr/>
            </a:pPr>
            <a:fld id="{C4C9B118-951F-4210-95A1-158B23349F78}" type="datetime4">
              <a:rPr lang="en-GB" altLang="en-US" smtClean="0"/>
              <a:pPr>
                <a:defRPr/>
              </a:pPr>
              <a:t>27 October 2020</a:t>
            </a:fld>
            <a:endParaRPr lang="en-GB" altLang="en-US"/>
          </a:p>
        </p:txBody>
      </p:sp>
      <p:sp>
        <p:nvSpPr>
          <p:cNvPr id="5" name="Slide Number Placeholder 4">
            <a:extLst>
              <a:ext uri="{FF2B5EF4-FFF2-40B4-BE49-F238E27FC236}">
                <a16:creationId xmlns:a16="http://schemas.microsoft.com/office/drawing/2014/main" id="{B50F8CBA-9B50-4B37-BB65-D52E55052D7B}"/>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a:p>
        </p:txBody>
      </p:sp>
      <p:sp>
        <p:nvSpPr>
          <p:cNvPr id="8" name="Rectangle 7">
            <a:extLst>
              <a:ext uri="{FF2B5EF4-FFF2-40B4-BE49-F238E27FC236}">
                <a16:creationId xmlns:a16="http://schemas.microsoft.com/office/drawing/2014/main" id="{32223C5A-3247-40E5-9375-D55F49C8705B}"/>
              </a:ext>
            </a:extLst>
          </p:cNvPr>
          <p:cNvSpPr/>
          <p:nvPr/>
        </p:nvSpPr>
        <p:spPr>
          <a:xfrm>
            <a:off x="530186" y="4332288"/>
            <a:ext cx="8007425" cy="1754326"/>
          </a:xfrm>
          <a:prstGeom prst="rect">
            <a:avLst/>
          </a:prstGeom>
        </p:spPr>
        <p:txBody>
          <a:bodyPr wrap="square">
            <a:spAutoFit/>
          </a:bodyPr>
          <a:lstStyle/>
          <a:p>
            <a:r>
              <a:rPr lang="en-GB" dirty="0"/>
              <a:t>The entity is the basic building block for a data model. It is a person, place, event, or thing about which data is collected—for example, an employee, an order, or a product. An entity is depicted by a rectangle, and it is described by a singular noun spelled in capital letters. All entities should have a name and a short description that explains what they are.</a:t>
            </a:r>
          </a:p>
        </p:txBody>
      </p:sp>
    </p:spTree>
    <p:extLst>
      <p:ext uri="{BB962C8B-B14F-4D97-AF65-F5344CB8AC3E}">
        <p14:creationId xmlns:p14="http://schemas.microsoft.com/office/powerpoint/2010/main" val="111354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C4E0-A4D4-4238-BCD4-C7440DB597F8}"/>
              </a:ext>
            </a:extLst>
          </p:cNvPr>
          <p:cNvSpPr>
            <a:spLocks noGrp="1"/>
          </p:cNvSpPr>
          <p:nvPr>
            <p:ph type="title"/>
          </p:nvPr>
        </p:nvSpPr>
        <p:spPr/>
        <p:txBody>
          <a:bodyPr/>
          <a:lstStyle/>
          <a:p>
            <a:r>
              <a:rPr lang="en-GB" dirty="0"/>
              <a:t>Textual Analysis</a:t>
            </a:r>
          </a:p>
        </p:txBody>
      </p:sp>
      <p:sp>
        <p:nvSpPr>
          <p:cNvPr id="4" name="Date Placeholder 3">
            <a:extLst>
              <a:ext uri="{FF2B5EF4-FFF2-40B4-BE49-F238E27FC236}">
                <a16:creationId xmlns:a16="http://schemas.microsoft.com/office/drawing/2014/main" id="{90C5515E-ACB7-42FA-B0EA-DAD5C5E9EA6D}"/>
              </a:ext>
            </a:extLst>
          </p:cNvPr>
          <p:cNvSpPr>
            <a:spLocks noGrp="1"/>
          </p:cNvSpPr>
          <p:nvPr>
            <p:ph type="dt" sz="half" idx="10"/>
          </p:nvPr>
        </p:nvSpPr>
        <p:spPr>
          <a:xfrm>
            <a:off x="457199" y="6205538"/>
            <a:ext cx="7073133" cy="476250"/>
          </a:xfrm>
        </p:spPr>
        <p:txBody>
          <a:bodyPr/>
          <a:lstStyle/>
          <a:p>
            <a:pPr>
              <a:defRPr/>
            </a:pPr>
            <a:r>
              <a:rPr lang="en-GB" u="sng" dirty="0">
                <a:hlinkClick r:id="rId2"/>
              </a:rPr>
              <a:t>https://www.enterprise-design.eu/downloads/free/TextualAnalysis_English_v1.0.pdf</a:t>
            </a:r>
            <a:endParaRPr lang="en-GB" altLang="en-US" dirty="0"/>
          </a:p>
        </p:txBody>
      </p:sp>
      <p:sp>
        <p:nvSpPr>
          <p:cNvPr id="5" name="Slide Number Placeholder 4">
            <a:extLst>
              <a:ext uri="{FF2B5EF4-FFF2-40B4-BE49-F238E27FC236}">
                <a16:creationId xmlns:a16="http://schemas.microsoft.com/office/drawing/2014/main" id="{AD413463-A98A-4FD6-A21B-51EBC6E2E45A}"/>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a:p>
        </p:txBody>
      </p:sp>
      <p:pic>
        <p:nvPicPr>
          <p:cNvPr id="7170" name="Picture 2">
            <a:extLst>
              <a:ext uri="{FF2B5EF4-FFF2-40B4-BE49-F238E27FC236}">
                <a16:creationId xmlns:a16="http://schemas.microsoft.com/office/drawing/2014/main" id="{51CC0A2D-2508-47C2-A147-527E45E24C6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28159" y="2368124"/>
            <a:ext cx="7073133" cy="359047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AC6A4618-4EE4-4958-8CCD-497401E33E18}"/>
              </a:ext>
            </a:extLst>
          </p:cNvPr>
          <p:cNvSpPr>
            <a:spLocks noGrp="1"/>
          </p:cNvSpPr>
          <p:nvPr>
            <p:ph type="body" idx="4294967295"/>
          </p:nvPr>
        </p:nvSpPr>
        <p:spPr>
          <a:xfrm>
            <a:off x="381000" y="1447800"/>
            <a:ext cx="8305800" cy="673389"/>
          </a:xfrm>
        </p:spPr>
        <p:txBody>
          <a:bodyPr/>
          <a:lstStyle/>
          <a:p>
            <a:r>
              <a:rPr lang="en-GB" dirty="0"/>
              <a:t>Picking out the common nouns from interview notes is a great way to get a first cut at the entities.  </a:t>
            </a:r>
          </a:p>
        </p:txBody>
      </p:sp>
      <p:sp>
        <p:nvSpPr>
          <p:cNvPr id="7" name="Rectangle 6">
            <a:extLst>
              <a:ext uri="{FF2B5EF4-FFF2-40B4-BE49-F238E27FC236}">
                <a16:creationId xmlns:a16="http://schemas.microsoft.com/office/drawing/2014/main" id="{A63A5FBF-964F-4559-B496-8D76B9D5C939}"/>
              </a:ext>
            </a:extLst>
          </p:cNvPr>
          <p:cNvSpPr/>
          <p:nvPr/>
        </p:nvSpPr>
        <p:spPr bwMode="auto">
          <a:xfrm>
            <a:off x="1028159" y="3068960"/>
            <a:ext cx="6502173" cy="216024"/>
          </a:xfrm>
          <a:prstGeom prst="rect">
            <a:avLst/>
          </a:prstGeom>
          <a:solidFill>
            <a:srgbClr val="FFFF00">
              <a:alpha val="2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a:ln>
                <a:noFill/>
              </a:ln>
              <a:solidFill>
                <a:srgbClr val="004D75"/>
              </a:solidFill>
              <a:effectLst/>
              <a:latin typeface="Verdana" pitchFamily="34" charset="0"/>
              <a:cs typeface="Arial" charset="0"/>
            </a:endParaRPr>
          </a:p>
        </p:txBody>
      </p:sp>
    </p:spTree>
    <p:extLst>
      <p:ext uri="{BB962C8B-B14F-4D97-AF65-F5344CB8AC3E}">
        <p14:creationId xmlns:p14="http://schemas.microsoft.com/office/powerpoint/2010/main" val="571213447"/>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0CBD1-DCB5-485F-9F11-D67C0363B90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0BBF3A-C574-478C-926E-E0754E7926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1748</TotalTime>
  <Words>1433</Words>
  <Application>Microsoft Office PowerPoint</Application>
  <PresentationFormat>On-screen Show (4:3)</PresentationFormat>
  <Paragraphs>138</Paragraphs>
  <Slides>28</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Times</vt:lpstr>
      <vt:lpstr>Verdana</vt:lpstr>
      <vt:lpstr>blank</vt:lpstr>
      <vt:lpstr>1_blank</vt:lpstr>
      <vt:lpstr>Advanced Systems Analysis and Design  Data Modelling  SOFT 30121 L7     </vt:lpstr>
      <vt:lpstr>PowerPoint Presentation</vt:lpstr>
      <vt:lpstr>Data Modelling</vt:lpstr>
      <vt:lpstr>Data Model</vt:lpstr>
      <vt:lpstr>Entity Relationship Diagram</vt:lpstr>
      <vt:lpstr>Developing an Entity Relationship Diagram</vt:lpstr>
      <vt:lpstr>Developing an Entity Relationship Diagram</vt:lpstr>
      <vt:lpstr>Step 1: Identify the Entities</vt:lpstr>
      <vt:lpstr>Textual Analysis</vt:lpstr>
      <vt:lpstr>Textual Analysis</vt:lpstr>
      <vt:lpstr>Step 2: Add Attributes and Assign Identifiers </vt:lpstr>
      <vt:lpstr>Sidebar conversation</vt:lpstr>
      <vt:lpstr>Step 2: Add Attributes and Assign Identifiers</vt:lpstr>
      <vt:lpstr>Step 3: Determine Composition  </vt:lpstr>
      <vt:lpstr>Step 4: Identify Relationships </vt:lpstr>
      <vt:lpstr>Step 5: Determine Cardinality </vt:lpstr>
      <vt:lpstr>Step 6: Determine Modality </vt:lpstr>
      <vt:lpstr>Step 7: Resolve Intersection Entities </vt:lpstr>
      <vt:lpstr>Step 8: Confirm Normalization Rules </vt:lpstr>
      <vt:lpstr>Step 8: Confirm Normalization Rules </vt:lpstr>
      <vt:lpstr>A real data model example</vt:lpstr>
      <vt:lpstr>UML vs Crows Foot notation</vt:lpstr>
      <vt:lpstr>UML Class Diagram Notation refresher</vt:lpstr>
      <vt:lpstr>UML Class Diagram Notation refresher</vt:lpstr>
      <vt:lpstr>UML Class Diagram Notation refresher</vt:lpstr>
      <vt:lpstr>UML Class Diagram Example</vt:lpstr>
      <vt:lpstr>Data Modelling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Data Modelling  SOFT 30121 L7     </dc:title>
  <dc:creator>King, Nigel</dc:creator>
  <cp:lastModifiedBy>King, Nigel</cp:lastModifiedBy>
  <cp:revision>27</cp:revision>
  <dcterms:created xsi:type="dcterms:W3CDTF">2020-10-26T16:31:34Z</dcterms:created>
  <dcterms:modified xsi:type="dcterms:W3CDTF">2020-10-27T21:39:37Z</dcterms:modified>
</cp:coreProperties>
</file>