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32" r:id="rId5"/>
  </p:sldMasterIdLst>
  <p:notesMasterIdLst>
    <p:notesMasterId r:id="rId28"/>
  </p:notesMasterIdLst>
  <p:handoutMasterIdLst>
    <p:handoutMasterId r:id="rId29"/>
  </p:handoutMasterIdLst>
  <p:sldIdLst>
    <p:sldId id="660" r:id="rId6"/>
    <p:sldId id="511" r:id="rId7"/>
    <p:sldId id="663" r:id="rId8"/>
    <p:sldId id="686" r:id="rId9"/>
    <p:sldId id="744" r:id="rId10"/>
    <p:sldId id="756" r:id="rId11"/>
    <p:sldId id="746" r:id="rId12"/>
    <p:sldId id="757" r:id="rId13"/>
    <p:sldId id="759" r:id="rId14"/>
    <p:sldId id="758" r:id="rId15"/>
    <p:sldId id="760" r:id="rId16"/>
    <p:sldId id="762" r:id="rId17"/>
    <p:sldId id="763" r:id="rId18"/>
    <p:sldId id="764" r:id="rId19"/>
    <p:sldId id="761" r:id="rId20"/>
    <p:sldId id="769" r:id="rId21"/>
    <p:sldId id="770" r:id="rId22"/>
    <p:sldId id="765" r:id="rId23"/>
    <p:sldId id="766" r:id="rId24"/>
    <p:sldId id="767" r:id="rId25"/>
    <p:sldId id="768" r:id="rId26"/>
    <p:sldId id="524" r:id="rId27"/>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10" autoAdjust="0"/>
    <p:restoredTop sz="86392" autoAdjust="0"/>
  </p:normalViewPr>
  <p:slideViewPr>
    <p:cSldViewPr>
      <p:cViewPr varScale="1">
        <p:scale>
          <a:sx n="62" d="100"/>
          <a:sy n="62" d="100"/>
        </p:scale>
        <p:origin x="11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7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svg"/><Relationship Id="rId1" Type="http://schemas.openxmlformats.org/officeDocument/2006/relationships/image" Target="../media/image11.png"/><Relationship Id="rId6" Type="http://schemas.openxmlformats.org/officeDocument/2006/relationships/image" Target="../media/image10.svg"/><Relationship Id="rId5" Type="http://schemas.openxmlformats.org/officeDocument/2006/relationships/image" Target="../media/image13.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84D0BA-A6F1-401D-800B-480FE97B544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6E3A9CC-C601-49E5-8DF5-A4FCD93837D8}">
      <dgm:prSet/>
      <dgm:spPr/>
      <dgm:t>
        <a:bodyPr/>
        <a:lstStyle/>
        <a:p>
          <a:r>
            <a:rPr lang="en-US"/>
            <a:t>The major architectural components of any system are the software and the hardware. </a:t>
          </a:r>
        </a:p>
      </dgm:t>
    </dgm:pt>
    <dgm:pt modelId="{F6EDF605-ACED-4D31-AF7D-E8AB9142B0E2}" type="parTrans" cxnId="{5101852C-9780-465B-992A-C4AE40A1135B}">
      <dgm:prSet/>
      <dgm:spPr/>
      <dgm:t>
        <a:bodyPr/>
        <a:lstStyle/>
        <a:p>
          <a:endParaRPr lang="en-US"/>
        </a:p>
      </dgm:t>
    </dgm:pt>
    <dgm:pt modelId="{F50D14BE-6B9E-4A0A-A2C0-F822FDB589DB}" type="sibTrans" cxnId="{5101852C-9780-465B-992A-C4AE40A1135B}">
      <dgm:prSet/>
      <dgm:spPr/>
      <dgm:t>
        <a:bodyPr/>
        <a:lstStyle/>
        <a:p>
          <a:endParaRPr lang="en-US"/>
        </a:p>
      </dgm:t>
    </dgm:pt>
    <dgm:pt modelId="{C1A15A42-B1D3-44F8-9E96-4B61EE4BBD2E}">
      <dgm:prSet/>
      <dgm:spPr/>
      <dgm:t>
        <a:bodyPr/>
        <a:lstStyle/>
        <a:p>
          <a:r>
            <a:rPr lang="en-US"/>
            <a:t>The major software components of the system being developed have to be identified and then allocated to the various hardware components on which the system will operate. </a:t>
          </a:r>
        </a:p>
      </dgm:t>
    </dgm:pt>
    <dgm:pt modelId="{DA8F734B-6181-4528-ADB2-34189B373614}" type="parTrans" cxnId="{5B98F60C-7619-4A8A-8440-131D5A4A5DF1}">
      <dgm:prSet/>
      <dgm:spPr/>
      <dgm:t>
        <a:bodyPr/>
        <a:lstStyle/>
        <a:p>
          <a:endParaRPr lang="en-US"/>
        </a:p>
      </dgm:t>
    </dgm:pt>
    <dgm:pt modelId="{F598897D-98B7-4DFC-8FE7-96E71B4C0FFC}" type="sibTrans" cxnId="{5B98F60C-7619-4A8A-8440-131D5A4A5DF1}">
      <dgm:prSet/>
      <dgm:spPr/>
      <dgm:t>
        <a:bodyPr/>
        <a:lstStyle/>
        <a:p>
          <a:endParaRPr lang="en-US"/>
        </a:p>
      </dgm:t>
    </dgm:pt>
    <dgm:pt modelId="{53CF7B42-052F-4425-BB07-25821F034B64}">
      <dgm:prSet/>
      <dgm:spPr/>
      <dgm:t>
        <a:bodyPr/>
        <a:lstStyle/>
        <a:p>
          <a:r>
            <a:rPr lang="en-US"/>
            <a:t>Each of these components can be combined in a variety of different ways.</a:t>
          </a:r>
        </a:p>
      </dgm:t>
    </dgm:pt>
    <dgm:pt modelId="{113812D5-F1A1-49D0-9C89-1E601D301153}" type="parTrans" cxnId="{625FB82E-2138-42BD-B2EE-65252F2369F3}">
      <dgm:prSet/>
      <dgm:spPr/>
      <dgm:t>
        <a:bodyPr/>
        <a:lstStyle/>
        <a:p>
          <a:endParaRPr lang="en-US"/>
        </a:p>
      </dgm:t>
    </dgm:pt>
    <dgm:pt modelId="{6E8D532D-E68A-4A0B-88B8-07DA34320A81}" type="sibTrans" cxnId="{625FB82E-2138-42BD-B2EE-65252F2369F3}">
      <dgm:prSet/>
      <dgm:spPr/>
      <dgm:t>
        <a:bodyPr/>
        <a:lstStyle/>
        <a:p>
          <a:endParaRPr lang="en-US"/>
        </a:p>
      </dgm:t>
    </dgm:pt>
    <dgm:pt modelId="{145CF8EA-85C2-4542-A4E5-0C4F3260AF88}" type="pres">
      <dgm:prSet presAssocID="{ED84D0BA-A6F1-401D-800B-480FE97B5442}" presName="root" presStyleCnt="0">
        <dgm:presLayoutVars>
          <dgm:dir/>
          <dgm:resizeHandles val="exact"/>
        </dgm:presLayoutVars>
      </dgm:prSet>
      <dgm:spPr/>
    </dgm:pt>
    <dgm:pt modelId="{2F104A32-460D-41B1-A89F-9A52E9DD7C1A}" type="pres">
      <dgm:prSet presAssocID="{D6E3A9CC-C601-49E5-8DF5-A4FCD93837D8}" presName="compNode" presStyleCnt="0"/>
      <dgm:spPr/>
    </dgm:pt>
    <dgm:pt modelId="{D53CC785-5FE8-472F-9AD9-1B8A28B98B39}" type="pres">
      <dgm:prSet presAssocID="{D6E3A9CC-C601-49E5-8DF5-A4FCD93837D8}" presName="bgRect" presStyleLbl="bgShp" presStyleIdx="0" presStyleCnt="3"/>
      <dgm:spPr/>
    </dgm:pt>
    <dgm:pt modelId="{5D7A11C9-8729-48EE-BE59-08C6F5F400A7}" type="pres">
      <dgm:prSet presAssocID="{D6E3A9CC-C601-49E5-8DF5-A4FCD93837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56606FA9-4610-48F8-906E-4B6E9DE472E2}" type="pres">
      <dgm:prSet presAssocID="{D6E3A9CC-C601-49E5-8DF5-A4FCD93837D8}" presName="spaceRect" presStyleCnt="0"/>
      <dgm:spPr/>
    </dgm:pt>
    <dgm:pt modelId="{6A2AF37E-358D-494F-A68D-194F90721B66}" type="pres">
      <dgm:prSet presAssocID="{D6E3A9CC-C601-49E5-8DF5-A4FCD93837D8}" presName="parTx" presStyleLbl="revTx" presStyleIdx="0" presStyleCnt="3">
        <dgm:presLayoutVars>
          <dgm:chMax val="0"/>
          <dgm:chPref val="0"/>
        </dgm:presLayoutVars>
      </dgm:prSet>
      <dgm:spPr/>
    </dgm:pt>
    <dgm:pt modelId="{7B2C95FD-C346-40B5-8745-70CE573567CA}" type="pres">
      <dgm:prSet presAssocID="{F50D14BE-6B9E-4A0A-A2C0-F822FDB589DB}" presName="sibTrans" presStyleCnt="0"/>
      <dgm:spPr/>
    </dgm:pt>
    <dgm:pt modelId="{02BB2F5D-7B93-44E9-9B36-6FF1FA911462}" type="pres">
      <dgm:prSet presAssocID="{C1A15A42-B1D3-44F8-9E96-4B61EE4BBD2E}" presName="compNode" presStyleCnt="0"/>
      <dgm:spPr/>
    </dgm:pt>
    <dgm:pt modelId="{F4C64456-5234-4F1B-B0F4-E72519B3C0C1}" type="pres">
      <dgm:prSet presAssocID="{C1A15A42-B1D3-44F8-9E96-4B61EE4BBD2E}" presName="bgRect" presStyleLbl="bgShp" presStyleIdx="1" presStyleCnt="3"/>
      <dgm:spPr/>
    </dgm:pt>
    <dgm:pt modelId="{B9A6D9C0-C253-4006-9995-DDECB1380A84}" type="pres">
      <dgm:prSet presAssocID="{C1A15A42-B1D3-44F8-9E96-4B61EE4BBD2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125FA90-8012-4B23-A22E-596C1E058D5C}" type="pres">
      <dgm:prSet presAssocID="{C1A15A42-B1D3-44F8-9E96-4B61EE4BBD2E}" presName="spaceRect" presStyleCnt="0"/>
      <dgm:spPr/>
    </dgm:pt>
    <dgm:pt modelId="{822C340D-B0C8-4186-9C01-972AB25EDF2A}" type="pres">
      <dgm:prSet presAssocID="{C1A15A42-B1D3-44F8-9E96-4B61EE4BBD2E}" presName="parTx" presStyleLbl="revTx" presStyleIdx="1" presStyleCnt="3">
        <dgm:presLayoutVars>
          <dgm:chMax val="0"/>
          <dgm:chPref val="0"/>
        </dgm:presLayoutVars>
      </dgm:prSet>
      <dgm:spPr/>
    </dgm:pt>
    <dgm:pt modelId="{0A6646EB-E701-48AF-9299-D234AE899B00}" type="pres">
      <dgm:prSet presAssocID="{F598897D-98B7-4DFC-8FE7-96E71B4C0FFC}" presName="sibTrans" presStyleCnt="0"/>
      <dgm:spPr/>
    </dgm:pt>
    <dgm:pt modelId="{3D957E5A-56AA-4888-B262-EFEB2C520ECC}" type="pres">
      <dgm:prSet presAssocID="{53CF7B42-052F-4425-BB07-25821F034B64}" presName="compNode" presStyleCnt="0"/>
      <dgm:spPr/>
    </dgm:pt>
    <dgm:pt modelId="{3B71BA94-384F-4475-9D9A-E337CC3A21CF}" type="pres">
      <dgm:prSet presAssocID="{53CF7B42-052F-4425-BB07-25821F034B64}" presName="bgRect" presStyleLbl="bgShp" presStyleIdx="2" presStyleCnt="3"/>
      <dgm:spPr/>
    </dgm:pt>
    <dgm:pt modelId="{A46765EF-FCB5-4885-B579-DBC3B5E5D0C1}" type="pres">
      <dgm:prSet presAssocID="{53CF7B42-052F-4425-BB07-25821F034B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0FF8486E-9D01-4D9E-8948-2CB903BA6546}" type="pres">
      <dgm:prSet presAssocID="{53CF7B42-052F-4425-BB07-25821F034B64}" presName="spaceRect" presStyleCnt="0"/>
      <dgm:spPr/>
    </dgm:pt>
    <dgm:pt modelId="{43BB8C0A-0B37-46F1-A0E7-BC3F9BEEE453}" type="pres">
      <dgm:prSet presAssocID="{53CF7B42-052F-4425-BB07-25821F034B64}" presName="parTx" presStyleLbl="revTx" presStyleIdx="2" presStyleCnt="3">
        <dgm:presLayoutVars>
          <dgm:chMax val="0"/>
          <dgm:chPref val="0"/>
        </dgm:presLayoutVars>
      </dgm:prSet>
      <dgm:spPr/>
    </dgm:pt>
  </dgm:ptLst>
  <dgm:cxnLst>
    <dgm:cxn modelId="{EC97E605-7C09-4FA7-91C3-B02B28EEBFDD}" type="presOf" srcId="{C1A15A42-B1D3-44F8-9E96-4B61EE4BBD2E}" destId="{822C340D-B0C8-4186-9C01-972AB25EDF2A}" srcOrd="0" destOrd="0" presId="urn:microsoft.com/office/officeart/2018/2/layout/IconVerticalSolidList"/>
    <dgm:cxn modelId="{33871B09-DEDF-4430-BEE5-02AC0405FF23}" type="presOf" srcId="{53CF7B42-052F-4425-BB07-25821F034B64}" destId="{43BB8C0A-0B37-46F1-A0E7-BC3F9BEEE453}" srcOrd="0" destOrd="0" presId="urn:microsoft.com/office/officeart/2018/2/layout/IconVerticalSolidList"/>
    <dgm:cxn modelId="{5B98F60C-7619-4A8A-8440-131D5A4A5DF1}" srcId="{ED84D0BA-A6F1-401D-800B-480FE97B5442}" destId="{C1A15A42-B1D3-44F8-9E96-4B61EE4BBD2E}" srcOrd="1" destOrd="0" parTransId="{DA8F734B-6181-4528-ADB2-34189B373614}" sibTransId="{F598897D-98B7-4DFC-8FE7-96E71B4C0FFC}"/>
    <dgm:cxn modelId="{5101852C-9780-465B-992A-C4AE40A1135B}" srcId="{ED84D0BA-A6F1-401D-800B-480FE97B5442}" destId="{D6E3A9CC-C601-49E5-8DF5-A4FCD93837D8}" srcOrd="0" destOrd="0" parTransId="{F6EDF605-ACED-4D31-AF7D-E8AB9142B0E2}" sibTransId="{F50D14BE-6B9E-4A0A-A2C0-F822FDB589DB}"/>
    <dgm:cxn modelId="{625FB82E-2138-42BD-B2EE-65252F2369F3}" srcId="{ED84D0BA-A6F1-401D-800B-480FE97B5442}" destId="{53CF7B42-052F-4425-BB07-25821F034B64}" srcOrd="2" destOrd="0" parTransId="{113812D5-F1A1-49D0-9C89-1E601D301153}" sibTransId="{6E8D532D-E68A-4A0B-88B8-07DA34320A81}"/>
    <dgm:cxn modelId="{2175A649-7C35-4983-BC1C-F6D56FD44369}" type="presOf" srcId="{D6E3A9CC-C601-49E5-8DF5-A4FCD93837D8}" destId="{6A2AF37E-358D-494F-A68D-194F90721B66}" srcOrd="0" destOrd="0" presId="urn:microsoft.com/office/officeart/2018/2/layout/IconVerticalSolidList"/>
    <dgm:cxn modelId="{ECC8FC9D-E84A-4797-8483-F618E5A4356C}" type="presOf" srcId="{ED84D0BA-A6F1-401D-800B-480FE97B5442}" destId="{145CF8EA-85C2-4542-A4E5-0C4F3260AF88}" srcOrd="0" destOrd="0" presId="urn:microsoft.com/office/officeart/2018/2/layout/IconVerticalSolidList"/>
    <dgm:cxn modelId="{23BF1E50-9B33-4233-9AA1-B9DF89BA3AF6}" type="presParOf" srcId="{145CF8EA-85C2-4542-A4E5-0C4F3260AF88}" destId="{2F104A32-460D-41B1-A89F-9A52E9DD7C1A}" srcOrd="0" destOrd="0" presId="urn:microsoft.com/office/officeart/2018/2/layout/IconVerticalSolidList"/>
    <dgm:cxn modelId="{28794E53-6194-4D33-849A-5F9ACECF81F4}" type="presParOf" srcId="{2F104A32-460D-41B1-A89F-9A52E9DD7C1A}" destId="{D53CC785-5FE8-472F-9AD9-1B8A28B98B39}" srcOrd="0" destOrd="0" presId="urn:microsoft.com/office/officeart/2018/2/layout/IconVerticalSolidList"/>
    <dgm:cxn modelId="{91F42A46-836F-488A-995F-15A6CD60652F}" type="presParOf" srcId="{2F104A32-460D-41B1-A89F-9A52E9DD7C1A}" destId="{5D7A11C9-8729-48EE-BE59-08C6F5F400A7}" srcOrd="1" destOrd="0" presId="urn:microsoft.com/office/officeart/2018/2/layout/IconVerticalSolidList"/>
    <dgm:cxn modelId="{F713CA19-BDB9-4E72-B61B-95D0FE314C9D}" type="presParOf" srcId="{2F104A32-460D-41B1-A89F-9A52E9DD7C1A}" destId="{56606FA9-4610-48F8-906E-4B6E9DE472E2}" srcOrd="2" destOrd="0" presId="urn:microsoft.com/office/officeart/2018/2/layout/IconVerticalSolidList"/>
    <dgm:cxn modelId="{B9D12B56-CFD1-43A8-B87E-8D61608C4F3A}" type="presParOf" srcId="{2F104A32-460D-41B1-A89F-9A52E9DD7C1A}" destId="{6A2AF37E-358D-494F-A68D-194F90721B66}" srcOrd="3" destOrd="0" presId="urn:microsoft.com/office/officeart/2018/2/layout/IconVerticalSolidList"/>
    <dgm:cxn modelId="{D2FDE7CF-0AE4-4CEE-902C-8C895ED1D406}" type="presParOf" srcId="{145CF8EA-85C2-4542-A4E5-0C4F3260AF88}" destId="{7B2C95FD-C346-40B5-8745-70CE573567CA}" srcOrd="1" destOrd="0" presId="urn:microsoft.com/office/officeart/2018/2/layout/IconVerticalSolidList"/>
    <dgm:cxn modelId="{475F19BB-7023-4A9E-B6E7-0D2A666B6AFB}" type="presParOf" srcId="{145CF8EA-85C2-4542-A4E5-0C4F3260AF88}" destId="{02BB2F5D-7B93-44E9-9B36-6FF1FA911462}" srcOrd="2" destOrd="0" presId="urn:microsoft.com/office/officeart/2018/2/layout/IconVerticalSolidList"/>
    <dgm:cxn modelId="{3320330E-1ECC-4E72-AF50-56EF676594F0}" type="presParOf" srcId="{02BB2F5D-7B93-44E9-9B36-6FF1FA911462}" destId="{F4C64456-5234-4F1B-B0F4-E72519B3C0C1}" srcOrd="0" destOrd="0" presId="urn:microsoft.com/office/officeart/2018/2/layout/IconVerticalSolidList"/>
    <dgm:cxn modelId="{EBCD85C0-6EA7-4E33-A52A-8787A019207D}" type="presParOf" srcId="{02BB2F5D-7B93-44E9-9B36-6FF1FA911462}" destId="{B9A6D9C0-C253-4006-9995-DDECB1380A84}" srcOrd="1" destOrd="0" presId="urn:microsoft.com/office/officeart/2018/2/layout/IconVerticalSolidList"/>
    <dgm:cxn modelId="{6E7517AB-5B60-469C-A719-7B2D77C02004}" type="presParOf" srcId="{02BB2F5D-7B93-44E9-9B36-6FF1FA911462}" destId="{1125FA90-8012-4B23-A22E-596C1E058D5C}" srcOrd="2" destOrd="0" presId="urn:microsoft.com/office/officeart/2018/2/layout/IconVerticalSolidList"/>
    <dgm:cxn modelId="{E9D82F0E-2262-4B96-A28A-0307A6EF2C99}" type="presParOf" srcId="{02BB2F5D-7B93-44E9-9B36-6FF1FA911462}" destId="{822C340D-B0C8-4186-9C01-972AB25EDF2A}" srcOrd="3" destOrd="0" presId="urn:microsoft.com/office/officeart/2018/2/layout/IconVerticalSolidList"/>
    <dgm:cxn modelId="{54C7667F-0B65-4465-96A5-E39333BD6A95}" type="presParOf" srcId="{145CF8EA-85C2-4542-A4E5-0C4F3260AF88}" destId="{0A6646EB-E701-48AF-9299-D234AE899B00}" srcOrd="3" destOrd="0" presId="urn:microsoft.com/office/officeart/2018/2/layout/IconVerticalSolidList"/>
    <dgm:cxn modelId="{A317BFB2-69F8-4968-9E59-26C1DC2E7A95}" type="presParOf" srcId="{145CF8EA-85C2-4542-A4E5-0C4F3260AF88}" destId="{3D957E5A-56AA-4888-B262-EFEB2C520ECC}" srcOrd="4" destOrd="0" presId="urn:microsoft.com/office/officeart/2018/2/layout/IconVerticalSolidList"/>
    <dgm:cxn modelId="{1B4B0D32-3BB0-4190-B474-AF0B08F25013}" type="presParOf" srcId="{3D957E5A-56AA-4888-B262-EFEB2C520ECC}" destId="{3B71BA94-384F-4475-9D9A-E337CC3A21CF}" srcOrd="0" destOrd="0" presId="urn:microsoft.com/office/officeart/2018/2/layout/IconVerticalSolidList"/>
    <dgm:cxn modelId="{E44C7FAB-EACD-4D19-85D8-92F38B461D63}" type="presParOf" srcId="{3D957E5A-56AA-4888-B262-EFEB2C520ECC}" destId="{A46765EF-FCB5-4885-B579-DBC3B5E5D0C1}" srcOrd="1" destOrd="0" presId="urn:microsoft.com/office/officeart/2018/2/layout/IconVerticalSolidList"/>
    <dgm:cxn modelId="{1D4698B7-D68B-4DA1-B035-7DDB36A786A5}" type="presParOf" srcId="{3D957E5A-56AA-4888-B262-EFEB2C520ECC}" destId="{0FF8486E-9D01-4D9E-8948-2CB903BA6546}" srcOrd="2" destOrd="0" presId="urn:microsoft.com/office/officeart/2018/2/layout/IconVerticalSolidList"/>
    <dgm:cxn modelId="{31F4C55D-93F6-4E90-99F1-F3C7DE24C439}" type="presParOf" srcId="{3D957E5A-56AA-4888-B262-EFEB2C520ECC}" destId="{43BB8C0A-0B37-46F1-A0E7-BC3F9BEEE45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CC785-5FE8-472F-9AD9-1B8A28B98B39}">
      <dsp:nvSpPr>
        <dsp:cNvPr id="0" name=""/>
        <dsp:cNvSpPr/>
      </dsp:nvSpPr>
      <dsp:spPr>
        <a:xfrm>
          <a:off x="0" y="3571"/>
          <a:ext cx="5111749" cy="157202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A11C9-8729-48EE-BE59-08C6F5F400A7}">
      <dsp:nvSpPr>
        <dsp:cNvPr id="0" name=""/>
        <dsp:cNvSpPr/>
      </dsp:nvSpPr>
      <dsp:spPr>
        <a:xfrm>
          <a:off x="475537" y="357277"/>
          <a:ext cx="865459" cy="864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2AF37E-358D-494F-A68D-194F90721B66}">
      <dsp:nvSpPr>
        <dsp:cNvPr id="0" name=""/>
        <dsp:cNvSpPr/>
      </dsp:nvSpPr>
      <dsp:spPr>
        <a:xfrm>
          <a:off x="1816534" y="3571"/>
          <a:ext cx="3240194" cy="1670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771" tIns="176771" rIns="176771" bIns="176771" numCol="1" spcCol="1270" anchor="ctr" anchorCtr="0">
          <a:noAutofit/>
        </a:bodyPr>
        <a:lstStyle/>
        <a:p>
          <a:pPr marL="0" lvl="0" indent="0" algn="l" defTabSz="622300">
            <a:lnSpc>
              <a:spcPct val="90000"/>
            </a:lnSpc>
            <a:spcBef>
              <a:spcPct val="0"/>
            </a:spcBef>
            <a:spcAft>
              <a:spcPct val="35000"/>
            </a:spcAft>
            <a:buNone/>
          </a:pPr>
          <a:r>
            <a:rPr lang="en-US" sz="1400" kern="1200"/>
            <a:t>The major architectural components of any system are the software and the hardware. </a:t>
          </a:r>
        </a:p>
      </dsp:txBody>
      <dsp:txXfrm>
        <a:off x="1816534" y="3571"/>
        <a:ext cx="3240194" cy="1670276"/>
      </dsp:txXfrm>
    </dsp:sp>
    <dsp:sp modelId="{F4C64456-5234-4F1B-B0F4-E72519B3C0C1}">
      <dsp:nvSpPr>
        <dsp:cNvPr id="0" name=""/>
        <dsp:cNvSpPr/>
      </dsp:nvSpPr>
      <dsp:spPr>
        <a:xfrm>
          <a:off x="0" y="2091418"/>
          <a:ext cx="5111749" cy="157202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A6D9C0-C253-4006-9995-DDECB1380A84}">
      <dsp:nvSpPr>
        <dsp:cNvPr id="0" name=""/>
        <dsp:cNvSpPr/>
      </dsp:nvSpPr>
      <dsp:spPr>
        <a:xfrm>
          <a:off x="475537" y="2445123"/>
          <a:ext cx="865459" cy="864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2C340D-B0C8-4186-9C01-972AB25EDF2A}">
      <dsp:nvSpPr>
        <dsp:cNvPr id="0" name=""/>
        <dsp:cNvSpPr/>
      </dsp:nvSpPr>
      <dsp:spPr>
        <a:xfrm>
          <a:off x="1816534" y="2091418"/>
          <a:ext cx="3240194" cy="1670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771" tIns="176771" rIns="176771" bIns="176771" numCol="1" spcCol="1270" anchor="ctr" anchorCtr="0">
          <a:noAutofit/>
        </a:bodyPr>
        <a:lstStyle/>
        <a:p>
          <a:pPr marL="0" lvl="0" indent="0" algn="l" defTabSz="622300">
            <a:lnSpc>
              <a:spcPct val="90000"/>
            </a:lnSpc>
            <a:spcBef>
              <a:spcPct val="0"/>
            </a:spcBef>
            <a:spcAft>
              <a:spcPct val="35000"/>
            </a:spcAft>
            <a:buNone/>
          </a:pPr>
          <a:r>
            <a:rPr lang="en-US" sz="1400" kern="1200"/>
            <a:t>The major software components of the system being developed have to be identified and then allocated to the various hardware components on which the system will operate. </a:t>
          </a:r>
        </a:p>
      </dsp:txBody>
      <dsp:txXfrm>
        <a:off x="1816534" y="2091418"/>
        <a:ext cx="3240194" cy="1670276"/>
      </dsp:txXfrm>
    </dsp:sp>
    <dsp:sp modelId="{3B71BA94-384F-4475-9D9A-E337CC3A21CF}">
      <dsp:nvSpPr>
        <dsp:cNvPr id="0" name=""/>
        <dsp:cNvSpPr/>
      </dsp:nvSpPr>
      <dsp:spPr>
        <a:xfrm>
          <a:off x="0" y="4179264"/>
          <a:ext cx="5111749" cy="157202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6765EF-FCB5-4885-B579-DBC3B5E5D0C1}">
      <dsp:nvSpPr>
        <dsp:cNvPr id="0" name=""/>
        <dsp:cNvSpPr/>
      </dsp:nvSpPr>
      <dsp:spPr>
        <a:xfrm>
          <a:off x="475537" y="4532969"/>
          <a:ext cx="865459" cy="864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BB8C0A-0B37-46F1-A0E7-BC3F9BEEE453}">
      <dsp:nvSpPr>
        <dsp:cNvPr id="0" name=""/>
        <dsp:cNvSpPr/>
      </dsp:nvSpPr>
      <dsp:spPr>
        <a:xfrm>
          <a:off x="1816534" y="4179264"/>
          <a:ext cx="3240194" cy="1670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771" tIns="176771" rIns="176771" bIns="176771" numCol="1" spcCol="1270" anchor="ctr" anchorCtr="0">
          <a:noAutofit/>
        </a:bodyPr>
        <a:lstStyle/>
        <a:p>
          <a:pPr marL="0" lvl="0" indent="0" algn="l" defTabSz="622300">
            <a:lnSpc>
              <a:spcPct val="90000"/>
            </a:lnSpc>
            <a:spcBef>
              <a:spcPct val="0"/>
            </a:spcBef>
            <a:spcAft>
              <a:spcPct val="35000"/>
            </a:spcAft>
            <a:buNone/>
          </a:pPr>
          <a:r>
            <a:rPr lang="en-US" sz="1400" kern="1200"/>
            <a:t>Each of these components can be combined in a variety of different ways.</a:t>
          </a:r>
        </a:p>
      </dsp:txBody>
      <dsp:txXfrm>
        <a:off x="1816534" y="4179264"/>
        <a:ext cx="3240194" cy="16702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03/11/2020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11/3/2020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22</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03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03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2AA970-4E71-4004-91FB-EE297090702C}"/>
              </a:ext>
            </a:extLst>
          </p:cNvPr>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defRPr/>
            </a:pPr>
            <a:endParaRPr lang="en-US" altLang="en-US" sz="2400">
              <a:solidFill>
                <a:schemeClr val="tx1"/>
              </a:solidFill>
              <a:latin typeface="Times" panose="02020603050405020304" pitchFamily="18" charset="0"/>
            </a:endParaRPr>
          </a:p>
        </p:txBody>
      </p:sp>
      <p:pic>
        <p:nvPicPr>
          <p:cNvPr id="5" name="Picture 5" descr="NTU logo RGB">
            <a:extLst>
              <a:ext uri="{FF2B5EF4-FFF2-40B4-BE49-F238E27FC236}">
                <a16:creationId xmlns:a16="http://schemas.microsoft.com/office/drawing/2014/main" id="{50596EEA-E245-40D2-83F9-0D1501A0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altLang="en-US"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altLang="en-US" noProof="0"/>
              <a:t>Click to edit Master subtitle style</a:t>
            </a:r>
          </a:p>
        </p:txBody>
      </p:sp>
    </p:spTree>
    <p:extLst>
      <p:ext uri="{BB962C8B-B14F-4D97-AF65-F5344CB8AC3E}">
        <p14:creationId xmlns:p14="http://schemas.microsoft.com/office/powerpoint/2010/main" val="1488991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DFE2919-4711-4635-B466-1E65A5C6C6AD}"/>
              </a:ext>
            </a:extLst>
          </p:cNvPr>
          <p:cNvSpPr>
            <a:spLocks noGrp="1" noChangeArrowheads="1"/>
          </p:cNvSpPr>
          <p:nvPr>
            <p:ph type="dt" sz="half" idx="10"/>
          </p:nvPr>
        </p:nvSpPr>
        <p:spPr>
          <a:ln/>
        </p:spPr>
        <p:txBody>
          <a:bodyPr/>
          <a:lstStyle>
            <a:lvl1pPr>
              <a:defRPr/>
            </a:lvl1pPr>
          </a:lstStyle>
          <a:p>
            <a:pPr>
              <a:defRPr/>
            </a:pPr>
            <a:fld id="{C4C9B118-951F-4210-95A1-158B23349F78}" type="datetime4">
              <a:rPr lang="en-GB" altLang="en-US"/>
              <a:pPr>
                <a:defRPr/>
              </a:pPr>
              <a:t>03 November 2020</a:t>
            </a:fld>
            <a:endParaRPr lang="en-GB" altLang="en-US"/>
          </a:p>
        </p:txBody>
      </p:sp>
      <p:sp>
        <p:nvSpPr>
          <p:cNvPr id="5" name="Rectangle 8">
            <a:extLst>
              <a:ext uri="{FF2B5EF4-FFF2-40B4-BE49-F238E27FC236}">
                <a16:creationId xmlns:a16="http://schemas.microsoft.com/office/drawing/2014/main" id="{E152C387-0A3F-4338-896A-598EF4160438}"/>
              </a:ext>
            </a:extLst>
          </p:cNvPr>
          <p:cNvSpPr>
            <a:spLocks noGrp="1" noChangeArrowheads="1"/>
          </p:cNvSpPr>
          <p:nvPr>
            <p:ph type="sldNum" sz="quarter" idx="11"/>
          </p:nvPr>
        </p:nvSpPr>
        <p:spPr>
          <a:ln/>
        </p:spPr>
        <p:txBody>
          <a:bodyPr/>
          <a:lstStyle>
            <a:lvl1pPr>
              <a:defRPr/>
            </a:lvl1pPr>
          </a:lstStyle>
          <a:p>
            <a:pPr>
              <a:defRPr/>
            </a:pPr>
            <a:fld id="{9A546908-54B0-4EF9-B997-73888F4A5500}" type="slidenum">
              <a:rPr lang="en-GB" altLang="en-US"/>
              <a:pPr>
                <a:defRPr/>
              </a:pPr>
              <a:t>‹#›</a:t>
            </a:fld>
            <a:endParaRPr lang="en-GB" altLang="en-US"/>
          </a:p>
        </p:txBody>
      </p:sp>
    </p:spTree>
    <p:extLst>
      <p:ext uri="{BB962C8B-B14F-4D97-AF65-F5344CB8AC3E}">
        <p14:creationId xmlns:p14="http://schemas.microsoft.com/office/powerpoint/2010/main" val="351396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B0AD9F96-8823-4B03-9B39-234703F24EC4}"/>
              </a:ext>
            </a:extLst>
          </p:cNvPr>
          <p:cNvSpPr>
            <a:spLocks noGrp="1" noChangeArrowheads="1"/>
          </p:cNvSpPr>
          <p:nvPr>
            <p:ph type="dt" sz="half" idx="10"/>
          </p:nvPr>
        </p:nvSpPr>
        <p:spPr>
          <a:ln/>
        </p:spPr>
        <p:txBody>
          <a:bodyPr/>
          <a:lstStyle>
            <a:lvl1pPr>
              <a:defRPr/>
            </a:lvl1pPr>
          </a:lstStyle>
          <a:p>
            <a:pPr>
              <a:defRPr/>
            </a:pPr>
            <a:fld id="{E5181304-6D53-4C7B-B699-6B81E4D7B974}" type="datetime4">
              <a:rPr lang="en-GB" altLang="en-US"/>
              <a:pPr>
                <a:defRPr/>
              </a:pPr>
              <a:t>03 November 2020</a:t>
            </a:fld>
            <a:endParaRPr lang="en-GB" altLang="en-US"/>
          </a:p>
        </p:txBody>
      </p:sp>
      <p:sp>
        <p:nvSpPr>
          <p:cNvPr id="5" name="Rectangle 8">
            <a:extLst>
              <a:ext uri="{FF2B5EF4-FFF2-40B4-BE49-F238E27FC236}">
                <a16:creationId xmlns:a16="http://schemas.microsoft.com/office/drawing/2014/main" id="{52C16A51-833A-4ADC-8B16-3D59D3D1A485}"/>
              </a:ext>
            </a:extLst>
          </p:cNvPr>
          <p:cNvSpPr>
            <a:spLocks noGrp="1" noChangeArrowheads="1"/>
          </p:cNvSpPr>
          <p:nvPr>
            <p:ph type="sldNum" sz="quarter" idx="11"/>
          </p:nvPr>
        </p:nvSpPr>
        <p:spPr>
          <a:ln/>
        </p:spPr>
        <p:txBody>
          <a:bodyPr/>
          <a:lstStyle>
            <a:lvl1pPr>
              <a:defRPr/>
            </a:lvl1pPr>
          </a:lstStyle>
          <a:p>
            <a:pPr>
              <a:defRPr/>
            </a:pPr>
            <a:fld id="{93FF6F4C-86B6-4DE8-B8DA-D04C57CD064C}" type="slidenum">
              <a:rPr lang="en-GB" altLang="en-US"/>
              <a:pPr>
                <a:defRPr/>
              </a:pPr>
              <a:t>‹#›</a:t>
            </a:fld>
            <a:endParaRPr lang="en-GB" altLang="en-US"/>
          </a:p>
        </p:txBody>
      </p:sp>
    </p:spTree>
    <p:extLst>
      <p:ext uri="{BB962C8B-B14F-4D97-AF65-F5344CB8AC3E}">
        <p14:creationId xmlns:p14="http://schemas.microsoft.com/office/powerpoint/2010/main" val="3353722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4A76CE2D-3CA4-4EC7-8ED2-1D6547F690E1}"/>
              </a:ext>
            </a:extLst>
          </p:cNvPr>
          <p:cNvSpPr>
            <a:spLocks noGrp="1" noChangeArrowheads="1"/>
          </p:cNvSpPr>
          <p:nvPr>
            <p:ph type="dt" sz="half" idx="10"/>
          </p:nvPr>
        </p:nvSpPr>
        <p:spPr>
          <a:ln/>
        </p:spPr>
        <p:txBody>
          <a:bodyPr/>
          <a:lstStyle>
            <a:lvl1pPr>
              <a:defRPr/>
            </a:lvl1pPr>
          </a:lstStyle>
          <a:p>
            <a:pPr>
              <a:defRPr/>
            </a:pPr>
            <a:fld id="{8FAAFEB4-E7A6-465B-9EC4-19AF9478B086}" type="datetime4">
              <a:rPr lang="en-GB" altLang="en-US"/>
              <a:pPr>
                <a:defRPr/>
              </a:pPr>
              <a:t>03 November 2020</a:t>
            </a:fld>
            <a:endParaRPr lang="en-GB" altLang="en-US"/>
          </a:p>
        </p:txBody>
      </p:sp>
      <p:sp>
        <p:nvSpPr>
          <p:cNvPr id="6" name="Rectangle 8">
            <a:extLst>
              <a:ext uri="{FF2B5EF4-FFF2-40B4-BE49-F238E27FC236}">
                <a16:creationId xmlns:a16="http://schemas.microsoft.com/office/drawing/2014/main" id="{3AE037C4-DDD5-4D84-9063-1F454BEB5395}"/>
              </a:ext>
            </a:extLst>
          </p:cNvPr>
          <p:cNvSpPr>
            <a:spLocks noGrp="1" noChangeArrowheads="1"/>
          </p:cNvSpPr>
          <p:nvPr>
            <p:ph type="sldNum" sz="quarter" idx="11"/>
          </p:nvPr>
        </p:nvSpPr>
        <p:spPr>
          <a:ln/>
        </p:spPr>
        <p:txBody>
          <a:bodyPr/>
          <a:lstStyle>
            <a:lvl1pPr>
              <a:defRPr/>
            </a:lvl1pPr>
          </a:lstStyle>
          <a:p>
            <a:pPr>
              <a:defRPr/>
            </a:pPr>
            <a:fld id="{5B813AC0-CA19-40AB-9D34-4CC97A238C04}" type="slidenum">
              <a:rPr lang="en-GB" altLang="en-US"/>
              <a:pPr>
                <a:defRPr/>
              </a:pPr>
              <a:t>‹#›</a:t>
            </a:fld>
            <a:endParaRPr lang="en-GB" altLang="en-US"/>
          </a:p>
        </p:txBody>
      </p:sp>
    </p:spTree>
    <p:extLst>
      <p:ext uri="{BB962C8B-B14F-4D97-AF65-F5344CB8AC3E}">
        <p14:creationId xmlns:p14="http://schemas.microsoft.com/office/powerpoint/2010/main" val="123657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a:extLst>
              <a:ext uri="{FF2B5EF4-FFF2-40B4-BE49-F238E27FC236}">
                <a16:creationId xmlns:a16="http://schemas.microsoft.com/office/drawing/2014/main" id="{1831FCBB-F96B-45B3-BF47-6BF9469B82F1}"/>
              </a:ext>
            </a:extLst>
          </p:cNvPr>
          <p:cNvSpPr>
            <a:spLocks noGrp="1" noChangeArrowheads="1"/>
          </p:cNvSpPr>
          <p:nvPr>
            <p:ph type="dt" sz="half" idx="10"/>
          </p:nvPr>
        </p:nvSpPr>
        <p:spPr>
          <a:ln/>
        </p:spPr>
        <p:txBody>
          <a:bodyPr/>
          <a:lstStyle>
            <a:lvl1pPr>
              <a:defRPr/>
            </a:lvl1pPr>
          </a:lstStyle>
          <a:p>
            <a:pPr>
              <a:defRPr/>
            </a:pPr>
            <a:fld id="{BF54381E-D27A-42B0-A40A-ABB3A71D4231}" type="datetime4">
              <a:rPr lang="en-GB" altLang="en-US"/>
              <a:pPr>
                <a:defRPr/>
              </a:pPr>
              <a:t>03 November 2020</a:t>
            </a:fld>
            <a:endParaRPr lang="en-GB" altLang="en-US"/>
          </a:p>
        </p:txBody>
      </p:sp>
      <p:sp>
        <p:nvSpPr>
          <p:cNvPr id="8" name="Rectangle 8">
            <a:extLst>
              <a:ext uri="{FF2B5EF4-FFF2-40B4-BE49-F238E27FC236}">
                <a16:creationId xmlns:a16="http://schemas.microsoft.com/office/drawing/2014/main" id="{A6C707A0-D576-46E2-89B8-3850B52F8359}"/>
              </a:ext>
            </a:extLst>
          </p:cNvPr>
          <p:cNvSpPr>
            <a:spLocks noGrp="1" noChangeArrowheads="1"/>
          </p:cNvSpPr>
          <p:nvPr>
            <p:ph type="sldNum" sz="quarter" idx="11"/>
          </p:nvPr>
        </p:nvSpPr>
        <p:spPr>
          <a:ln/>
        </p:spPr>
        <p:txBody>
          <a:bodyPr/>
          <a:lstStyle>
            <a:lvl1pPr>
              <a:defRPr/>
            </a:lvl1pPr>
          </a:lstStyle>
          <a:p>
            <a:pPr>
              <a:defRPr/>
            </a:pPr>
            <a:fld id="{F282BC9B-DD46-447B-A49D-6623C16A79DB}" type="slidenum">
              <a:rPr lang="en-GB" altLang="en-US"/>
              <a:pPr>
                <a:defRPr/>
              </a:pPr>
              <a:t>‹#›</a:t>
            </a:fld>
            <a:endParaRPr lang="en-GB" altLang="en-US"/>
          </a:p>
        </p:txBody>
      </p:sp>
    </p:spTree>
    <p:extLst>
      <p:ext uri="{BB962C8B-B14F-4D97-AF65-F5344CB8AC3E}">
        <p14:creationId xmlns:p14="http://schemas.microsoft.com/office/powerpoint/2010/main" val="220997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59B758E8-6C0F-40F3-A93B-FFC9F8259136}"/>
              </a:ext>
            </a:extLst>
          </p:cNvPr>
          <p:cNvSpPr>
            <a:spLocks noGrp="1" noChangeArrowheads="1"/>
          </p:cNvSpPr>
          <p:nvPr>
            <p:ph type="dt" sz="half" idx="10"/>
          </p:nvPr>
        </p:nvSpPr>
        <p:spPr>
          <a:ln/>
        </p:spPr>
        <p:txBody>
          <a:bodyPr/>
          <a:lstStyle>
            <a:lvl1pPr>
              <a:defRPr/>
            </a:lvl1pPr>
          </a:lstStyle>
          <a:p>
            <a:pPr>
              <a:defRPr/>
            </a:pPr>
            <a:fld id="{D612D9F2-3FDD-4E4E-BD28-BC17B51B1635}" type="datetime4">
              <a:rPr lang="en-GB" altLang="en-US"/>
              <a:pPr>
                <a:defRPr/>
              </a:pPr>
              <a:t>03 November 2020</a:t>
            </a:fld>
            <a:endParaRPr lang="en-GB" altLang="en-US"/>
          </a:p>
        </p:txBody>
      </p:sp>
      <p:sp>
        <p:nvSpPr>
          <p:cNvPr id="4" name="Rectangle 8">
            <a:extLst>
              <a:ext uri="{FF2B5EF4-FFF2-40B4-BE49-F238E27FC236}">
                <a16:creationId xmlns:a16="http://schemas.microsoft.com/office/drawing/2014/main" id="{FBC008C5-55B8-4459-AA47-AD04EA8CE10B}"/>
              </a:ext>
            </a:extLst>
          </p:cNvPr>
          <p:cNvSpPr>
            <a:spLocks noGrp="1" noChangeArrowheads="1"/>
          </p:cNvSpPr>
          <p:nvPr>
            <p:ph type="sldNum" sz="quarter" idx="11"/>
          </p:nvPr>
        </p:nvSpPr>
        <p:spPr>
          <a:ln/>
        </p:spPr>
        <p:txBody>
          <a:bodyPr/>
          <a:lstStyle>
            <a:lvl1pPr>
              <a:defRPr/>
            </a:lvl1pPr>
          </a:lstStyle>
          <a:p>
            <a:pPr>
              <a:defRPr/>
            </a:pPr>
            <a:fld id="{DA004F3A-E60A-4F64-A716-2BE920AAD1BF}" type="slidenum">
              <a:rPr lang="en-GB" altLang="en-US"/>
              <a:pPr>
                <a:defRPr/>
              </a:pPr>
              <a:t>‹#›</a:t>
            </a:fld>
            <a:endParaRPr lang="en-GB" altLang="en-US"/>
          </a:p>
        </p:txBody>
      </p:sp>
    </p:spTree>
    <p:extLst>
      <p:ext uri="{BB962C8B-B14F-4D97-AF65-F5344CB8AC3E}">
        <p14:creationId xmlns:p14="http://schemas.microsoft.com/office/powerpoint/2010/main" val="401410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879488E-8006-46CA-A677-CAB70165BE6F}"/>
              </a:ext>
            </a:extLst>
          </p:cNvPr>
          <p:cNvSpPr>
            <a:spLocks noGrp="1" noChangeArrowheads="1"/>
          </p:cNvSpPr>
          <p:nvPr>
            <p:ph type="dt" sz="half" idx="10"/>
          </p:nvPr>
        </p:nvSpPr>
        <p:spPr>
          <a:ln/>
        </p:spPr>
        <p:txBody>
          <a:bodyPr/>
          <a:lstStyle>
            <a:lvl1pPr>
              <a:defRPr/>
            </a:lvl1pPr>
          </a:lstStyle>
          <a:p>
            <a:pPr>
              <a:defRPr/>
            </a:pPr>
            <a:fld id="{FFFED1D5-63BE-4B39-BA36-1974BA87DA3E}" type="datetime4">
              <a:rPr lang="en-GB" altLang="en-US"/>
              <a:pPr>
                <a:defRPr/>
              </a:pPr>
              <a:t>03 November 2020</a:t>
            </a:fld>
            <a:endParaRPr lang="en-GB" altLang="en-US"/>
          </a:p>
        </p:txBody>
      </p:sp>
      <p:sp>
        <p:nvSpPr>
          <p:cNvPr id="3" name="Rectangle 8">
            <a:extLst>
              <a:ext uri="{FF2B5EF4-FFF2-40B4-BE49-F238E27FC236}">
                <a16:creationId xmlns:a16="http://schemas.microsoft.com/office/drawing/2014/main" id="{DF11DB14-CAF2-4F33-B63E-AD1E8B720D53}"/>
              </a:ext>
            </a:extLst>
          </p:cNvPr>
          <p:cNvSpPr>
            <a:spLocks noGrp="1" noChangeArrowheads="1"/>
          </p:cNvSpPr>
          <p:nvPr>
            <p:ph type="sldNum" sz="quarter" idx="11"/>
          </p:nvPr>
        </p:nvSpPr>
        <p:spPr>
          <a:ln/>
        </p:spPr>
        <p:txBody>
          <a:bodyPr/>
          <a:lstStyle>
            <a:lvl1pPr>
              <a:defRPr/>
            </a:lvl1pPr>
          </a:lstStyle>
          <a:p>
            <a:pPr>
              <a:defRPr/>
            </a:pPr>
            <a:fld id="{B29B7424-7DE5-47F5-94F6-B80006E8B133}" type="slidenum">
              <a:rPr lang="en-GB" altLang="en-US"/>
              <a:pPr>
                <a:defRPr/>
              </a:pPr>
              <a:t>‹#›</a:t>
            </a:fld>
            <a:endParaRPr lang="en-GB" altLang="en-US"/>
          </a:p>
        </p:txBody>
      </p:sp>
    </p:spTree>
    <p:extLst>
      <p:ext uri="{BB962C8B-B14F-4D97-AF65-F5344CB8AC3E}">
        <p14:creationId xmlns:p14="http://schemas.microsoft.com/office/powerpoint/2010/main" val="1577492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2BFEB877-8667-4613-B65D-30C2FFDE3D3F}"/>
              </a:ext>
            </a:extLst>
          </p:cNvPr>
          <p:cNvSpPr>
            <a:spLocks noGrp="1" noChangeArrowheads="1"/>
          </p:cNvSpPr>
          <p:nvPr>
            <p:ph type="dt" sz="half" idx="10"/>
          </p:nvPr>
        </p:nvSpPr>
        <p:spPr>
          <a:ln/>
        </p:spPr>
        <p:txBody>
          <a:bodyPr/>
          <a:lstStyle>
            <a:lvl1pPr>
              <a:defRPr/>
            </a:lvl1pPr>
          </a:lstStyle>
          <a:p>
            <a:pPr>
              <a:defRPr/>
            </a:pPr>
            <a:fld id="{EAC4EE50-10DE-4EA6-94AA-1D62FCE225B5}" type="datetime4">
              <a:rPr lang="en-GB" altLang="en-US"/>
              <a:pPr>
                <a:defRPr/>
              </a:pPr>
              <a:t>03 November 2020</a:t>
            </a:fld>
            <a:endParaRPr lang="en-GB" altLang="en-US"/>
          </a:p>
        </p:txBody>
      </p:sp>
      <p:sp>
        <p:nvSpPr>
          <p:cNvPr id="6" name="Rectangle 8">
            <a:extLst>
              <a:ext uri="{FF2B5EF4-FFF2-40B4-BE49-F238E27FC236}">
                <a16:creationId xmlns:a16="http://schemas.microsoft.com/office/drawing/2014/main" id="{8CA07F81-6943-4E77-B143-3F5F34ABC21C}"/>
              </a:ext>
            </a:extLst>
          </p:cNvPr>
          <p:cNvSpPr>
            <a:spLocks noGrp="1" noChangeArrowheads="1"/>
          </p:cNvSpPr>
          <p:nvPr>
            <p:ph type="sldNum" sz="quarter" idx="11"/>
          </p:nvPr>
        </p:nvSpPr>
        <p:spPr>
          <a:ln/>
        </p:spPr>
        <p:txBody>
          <a:bodyPr/>
          <a:lstStyle>
            <a:lvl1pPr>
              <a:defRPr/>
            </a:lvl1pPr>
          </a:lstStyle>
          <a:p>
            <a:pPr>
              <a:defRPr/>
            </a:pPr>
            <a:fld id="{789B7A5D-B8F3-4FE4-87F8-13EF0DC623B3}" type="slidenum">
              <a:rPr lang="en-GB" altLang="en-US"/>
              <a:pPr>
                <a:defRPr/>
              </a:pPr>
              <a:t>‹#›</a:t>
            </a:fld>
            <a:endParaRPr lang="en-GB" altLang="en-US"/>
          </a:p>
        </p:txBody>
      </p:sp>
    </p:spTree>
    <p:extLst>
      <p:ext uri="{BB962C8B-B14F-4D97-AF65-F5344CB8AC3E}">
        <p14:creationId xmlns:p14="http://schemas.microsoft.com/office/powerpoint/2010/main" val="431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03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629818AA-DC53-4F19-8880-E8E12D52D69B}"/>
              </a:ext>
            </a:extLst>
          </p:cNvPr>
          <p:cNvSpPr>
            <a:spLocks noGrp="1" noChangeArrowheads="1"/>
          </p:cNvSpPr>
          <p:nvPr>
            <p:ph type="dt" sz="half" idx="10"/>
          </p:nvPr>
        </p:nvSpPr>
        <p:spPr>
          <a:ln/>
        </p:spPr>
        <p:txBody>
          <a:bodyPr/>
          <a:lstStyle>
            <a:lvl1pPr>
              <a:defRPr/>
            </a:lvl1pPr>
          </a:lstStyle>
          <a:p>
            <a:pPr>
              <a:defRPr/>
            </a:pPr>
            <a:fld id="{809EB932-0925-4459-B0B6-4E0E1A699DE3}" type="datetime4">
              <a:rPr lang="en-GB" altLang="en-US"/>
              <a:pPr>
                <a:defRPr/>
              </a:pPr>
              <a:t>03 November 2020</a:t>
            </a:fld>
            <a:endParaRPr lang="en-GB" altLang="en-US"/>
          </a:p>
        </p:txBody>
      </p:sp>
      <p:sp>
        <p:nvSpPr>
          <p:cNvPr id="6" name="Rectangle 8">
            <a:extLst>
              <a:ext uri="{FF2B5EF4-FFF2-40B4-BE49-F238E27FC236}">
                <a16:creationId xmlns:a16="http://schemas.microsoft.com/office/drawing/2014/main" id="{72C923BF-959B-41C9-B564-15E03BE6CC8C}"/>
              </a:ext>
            </a:extLst>
          </p:cNvPr>
          <p:cNvSpPr>
            <a:spLocks noGrp="1" noChangeArrowheads="1"/>
          </p:cNvSpPr>
          <p:nvPr>
            <p:ph type="sldNum" sz="quarter" idx="11"/>
          </p:nvPr>
        </p:nvSpPr>
        <p:spPr>
          <a:ln/>
        </p:spPr>
        <p:txBody>
          <a:bodyPr/>
          <a:lstStyle>
            <a:lvl1pPr>
              <a:defRPr/>
            </a:lvl1pPr>
          </a:lstStyle>
          <a:p>
            <a:pPr>
              <a:defRPr/>
            </a:pPr>
            <a:fld id="{E22304FE-6269-4171-B77D-25DF6378912B}" type="slidenum">
              <a:rPr lang="en-GB" altLang="en-US"/>
              <a:pPr>
                <a:defRPr/>
              </a:pPr>
              <a:t>‹#›</a:t>
            </a:fld>
            <a:endParaRPr lang="en-GB" altLang="en-US"/>
          </a:p>
        </p:txBody>
      </p:sp>
    </p:spTree>
    <p:extLst>
      <p:ext uri="{BB962C8B-B14F-4D97-AF65-F5344CB8AC3E}">
        <p14:creationId xmlns:p14="http://schemas.microsoft.com/office/powerpoint/2010/main" val="62524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75A8BB9-BF31-4F22-8716-15EA9778ECBB}"/>
              </a:ext>
            </a:extLst>
          </p:cNvPr>
          <p:cNvSpPr>
            <a:spLocks noGrp="1" noChangeArrowheads="1"/>
          </p:cNvSpPr>
          <p:nvPr>
            <p:ph type="dt" sz="half" idx="10"/>
          </p:nvPr>
        </p:nvSpPr>
        <p:spPr>
          <a:ln/>
        </p:spPr>
        <p:txBody>
          <a:bodyPr/>
          <a:lstStyle>
            <a:lvl1pPr>
              <a:defRPr/>
            </a:lvl1pPr>
          </a:lstStyle>
          <a:p>
            <a:pPr>
              <a:defRPr/>
            </a:pPr>
            <a:fld id="{46A8C39A-31AA-41AF-9F08-93F30D12DBBF}" type="datetime4">
              <a:rPr lang="en-GB" altLang="en-US"/>
              <a:pPr>
                <a:defRPr/>
              </a:pPr>
              <a:t>03 November 2020</a:t>
            </a:fld>
            <a:endParaRPr lang="en-GB" altLang="en-US"/>
          </a:p>
        </p:txBody>
      </p:sp>
      <p:sp>
        <p:nvSpPr>
          <p:cNvPr id="5" name="Rectangle 8">
            <a:extLst>
              <a:ext uri="{FF2B5EF4-FFF2-40B4-BE49-F238E27FC236}">
                <a16:creationId xmlns:a16="http://schemas.microsoft.com/office/drawing/2014/main" id="{F734508A-01DF-4210-8507-BFF53F5FDB8F}"/>
              </a:ext>
            </a:extLst>
          </p:cNvPr>
          <p:cNvSpPr>
            <a:spLocks noGrp="1" noChangeArrowheads="1"/>
          </p:cNvSpPr>
          <p:nvPr>
            <p:ph type="sldNum" sz="quarter" idx="11"/>
          </p:nvPr>
        </p:nvSpPr>
        <p:spPr>
          <a:ln/>
        </p:spPr>
        <p:txBody>
          <a:bodyPr/>
          <a:lstStyle>
            <a:lvl1pPr>
              <a:defRPr/>
            </a:lvl1pPr>
          </a:lstStyle>
          <a:p>
            <a:pPr>
              <a:defRPr/>
            </a:pPr>
            <a:fld id="{CDF0C0E8-2A0C-43DE-ACD5-370E9DA592E6}" type="slidenum">
              <a:rPr lang="en-GB" altLang="en-US"/>
              <a:pPr>
                <a:defRPr/>
              </a:pPr>
              <a:t>‹#›</a:t>
            </a:fld>
            <a:endParaRPr lang="en-GB" altLang="en-US"/>
          </a:p>
        </p:txBody>
      </p:sp>
    </p:spTree>
    <p:extLst>
      <p:ext uri="{BB962C8B-B14F-4D97-AF65-F5344CB8AC3E}">
        <p14:creationId xmlns:p14="http://schemas.microsoft.com/office/powerpoint/2010/main" val="3438946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7D4D341E-B50C-436D-AD94-F65E7AD125C8}"/>
              </a:ext>
            </a:extLst>
          </p:cNvPr>
          <p:cNvSpPr>
            <a:spLocks noGrp="1" noChangeArrowheads="1"/>
          </p:cNvSpPr>
          <p:nvPr>
            <p:ph type="dt" sz="half" idx="10"/>
          </p:nvPr>
        </p:nvSpPr>
        <p:spPr>
          <a:ln/>
        </p:spPr>
        <p:txBody>
          <a:bodyPr/>
          <a:lstStyle>
            <a:lvl1pPr>
              <a:defRPr/>
            </a:lvl1pPr>
          </a:lstStyle>
          <a:p>
            <a:pPr>
              <a:defRPr/>
            </a:pPr>
            <a:fld id="{1E102C8A-3F92-4280-A2BF-0BA608E64D4A}" type="datetime4">
              <a:rPr lang="en-GB" altLang="en-US"/>
              <a:pPr>
                <a:defRPr/>
              </a:pPr>
              <a:t>03 November 2020</a:t>
            </a:fld>
            <a:endParaRPr lang="en-GB" altLang="en-US"/>
          </a:p>
        </p:txBody>
      </p:sp>
      <p:sp>
        <p:nvSpPr>
          <p:cNvPr id="5" name="Rectangle 8">
            <a:extLst>
              <a:ext uri="{FF2B5EF4-FFF2-40B4-BE49-F238E27FC236}">
                <a16:creationId xmlns:a16="http://schemas.microsoft.com/office/drawing/2014/main" id="{8E55198A-7258-48A1-8073-856AFE6EFB98}"/>
              </a:ext>
            </a:extLst>
          </p:cNvPr>
          <p:cNvSpPr>
            <a:spLocks noGrp="1" noChangeArrowheads="1"/>
          </p:cNvSpPr>
          <p:nvPr>
            <p:ph type="sldNum" sz="quarter" idx="11"/>
          </p:nvPr>
        </p:nvSpPr>
        <p:spPr>
          <a:ln/>
        </p:spPr>
        <p:txBody>
          <a:bodyPr/>
          <a:lstStyle>
            <a:lvl1pPr>
              <a:defRPr/>
            </a:lvl1pPr>
          </a:lstStyle>
          <a:p>
            <a:pPr>
              <a:defRPr/>
            </a:pPr>
            <a:fld id="{23BD7451-AC75-4A07-9C43-48CF6CC1BFD6}" type="slidenum">
              <a:rPr lang="en-GB" altLang="en-US"/>
              <a:pPr>
                <a:defRPr/>
              </a:pPr>
              <a:t>‹#›</a:t>
            </a:fld>
            <a:endParaRPr lang="en-GB" altLang="en-US"/>
          </a:p>
        </p:txBody>
      </p:sp>
    </p:spTree>
    <p:extLst>
      <p:ext uri="{BB962C8B-B14F-4D97-AF65-F5344CB8AC3E}">
        <p14:creationId xmlns:p14="http://schemas.microsoft.com/office/powerpoint/2010/main" val="126783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03 November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03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03 November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03 November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03 November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03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03 November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03 November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BAD4233-BF12-44D7-9EAB-B11D99D4FD69}"/>
              </a:ext>
            </a:extLst>
          </p:cNvPr>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7F67D65E-60CF-467C-80E1-7D15C85B223C}"/>
              </a:ext>
            </a:extLst>
          </p:cNvPr>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4">
            <a:extLst>
              <a:ext uri="{FF2B5EF4-FFF2-40B4-BE49-F238E27FC236}">
                <a16:creationId xmlns:a16="http://schemas.microsoft.com/office/drawing/2014/main" id="{3C9DE46B-611E-4E30-AA6A-1EB9AED668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a:extLst>
              <a:ext uri="{FF2B5EF4-FFF2-40B4-BE49-F238E27FC236}">
                <a16:creationId xmlns:a16="http://schemas.microsoft.com/office/drawing/2014/main" id="{20AEBA00-5283-4C6C-B7FD-262BBFA0F3DE}"/>
              </a:ext>
            </a:extLst>
          </p:cNvPr>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0" name="Text Box 6">
            <a:extLst>
              <a:ext uri="{FF2B5EF4-FFF2-40B4-BE49-F238E27FC236}">
                <a16:creationId xmlns:a16="http://schemas.microsoft.com/office/drawing/2014/main" id="{46FA76BC-3179-49B7-9D84-A71B7AA6C7B8}"/>
              </a:ext>
            </a:extLst>
          </p:cNvPr>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spcBef>
                <a:spcPct val="50000"/>
              </a:spcBef>
              <a:defRPr/>
            </a:pPr>
            <a:endParaRPr lang="en-US" altLang="en-US" sz="2400">
              <a:solidFill>
                <a:schemeClr val="tx1"/>
              </a:solidFill>
              <a:latin typeface="Times" panose="02020603050405020304" pitchFamily="18" charset="0"/>
            </a:endParaRPr>
          </a:p>
        </p:txBody>
      </p:sp>
      <p:sp>
        <p:nvSpPr>
          <p:cNvPr id="348167" name="Rectangle 7">
            <a:extLst>
              <a:ext uri="{FF2B5EF4-FFF2-40B4-BE49-F238E27FC236}">
                <a16:creationId xmlns:a16="http://schemas.microsoft.com/office/drawing/2014/main" id="{F71B609A-0C07-4805-8F62-F14F47120622}"/>
              </a:ext>
            </a:extLst>
          </p:cNvPr>
          <p:cNvSpPr>
            <a:spLocks noGrp="1" noChangeArrowheads="1"/>
          </p:cNvSpPr>
          <p:nvPr>
            <p:ph type="dt" sz="half" idx="2"/>
          </p:nvPr>
        </p:nvSpPr>
        <p:spPr bwMode="auto">
          <a:xfrm>
            <a:off x="457200"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fld id="{F48592A3-B282-4051-A398-BF8FABFBBD21}" type="datetime4">
              <a:rPr lang="en-GB" altLang="en-US"/>
              <a:pPr>
                <a:defRPr/>
              </a:pPr>
              <a:t>03 November 2020</a:t>
            </a:fld>
            <a:endParaRPr lang="en-GB" altLang="en-US"/>
          </a:p>
        </p:txBody>
      </p:sp>
      <p:sp>
        <p:nvSpPr>
          <p:cNvPr id="348168" name="Rectangle 8">
            <a:extLst>
              <a:ext uri="{FF2B5EF4-FFF2-40B4-BE49-F238E27FC236}">
                <a16:creationId xmlns:a16="http://schemas.microsoft.com/office/drawing/2014/main" id="{70394DC7-E9FF-457E-8D16-69814817152E}"/>
              </a:ext>
            </a:extLst>
          </p:cNvPr>
          <p:cNvSpPr>
            <a:spLocks noGrp="1" noChangeArrowheads="1"/>
          </p:cNvSpPr>
          <p:nvPr>
            <p:ph type="sldNum" sz="quarter" idx="4"/>
          </p:nvPr>
        </p:nvSpPr>
        <p:spPr bwMode="auto">
          <a:xfrm>
            <a:off x="5940425"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E834AE9-9F84-4AAF-8273-9C8BB9AB0EDB}" type="slidenum">
              <a:rPr lang="en-GB" altLang="en-US"/>
              <a:pPr>
                <a:defRPr/>
              </a:pPr>
              <a:t>‹#›</a:t>
            </a:fld>
            <a:endParaRPr lang="en-GB" altLang="en-US"/>
          </a:p>
        </p:txBody>
      </p:sp>
    </p:spTree>
    <p:extLst>
      <p:ext uri="{BB962C8B-B14F-4D97-AF65-F5344CB8AC3E}">
        <p14:creationId xmlns:p14="http://schemas.microsoft.com/office/powerpoint/2010/main" val="25612919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www.djangoproject.org/" TargetMode="External"/><Relationship Id="rId2" Type="http://schemas.openxmlformats.org/officeDocument/2006/relationships/hyperlink" Target="https://rubyonrails.org/" TargetMode="External"/><Relationship Id="rId1" Type="http://schemas.openxmlformats.org/officeDocument/2006/relationships/slideLayout" Target="../slideLayouts/slideLayout13.xml"/><Relationship Id="rId5" Type="http://schemas.openxmlformats.org/officeDocument/2006/relationships/hyperlink" Target="https://flask.palletsprojects.com/en/1.1.x/" TargetMode="External"/><Relationship Id="rId4" Type="http://schemas.openxmlformats.org/officeDocument/2006/relationships/hyperlink" Target="http://www.springsource.org/"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US" altLang="en-US" b="1" dirty="0">
                <a:latin typeface="Arial" panose="020B0604020202020204" pitchFamily="34" charset="0"/>
                <a:cs typeface="Arial" panose="020B0604020202020204" pitchFamily="34" charset="0"/>
              </a:rPr>
              <a:t>Architecture design</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L11</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vert="horz" wrap="square" lIns="91440" tIns="45720" rIns="91440" bIns="45720" numCol="1" anchor="t" anchorCtr="0" compatLnSpc="1">
            <a:prstTxWarp prst="textNoShape">
              <a:avLst/>
            </a:prstTxWarp>
            <a:normAutofit/>
          </a:bodyPr>
          <a:lstStyle/>
          <a:p>
            <a:br>
              <a:rPr lang="en-US" dirty="0"/>
            </a:br>
            <a:r>
              <a:rPr lang="en-US" dirty="0"/>
              <a:t>Advances in Architecture Configurations</a:t>
            </a:r>
            <a:endParaRPr lang="en-GB" dirty="0"/>
          </a:p>
        </p:txBody>
      </p:sp>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381000" y="1447800"/>
            <a:ext cx="8079432" cy="457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pPr marL="0" indent="0">
              <a:lnSpc>
                <a:spcPct val="100000"/>
              </a:lnSpc>
              <a:buNone/>
            </a:pPr>
            <a:r>
              <a:rPr lang="en-US" sz="1200" dirty="0"/>
              <a:t>Virtualization</a:t>
            </a:r>
          </a:p>
          <a:p>
            <a:pPr>
              <a:lnSpc>
                <a:spcPct val="100000"/>
              </a:lnSpc>
            </a:pPr>
            <a:r>
              <a:rPr lang="en-US" sz="1200" dirty="0"/>
              <a:t>Server virtualization involves partitioning a physical server into smaller virtual servers.</a:t>
            </a:r>
          </a:p>
          <a:p>
            <a:pPr>
              <a:lnSpc>
                <a:spcPct val="100000"/>
              </a:lnSpc>
            </a:pPr>
            <a:r>
              <a:rPr lang="en-US" sz="1200" dirty="0"/>
              <a:t>Software is used to divide the physical server into multiple virtual environments, called virtual or private servers.</a:t>
            </a:r>
          </a:p>
          <a:p>
            <a:pPr>
              <a:lnSpc>
                <a:spcPct val="100000"/>
              </a:lnSpc>
            </a:pPr>
            <a:r>
              <a:rPr lang="en-US" sz="1200" dirty="0"/>
              <a:t>Storage virtualization involves combining multiple network storage devices into what appears to be a single storage unit. </a:t>
            </a:r>
          </a:p>
          <a:p>
            <a:pPr>
              <a:lnSpc>
                <a:spcPct val="100000"/>
              </a:lnSpc>
            </a:pPr>
            <a:r>
              <a:rPr lang="en-US" sz="1200" dirty="0"/>
              <a:t>A storage area network (SAN) uses storage virtualization to create a high‐speed subnetwork of shared storage devices. </a:t>
            </a:r>
          </a:p>
          <a:p>
            <a:pPr marL="0" indent="0">
              <a:lnSpc>
                <a:spcPct val="100000"/>
              </a:lnSpc>
              <a:buNone/>
            </a:pPr>
            <a:r>
              <a:rPr lang="en-US" sz="1200" dirty="0"/>
              <a:t>Cloud Computing</a:t>
            </a:r>
          </a:p>
          <a:p>
            <a:pPr>
              <a:lnSpc>
                <a:spcPct val="100000"/>
              </a:lnSpc>
            </a:pPr>
            <a:r>
              <a:rPr lang="en-US" sz="1200" dirty="0"/>
              <a:t>wherein everything, from computing power to computing infrastructure, applications, business processes to personal collaboration—can be delivered as a service wherever and whenever needed. </a:t>
            </a:r>
          </a:p>
          <a:p>
            <a:pPr>
              <a:lnSpc>
                <a:spcPct val="100000"/>
              </a:lnSpc>
            </a:pPr>
            <a:r>
              <a:rPr lang="en-US" sz="1200" dirty="0"/>
              <a:t>The “cloud” in cloud computing can be defined as the set of hardware, networks, storage, services, and interfaces that combine to deliver aspects of computing as a service. Cloud services include the delivery of software, infrastructure, and storage over the Internet</a:t>
            </a:r>
          </a:p>
          <a:p>
            <a:pPr>
              <a:lnSpc>
                <a:spcPct val="100000"/>
              </a:lnSpc>
            </a:pPr>
            <a:r>
              <a:rPr lang="en-US" sz="1200" dirty="0"/>
              <a:t>the resources allocated can be increased or decreased based upon demand also known as elasticity</a:t>
            </a:r>
          </a:p>
          <a:p>
            <a:pPr>
              <a:lnSpc>
                <a:spcPct val="100000"/>
              </a:lnSpc>
            </a:pPr>
            <a:r>
              <a:rPr lang="en-US" sz="1200" dirty="0"/>
              <a:t>Arrangements are made with the cloud service provider for a certain amount of computing, storage, software, process, or other resources. After using these resources, they can be released if no longer required. </a:t>
            </a:r>
          </a:p>
          <a:p>
            <a:pPr>
              <a:lnSpc>
                <a:spcPct val="100000"/>
              </a:lnSpc>
            </a:pPr>
            <a:r>
              <a:rPr lang="en-US" sz="1200" dirty="0"/>
              <a:t>cloud services typically have standardized application program interfaces (APIs) where the services have standardized the way that programs or data sources communicate with each other.</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C4C9B118-951F-4210-95A1-158B23349F78}" type="datetime4">
              <a:rPr lang="en-GB" altLang="en-US" kern="1200">
                <a:latin typeface="+mn-lt"/>
                <a:ea typeface="+mn-ea"/>
                <a:cs typeface="Arial" charset="0"/>
              </a:rPr>
              <a:pPr>
                <a:spcAft>
                  <a:spcPts val="600"/>
                </a:spcAft>
                <a:defRPr/>
              </a:pPr>
              <a:t>03 November 2020</a:t>
            </a:fld>
            <a:endParaRPr lang="en-GB" altLang="en-US" kern="1200">
              <a:latin typeface="+mn-lt"/>
              <a:ea typeface="+mn-ea"/>
              <a:cs typeface="Arial" charset="0"/>
            </a:endParaRPr>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9A546908-54B0-4EF9-B997-73888F4A5500}" type="slidenum">
              <a:rPr lang="en-GB" altLang="en-US" kern="1200">
                <a:latin typeface="+mn-lt"/>
                <a:ea typeface="+mn-ea"/>
                <a:cs typeface="+mn-cs"/>
              </a:rPr>
              <a:pPr>
                <a:spcAft>
                  <a:spcPts val="600"/>
                </a:spcAft>
                <a:defRPr/>
              </a:pPr>
              <a:t>10</a:t>
            </a:fld>
            <a:endParaRPr lang="en-GB" altLang="en-US" kern="1200">
              <a:latin typeface="+mn-lt"/>
              <a:ea typeface="+mn-ea"/>
              <a:cs typeface="+mn-cs"/>
            </a:endParaRPr>
          </a:p>
        </p:txBody>
      </p:sp>
    </p:spTree>
    <p:extLst>
      <p:ext uri="{BB962C8B-B14F-4D97-AF65-F5344CB8AC3E}">
        <p14:creationId xmlns:p14="http://schemas.microsoft.com/office/powerpoint/2010/main" val="176647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vert="horz" wrap="square" lIns="91440" tIns="45720" rIns="91440" bIns="45720" numCol="1" anchor="t" anchorCtr="0" compatLnSpc="1">
            <a:prstTxWarp prst="textNoShape">
              <a:avLst/>
            </a:prstTxWarp>
            <a:normAutofit/>
          </a:bodyPr>
          <a:lstStyle/>
          <a:p>
            <a:r>
              <a:rPr lang="en-US" dirty="0"/>
              <a:t>Creating an Architecture Design</a:t>
            </a:r>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C4C9B118-951F-4210-95A1-158B23349F78}" type="datetime4">
              <a:rPr lang="en-GB" altLang="en-US" kern="1200">
                <a:latin typeface="+mn-lt"/>
                <a:ea typeface="+mn-ea"/>
                <a:cs typeface="Arial" charset="0"/>
              </a:rPr>
              <a:pPr>
                <a:spcAft>
                  <a:spcPts val="600"/>
                </a:spcAft>
                <a:defRPr/>
              </a:pPr>
              <a:t>03 November 2020</a:t>
            </a:fld>
            <a:endParaRPr lang="en-GB" altLang="en-US" kern="1200">
              <a:latin typeface="+mn-lt"/>
              <a:ea typeface="+mn-ea"/>
              <a:cs typeface="Arial" charset="0"/>
            </a:endParaRPr>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9A546908-54B0-4EF9-B997-73888F4A5500}" type="slidenum">
              <a:rPr lang="en-GB" altLang="en-US" kern="1200">
                <a:latin typeface="+mn-lt"/>
                <a:ea typeface="+mn-ea"/>
                <a:cs typeface="+mn-cs"/>
              </a:rPr>
              <a:pPr>
                <a:spcAft>
                  <a:spcPts val="600"/>
                </a:spcAft>
                <a:defRPr/>
              </a:pPr>
              <a:t>11</a:t>
            </a:fld>
            <a:endParaRPr lang="en-GB" altLang="en-US" kern="1200">
              <a:latin typeface="+mn-lt"/>
              <a:ea typeface="+mn-ea"/>
              <a:cs typeface="+mn-cs"/>
            </a:endParaRPr>
          </a:p>
        </p:txBody>
      </p:sp>
      <p:pic>
        <p:nvPicPr>
          <p:cNvPr id="3" name="Picture 2">
            <a:extLst>
              <a:ext uri="{FF2B5EF4-FFF2-40B4-BE49-F238E27FC236}">
                <a16:creationId xmlns:a16="http://schemas.microsoft.com/office/drawing/2014/main" id="{5E9689D2-6FEB-4EF3-9E79-E77FC58FEE35}"/>
              </a:ext>
            </a:extLst>
          </p:cNvPr>
          <p:cNvPicPr>
            <a:picLocks noChangeAspect="1"/>
          </p:cNvPicPr>
          <p:nvPr/>
        </p:nvPicPr>
        <p:blipFill>
          <a:blip r:embed="rId2"/>
          <a:stretch>
            <a:fillRect/>
          </a:stretch>
        </p:blipFill>
        <p:spPr>
          <a:xfrm>
            <a:off x="573460" y="1796019"/>
            <a:ext cx="7920880" cy="2353061"/>
          </a:xfrm>
          <a:prstGeom prst="rect">
            <a:avLst/>
          </a:prstGeom>
        </p:spPr>
      </p:pic>
      <p:sp>
        <p:nvSpPr>
          <p:cNvPr id="8" name="Content Placeholder 2">
            <a:extLst>
              <a:ext uri="{FF2B5EF4-FFF2-40B4-BE49-F238E27FC236}">
                <a16:creationId xmlns:a16="http://schemas.microsoft.com/office/drawing/2014/main" id="{8C2103FC-A46C-4261-AE3E-E24C6EBC9379}"/>
              </a:ext>
            </a:extLst>
          </p:cNvPr>
          <p:cNvSpPr txBox="1">
            <a:spLocks/>
          </p:cNvSpPr>
          <p:nvPr/>
        </p:nvSpPr>
        <p:spPr bwMode="auto">
          <a:xfrm>
            <a:off x="381000" y="1447800"/>
            <a:ext cx="8079432" cy="457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pPr marL="0" indent="0">
              <a:lnSpc>
                <a:spcPct val="100000"/>
              </a:lnSpc>
              <a:buNone/>
            </a:pPr>
            <a:r>
              <a:rPr lang="en-US" sz="1200" dirty="0"/>
              <a:t>Operational requirements</a:t>
            </a:r>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a:lnSpc>
                <a:spcPct val="100000"/>
              </a:lnSpc>
            </a:pPr>
            <a:r>
              <a:rPr lang="en-US" sz="1200" dirty="0"/>
              <a:t>Technical environment requirements specify the type of hardware and software on which the system will work. </a:t>
            </a:r>
          </a:p>
          <a:p>
            <a:pPr>
              <a:lnSpc>
                <a:spcPct val="100000"/>
              </a:lnSpc>
            </a:pPr>
            <a:r>
              <a:rPr lang="en-US" sz="1200" dirty="0"/>
              <a:t>Portability requirements define how the technical operating environments may evolve over time and how the system must respond.</a:t>
            </a:r>
          </a:p>
          <a:p>
            <a:pPr>
              <a:lnSpc>
                <a:spcPct val="100000"/>
              </a:lnSpc>
            </a:pPr>
            <a:r>
              <a:rPr lang="en-US" sz="1200" dirty="0"/>
              <a:t>Maintainability requirements specify the business requirement changes that can be anticipated.</a:t>
            </a:r>
          </a:p>
          <a:p>
            <a:pPr>
              <a:lnSpc>
                <a:spcPct val="100000"/>
              </a:lnSpc>
            </a:pPr>
            <a:r>
              <a:rPr lang="en-US" sz="1200" dirty="0"/>
              <a:t>Performance requirements focus on performance issues such as response time, capacity, and reliability. </a:t>
            </a:r>
          </a:p>
        </p:txBody>
      </p:sp>
    </p:spTree>
    <p:extLst>
      <p:ext uri="{BB962C8B-B14F-4D97-AF65-F5344CB8AC3E}">
        <p14:creationId xmlns:p14="http://schemas.microsoft.com/office/powerpoint/2010/main" val="346310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vert="horz" wrap="square" lIns="91440" tIns="45720" rIns="91440" bIns="45720" numCol="1" anchor="t" anchorCtr="0" compatLnSpc="1">
            <a:prstTxWarp prst="textNoShape">
              <a:avLst/>
            </a:prstTxWarp>
            <a:normAutofit/>
          </a:bodyPr>
          <a:lstStyle/>
          <a:p>
            <a:r>
              <a:rPr lang="en-US" dirty="0"/>
              <a:t>Creating an Architecture Design</a:t>
            </a:r>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C4C9B118-951F-4210-95A1-158B23349F78}" type="datetime4">
              <a:rPr lang="en-GB" altLang="en-US" kern="1200">
                <a:latin typeface="+mn-lt"/>
                <a:ea typeface="+mn-ea"/>
                <a:cs typeface="Arial" charset="0"/>
              </a:rPr>
              <a:pPr>
                <a:spcAft>
                  <a:spcPts val="600"/>
                </a:spcAft>
                <a:defRPr/>
              </a:pPr>
              <a:t>03 November 2020</a:t>
            </a:fld>
            <a:endParaRPr lang="en-GB" altLang="en-US" kern="1200">
              <a:latin typeface="+mn-lt"/>
              <a:ea typeface="+mn-ea"/>
              <a:cs typeface="Arial" charset="0"/>
            </a:endParaRPr>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9A546908-54B0-4EF9-B997-73888F4A5500}" type="slidenum">
              <a:rPr lang="en-GB" altLang="en-US" kern="1200">
                <a:latin typeface="+mn-lt"/>
                <a:ea typeface="+mn-ea"/>
                <a:cs typeface="+mn-cs"/>
              </a:rPr>
              <a:pPr>
                <a:spcAft>
                  <a:spcPts val="600"/>
                </a:spcAft>
                <a:defRPr/>
              </a:pPr>
              <a:t>12</a:t>
            </a:fld>
            <a:endParaRPr lang="en-GB" altLang="en-US" kern="1200">
              <a:latin typeface="+mn-lt"/>
              <a:ea typeface="+mn-ea"/>
              <a:cs typeface="+mn-cs"/>
            </a:endParaRPr>
          </a:p>
        </p:txBody>
      </p:sp>
      <p:sp>
        <p:nvSpPr>
          <p:cNvPr id="8" name="Content Placeholder 2">
            <a:extLst>
              <a:ext uri="{FF2B5EF4-FFF2-40B4-BE49-F238E27FC236}">
                <a16:creationId xmlns:a16="http://schemas.microsoft.com/office/drawing/2014/main" id="{8C2103FC-A46C-4261-AE3E-E24C6EBC9379}"/>
              </a:ext>
            </a:extLst>
          </p:cNvPr>
          <p:cNvSpPr txBox="1">
            <a:spLocks/>
          </p:cNvSpPr>
          <p:nvPr/>
        </p:nvSpPr>
        <p:spPr bwMode="auto">
          <a:xfrm>
            <a:off x="532284" y="1447800"/>
            <a:ext cx="8079432" cy="457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pPr marL="0" indent="0">
              <a:lnSpc>
                <a:spcPct val="100000"/>
              </a:lnSpc>
              <a:buNone/>
            </a:pPr>
            <a:r>
              <a:rPr lang="en-US" sz="1200" dirty="0"/>
              <a:t>Performance Requirements</a:t>
            </a:r>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a:lnSpc>
                <a:spcPct val="100000"/>
              </a:lnSpc>
            </a:pPr>
            <a:r>
              <a:rPr lang="en-US" sz="1200" dirty="0"/>
              <a:t>Speed requirements are exactly what they say: how fast the system must operate. </a:t>
            </a:r>
          </a:p>
          <a:p>
            <a:pPr>
              <a:lnSpc>
                <a:spcPct val="100000"/>
              </a:lnSpc>
            </a:pPr>
            <a:r>
              <a:rPr lang="en-US" sz="1200" dirty="0"/>
              <a:t>Capacity requirements attempt to predict how many users the system will have to support, both in total and simultaneously.</a:t>
            </a:r>
          </a:p>
          <a:p>
            <a:pPr>
              <a:lnSpc>
                <a:spcPct val="100000"/>
              </a:lnSpc>
            </a:pPr>
            <a:r>
              <a:rPr lang="en-US" sz="1200" dirty="0"/>
              <a:t>Availability and reliability requirements focus on the extent to which users can assume that the system will be available for them to use.</a:t>
            </a:r>
          </a:p>
        </p:txBody>
      </p:sp>
      <p:pic>
        <p:nvPicPr>
          <p:cNvPr id="6" name="Picture 5">
            <a:extLst>
              <a:ext uri="{FF2B5EF4-FFF2-40B4-BE49-F238E27FC236}">
                <a16:creationId xmlns:a16="http://schemas.microsoft.com/office/drawing/2014/main" id="{60B00DEE-B1E5-40AC-BE24-F8C1C6FF8A80}"/>
              </a:ext>
            </a:extLst>
          </p:cNvPr>
          <p:cNvPicPr>
            <a:picLocks noChangeAspect="1"/>
          </p:cNvPicPr>
          <p:nvPr/>
        </p:nvPicPr>
        <p:blipFill>
          <a:blip r:embed="rId2"/>
          <a:stretch>
            <a:fillRect/>
          </a:stretch>
        </p:blipFill>
        <p:spPr>
          <a:xfrm>
            <a:off x="251520" y="1772816"/>
            <a:ext cx="8640960" cy="2194827"/>
          </a:xfrm>
          <a:prstGeom prst="rect">
            <a:avLst/>
          </a:prstGeom>
        </p:spPr>
      </p:pic>
    </p:spTree>
    <p:extLst>
      <p:ext uri="{BB962C8B-B14F-4D97-AF65-F5344CB8AC3E}">
        <p14:creationId xmlns:p14="http://schemas.microsoft.com/office/powerpoint/2010/main" val="454369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vert="horz" wrap="square" lIns="91440" tIns="45720" rIns="91440" bIns="45720" numCol="1" anchor="t" anchorCtr="0" compatLnSpc="1">
            <a:prstTxWarp prst="textNoShape">
              <a:avLst/>
            </a:prstTxWarp>
            <a:normAutofit/>
          </a:bodyPr>
          <a:lstStyle/>
          <a:p>
            <a:r>
              <a:rPr lang="en-US" dirty="0"/>
              <a:t>Creating an Architecture Design</a:t>
            </a:r>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C4C9B118-951F-4210-95A1-158B23349F78}" type="datetime4">
              <a:rPr lang="en-GB" altLang="en-US" kern="1200">
                <a:latin typeface="+mn-lt"/>
                <a:ea typeface="+mn-ea"/>
                <a:cs typeface="Arial" charset="0"/>
              </a:rPr>
              <a:pPr>
                <a:spcAft>
                  <a:spcPts val="600"/>
                </a:spcAft>
                <a:defRPr/>
              </a:pPr>
              <a:t>03 November 2020</a:t>
            </a:fld>
            <a:endParaRPr lang="en-GB" altLang="en-US" kern="1200">
              <a:latin typeface="+mn-lt"/>
              <a:ea typeface="+mn-ea"/>
              <a:cs typeface="Arial" charset="0"/>
            </a:endParaRPr>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9A546908-54B0-4EF9-B997-73888F4A5500}" type="slidenum">
              <a:rPr lang="en-GB" altLang="en-US" kern="1200">
                <a:latin typeface="+mn-lt"/>
                <a:ea typeface="+mn-ea"/>
                <a:cs typeface="+mn-cs"/>
              </a:rPr>
              <a:pPr>
                <a:spcAft>
                  <a:spcPts val="600"/>
                </a:spcAft>
                <a:defRPr/>
              </a:pPr>
              <a:t>13</a:t>
            </a:fld>
            <a:endParaRPr lang="en-GB" altLang="en-US" kern="1200">
              <a:latin typeface="+mn-lt"/>
              <a:ea typeface="+mn-ea"/>
              <a:cs typeface="+mn-cs"/>
            </a:endParaRPr>
          </a:p>
        </p:txBody>
      </p:sp>
      <p:sp>
        <p:nvSpPr>
          <p:cNvPr id="8" name="Content Placeholder 2">
            <a:extLst>
              <a:ext uri="{FF2B5EF4-FFF2-40B4-BE49-F238E27FC236}">
                <a16:creationId xmlns:a16="http://schemas.microsoft.com/office/drawing/2014/main" id="{8C2103FC-A46C-4261-AE3E-E24C6EBC9379}"/>
              </a:ext>
            </a:extLst>
          </p:cNvPr>
          <p:cNvSpPr txBox="1">
            <a:spLocks/>
          </p:cNvSpPr>
          <p:nvPr/>
        </p:nvSpPr>
        <p:spPr bwMode="auto">
          <a:xfrm>
            <a:off x="532284" y="1447800"/>
            <a:ext cx="8079432" cy="457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pPr marL="0" indent="0">
              <a:lnSpc>
                <a:spcPct val="100000"/>
              </a:lnSpc>
              <a:buNone/>
            </a:pPr>
            <a:r>
              <a:rPr lang="en-US" sz="1200" dirty="0"/>
              <a:t>Security Requirements</a:t>
            </a:r>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a:lnSpc>
                <a:spcPct val="100000"/>
              </a:lnSpc>
            </a:pPr>
            <a:r>
              <a:rPr lang="en-US" sz="1200" dirty="0"/>
              <a:t>System value: the most important computer asset in any organization is not the equipment; it is the organization's data. </a:t>
            </a:r>
          </a:p>
          <a:p>
            <a:pPr>
              <a:lnSpc>
                <a:spcPct val="100000"/>
              </a:lnSpc>
            </a:pPr>
            <a:r>
              <a:rPr lang="en-US" sz="1200" dirty="0"/>
              <a:t>Access control requirements state who can access what data and what type of access is permitted—whether the individual can create, read, update, and/or delete the data.</a:t>
            </a:r>
          </a:p>
          <a:p>
            <a:pPr>
              <a:lnSpc>
                <a:spcPct val="100000"/>
              </a:lnSpc>
            </a:pPr>
            <a:r>
              <a:rPr lang="en-US" sz="1200" dirty="0"/>
              <a:t>The encryption and authentication requirements state what encryption and authentication requirements are needed for what data.</a:t>
            </a:r>
          </a:p>
          <a:p>
            <a:pPr>
              <a:lnSpc>
                <a:spcPct val="100000"/>
              </a:lnSpc>
            </a:pPr>
            <a:r>
              <a:rPr lang="en-US" sz="1200" dirty="0"/>
              <a:t>The single most common security problem comes from viruses. </a:t>
            </a:r>
          </a:p>
        </p:txBody>
      </p:sp>
      <p:pic>
        <p:nvPicPr>
          <p:cNvPr id="3" name="Picture 2">
            <a:extLst>
              <a:ext uri="{FF2B5EF4-FFF2-40B4-BE49-F238E27FC236}">
                <a16:creationId xmlns:a16="http://schemas.microsoft.com/office/drawing/2014/main" id="{C0C5332B-D77E-457F-B750-A304004AB169}"/>
              </a:ext>
            </a:extLst>
          </p:cNvPr>
          <p:cNvPicPr>
            <a:picLocks noChangeAspect="1"/>
          </p:cNvPicPr>
          <p:nvPr/>
        </p:nvPicPr>
        <p:blipFill>
          <a:blip r:embed="rId2"/>
          <a:stretch>
            <a:fillRect/>
          </a:stretch>
        </p:blipFill>
        <p:spPr>
          <a:xfrm>
            <a:off x="282352" y="1772816"/>
            <a:ext cx="8579296" cy="1831242"/>
          </a:xfrm>
          <a:prstGeom prst="rect">
            <a:avLst/>
          </a:prstGeom>
        </p:spPr>
      </p:pic>
    </p:spTree>
    <p:extLst>
      <p:ext uri="{BB962C8B-B14F-4D97-AF65-F5344CB8AC3E}">
        <p14:creationId xmlns:p14="http://schemas.microsoft.com/office/powerpoint/2010/main" val="626609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vert="horz" wrap="square" lIns="91440" tIns="45720" rIns="91440" bIns="45720" numCol="1" anchor="t" anchorCtr="0" compatLnSpc="1">
            <a:prstTxWarp prst="textNoShape">
              <a:avLst/>
            </a:prstTxWarp>
            <a:normAutofit/>
          </a:bodyPr>
          <a:lstStyle/>
          <a:p>
            <a:r>
              <a:rPr lang="en-US" dirty="0"/>
              <a:t>Creating an Architecture Design</a:t>
            </a:r>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C4C9B118-951F-4210-95A1-158B23349F78}" type="datetime4">
              <a:rPr lang="en-GB" altLang="en-US" kern="1200">
                <a:latin typeface="+mn-lt"/>
                <a:ea typeface="+mn-ea"/>
                <a:cs typeface="Arial" charset="0"/>
              </a:rPr>
              <a:pPr>
                <a:spcAft>
                  <a:spcPts val="600"/>
                </a:spcAft>
                <a:defRPr/>
              </a:pPr>
              <a:t>03 November 2020</a:t>
            </a:fld>
            <a:endParaRPr lang="en-GB" altLang="en-US" kern="1200">
              <a:latin typeface="+mn-lt"/>
              <a:ea typeface="+mn-ea"/>
              <a:cs typeface="Arial" charset="0"/>
            </a:endParaRPr>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9A546908-54B0-4EF9-B997-73888F4A5500}" type="slidenum">
              <a:rPr lang="en-GB" altLang="en-US" kern="1200">
                <a:latin typeface="+mn-lt"/>
                <a:ea typeface="+mn-ea"/>
                <a:cs typeface="+mn-cs"/>
              </a:rPr>
              <a:pPr>
                <a:spcAft>
                  <a:spcPts val="600"/>
                </a:spcAft>
                <a:defRPr/>
              </a:pPr>
              <a:t>14</a:t>
            </a:fld>
            <a:endParaRPr lang="en-GB" altLang="en-US" kern="1200">
              <a:latin typeface="+mn-lt"/>
              <a:ea typeface="+mn-ea"/>
              <a:cs typeface="+mn-cs"/>
            </a:endParaRPr>
          </a:p>
        </p:txBody>
      </p:sp>
      <p:sp>
        <p:nvSpPr>
          <p:cNvPr id="8" name="Content Placeholder 2">
            <a:extLst>
              <a:ext uri="{FF2B5EF4-FFF2-40B4-BE49-F238E27FC236}">
                <a16:creationId xmlns:a16="http://schemas.microsoft.com/office/drawing/2014/main" id="{8C2103FC-A46C-4261-AE3E-E24C6EBC9379}"/>
              </a:ext>
            </a:extLst>
          </p:cNvPr>
          <p:cNvSpPr txBox="1">
            <a:spLocks/>
          </p:cNvSpPr>
          <p:nvPr/>
        </p:nvSpPr>
        <p:spPr bwMode="auto">
          <a:xfrm>
            <a:off x="532284" y="1447800"/>
            <a:ext cx="8079432" cy="457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pPr marL="0" indent="0">
              <a:lnSpc>
                <a:spcPct val="100000"/>
              </a:lnSpc>
              <a:buNone/>
            </a:pPr>
            <a:r>
              <a:rPr lang="en-US" sz="1200" dirty="0"/>
              <a:t>Cultural and Political Requirements</a:t>
            </a:r>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marL="0" indent="0">
              <a:lnSpc>
                <a:spcPct val="100000"/>
              </a:lnSpc>
              <a:buNone/>
            </a:pPr>
            <a:endParaRPr lang="en-US" sz="1200" dirty="0"/>
          </a:p>
          <a:p>
            <a:pPr>
              <a:lnSpc>
                <a:spcPct val="100000"/>
              </a:lnSpc>
            </a:pPr>
            <a:r>
              <a:rPr lang="en-US" sz="1200" dirty="0"/>
              <a:t>Global applications often have multilingual requirements, which means that they have to support users who speak different languages and write with non‐English letters.</a:t>
            </a:r>
          </a:p>
          <a:p>
            <a:pPr>
              <a:lnSpc>
                <a:spcPct val="100000"/>
              </a:lnSpc>
            </a:pPr>
            <a:r>
              <a:rPr lang="en-US" sz="1200" dirty="0"/>
              <a:t>Customization requirements: how much of the application will be controlled by a central group and how much of the application will be managed locally? For example, some companies allow subsidiaries in some countries to customize the application by omitting or adding certain features. </a:t>
            </a:r>
          </a:p>
          <a:p>
            <a:pPr>
              <a:lnSpc>
                <a:spcPct val="100000"/>
              </a:lnSpc>
            </a:pPr>
            <a:r>
              <a:rPr lang="en-US" sz="1200" dirty="0"/>
              <a:t>Many countries have unstated norms that are not shared internationally.</a:t>
            </a:r>
          </a:p>
          <a:p>
            <a:pPr>
              <a:lnSpc>
                <a:spcPct val="100000"/>
              </a:lnSpc>
            </a:pPr>
            <a:r>
              <a:rPr lang="en-US" sz="1200" dirty="0"/>
              <a:t>Legal requirements are imposed by laws and government regulations. </a:t>
            </a:r>
          </a:p>
        </p:txBody>
      </p:sp>
      <p:pic>
        <p:nvPicPr>
          <p:cNvPr id="6" name="Picture 5">
            <a:extLst>
              <a:ext uri="{FF2B5EF4-FFF2-40B4-BE49-F238E27FC236}">
                <a16:creationId xmlns:a16="http://schemas.microsoft.com/office/drawing/2014/main" id="{162E587B-DEA5-46AF-B570-777CDC14A246}"/>
              </a:ext>
            </a:extLst>
          </p:cNvPr>
          <p:cNvPicPr>
            <a:picLocks noChangeAspect="1"/>
          </p:cNvPicPr>
          <p:nvPr/>
        </p:nvPicPr>
        <p:blipFill>
          <a:blip r:embed="rId2"/>
          <a:stretch>
            <a:fillRect/>
          </a:stretch>
        </p:blipFill>
        <p:spPr>
          <a:xfrm>
            <a:off x="381000" y="1755881"/>
            <a:ext cx="8230716" cy="1680882"/>
          </a:xfrm>
          <a:prstGeom prst="rect">
            <a:avLst/>
          </a:prstGeom>
        </p:spPr>
      </p:pic>
    </p:spTree>
    <p:extLst>
      <p:ext uri="{BB962C8B-B14F-4D97-AF65-F5344CB8AC3E}">
        <p14:creationId xmlns:p14="http://schemas.microsoft.com/office/powerpoint/2010/main" val="1245825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457200" y="274638"/>
            <a:ext cx="8229600" cy="1143000"/>
          </a:xfrm>
        </p:spPr>
        <p:txBody>
          <a:bodyPr vert="horz" wrap="square" lIns="91440" tIns="45720" rIns="91440" bIns="45720" numCol="1" anchor="t" anchorCtr="0" compatLnSpc="1">
            <a:prstTxWarp prst="textNoShape">
              <a:avLst/>
            </a:prstTxWarp>
            <a:normAutofit/>
          </a:bodyPr>
          <a:lstStyle/>
          <a:p>
            <a:r>
              <a:rPr lang="en-US" dirty="0"/>
              <a:t>Example Architecture: Oracle Apex</a:t>
            </a:r>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C4C9B118-951F-4210-95A1-158B23349F78}" type="datetime4">
              <a:rPr lang="en-GB" altLang="en-US" kern="1200">
                <a:latin typeface="+mn-lt"/>
                <a:ea typeface="+mn-ea"/>
                <a:cs typeface="Arial" charset="0"/>
              </a:rPr>
              <a:pPr>
                <a:spcAft>
                  <a:spcPts val="600"/>
                </a:spcAft>
                <a:defRPr/>
              </a:pPr>
              <a:t>03 November 2020</a:t>
            </a:fld>
            <a:endParaRPr lang="en-GB" altLang="en-US" kern="1200">
              <a:latin typeface="+mn-lt"/>
              <a:ea typeface="+mn-ea"/>
              <a:cs typeface="Arial" charset="0"/>
            </a:endParaRPr>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9A546908-54B0-4EF9-B997-73888F4A5500}" type="slidenum">
              <a:rPr lang="en-GB" altLang="en-US" kern="1200">
                <a:latin typeface="+mn-lt"/>
                <a:ea typeface="+mn-ea"/>
                <a:cs typeface="+mn-cs"/>
              </a:rPr>
              <a:pPr>
                <a:spcAft>
                  <a:spcPts val="600"/>
                </a:spcAft>
                <a:defRPr/>
              </a:pPr>
              <a:t>15</a:t>
            </a:fld>
            <a:endParaRPr lang="en-GB" altLang="en-US" kern="1200">
              <a:latin typeface="+mn-lt"/>
              <a:ea typeface="+mn-ea"/>
              <a:cs typeface="+mn-cs"/>
            </a:endParaRPr>
          </a:p>
        </p:txBody>
      </p:sp>
      <p:pic>
        <p:nvPicPr>
          <p:cNvPr id="3" name="Picture 2">
            <a:extLst>
              <a:ext uri="{FF2B5EF4-FFF2-40B4-BE49-F238E27FC236}">
                <a16:creationId xmlns:a16="http://schemas.microsoft.com/office/drawing/2014/main" id="{FB146621-70D4-41F2-BAD0-690D2953F5C4}"/>
              </a:ext>
            </a:extLst>
          </p:cNvPr>
          <p:cNvPicPr>
            <a:picLocks noChangeAspect="1"/>
          </p:cNvPicPr>
          <p:nvPr/>
        </p:nvPicPr>
        <p:blipFill>
          <a:blip r:embed="rId2"/>
          <a:stretch>
            <a:fillRect/>
          </a:stretch>
        </p:blipFill>
        <p:spPr>
          <a:xfrm>
            <a:off x="871537" y="1762125"/>
            <a:ext cx="7400925" cy="3333750"/>
          </a:xfrm>
          <a:prstGeom prst="rect">
            <a:avLst/>
          </a:prstGeom>
        </p:spPr>
      </p:pic>
    </p:spTree>
    <p:extLst>
      <p:ext uri="{BB962C8B-B14F-4D97-AF65-F5344CB8AC3E}">
        <p14:creationId xmlns:p14="http://schemas.microsoft.com/office/powerpoint/2010/main" val="958785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FDD9BD-02B6-4D99-AA71-340F89708E07}"/>
              </a:ext>
            </a:extLst>
          </p:cNvPr>
          <p:cNvSpPr>
            <a:spLocks noGrp="1"/>
          </p:cNvSpPr>
          <p:nvPr>
            <p:ph type="title"/>
          </p:nvPr>
        </p:nvSpPr>
        <p:spPr/>
        <p:txBody>
          <a:bodyPr/>
          <a:lstStyle/>
          <a:p>
            <a:r>
              <a:rPr lang="en-GB" dirty="0"/>
              <a:t>MVC Architecture</a:t>
            </a:r>
          </a:p>
        </p:txBody>
      </p:sp>
      <p:sp>
        <p:nvSpPr>
          <p:cNvPr id="10" name="Content Placeholder 9">
            <a:extLst>
              <a:ext uri="{FF2B5EF4-FFF2-40B4-BE49-F238E27FC236}">
                <a16:creationId xmlns:a16="http://schemas.microsoft.com/office/drawing/2014/main" id="{A1FA5159-ED15-47AD-9475-B83C5BD4578B}"/>
              </a:ext>
            </a:extLst>
          </p:cNvPr>
          <p:cNvSpPr>
            <a:spLocks noGrp="1"/>
          </p:cNvSpPr>
          <p:nvPr>
            <p:ph idx="1"/>
          </p:nvPr>
        </p:nvSpPr>
        <p:spPr>
          <a:xfrm>
            <a:off x="381000" y="1447800"/>
            <a:ext cx="8305800" cy="811889"/>
          </a:xfrm>
        </p:spPr>
        <p:txBody>
          <a:bodyPr/>
          <a:lstStyle/>
          <a:p>
            <a:r>
              <a:rPr lang="en-GB" dirty="0"/>
              <a:t>Not Mentioned in the Book</a:t>
            </a:r>
          </a:p>
          <a:p>
            <a:r>
              <a:rPr lang="en-GB" dirty="0"/>
              <a:t>A very popular architectural framework.  </a:t>
            </a:r>
          </a:p>
        </p:txBody>
      </p:sp>
      <p:sp>
        <p:nvSpPr>
          <p:cNvPr id="7" name="Date Placeholder 6">
            <a:extLst>
              <a:ext uri="{FF2B5EF4-FFF2-40B4-BE49-F238E27FC236}">
                <a16:creationId xmlns:a16="http://schemas.microsoft.com/office/drawing/2014/main" id="{F432CE8C-4814-4AD0-9E07-E650C7DD5288}"/>
              </a:ext>
            </a:extLst>
          </p:cNvPr>
          <p:cNvSpPr>
            <a:spLocks noGrp="1"/>
          </p:cNvSpPr>
          <p:nvPr>
            <p:ph type="dt" sz="half" idx="10"/>
          </p:nvPr>
        </p:nvSpPr>
        <p:spPr/>
        <p:txBody>
          <a:bodyPr/>
          <a:lstStyle/>
          <a:p>
            <a:pPr>
              <a:defRPr/>
            </a:pPr>
            <a:fld id="{BF54381E-D27A-42B0-A40A-ABB3A71D4231}" type="datetime4">
              <a:rPr lang="en-GB" altLang="en-US" smtClean="0"/>
              <a:pPr>
                <a:defRPr/>
              </a:pPr>
              <a:t>03 November 2020</a:t>
            </a:fld>
            <a:endParaRPr lang="en-GB" altLang="en-US"/>
          </a:p>
        </p:txBody>
      </p:sp>
      <p:sp>
        <p:nvSpPr>
          <p:cNvPr id="8" name="Slide Number Placeholder 7">
            <a:extLst>
              <a:ext uri="{FF2B5EF4-FFF2-40B4-BE49-F238E27FC236}">
                <a16:creationId xmlns:a16="http://schemas.microsoft.com/office/drawing/2014/main" id="{0D57D524-8E57-4892-AEF6-7F18EE7F0535}"/>
              </a:ext>
            </a:extLst>
          </p:cNvPr>
          <p:cNvSpPr>
            <a:spLocks noGrp="1"/>
          </p:cNvSpPr>
          <p:nvPr>
            <p:ph type="sldNum" sz="quarter" idx="11"/>
          </p:nvPr>
        </p:nvSpPr>
        <p:spPr/>
        <p:txBody>
          <a:bodyPr/>
          <a:lstStyle/>
          <a:p>
            <a:pPr>
              <a:defRPr/>
            </a:pPr>
            <a:fld id="{F282BC9B-DD46-447B-A49D-6623C16A79DB}" type="slidenum">
              <a:rPr lang="en-GB" altLang="en-US" smtClean="0"/>
              <a:pPr>
                <a:defRPr/>
              </a:pPr>
              <a:t>16</a:t>
            </a:fld>
            <a:endParaRPr lang="en-GB" altLang="en-US"/>
          </a:p>
        </p:txBody>
      </p:sp>
      <p:pic>
        <p:nvPicPr>
          <p:cNvPr id="11" name="Picture 10">
            <a:extLst>
              <a:ext uri="{FF2B5EF4-FFF2-40B4-BE49-F238E27FC236}">
                <a16:creationId xmlns:a16="http://schemas.microsoft.com/office/drawing/2014/main" id="{01548182-C2E8-4F31-AEC5-7C8AA9B70DC6}"/>
              </a:ext>
            </a:extLst>
          </p:cNvPr>
          <p:cNvPicPr>
            <a:picLocks noChangeAspect="1"/>
          </p:cNvPicPr>
          <p:nvPr/>
        </p:nvPicPr>
        <p:blipFill>
          <a:blip r:embed="rId2"/>
          <a:stretch>
            <a:fillRect/>
          </a:stretch>
        </p:blipFill>
        <p:spPr>
          <a:xfrm>
            <a:off x="2771800" y="2403579"/>
            <a:ext cx="5067672" cy="3593242"/>
          </a:xfrm>
          <a:prstGeom prst="rect">
            <a:avLst/>
          </a:prstGeom>
        </p:spPr>
      </p:pic>
    </p:spTree>
    <p:extLst>
      <p:ext uri="{BB962C8B-B14F-4D97-AF65-F5344CB8AC3E}">
        <p14:creationId xmlns:p14="http://schemas.microsoft.com/office/powerpoint/2010/main" val="92444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10FF-8354-4FAB-9101-68E99A364E66}"/>
              </a:ext>
            </a:extLst>
          </p:cNvPr>
          <p:cNvSpPr>
            <a:spLocks noGrp="1"/>
          </p:cNvSpPr>
          <p:nvPr>
            <p:ph type="title"/>
          </p:nvPr>
        </p:nvSpPr>
        <p:spPr/>
        <p:txBody>
          <a:bodyPr/>
          <a:lstStyle/>
          <a:p>
            <a:r>
              <a:rPr lang="en-GB" dirty="0"/>
              <a:t>Architectural frameworks using MVC</a:t>
            </a:r>
          </a:p>
        </p:txBody>
      </p:sp>
      <p:sp>
        <p:nvSpPr>
          <p:cNvPr id="4" name="Date Placeholder 3">
            <a:extLst>
              <a:ext uri="{FF2B5EF4-FFF2-40B4-BE49-F238E27FC236}">
                <a16:creationId xmlns:a16="http://schemas.microsoft.com/office/drawing/2014/main" id="{760C4914-CA85-40B1-847C-9FED446BA969}"/>
              </a:ext>
            </a:extLst>
          </p:cNvPr>
          <p:cNvSpPr>
            <a:spLocks noGrp="1"/>
          </p:cNvSpPr>
          <p:nvPr>
            <p:ph type="dt" sz="half" idx="10"/>
          </p:nvPr>
        </p:nvSpPr>
        <p:spPr/>
        <p:txBody>
          <a:bodyPr/>
          <a:lstStyle/>
          <a:p>
            <a:pPr>
              <a:defRPr/>
            </a:pPr>
            <a:fld id="{C4C9B118-951F-4210-95A1-158B23349F78}" type="datetime4">
              <a:rPr lang="en-GB" altLang="en-US" smtClean="0"/>
              <a:pPr>
                <a:defRPr/>
              </a:pPr>
              <a:t>03 November 2020</a:t>
            </a:fld>
            <a:endParaRPr lang="en-GB" altLang="en-US"/>
          </a:p>
        </p:txBody>
      </p:sp>
      <p:sp>
        <p:nvSpPr>
          <p:cNvPr id="5" name="Slide Number Placeholder 4">
            <a:extLst>
              <a:ext uri="{FF2B5EF4-FFF2-40B4-BE49-F238E27FC236}">
                <a16:creationId xmlns:a16="http://schemas.microsoft.com/office/drawing/2014/main" id="{A6450351-6FE8-460F-A5C0-A8342A8AF92D}"/>
              </a:ext>
            </a:extLst>
          </p:cNvPr>
          <p:cNvSpPr>
            <a:spLocks noGrp="1"/>
          </p:cNvSpPr>
          <p:nvPr>
            <p:ph type="sldNum" sz="quarter" idx="11"/>
          </p:nvPr>
        </p:nvSpPr>
        <p:spPr/>
        <p:txBody>
          <a:bodyPr/>
          <a:lstStyle/>
          <a:p>
            <a:pPr>
              <a:defRPr/>
            </a:pPr>
            <a:fld id="{9A546908-54B0-4EF9-B997-73888F4A5500}" type="slidenum">
              <a:rPr lang="en-GB" altLang="en-US" smtClean="0"/>
              <a:pPr>
                <a:defRPr/>
              </a:pPr>
              <a:t>17</a:t>
            </a:fld>
            <a:endParaRPr lang="en-GB" altLang="en-US"/>
          </a:p>
        </p:txBody>
      </p:sp>
      <p:sp>
        <p:nvSpPr>
          <p:cNvPr id="6" name="Rectangle 1">
            <a:extLst>
              <a:ext uri="{FF2B5EF4-FFF2-40B4-BE49-F238E27FC236}">
                <a16:creationId xmlns:a16="http://schemas.microsoft.com/office/drawing/2014/main" id="{DB6D5BFE-2196-4EAF-93C8-0DB99561E3EB}"/>
              </a:ext>
            </a:extLst>
          </p:cNvPr>
          <p:cNvSpPr>
            <a:spLocks noGrp="1" noChangeArrowheads="1"/>
          </p:cNvSpPr>
          <p:nvPr>
            <p:ph idx="1"/>
          </p:nvPr>
        </p:nvSpPr>
        <p:spPr bwMode="auto">
          <a:xfrm>
            <a:off x="822634" y="1556792"/>
            <a:ext cx="4325430" cy="21236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ea typeface="Source Sans Pro" panose="020B0503030403020204" pitchFamily="34" charset="0"/>
                <a:hlinkClick r:id="rId2">
                  <a:extLst>
                    <a:ext uri="{A12FA001-AC4F-418D-AE19-62706E023703}">
                      <ahyp:hlinkClr xmlns:ahyp="http://schemas.microsoft.com/office/drawing/2018/hyperlinkcolor" val="tx"/>
                    </a:ext>
                  </a:extLst>
                </a:hlinkClick>
              </a:rPr>
              <a:t>Ruby on Rails</a:t>
            </a:r>
            <a:endParaRPr kumimoji="0" lang="en-US" altLang="en-US" sz="2400" b="0" i="0" u="none" strike="noStrike" cap="none" normalizeH="0" baseline="0" dirty="0">
              <a:ln>
                <a:noFill/>
              </a:ln>
              <a:solidFill>
                <a:schemeClr val="tx1"/>
              </a:solidFill>
              <a:effectLst/>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ea typeface="Source Sans Pro" panose="020B0503030403020204" pitchFamily="34" charset="0"/>
                <a:hlinkClick r:id="rId3">
                  <a:extLst>
                    <a:ext uri="{A12FA001-AC4F-418D-AE19-62706E023703}">
                      <ahyp:hlinkClr xmlns:ahyp="http://schemas.microsoft.com/office/drawing/2018/hyperlinkcolor" val="tx"/>
                    </a:ext>
                  </a:extLst>
                </a:hlinkClick>
              </a:rPr>
              <a:t>Django</a:t>
            </a:r>
            <a:endParaRPr kumimoji="0" lang="en-US" altLang="en-US" sz="2400" b="0" i="0" u="none" strike="noStrike" cap="none" normalizeH="0" baseline="0" dirty="0">
              <a:ln>
                <a:noFill/>
              </a:ln>
              <a:solidFill>
                <a:schemeClr val="tx1"/>
              </a:solidFill>
              <a:effectLst/>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ea typeface="Source Sans Pro" panose="020B0503030403020204" pitchFamily="34" charset="0"/>
                <a:hlinkClick r:id="rId4">
                  <a:extLst>
                    <a:ext uri="{A12FA001-AC4F-418D-AE19-62706E023703}">
                      <ahyp:hlinkClr xmlns:ahyp="http://schemas.microsoft.com/office/drawing/2018/hyperlinkcolor" val="tx"/>
                    </a:ext>
                  </a:extLst>
                </a:hlinkClick>
              </a:rPr>
              <a:t>Spring MVC</a:t>
            </a:r>
            <a:endParaRPr kumimoji="0" lang="en-US" altLang="en-US" sz="2400" b="0" i="0" u="none" strike="noStrike" cap="none" normalizeH="0" baseline="0" dirty="0">
              <a:ln>
                <a:noFill/>
              </a:ln>
              <a:solidFill>
                <a:schemeClr val="tx1"/>
              </a:solidFill>
              <a:effectLst/>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ea typeface="Source Sans Pro" panose="020B0503030403020204" pitchFamily="34" charset="0"/>
                <a:hlinkClick r:id="rId5">
                  <a:extLst>
                    <a:ext uri="{A12FA001-AC4F-418D-AE19-62706E023703}">
                      <ahyp:hlinkClr xmlns:ahyp="http://schemas.microsoft.com/office/drawing/2018/hyperlinkcolor" val="tx"/>
                    </a:ext>
                  </a:extLst>
                </a:hlinkClick>
              </a:rPr>
              <a:t>Flask</a:t>
            </a:r>
            <a:endParaRPr kumimoji="0" lang="en-US" altLang="en-US" sz="2400" b="0" i="0" u="none" strike="noStrike" cap="none" normalizeH="0" baseline="0" dirty="0">
              <a:ln>
                <a:noFill/>
              </a:ln>
              <a:solidFill>
                <a:schemeClr val="tx1"/>
              </a:solidFill>
              <a:effectLst/>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6E856FEE-A8A7-4214-AE59-34C0656B5048}"/>
              </a:ext>
            </a:extLst>
          </p:cNvPr>
          <p:cNvSpPr>
            <a:spLocks noChangeArrowheads="1"/>
          </p:cNvSpPr>
          <p:nvPr/>
        </p:nvSpPr>
        <p:spPr bwMode="auto">
          <a:xfrm>
            <a:off x="0" y="-323165"/>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5264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64D4E6-1644-43F6-A3BE-66B8F0491DB6}"/>
              </a:ext>
            </a:extLst>
          </p:cNvPr>
          <p:cNvSpPr>
            <a:spLocks noGrp="1"/>
          </p:cNvSpPr>
          <p:nvPr>
            <p:ph type="title"/>
          </p:nvPr>
        </p:nvSpPr>
        <p:spPr/>
        <p:txBody>
          <a:bodyPr/>
          <a:lstStyle/>
          <a:p>
            <a:r>
              <a:rPr lang="en-GB" dirty="0"/>
              <a:t>Putting Estimates in your plan</a:t>
            </a:r>
          </a:p>
        </p:txBody>
      </p:sp>
      <p:sp>
        <p:nvSpPr>
          <p:cNvPr id="10" name="Content Placeholder 9">
            <a:extLst>
              <a:ext uri="{FF2B5EF4-FFF2-40B4-BE49-F238E27FC236}">
                <a16:creationId xmlns:a16="http://schemas.microsoft.com/office/drawing/2014/main" id="{FC6FAE2C-11F7-4934-BE13-C73ADE855FAC}"/>
              </a:ext>
            </a:extLst>
          </p:cNvPr>
          <p:cNvSpPr>
            <a:spLocks noGrp="1"/>
          </p:cNvSpPr>
          <p:nvPr>
            <p:ph idx="1"/>
          </p:nvPr>
        </p:nvSpPr>
        <p:spPr>
          <a:xfrm>
            <a:off x="381000" y="1447800"/>
            <a:ext cx="8305800" cy="673389"/>
          </a:xfrm>
        </p:spPr>
        <p:txBody>
          <a:bodyPr/>
          <a:lstStyle/>
          <a:p>
            <a:r>
              <a:rPr lang="en-GB" dirty="0"/>
              <a:t>I want to make sure every team is building its estimates into their plan.  Remember lecture 3</a:t>
            </a:r>
          </a:p>
        </p:txBody>
      </p:sp>
      <p:sp>
        <p:nvSpPr>
          <p:cNvPr id="7" name="Date Placeholder 6">
            <a:extLst>
              <a:ext uri="{FF2B5EF4-FFF2-40B4-BE49-F238E27FC236}">
                <a16:creationId xmlns:a16="http://schemas.microsoft.com/office/drawing/2014/main" id="{B637FF74-1807-43C2-896B-578FB16485C4}"/>
              </a:ext>
            </a:extLst>
          </p:cNvPr>
          <p:cNvSpPr>
            <a:spLocks noGrp="1"/>
          </p:cNvSpPr>
          <p:nvPr>
            <p:ph type="dt" sz="half" idx="10"/>
          </p:nvPr>
        </p:nvSpPr>
        <p:spPr/>
        <p:txBody>
          <a:bodyPr/>
          <a:lstStyle/>
          <a:p>
            <a:pPr>
              <a:defRPr/>
            </a:pPr>
            <a:fld id="{BF54381E-D27A-42B0-A40A-ABB3A71D4231}" type="datetime4">
              <a:rPr lang="en-GB" altLang="en-US" smtClean="0"/>
              <a:pPr>
                <a:defRPr/>
              </a:pPr>
              <a:t>03 November 2020</a:t>
            </a:fld>
            <a:endParaRPr lang="en-GB" altLang="en-US"/>
          </a:p>
        </p:txBody>
      </p:sp>
      <p:sp>
        <p:nvSpPr>
          <p:cNvPr id="8" name="Slide Number Placeholder 7">
            <a:extLst>
              <a:ext uri="{FF2B5EF4-FFF2-40B4-BE49-F238E27FC236}">
                <a16:creationId xmlns:a16="http://schemas.microsoft.com/office/drawing/2014/main" id="{3C76ED45-B76D-4828-B18B-189DF06A3BDB}"/>
              </a:ext>
            </a:extLst>
          </p:cNvPr>
          <p:cNvSpPr>
            <a:spLocks noGrp="1"/>
          </p:cNvSpPr>
          <p:nvPr>
            <p:ph type="sldNum" sz="quarter" idx="11"/>
          </p:nvPr>
        </p:nvSpPr>
        <p:spPr/>
        <p:txBody>
          <a:bodyPr/>
          <a:lstStyle/>
          <a:p>
            <a:pPr>
              <a:defRPr/>
            </a:pPr>
            <a:fld id="{F282BC9B-DD46-447B-A49D-6623C16A79DB}" type="slidenum">
              <a:rPr lang="en-GB" altLang="en-US" smtClean="0"/>
              <a:pPr>
                <a:defRPr/>
              </a:pPr>
              <a:t>18</a:t>
            </a:fld>
            <a:endParaRPr lang="en-GB" altLang="en-US"/>
          </a:p>
        </p:txBody>
      </p:sp>
      <p:pic>
        <p:nvPicPr>
          <p:cNvPr id="11" name="Picture 10">
            <a:extLst>
              <a:ext uri="{FF2B5EF4-FFF2-40B4-BE49-F238E27FC236}">
                <a16:creationId xmlns:a16="http://schemas.microsoft.com/office/drawing/2014/main" id="{CEDECE8B-A883-4A7E-9E17-771CE6660D00}"/>
              </a:ext>
            </a:extLst>
          </p:cNvPr>
          <p:cNvPicPr>
            <a:picLocks noChangeAspect="1"/>
          </p:cNvPicPr>
          <p:nvPr/>
        </p:nvPicPr>
        <p:blipFill>
          <a:blip r:embed="rId2"/>
          <a:stretch>
            <a:fillRect/>
          </a:stretch>
        </p:blipFill>
        <p:spPr>
          <a:xfrm>
            <a:off x="1979712" y="2518791"/>
            <a:ext cx="4572396" cy="3429297"/>
          </a:xfrm>
          <a:prstGeom prst="rect">
            <a:avLst/>
          </a:prstGeom>
        </p:spPr>
      </p:pic>
    </p:spTree>
    <p:extLst>
      <p:ext uri="{BB962C8B-B14F-4D97-AF65-F5344CB8AC3E}">
        <p14:creationId xmlns:p14="http://schemas.microsoft.com/office/powerpoint/2010/main" val="1717376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F88A-7F74-4223-BD6F-0719BD4C47BB}"/>
              </a:ext>
            </a:extLst>
          </p:cNvPr>
          <p:cNvSpPr>
            <a:spLocks noGrp="1"/>
          </p:cNvSpPr>
          <p:nvPr>
            <p:ph type="title"/>
          </p:nvPr>
        </p:nvSpPr>
        <p:spPr/>
        <p:txBody>
          <a:bodyPr/>
          <a:lstStyle/>
          <a:p>
            <a:r>
              <a:rPr lang="en-GB" dirty="0"/>
              <a:t>We should have a set of requirements now</a:t>
            </a:r>
          </a:p>
        </p:txBody>
      </p:sp>
      <p:sp>
        <p:nvSpPr>
          <p:cNvPr id="4" name="Date Placeholder 3">
            <a:extLst>
              <a:ext uri="{FF2B5EF4-FFF2-40B4-BE49-F238E27FC236}">
                <a16:creationId xmlns:a16="http://schemas.microsoft.com/office/drawing/2014/main" id="{74A5EE52-205A-4356-85F0-7B6E67692084}"/>
              </a:ext>
            </a:extLst>
          </p:cNvPr>
          <p:cNvSpPr>
            <a:spLocks noGrp="1"/>
          </p:cNvSpPr>
          <p:nvPr>
            <p:ph type="dt" sz="half" idx="10"/>
          </p:nvPr>
        </p:nvSpPr>
        <p:spPr/>
        <p:txBody>
          <a:bodyPr/>
          <a:lstStyle/>
          <a:p>
            <a:pPr>
              <a:defRPr/>
            </a:pPr>
            <a:fld id="{C4C9B118-951F-4210-95A1-158B23349F78}" type="datetime4">
              <a:rPr lang="en-GB" altLang="en-US" smtClean="0"/>
              <a:pPr>
                <a:defRPr/>
              </a:pPr>
              <a:t>03 November 2020</a:t>
            </a:fld>
            <a:endParaRPr lang="en-GB" altLang="en-US"/>
          </a:p>
        </p:txBody>
      </p:sp>
      <p:sp>
        <p:nvSpPr>
          <p:cNvPr id="5" name="Slide Number Placeholder 4">
            <a:extLst>
              <a:ext uri="{FF2B5EF4-FFF2-40B4-BE49-F238E27FC236}">
                <a16:creationId xmlns:a16="http://schemas.microsoft.com/office/drawing/2014/main" id="{53478BFA-D31B-4F0E-95E4-283591EB78B5}"/>
              </a:ext>
            </a:extLst>
          </p:cNvPr>
          <p:cNvSpPr>
            <a:spLocks noGrp="1"/>
          </p:cNvSpPr>
          <p:nvPr>
            <p:ph type="sldNum" sz="quarter" idx="11"/>
          </p:nvPr>
        </p:nvSpPr>
        <p:spPr/>
        <p:txBody>
          <a:bodyPr/>
          <a:lstStyle/>
          <a:p>
            <a:pPr>
              <a:defRPr/>
            </a:pPr>
            <a:fld id="{9A546908-54B0-4EF9-B997-73888F4A5500}" type="slidenum">
              <a:rPr lang="en-GB" altLang="en-US" smtClean="0"/>
              <a:pPr>
                <a:defRPr/>
              </a:pPr>
              <a:t>19</a:t>
            </a:fld>
            <a:endParaRPr lang="en-GB" altLang="en-US"/>
          </a:p>
        </p:txBody>
      </p:sp>
      <p:pic>
        <p:nvPicPr>
          <p:cNvPr id="6" name="Picture 5">
            <a:extLst>
              <a:ext uri="{FF2B5EF4-FFF2-40B4-BE49-F238E27FC236}">
                <a16:creationId xmlns:a16="http://schemas.microsoft.com/office/drawing/2014/main" id="{6A60E63B-7A2D-4D4E-894E-7E0AEC8A8464}"/>
              </a:ext>
            </a:extLst>
          </p:cNvPr>
          <p:cNvPicPr>
            <a:picLocks noChangeAspect="1"/>
          </p:cNvPicPr>
          <p:nvPr/>
        </p:nvPicPr>
        <p:blipFill>
          <a:blip r:embed="rId2"/>
          <a:stretch>
            <a:fillRect/>
          </a:stretch>
        </p:blipFill>
        <p:spPr>
          <a:xfrm>
            <a:off x="0" y="1204921"/>
            <a:ext cx="6588978" cy="5653079"/>
          </a:xfrm>
          <a:prstGeom prst="rect">
            <a:avLst/>
          </a:prstGeom>
        </p:spPr>
      </p:pic>
      <p:sp>
        <p:nvSpPr>
          <p:cNvPr id="3" name="Content Placeholder 2">
            <a:extLst>
              <a:ext uri="{FF2B5EF4-FFF2-40B4-BE49-F238E27FC236}">
                <a16:creationId xmlns:a16="http://schemas.microsoft.com/office/drawing/2014/main" id="{7B3C1E8A-FDB1-451C-8E3F-388546EBE9BA}"/>
              </a:ext>
            </a:extLst>
          </p:cNvPr>
          <p:cNvSpPr>
            <a:spLocks noGrp="1"/>
          </p:cNvSpPr>
          <p:nvPr>
            <p:ph idx="1"/>
          </p:nvPr>
        </p:nvSpPr>
        <p:spPr>
          <a:xfrm>
            <a:off x="2051720" y="2865709"/>
            <a:ext cx="4114800" cy="2501582"/>
          </a:xfrm>
        </p:spPr>
        <p:txBody>
          <a:bodyPr/>
          <a:lstStyle/>
          <a:p>
            <a:r>
              <a:rPr lang="en-GB" dirty="0"/>
              <a:t>See if you can judge their relative size.  I find T Shirt sizing to be the easiest estimating methodology. </a:t>
            </a:r>
          </a:p>
        </p:txBody>
      </p:sp>
    </p:spTree>
    <p:extLst>
      <p:ext uri="{BB962C8B-B14F-4D97-AF65-F5344CB8AC3E}">
        <p14:creationId xmlns:p14="http://schemas.microsoft.com/office/powerpoint/2010/main" val="3651622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523220"/>
          </a:xfrm>
          <a:prstGeom prst="rect">
            <a:avLst/>
          </a:prstGeom>
        </p:spPr>
        <p:txBody>
          <a:bodyPr wrap="square">
            <a:spAutoFit/>
          </a:bodyPr>
          <a:lstStyle/>
          <a:p>
            <a:pPr algn="ctr"/>
            <a:r>
              <a:rPr lang="en-US" sz="2800" b="1" dirty="0">
                <a:solidFill>
                  <a:srgbClr val="002060"/>
                </a:solidFill>
                <a:latin typeface="Arial" panose="020B0604020202020204" pitchFamily="34" charset="0"/>
                <a:cs typeface="Arial" panose="020B0604020202020204" pitchFamily="34" charset="0"/>
              </a:rPr>
              <a:t>Architecture design</a:t>
            </a:r>
            <a:endParaRPr lang="en-GB" sz="28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E6F3DD-A671-40C0-9C69-15571131F24D}"/>
              </a:ext>
            </a:extLst>
          </p:cNvPr>
          <p:cNvSpPr txBox="1"/>
          <p:nvPr/>
        </p:nvSpPr>
        <p:spPr>
          <a:xfrm>
            <a:off x="1691680" y="4797152"/>
            <a:ext cx="5953425" cy="1200329"/>
          </a:xfrm>
          <a:prstGeom prst="rect">
            <a:avLst/>
          </a:prstGeom>
          <a:noFill/>
        </p:spPr>
        <p:txBody>
          <a:bodyPr wrap="none" rtlCol="0">
            <a:spAutoFit/>
          </a:bodyPr>
          <a:lstStyle/>
          <a:p>
            <a:pPr algn="ctr"/>
            <a:r>
              <a:rPr lang="en-GB" b="1" dirty="0" err="1">
                <a:solidFill>
                  <a:schemeClr val="bg1"/>
                </a:solidFill>
                <a:latin typeface="Arial" panose="020B0604020202020204" pitchFamily="34" charset="0"/>
                <a:cs typeface="Arial" panose="020B0604020202020204" pitchFamily="34" charset="0"/>
              </a:rPr>
              <a:t>Reco</a:t>
            </a:r>
            <a:r>
              <a:rPr lang="en-GB" b="1" dirty="0" err="1">
                <a:latin typeface="Arial" panose="020B0604020202020204" pitchFamily="34" charset="0"/>
                <a:cs typeface="Arial" panose="020B0604020202020204" pitchFamily="34" charset="0"/>
              </a:rPr>
              <a:t>Systems</a:t>
            </a:r>
            <a:r>
              <a:rPr lang="en-GB" b="1" dirty="0">
                <a:latin typeface="Arial" panose="020B0604020202020204" pitchFamily="34" charset="0"/>
                <a:cs typeface="Arial" panose="020B0604020202020204" pitchFamily="34" charset="0"/>
              </a:rPr>
              <a:t> Analysis and Design</a:t>
            </a:r>
          </a:p>
          <a:p>
            <a:pPr algn="ctr"/>
            <a:r>
              <a:rPr lang="en-GB" b="1" dirty="0">
                <a:latin typeface="Arial" panose="020B0604020202020204" pitchFamily="34" charset="0"/>
                <a:cs typeface="Arial" panose="020B0604020202020204" pitchFamily="34" charset="0"/>
              </a:rPr>
              <a:t>Alan Dennis; Barbara Haley Wixom; Roberta M. Roth</a:t>
            </a:r>
          </a:p>
          <a:p>
            <a:pPr algn="ctr"/>
            <a:r>
              <a:rPr lang="en-GB" b="1" dirty="0">
                <a:latin typeface="Arial" panose="020B0604020202020204" pitchFamily="34" charset="0"/>
                <a:cs typeface="Arial" panose="020B0604020202020204" pitchFamily="34" charset="0"/>
              </a:rPr>
              <a:t>2019</a:t>
            </a:r>
          </a:p>
          <a:p>
            <a:pPr algn="ctr"/>
            <a:r>
              <a:rPr lang="en-GB" b="1" dirty="0">
                <a:latin typeface="Arial" panose="020B0604020202020204" pitchFamily="34" charset="0"/>
                <a:cs typeface="Arial" panose="020B0604020202020204" pitchFamily="34" charset="0"/>
              </a:rPr>
              <a:t>Chapter 7</a:t>
            </a:r>
          </a:p>
        </p:txBody>
      </p:sp>
      <p:pic>
        <p:nvPicPr>
          <p:cNvPr id="4" name="Picture 3">
            <a:extLst>
              <a:ext uri="{FF2B5EF4-FFF2-40B4-BE49-F238E27FC236}">
                <a16:creationId xmlns:a16="http://schemas.microsoft.com/office/drawing/2014/main" id="{80BA4CB4-EADB-4F12-9DC9-281CC8E42D5D}"/>
              </a:ext>
            </a:extLst>
          </p:cNvPr>
          <p:cNvPicPr>
            <a:picLocks noChangeAspect="1"/>
          </p:cNvPicPr>
          <p:nvPr/>
        </p:nvPicPr>
        <p:blipFill>
          <a:blip r:embed="rId2"/>
          <a:stretch>
            <a:fillRect/>
          </a:stretch>
        </p:blipFill>
        <p:spPr>
          <a:xfrm>
            <a:off x="2051720" y="1029095"/>
            <a:ext cx="4594647" cy="376805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538E-E8C1-4CAC-8D45-0E71444171D4}"/>
              </a:ext>
            </a:extLst>
          </p:cNvPr>
          <p:cNvSpPr>
            <a:spLocks noGrp="1"/>
          </p:cNvSpPr>
          <p:nvPr>
            <p:ph type="title"/>
          </p:nvPr>
        </p:nvSpPr>
        <p:spPr/>
        <p:txBody>
          <a:bodyPr/>
          <a:lstStyle/>
          <a:p>
            <a:r>
              <a:rPr lang="en-GB" dirty="0"/>
              <a:t>The T-Shirt sizes need a conversion to get them into person days. </a:t>
            </a:r>
          </a:p>
        </p:txBody>
      </p:sp>
      <p:pic>
        <p:nvPicPr>
          <p:cNvPr id="6" name="Content Placeholder 5">
            <a:extLst>
              <a:ext uri="{FF2B5EF4-FFF2-40B4-BE49-F238E27FC236}">
                <a16:creationId xmlns:a16="http://schemas.microsoft.com/office/drawing/2014/main" id="{5F378452-EC99-45D2-BEA1-C6C83392BF21}"/>
              </a:ext>
            </a:extLst>
          </p:cNvPr>
          <p:cNvPicPr>
            <a:picLocks noGrp="1" noChangeAspect="1"/>
          </p:cNvPicPr>
          <p:nvPr>
            <p:ph idx="1"/>
          </p:nvPr>
        </p:nvPicPr>
        <p:blipFill>
          <a:blip r:embed="rId2"/>
          <a:stretch>
            <a:fillRect/>
          </a:stretch>
        </p:blipFill>
        <p:spPr>
          <a:xfrm>
            <a:off x="611560" y="1935969"/>
            <a:ext cx="4544370" cy="3781400"/>
          </a:xfrm>
          <a:prstGeom prst="rect">
            <a:avLst/>
          </a:prstGeom>
        </p:spPr>
      </p:pic>
      <p:sp>
        <p:nvSpPr>
          <p:cNvPr id="4" name="Date Placeholder 3">
            <a:extLst>
              <a:ext uri="{FF2B5EF4-FFF2-40B4-BE49-F238E27FC236}">
                <a16:creationId xmlns:a16="http://schemas.microsoft.com/office/drawing/2014/main" id="{7855B45A-5FAC-478A-B2F3-47C126198F62}"/>
              </a:ext>
            </a:extLst>
          </p:cNvPr>
          <p:cNvSpPr>
            <a:spLocks noGrp="1"/>
          </p:cNvSpPr>
          <p:nvPr>
            <p:ph type="dt" sz="half" idx="10"/>
          </p:nvPr>
        </p:nvSpPr>
        <p:spPr/>
        <p:txBody>
          <a:bodyPr/>
          <a:lstStyle/>
          <a:p>
            <a:pPr>
              <a:defRPr/>
            </a:pPr>
            <a:fld id="{C4C9B118-951F-4210-95A1-158B23349F78}" type="datetime4">
              <a:rPr lang="en-GB" altLang="en-US" smtClean="0"/>
              <a:pPr>
                <a:defRPr/>
              </a:pPr>
              <a:t>03 November 2020</a:t>
            </a:fld>
            <a:endParaRPr lang="en-GB" altLang="en-US"/>
          </a:p>
        </p:txBody>
      </p:sp>
      <p:sp>
        <p:nvSpPr>
          <p:cNvPr id="5" name="Slide Number Placeholder 4">
            <a:extLst>
              <a:ext uri="{FF2B5EF4-FFF2-40B4-BE49-F238E27FC236}">
                <a16:creationId xmlns:a16="http://schemas.microsoft.com/office/drawing/2014/main" id="{8CB40517-5249-46D0-8F8D-9C8ADA509B1E}"/>
              </a:ext>
            </a:extLst>
          </p:cNvPr>
          <p:cNvSpPr>
            <a:spLocks noGrp="1"/>
          </p:cNvSpPr>
          <p:nvPr>
            <p:ph type="sldNum" sz="quarter" idx="11"/>
          </p:nvPr>
        </p:nvSpPr>
        <p:spPr/>
        <p:txBody>
          <a:bodyPr/>
          <a:lstStyle/>
          <a:p>
            <a:pPr>
              <a:defRPr/>
            </a:pPr>
            <a:fld id="{9A546908-54B0-4EF9-B997-73888F4A5500}" type="slidenum">
              <a:rPr lang="en-GB" altLang="en-US" smtClean="0"/>
              <a:pPr>
                <a:defRPr/>
              </a:pPr>
              <a:t>20</a:t>
            </a:fld>
            <a:endParaRPr lang="en-GB" altLang="en-US"/>
          </a:p>
        </p:txBody>
      </p:sp>
    </p:spTree>
    <p:extLst>
      <p:ext uri="{BB962C8B-B14F-4D97-AF65-F5344CB8AC3E}">
        <p14:creationId xmlns:p14="http://schemas.microsoft.com/office/powerpoint/2010/main" val="176034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9612-57D3-4960-8BA8-6A2BF4A9374F}"/>
              </a:ext>
            </a:extLst>
          </p:cNvPr>
          <p:cNvSpPr>
            <a:spLocks noGrp="1"/>
          </p:cNvSpPr>
          <p:nvPr>
            <p:ph type="title"/>
          </p:nvPr>
        </p:nvSpPr>
        <p:spPr/>
        <p:txBody>
          <a:bodyPr/>
          <a:lstStyle/>
          <a:p>
            <a:r>
              <a:rPr lang="en-GB" dirty="0"/>
              <a:t>Get the tasks into the plan</a:t>
            </a:r>
          </a:p>
        </p:txBody>
      </p:sp>
      <p:pic>
        <p:nvPicPr>
          <p:cNvPr id="6" name="Content Placeholder 5">
            <a:extLst>
              <a:ext uri="{FF2B5EF4-FFF2-40B4-BE49-F238E27FC236}">
                <a16:creationId xmlns:a16="http://schemas.microsoft.com/office/drawing/2014/main" id="{C431B2E3-90A1-4454-A154-E75F764B5195}"/>
              </a:ext>
            </a:extLst>
          </p:cNvPr>
          <p:cNvPicPr>
            <a:picLocks noGrp="1" noChangeAspect="1"/>
          </p:cNvPicPr>
          <p:nvPr>
            <p:ph idx="1"/>
          </p:nvPr>
        </p:nvPicPr>
        <p:blipFill>
          <a:blip r:embed="rId2"/>
          <a:stretch>
            <a:fillRect/>
          </a:stretch>
        </p:blipFill>
        <p:spPr>
          <a:xfrm>
            <a:off x="475704" y="2913063"/>
            <a:ext cx="6769155" cy="2649700"/>
          </a:xfrm>
          <a:prstGeom prst="rect">
            <a:avLst/>
          </a:prstGeom>
        </p:spPr>
      </p:pic>
      <p:sp>
        <p:nvSpPr>
          <p:cNvPr id="4" name="Date Placeholder 3">
            <a:extLst>
              <a:ext uri="{FF2B5EF4-FFF2-40B4-BE49-F238E27FC236}">
                <a16:creationId xmlns:a16="http://schemas.microsoft.com/office/drawing/2014/main" id="{3E133B4B-F46A-43D6-A1DD-C1AFE07EE717}"/>
              </a:ext>
            </a:extLst>
          </p:cNvPr>
          <p:cNvSpPr>
            <a:spLocks noGrp="1"/>
          </p:cNvSpPr>
          <p:nvPr>
            <p:ph type="dt" sz="half" idx="10"/>
          </p:nvPr>
        </p:nvSpPr>
        <p:spPr/>
        <p:txBody>
          <a:bodyPr/>
          <a:lstStyle/>
          <a:p>
            <a:pPr>
              <a:defRPr/>
            </a:pPr>
            <a:fld id="{C4C9B118-951F-4210-95A1-158B23349F78}" type="datetime4">
              <a:rPr lang="en-GB" altLang="en-US" smtClean="0"/>
              <a:pPr>
                <a:defRPr/>
              </a:pPr>
              <a:t>03 November 2020</a:t>
            </a:fld>
            <a:endParaRPr lang="en-GB" altLang="en-US"/>
          </a:p>
        </p:txBody>
      </p:sp>
      <p:sp>
        <p:nvSpPr>
          <p:cNvPr id="5" name="Slide Number Placeholder 4">
            <a:extLst>
              <a:ext uri="{FF2B5EF4-FFF2-40B4-BE49-F238E27FC236}">
                <a16:creationId xmlns:a16="http://schemas.microsoft.com/office/drawing/2014/main" id="{AC9AEA15-2D4D-44A5-B374-B3A3BA9E3A49}"/>
              </a:ext>
            </a:extLst>
          </p:cNvPr>
          <p:cNvSpPr>
            <a:spLocks noGrp="1"/>
          </p:cNvSpPr>
          <p:nvPr>
            <p:ph type="sldNum" sz="quarter" idx="11"/>
          </p:nvPr>
        </p:nvSpPr>
        <p:spPr/>
        <p:txBody>
          <a:bodyPr/>
          <a:lstStyle/>
          <a:p>
            <a:pPr>
              <a:defRPr/>
            </a:pPr>
            <a:fld id="{9A546908-54B0-4EF9-B997-73888F4A5500}" type="slidenum">
              <a:rPr lang="en-GB" altLang="en-US" smtClean="0"/>
              <a:pPr>
                <a:defRPr/>
              </a:pPr>
              <a:t>21</a:t>
            </a:fld>
            <a:endParaRPr lang="en-GB" altLang="en-US"/>
          </a:p>
        </p:txBody>
      </p:sp>
      <p:sp>
        <p:nvSpPr>
          <p:cNvPr id="7" name="Rectangle 6">
            <a:extLst>
              <a:ext uri="{FF2B5EF4-FFF2-40B4-BE49-F238E27FC236}">
                <a16:creationId xmlns:a16="http://schemas.microsoft.com/office/drawing/2014/main" id="{392BB286-7DFD-44BD-9C41-C1D45687BAB2}"/>
              </a:ext>
            </a:extLst>
          </p:cNvPr>
          <p:cNvSpPr/>
          <p:nvPr/>
        </p:nvSpPr>
        <p:spPr bwMode="auto">
          <a:xfrm>
            <a:off x="694834" y="4237913"/>
            <a:ext cx="5842992" cy="360040"/>
          </a:xfrm>
          <a:prstGeom prst="rect">
            <a:avLst/>
          </a:prstGeom>
          <a:solidFill>
            <a:schemeClr val="accent1">
              <a:alpha val="4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800" b="0" i="0" u="none" strike="noStrike" cap="none" normalizeH="0" baseline="0">
              <a:ln>
                <a:noFill/>
              </a:ln>
              <a:solidFill>
                <a:srgbClr val="004D75"/>
              </a:solidFill>
              <a:effectLst/>
              <a:latin typeface="Verdana" pitchFamily="34" charset="0"/>
              <a:cs typeface="Arial" charset="0"/>
            </a:endParaRPr>
          </a:p>
        </p:txBody>
      </p:sp>
      <p:sp>
        <p:nvSpPr>
          <p:cNvPr id="8" name="Rectangle 7">
            <a:extLst>
              <a:ext uri="{FF2B5EF4-FFF2-40B4-BE49-F238E27FC236}">
                <a16:creationId xmlns:a16="http://schemas.microsoft.com/office/drawing/2014/main" id="{0B3C0725-A45F-4D07-8203-D9C5880020B4}"/>
              </a:ext>
            </a:extLst>
          </p:cNvPr>
          <p:cNvSpPr/>
          <p:nvPr/>
        </p:nvSpPr>
        <p:spPr bwMode="auto">
          <a:xfrm>
            <a:off x="694834" y="4809785"/>
            <a:ext cx="5842992" cy="360040"/>
          </a:xfrm>
          <a:prstGeom prst="rect">
            <a:avLst/>
          </a:prstGeom>
          <a:solidFill>
            <a:schemeClr val="accent1">
              <a:alpha val="4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800" b="0" i="0" u="none" strike="noStrike" cap="none" normalizeH="0" baseline="0">
              <a:ln>
                <a:noFill/>
              </a:ln>
              <a:solidFill>
                <a:srgbClr val="004D75"/>
              </a:solidFill>
              <a:effectLst/>
              <a:latin typeface="Verdana" pitchFamily="34" charset="0"/>
              <a:cs typeface="Arial" charset="0"/>
            </a:endParaRPr>
          </a:p>
        </p:txBody>
      </p:sp>
      <p:sp>
        <p:nvSpPr>
          <p:cNvPr id="9" name="Text Placeholder 8">
            <a:extLst>
              <a:ext uri="{FF2B5EF4-FFF2-40B4-BE49-F238E27FC236}">
                <a16:creationId xmlns:a16="http://schemas.microsoft.com/office/drawing/2014/main" id="{4E65CEF7-65C4-4DAA-9449-DFF236D2017D}"/>
              </a:ext>
            </a:extLst>
          </p:cNvPr>
          <p:cNvSpPr>
            <a:spLocks noGrp="1"/>
          </p:cNvSpPr>
          <p:nvPr>
            <p:ph type="body" idx="4294967295"/>
          </p:nvPr>
        </p:nvSpPr>
        <p:spPr>
          <a:xfrm>
            <a:off x="381000" y="1447800"/>
            <a:ext cx="8305800" cy="368691"/>
          </a:xfrm>
        </p:spPr>
        <p:txBody>
          <a:bodyPr/>
          <a:lstStyle/>
          <a:p>
            <a:r>
              <a:rPr lang="en-GB" dirty="0"/>
              <a:t>A </a:t>
            </a:r>
            <a:r>
              <a:rPr lang="en-GB" dirty="0" err="1"/>
              <a:t>gantt</a:t>
            </a:r>
            <a:r>
              <a:rPr lang="en-GB" dirty="0"/>
              <a:t> chart is a fine way to represent the plan. </a:t>
            </a:r>
          </a:p>
        </p:txBody>
      </p:sp>
    </p:spTree>
    <p:extLst>
      <p:ext uri="{BB962C8B-B14F-4D97-AF65-F5344CB8AC3E}">
        <p14:creationId xmlns:p14="http://schemas.microsoft.com/office/powerpoint/2010/main" val="1729465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2669780" y="2636838"/>
            <a:ext cx="366318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Lecture</a:t>
            </a:r>
          </a:p>
          <a:p>
            <a:pPr algn="ctr"/>
            <a:endParaRPr lang="en-ZA" altLang="en-US" dirty="0">
              <a:solidFill>
                <a:schemeClr val="bg1"/>
              </a:solidFill>
              <a:latin typeface="Arial" panose="020B0604020202020204" pitchFamily="34" charset="0"/>
            </a:endParaRPr>
          </a:p>
          <a:p>
            <a:pPr algn="ctr"/>
            <a:r>
              <a:rPr lang="en-ZA" altLang="en-US" dirty="0">
                <a:solidFill>
                  <a:schemeClr val="bg1"/>
                </a:solidFill>
                <a:latin typeface="Arial" panose="020B0604020202020204" pitchFamily="34" charset="0"/>
              </a:rPr>
              <a:t>User Interface Design</a:t>
            </a:r>
          </a:p>
          <a:p>
            <a:pPr algn="ctr"/>
            <a:endParaRPr lang="en-ZA" altLang="en-US" dirty="0">
              <a:solidFill>
                <a:schemeClr val="bg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pPr algn="ctr"/>
            <a:r>
              <a:rPr lang="en-US" b="1" dirty="0">
                <a:solidFill>
                  <a:srgbClr val="002060"/>
                </a:solidFill>
                <a:latin typeface="Arial" panose="020B0604020202020204" pitchFamily="34" charset="0"/>
                <a:cs typeface="Arial" panose="020B0604020202020204" pitchFamily="34" charset="0"/>
              </a:rPr>
              <a:t>Architecture Design</a:t>
            </a:r>
            <a:endParaRPr lang="en-GB" b="1" dirty="0">
              <a:solidFill>
                <a:srgbClr val="002060"/>
              </a:solidFill>
              <a:latin typeface="Arial" panose="020B0604020202020204" pitchFamily="34" charset="0"/>
              <a:cs typeface="Arial" panose="020B0604020202020204" pitchFamily="34" charset="0"/>
            </a:endParaRPr>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3152658"/>
          </a:xfrm>
        </p:spPr>
        <p:txBody>
          <a:bodyPr/>
          <a:lstStyle/>
          <a:p>
            <a:r>
              <a:rPr lang="en-GB" dirty="0"/>
              <a:t>Objectives of Lecture 6</a:t>
            </a:r>
          </a:p>
          <a:p>
            <a:pPr lvl="1">
              <a:lnSpc>
                <a:spcPct val="150000"/>
              </a:lnSpc>
            </a:pPr>
            <a:r>
              <a:rPr lang="en-US" dirty="0"/>
              <a:t>Describe the fundamental components of an information system.</a:t>
            </a:r>
          </a:p>
          <a:p>
            <a:pPr lvl="1">
              <a:lnSpc>
                <a:spcPct val="150000"/>
              </a:lnSpc>
            </a:pPr>
            <a:r>
              <a:rPr lang="en-US" dirty="0"/>
              <a:t>Describe client–server, server‐based, and mobile application architectures.</a:t>
            </a:r>
          </a:p>
          <a:p>
            <a:pPr lvl="1">
              <a:lnSpc>
                <a:spcPct val="150000"/>
              </a:lnSpc>
            </a:pPr>
            <a:r>
              <a:rPr lang="en-US" dirty="0"/>
              <a:t>Describe how cloud computing can be incorporated as a system architecture component.</a:t>
            </a:r>
          </a:p>
          <a:p>
            <a:pPr lvl="1">
              <a:lnSpc>
                <a:spcPct val="150000"/>
              </a:lnSpc>
            </a:pPr>
            <a:r>
              <a:rPr lang="en-US" dirty="0"/>
              <a:t>Explain how operational, performance, security, cultural, and political requirements affect the architecture design.</a:t>
            </a:r>
          </a:p>
          <a:p>
            <a:pPr lvl="1">
              <a:lnSpc>
                <a:spcPct val="150000"/>
              </a:lnSpc>
            </a:pPr>
            <a:r>
              <a:rPr lang="en-US" dirty="0"/>
              <a:t>Estimate the build to be able to complete the planning part of the 1</a:t>
            </a:r>
            <a:r>
              <a:rPr lang="en-US" baseline="30000" dirty="0"/>
              <a:t>st</a:t>
            </a:r>
            <a:r>
              <a:rPr lang="en-US" dirty="0"/>
              <a:t> hand in.</a:t>
            </a:r>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dirty="0"/>
          </a:p>
        </p:txBody>
      </p:sp>
    </p:spTree>
    <p:extLst>
      <p:ext uri="{BB962C8B-B14F-4D97-AF65-F5344CB8AC3E}">
        <p14:creationId xmlns:p14="http://schemas.microsoft.com/office/powerpoint/2010/main" val="29498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pPr marL="0" indent="0">
              <a:buNone/>
            </a:pPr>
            <a:r>
              <a:rPr lang="en-GB" dirty="0"/>
              <a:t>Introduction</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63240" y="1340768"/>
            <a:ext cx="8241208" cy="3997376"/>
          </a:xfrm>
        </p:spPr>
        <p:txBody>
          <a:bodyPr/>
          <a:lstStyle/>
          <a:p>
            <a:r>
              <a:rPr lang="en-US" dirty="0"/>
              <a:t>Creation of the architecture design includes the plan for how the information system components will be distributed across multiple computers and what hardware, operating system software, and application software will be used on each computer (e.g., cross-platform software).</a:t>
            </a:r>
          </a:p>
          <a:p>
            <a:r>
              <a:rPr lang="en-US" dirty="0"/>
              <a:t>Designing the system architecture can be quite difficult; therefore, many organizations use the skills of experienced, expert system architects (consultants or employees) who specialize in the task.</a:t>
            </a:r>
          </a:p>
          <a:p>
            <a:r>
              <a:rPr lang="en-US" dirty="0"/>
              <a:t>Specialists ensure that the new system is developed as a unified, coherent software system that satisfies the user and functional requirements and conforms to the organization's architectural standards and goals. </a:t>
            </a:r>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03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4</a:t>
            </a:fld>
            <a:endParaRPr lang="en-GB" altLang="en-US"/>
          </a:p>
        </p:txBody>
      </p:sp>
    </p:spTree>
    <p:extLst>
      <p:ext uri="{BB962C8B-B14F-4D97-AF65-F5344CB8AC3E}">
        <p14:creationId xmlns:p14="http://schemas.microsoft.com/office/powerpoint/2010/main" val="9039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457200" y="273050"/>
            <a:ext cx="3008313" cy="1162050"/>
          </a:xfrm>
        </p:spPr>
        <p:txBody>
          <a:bodyPr wrap="square" anchor="b">
            <a:normAutofit/>
          </a:bodyPr>
          <a:lstStyle/>
          <a:p>
            <a:r>
              <a:rPr lang="en-US" dirty="0"/>
              <a:t>Architectural Components</a:t>
            </a:r>
            <a:endParaRPr lang="en-GB" dirty="0"/>
          </a:p>
        </p:txBody>
      </p:sp>
      <p:sp>
        <p:nvSpPr>
          <p:cNvPr id="11" name="Text Placeholder 3">
            <a:extLst>
              <a:ext uri="{FF2B5EF4-FFF2-40B4-BE49-F238E27FC236}">
                <a16:creationId xmlns:a16="http://schemas.microsoft.com/office/drawing/2014/main" id="{F5E7283D-A7AC-439B-89B1-7A819569AB9A}"/>
              </a:ext>
            </a:extLst>
          </p:cNvPr>
          <p:cNvSpPr>
            <a:spLocks noGrp="1"/>
          </p:cNvSpPr>
          <p:nvPr>
            <p:ph type="body" sz="half" idx="2"/>
          </p:nvPr>
        </p:nvSpPr>
        <p:spPr>
          <a:xfrm>
            <a:off x="457200" y="1435100"/>
            <a:ext cx="3008313" cy="4056047"/>
          </a:xfrm>
        </p:spPr>
        <p:txBody>
          <a:bodyPr/>
          <a:lstStyle/>
          <a:p>
            <a:r>
              <a:rPr lang="en-US" dirty="0"/>
              <a:t>All software systems can be divided into four basic functions:</a:t>
            </a:r>
          </a:p>
          <a:p>
            <a:pPr marL="285750" indent="-285750">
              <a:buFont typeface="Arial" panose="020B0604020202020204" pitchFamily="34" charset="0"/>
              <a:buChar char="•"/>
            </a:pPr>
            <a:r>
              <a:rPr lang="en-US" dirty="0"/>
              <a:t>data storage: </a:t>
            </a:r>
            <a:r>
              <a:rPr lang="it-IT" dirty="0"/>
              <a:t>data entities documented in ERDs;</a:t>
            </a:r>
          </a:p>
          <a:p>
            <a:pPr marL="285750" indent="-285750">
              <a:buFont typeface="Arial" panose="020B0604020202020204" pitchFamily="34" charset="0"/>
              <a:buChar char="•"/>
            </a:pPr>
            <a:r>
              <a:rPr lang="en-US" dirty="0"/>
              <a:t>data access logic: Structured Query Language (SQL);</a:t>
            </a:r>
          </a:p>
          <a:p>
            <a:pPr marL="285750" indent="-285750">
              <a:buFont typeface="Arial" panose="020B0604020202020204" pitchFamily="34" charset="0"/>
              <a:buChar char="•"/>
            </a:pPr>
            <a:r>
              <a:rPr lang="en-US" dirty="0"/>
              <a:t>application logic: documented in the Flow Diagrams;</a:t>
            </a:r>
          </a:p>
          <a:p>
            <a:pPr marL="285750" indent="-285750">
              <a:buFont typeface="Arial" panose="020B0604020202020204" pitchFamily="34" charset="0"/>
              <a:buChar char="•"/>
            </a:pPr>
            <a:r>
              <a:rPr lang="en-US" dirty="0"/>
              <a:t>presentation logic: display of information to the user and the acceptance of the user's commands;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03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5</a:t>
            </a:fld>
            <a:endParaRPr lang="en-GB" altLang="en-US"/>
          </a:p>
        </p:txBody>
      </p:sp>
      <p:graphicFrame>
        <p:nvGraphicFramePr>
          <p:cNvPr id="22" name="Content Placeholder 2">
            <a:extLst>
              <a:ext uri="{FF2B5EF4-FFF2-40B4-BE49-F238E27FC236}">
                <a16:creationId xmlns:a16="http://schemas.microsoft.com/office/drawing/2014/main" id="{A05EE372-B50B-437F-8C66-4A33BABC8BED}"/>
              </a:ext>
            </a:extLst>
          </p:cNvPr>
          <p:cNvGraphicFramePr>
            <a:graphicFrameLocks noGrp="1"/>
          </p:cNvGraphicFramePr>
          <p:nvPr>
            <p:ph idx="1"/>
            <p:extLst>
              <p:ext uri="{D42A27DB-BD31-4B8C-83A1-F6EECF244321}">
                <p14:modId xmlns:p14="http://schemas.microsoft.com/office/powerpoint/2010/main" val="2432102023"/>
              </p:ext>
            </p:extLst>
          </p:nvPr>
        </p:nvGraphicFramePr>
        <p:xfrm>
          <a:off x="3575050" y="273050"/>
          <a:ext cx="5111750" cy="585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761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457200" y="273050"/>
            <a:ext cx="7616825" cy="1162050"/>
          </a:xfrm>
        </p:spPr>
        <p:txBody>
          <a:bodyPr wrap="square" anchor="b">
            <a:normAutofit/>
          </a:bodyPr>
          <a:lstStyle/>
          <a:p>
            <a:r>
              <a:rPr lang="en-GB" dirty="0"/>
              <a:t>Client–Server Architectures</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type="body" sz="half" idx="2"/>
          </p:nvPr>
        </p:nvSpPr>
        <p:spPr>
          <a:xfrm>
            <a:off x="457200" y="1435100"/>
            <a:ext cx="4402832" cy="4586188"/>
          </a:xfrm>
        </p:spPr>
        <p:txBody>
          <a:bodyPr wrap="square" anchor="t">
            <a:normAutofit fontScale="92500" lnSpcReduction="10000"/>
          </a:bodyPr>
          <a:lstStyle/>
          <a:p>
            <a:pPr marL="285750" indent="-285750">
              <a:buFont typeface="Arial" panose="020B0604020202020204" pitchFamily="34" charset="0"/>
              <a:buChar char="•"/>
            </a:pPr>
            <a:r>
              <a:rPr lang="en-US" dirty="0"/>
              <a:t>Attempt to balance the processing between client devices and one or more server devices. </a:t>
            </a:r>
          </a:p>
          <a:p>
            <a:pPr marL="285750" indent="-285750">
              <a:buFont typeface="Arial" panose="020B0604020202020204" pitchFamily="34" charset="0"/>
              <a:buChar char="•"/>
            </a:pPr>
            <a:r>
              <a:rPr lang="en-US" dirty="0"/>
              <a:t>In these architectures, the client is responsible for the presentation logic, whereas the server is responsible for the data access logic and data storage.</a:t>
            </a:r>
          </a:p>
          <a:p>
            <a:pPr marL="285750" indent="-285750" algn="just">
              <a:buFont typeface="Arial" panose="020B0604020202020204" pitchFamily="34" charset="0"/>
              <a:buChar char="•"/>
            </a:pPr>
            <a:r>
              <a:rPr lang="en-US" dirty="0"/>
              <a:t>Most of the application logic, it is called a thick or fat client.</a:t>
            </a:r>
          </a:p>
          <a:p>
            <a:pPr marL="285750" indent="-285750">
              <a:buFont typeface="Arial" panose="020B0604020202020204" pitchFamily="34" charset="0"/>
              <a:buChar char="•"/>
            </a:pPr>
            <a:r>
              <a:rPr lang="en-US" dirty="0"/>
              <a:t>Thin clients, containing just a small portion of the application logic, are popular because of lower overhead and easier maintainable.</a:t>
            </a:r>
          </a:p>
          <a:p>
            <a:pPr marL="285750" indent="-285750">
              <a:buFont typeface="Arial" panose="020B0604020202020204" pitchFamily="34" charset="0"/>
              <a:buChar char="•"/>
            </a:pPr>
            <a:r>
              <a:rPr lang="en-US" dirty="0"/>
              <a:t>Client–server architectures have four important benefits:</a:t>
            </a:r>
          </a:p>
          <a:p>
            <a:pPr marL="742950" lvl="1" indent="-285750">
              <a:buFont typeface="Arial" panose="020B0604020202020204" pitchFamily="34" charset="0"/>
              <a:buChar char="•"/>
            </a:pPr>
            <a:r>
              <a:rPr lang="en-GB" dirty="0"/>
              <a:t>Scalable</a:t>
            </a:r>
          </a:p>
          <a:p>
            <a:pPr marL="742950" lvl="1" indent="-285750">
              <a:buFont typeface="Arial" panose="020B0604020202020204" pitchFamily="34" charset="0"/>
              <a:buChar char="•"/>
            </a:pPr>
            <a:r>
              <a:rPr lang="en-US" dirty="0"/>
              <a:t>support many different types of clients and servers.</a:t>
            </a:r>
          </a:p>
          <a:p>
            <a:pPr marL="742950" lvl="1" indent="-285750">
              <a:buFont typeface="Arial" panose="020B0604020202020204" pitchFamily="34" charset="0"/>
              <a:buChar char="•"/>
            </a:pPr>
            <a:r>
              <a:rPr lang="en-US" dirty="0"/>
              <a:t>simple to clearly separate the presentation logic, the application logic, and the data access logic</a:t>
            </a:r>
          </a:p>
          <a:p>
            <a:pPr marL="742950" lvl="1" indent="-285750">
              <a:buFont typeface="Arial" panose="020B0604020202020204" pitchFamily="34" charset="0"/>
              <a:buChar char="•"/>
            </a:pPr>
            <a:r>
              <a:rPr lang="en-US" dirty="0"/>
              <a:t>only the applications requiring that server will fail</a:t>
            </a:r>
            <a:endParaRPr lang="en-GB"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03 November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6</a:t>
            </a:fld>
            <a:endParaRPr lang="en-GB" altLang="en-US"/>
          </a:p>
        </p:txBody>
      </p:sp>
      <p:pic>
        <p:nvPicPr>
          <p:cNvPr id="6" name="Picture 5">
            <a:extLst>
              <a:ext uri="{FF2B5EF4-FFF2-40B4-BE49-F238E27FC236}">
                <a16:creationId xmlns:a16="http://schemas.microsoft.com/office/drawing/2014/main" id="{ACA7F281-6FBA-4789-9499-4BCFF7FB89C2}"/>
              </a:ext>
            </a:extLst>
          </p:cNvPr>
          <p:cNvPicPr>
            <a:picLocks noChangeAspect="1"/>
          </p:cNvPicPr>
          <p:nvPr/>
        </p:nvPicPr>
        <p:blipFill>
          <a:blip r:embed="rId2"/>
          <a:stretch>
            <a:fillRect/>
          </a:stretch>
        </p:blipFill>
        <p:spPr>
          <a:xfrm>
            <a:off x="4860032" y="2348880"/>
            <a:ext cx="3878739" cy="1951683"/>
          </a:xfrm>
          <a:prstGeom prst="rect">
            <a:avLst/>
          </a:prstGeom>
        </p:spPr>
      </p:pic>
    </p:spTree>
    <p:extLst>
      <p:ext uri="{BB962C8B-B14F-4D97-AF65-F5344CB8AC3E}">
        <p14:creationId xmlns:p14="http://schemas.microsoft.com/office/powerpoint/2010/main" val="3883484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vert="horz" wrap="square" lIns="91440" tIns="45720" rIns="91440" bIns="45720" numCol="1" anchor="t" anchorCtr="0" compatLnSpc="1">
            <a:prstTxWarp prst="textNoShape">
              <a:avLst/>
            </a:prstTxWarp>
            <a:normAutofit/>
          </a:bodyPr>
          <a:lstStyle/>
          <a:p>
            <a:r>
              <a:rPr lang="en-US" dirty="0"/>
              <a:t>Client–Server Tiers</a:t>
            </a:r>
            <a:endParaRPr lang="en-GB" dirty="0"/>
          </a:p>
        </p:txBody>
      </p:sp>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381000" y="1447799"/>
            <a:ext cx="8151440" cy="452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77500" lnSpcReduction="20000"/>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pPr marL="285750" indent="-285750">
              <a:lnSpc>
                <a:spcPct val="100000"/>
              </a:lnSpc>
              <a:buFont typeface="Arial" panose="020B0604020202020204" pitchFamily="34" charset="0"/>
              <a:buChar char="•"/>
            </a:pPr>
            <a:r>
              <a:rPr lang="en-US" sz="1500" dirty="0"/>
              <a:t>two‐tiered architecture: the server is responsible for the data and the client is responsible for the application and presentation.</a:t>
            </a:r>
          </a:p>
          <a:p>
            <a:pPr marL="285750" indent="-285750">
              <a:lnSpc>
                <a:spcPct val="100000"/>
              </a:lnSpc>
              <a:buFont typeface="Arial" panose="020B0604020202020204" pitchFamily="34" charset="0"/>
              <a:buChar char="•"/>
            </a:pPr>
            <a:endParaRPr lang="en-US" sz="1500" dirty="0"/>
          </a:p>
          <a:p>
            <a:pPr marL="285750" indent="-285750">
              <a:lnSpc>
                <a:spcPct val="100000"/>
              </a:lnSpc>
              <a:buFont typeface="Arial" panose="020B0604020202020204" pitchFamily="34" charset="0"/>
              <a:buChar char="•"/>
            </a:pPr>
            <a:endParaRPr lang="en-US" sz="1500" dirty="0"/>
          </a:p>
          <a:p>
            <a:pPr marL="285750" indent="-285750">
              <a:lnSpc>
                <a:spcPct val="100000"/>
              </a:lnSpc>
              <a:buFont typeface="Arial" panose="020B0604020202020204" pitchFamily="34" charset="0"/>
              <a:buChar char="•"/>
            </a:pPr>
            <a:endParaRPr lang="en-US" sz="1500" dirty="0"/>
          </a:p>
          <a:p>
            <a:pPr marL="285750" indent="-285750">
              <a:lnSpc>
                <a:spcPct val="100000"/>
              </a:lnSpc>
              <a:buFont typeface="Arial" panose="020B0604020202020204" pitchFamily="34" charset="0"/>
              <a:buChar char="•"/>
            </a:pPr>
            <a:endParaRPr lang="en-US" sz="1500" dirty="0"/>
          </a:p>
          <a:p>
            <a:pPr marL="285750" indent="-285750">
              <a:lnSpc>
                <a:spcPct val="100000"/>
              </a:lnSpc>
              <a:buFont typeface="Arial" panose="020B0604020202020204" pitchFamily="34" charset="0"/>
              <a:buChar char="•"/>
            </a:pPr>
            <a:endParaRPr lang="en-US" sz="1500" dirty="0"/>
          </a:p>
          <a:p>
            <a:pPr marL="285750" indent="-285750">
              <a:lnSpc>
                <a:spcPct val="100000"/>
              </a:lnSpc>
              <a:buFont typeface="Arial" panose="020B0604020202020204" pitchFamily="34" charset="0"/>
              <a:buChar char="•"/>
            </a:pPr>
            <a:endParaRPr lang="en-US" sz="1500" dirty="0"/>
          </a:p>
          <a:p>
            <a:pPr marL="285750" indent="-285750">
              <a:lnSpc>
                <a:spcPct val="100000"/>
              </a:lnSpc>
              <a:buFont typeface="Arial" panose="020B0604020202020204" pitchFamily="34" charset="0"/>
              <a:buChar char="•"/>
            </a:pPr>
            <a:endParaRPr lang="en-US" sz="1500" dirty="0"/>
          </a:p>
          <a:p>
            <a:pPr marL="285750" indent="-285750">
              <a:lnSpc>
                <a:spcPct val="100000"/>
              </a:lnSpc>
              <a:buFont typeface="Arial" panose="020B0604020202020204" pitchFamily="34" charset="0"/>
              <a:buChar char="•"/>
            </a:pPr>
            <a:r>
              <a:rPr lang="en-US" sz="1500" dirty="0"/>
              <a:t>three‐tiered architecture: the software on the client computer is responsible for presentation logic, an application server(s) is responsible for the application logic, and a separate database server(s) is responsible for the data access logic and data storage</a:t>
            </a:r>
          </a:p>
          <a:p>
            <a:pPr marL="285750" indent="-285750">
              <a:lnSpc>
                <a:spcPct val="100000"/>
              </a:lnSpc>
              <a:buFont typeface="Arial" panose="020B0604020202020204" pitchFamily="34" charset="0"/>
              <a:buChar char="•"/>
            </a:pPr>
            <a:endParaRPr lang="en-US" sz="1500" dirty="0"/>
          </a:p>
          <a:p>
            <a:pPr marL="285750" indent="-285750">
              <a:lnSpc>
                <a:spcPct val="100000"/>
              </a:lnSpc>
              <a:buFont typeface="Arial" panose="020B0604020202020204" pitchFamily="34" charset="0"/>
              <a:buChar char="•"/>
            </a:pPr>
            <a:endParaRPr lang="en-US" sz="1500" dirty="0"/>
          </a:p>
          <a:p>
            <a:pPr marL="285750" indent="-285750">
              <a:lnSpc>
                <a:spcPct val="100000"/>
              </a:lnSpc>
              <a:buFont typeface="Arial" panose="020B0604020202020204" pitchFamily="34" charset="0"/>
              <a:buChar char="•"/>
            </a:pPr>
            <a:endParaRPr lang="en-US" sz="1500" dirty="0"/>
          </a:p>
          <a:p>
            <a:pPr marL="285750" indent="-285750">
              <a:lnSpc>
                <a:spcPct val="100000"/>
              </a:lnSpc>
              <a:buFont typeface="Arial" panose="020B0604020202020204" pitchFamily="34" charset="0"/>
              <a:buChar char="•"/>
            </a:pPr>
            <a:endParaRPr lang="en-US" sz="1500" dirty="0"/>
          </a:p>
          <a:p>
            <a:pPr marL="285750" indent="-285750">
              <a:lnSpc>
                <a:spcPct val="100000"/>
              </a:lnSpc>
              <a:buFont typeface="Arial" panose="020B0604020202020204" pitchFamily="34" charset="0"/>
              <a:buChar char="•"/>
            </a:pPr>
            <a:endParaRPr lang="en-US" sz="1500" dirty="0"/>
          </a:p>
          <a:p>
            <a:pPr marL="285750" indent="-285750">
              <a:lnSpc>
                <a:spcPct val="100000"/>
              </a:lnSpc>
              <a:buFont typeface="Arial" panose="020B0604020202020204" pitchFamily="34" charset="0"/>
              <a:buChar char="•"/>
            </a:pPr>
            <a:endParaRPr lang="en-US" sz="1500" dirty="0"/>
          </a:p>
          <a:p>
            <a:pPr marL="285750" indent="-285750">
              <a:lnSpc>
                <a:spcPct val="100000"/>
              </a:lnSpc>
              <a:buFont typeface="Arial" panose="020B0604020202020204" pitchFamily="34" charset="0"/>
              <a:buChar char="•"/>
            </a:pPr>
            <a:r>
              <a:rPr lang="en-US" sz="1500" dirty="0"/>
              <a:t>n‐tiered architecture distributes the work of the application (the middle tier) among multiple layers of more specialized server computers.</a:t>
            </a:r>
          </a:p>
          <a:p>
            <a:pPr marL="285750" indent="-285750">
              <a:lnSpc>
                <a:spcPct val="100000"/>
              </a:lnSpc>
              <a:buFont typeface="Arial" panose="020B0604020202020204" pitchFamily="34" charset="0"/>
              <a:buChar char="•"/>
            </a:pPr>
            <a:endParaRPr lang="en-US" sz="1500" dirty="0"/>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C4C9B118-951F-4210-95A1-158B23349F78}" type="datetime4">
              <a:rPr lang="en-GB" altLang="en-US" kern="1200">
                <a:latin typeface="+mn-lt"/>
                <a:ea typeface="+mn-ea"/>
                <a:cs typeface="Arial" charset="0"/>
              </a:rPr>
              <a:pPr>
                <a:spcAft>
                  <a:spcPts val="600"/>
                </a:spcAft>
                <a:defRPr/>
              </a:pPr>
              <a:t>03 November 2020</a:t>
            </a:fld>
            <a:endParaRPr lang="en-GB" altLang="en-US" kern="1200">
              <a:latin typeface="+mn-lt"/>
              <a:ea typeface="+mn-ea"/>
              <a:cs typeface="Arial" charset="0"/>
            </a:endParaRPr>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9A546908-54B0-4EF9-B997-73888F4A5500}" type="slidenum">
              <a:rPr lang="en-GB" altLang="en-US" kern="1200">
                <a:latin typeface="+mn-lt"/>
                <a:ea typeface="+mn-ea"/>
                <a:cs typeface="+mn-cs"/>
              </a:rPr>
              <a:pPr>
                <a:spcAft>
                  <a:spcPts val="600"/>
                </a:spcAft>
                <a:defRPr/>
              </a:pPr>
              <a:t>7</a:t>
            </a:fld>
            <a:endParaRPr lang="en-GB" altLang="en-US" kern="1200">
              <a:latin typeface="+mn-lt"/>
              <a:ea typeface="+mn-ea"/>
              <a:cs typeface="+mn-cs"/>
            </a:endParaRPr>
          </a:p>
        </p:txBody>
      </p:sp>
      <p:pic>
        <p:nvPicPr>
          <p:cNvPr id="3" name="Picture 2">
            <a:extLst>
              <a:ext uri="{FF2B5EF4-FFF2-40B4-BE49-F238E27FC236}">
                <a16:creationId xmlns:a16="http://schemas.microsoft.com/office/drawing/2014/main" id="{16AD6258-2A1B-4FBA-AF0E-E5ADE1F96A83}"/>
              </a:ext>
            </a:extLst>
          </p:cNvPr>
          <p:cNvPicPr>
            <a:picLocks noChangeAspect="1"/>
          </p:cNvPicPr>
          <p:nvPr/>
        </p:nvPicPr>
        <p:blipFill>
          <a:blip r:embed="rId2"/>
          <a:stretch>
            <a:fillRect/>
          </a:stretch>
        </p:blipFill>
        <p:spPr>
          <a:xfrm>
            <a:off x="2505025" y="1815171"/>
            <a:ext cx="3903390" cy="1457265"/>
          </a:xfrm>
          <a:prstGeom prst="rect">
            <a:avLst/>
          </a:prstGeom>
        </p:spPr>
      </p:pic>
      <p:pic>
        <p:nvPicPr>
          <p:cNvPr id="7" name="Picture 6">
            <a:extLst>
              <a:ext uri="{FF2B5EF4-FFF2-40B4-BE49-F238E27FC236}">
                <a16:creationId xmlns:a16="http://schemas.microsoft.com/office/drawing/2014/main" id="{4A880F61-74ED-452E-BCB3-FDF28DCCF99E}"/>
              </a:ext>
            </a:extLst>
          </p:cNvPr>
          <p:cNvPicPr>
            <a:picLocks noChangeAspect="1"/>
          </p:cNvPicPr>
          <p:nvPr/>
        </p:nvPicPr>
        <p:blipFill>
          <a:blip r:embed="rId3"/>
          <a:stretch>
            <a:fillRect/>
          </a:stretch>
        </p:blipFill>
        <p:spPr>
          <a:xfrm>
            <a:off x="2441799" y="4105403"/>
            <a:ext cx="4184201" cy="1313926"/>
          </a:xfrm>
          <a:prstGeom prst="rect">
            <a:avLst/>
          </a:prstGeom>
        </p:spPr>
      </p:pic>
    </p:spTree>
    <p:extLst>
      <p:ext uri="{BB962C8B-B14F-4D97-AF65-F5344CB8AC3E}">
        <p14:creationId xmlns:p14="http://schemas.microsoft.com/office/powerpoint/2010/main" val="2358573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vert="horz" wrap="square" lIns="91440" tIns="45720" rIns="91440" bIns="45720" numCol="1" anchor="t" anchorCtr="0" compatLnSpc="1">
            <a:prstTxWarp prst="textNoShape">
              <a:avLst/>
            </a:prstTxWarp>
            <a:normAutofit/>
          </a:bodyPr>
          <a:lstStyle/>
          <a:p>
            <a:r>
              <a:rPr lang="en-GB" dirty="0"/>
              <a:t>Server‐Based Architecture</a:t>
            </a:r>
          </a:p>
        </p:txBody>
      </p:sp>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381000" y="1447800"/>
            <a:ext cx="4551040" cy="4357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lnSpcReduction="10000"/>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pPr marL="285750" indent="-285750" algn="just">
              <a:lnSpc>
                <a:spcPct val="100000"/>
              </a:lnSpc>
              <a:buFont typeface="Arial" panose="020B0604020202020204" pitchFamily="34" charset="0"/>
              <a:buChar char="•"/>
            </a:pPr>
            <a:r>
              <a:rPr lang="en-US" sz="1300" dirty="0"/>
              <a:t>Was the first architecture used in information systems but did not remain the only option as hardware and software evolved.</a:t>
            </a:r>
          </a:p>
          <a:p>
            <a:pPr marL="285750" indent="-285750" algn="just">
              <a:lnSpc>
                <a:spcPct val="100000"/>
              </a:lnSpc>
              <a:buFont typeface="Arial" panose="020B0604020202020204" pitchFamily="34" charset="0"/>
              <a:buChar char="•"/>
            </a:pPr>
            <a:endParaRPr lang="en-US" sz="1300" dirty="0"/>
          </a:p>
          <a:p>
            <a:pPr marL="285750" indent="-285750" algn="just">
              <a:lnSpc>
                <a:spcPct val="100000"/>
              </a:lnSpc>
              <a:buFont typeface="Arial" panose="020B0604020202020204" pitchFamily="34" charset="0"/>
              <a:buChar char="•"/>
            </a:pPr>
            <a:r>
              <a:rPr lang="en-US" sz="1300" dirty="0"/>
              <a:t>the server (usually, a central mainframe computer) performs all four application functions. </a:t>
            </a:r>
          </a:p>
          <a:p>
            <a:pPr marL="285750" indent="-285750" algn="just">
              <a:lnSpc>
                <a:spcPct val="100000"/>
              </a:lnSpc>
              <a:buFont typeface="Arial" panose="020B0604020202020204" pitchFamily="34" charset="0"/>
              <a:buChar char="•"/>
            </a:pPr>
            <a:r>
              <a:rPr lang="en-US" sz="1300" dirty="0"/>
              <a:t>The clients (in those days, “dumb” terminals) enable users to send and receive messages to and from the server computer. </a:t>
            </a:r>
          </a:p>
          <a:p>
            <a:pPr marL="285750" indent="-285750" algn="just">
              <a:lnSpc>
                <a:spcPct val="100000"/>
              </a:lnSpc>
              <a:buFont typeface="Arial" panose="020B0604020202020204" pitchFamily="34" charset="0"/>
              <a:buChar char="•"/>
            </a:pPr>
            <a:r>
              <a:rPr lang="en-US" sz="1300" dirty="0"/>
              <a:t>The clients merely captured keystrokes and sent them to the server for processing, and accepted instructions from the server on what to display.</a:t>
            </a:r>
          </a:p>
          <a:p>
            <a:pPr marL="285750" indent="-285750" algn="just">
              <a:lnSpc>
                <a:spcPct val="100000"/>
              </a:lnSpc>
              <a:buFont typeface="Arial" panose="020B0604020202020204" pitchFamily="34" charset="0"/>
              <a:buChar char="•"/>
            </a:pPr>
            <a:r>
              <a:rPr lang="en-US" sz="1300" dirty="0"/>
              <a:t>Zero client, or ultrathin client, is a server‐based computing model that is often used today in a virtual desktop infrastructure (VDI). </a:t>
            </a:r>
          </a:p>
          <a:p>
            <a:pPr marL="285750" indent="-285750" algn="just">
              <a:lnSpc>
                <a:spcPct val="100000"/>
              </a:lnSpc>
              <a:buFont typeface="Arial" panose="020B0604020202020204" pitchFamily="34" charset="0"/>
              <a:buChar char="•"/>
            </a:pPr>
            <a:r>
              <a:rPr lang="en-US" sz="1300" dirty="0"/>
              <a:t>The zero client computing model provides an efficient and secure way to deliver applications to end users. </a:t>
            </a:r>
          </a:p>
          <a:p>
            <a:pPr marL="285750" indent="-285750" algn="just">
              <a:lnSpc>
                <a:spcPct val="100000"/>
              </a:lnSpc>
              <a:buFont typeface="Arial" panose="020B0604020202020204" pitchFamily="34" charset="0"/>
              <a:buChar char="•"/>
            </a:pPr>
            <a:r>
              <a:rPr lang="en-US" sz="1300" dirty="0"/>
              <a:t>Administration is easy and multiple virtual PCs can be run on server class hardware in VDI environments, significantly reducing the number of physical PCs that must be acquired and maintained. </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C4C9B118-951F-4210-95A1-158B23349F78}" type="datetime4">
              <a:rPr lang="en-GB" altLang="en-US" kern="1200">
                <a:latin typeface="+mn-lt"/>
                <a:ea typeface="+mn-ea"/>
                <a:cs typeface="Arial" charset="0"/>
              </a:rPr>
              <a:pPr>
                <a:spcAft>
                  <a:spcPts val="600"/>
                </a:spcAft>
                <a:defRPr/>
              </a:pPr>
              <a:t>03 November 2020</a:t>
            </a:fld>
            <a:endParaRPr lang="en-GB" altLang="en-US" kern="1200">
              <a:latin typeface="+mn-lt"/>
              <a:ea typeface="+mn-ea"/>
              <a:cs typeface="Arial" charset="0"/>
            </a:endParaRPr>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9A546908-54B0-4EF9-B997-73888F4A5500}" type="slidenum">
              <a:rPr lang="en-GB" altLang="en-US" kern="1200">
                <a:latin typeface="+mn-lt"/>
                <a:ea typeface="+mn-ea"/>
                <a:cs typeface="+mn-cs"/>
              </a:rPr>
              <a:pPr>
                <a:spcAft>
                  <a:spcPts val="600"/>
                </a:spcAft>
                <a:defRPr/>
              </a:pPr>
              <a:t>8</a:t>
            </a:fld>
            <a:endParaRPr lang="en-GB" altLang="en-US" kern="1200">
              <a:latin typeface="+mn-lt"/>
              <a:ea typeface="+mn-ea"/>
              <a:cs typeface="+mn-cs"/>
            </a:endParaRPr>
          </a:p>
        </p:txBody>
      </p:sp>
      <p:pic>
        <p:nvPicPr>
          <p:cNvPr id="3" name="Picture 2">
            <a:extLst>
              <a:ext uri="{FF2B5EF4-FFF2-40B4-BE49-F238E27FC236}">
                <a16:creationId xmlns:a16="http://schemas.microsoft.com/office/drawing/2014/main" id="{DD9A3BEF-8136-4457-840B-33DFD8FF4BA4}"/>
              </a:ext>
            </a:extLst>
          </p:cNvPr>
          <p:cNvPicPr>
            <a:picLocks noChangeAspect="1"/>
          </p:cNvPicPr>
          <p:nvPr/>
        </p:nvPicPr>
        <p:blipFill>
          <a:blip r:embed="rId2"/>
          <a:stretch>
            <a:fillRect/>
          </a:stretch>
        </p:blipFill>
        <p:spPr>
          <a:xfrm>
            <a:off x="5044545" y="1988840"/>
            <a:ext cx="3657600" cy="2533650"/>
          </a:xfrm>
          <a:prstGeom prst="rect">
            <a:avLst/>
          </a:prstGeom>
        </p:spPr>
      </p:pic>
    </p:spTree>
    <p:extLst>
      <p:ext uri="{BB962C8B-B14F-4D97-AF65-F5344CB8AC3E}">
        <p14:creationId xmlns:p14="http://schemas.microsoft.com/office/powerpoint/2010/main" val="3583161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a:xfrm>
            <a:off x="381000" y="381000"/>
            <a:ext cx="8305800" cy="1066800"/>
          </a:xfrm>
        </p:spPr>
        <p:txBody>
          <a:bodyPr vert="horz" wrap="square" lIns="91440" tIns="45720" rIns="91440" bIns="45720" numCol="1" anchor="t" anchorCtr="0" compatLnSpc="1">
            <a:prstTxWarp prst="textNoShape">
              <a:avLst/>
            </a:prstTxWarp>
            <a:normAutofit/>
          </a:bodyPr>
          <a:lstStyle/>
          <a:p>
            <a:r>
              <a:rPr lang="en-US" dirty="0"/>
              <a:t>Mobile Application Architecture</a:t>
            </a:r>
            <a:endParaRPr lang="en-GB" dirty="0"/>
          </a:p>
        </p:txBody>
      </p:sp>
      <p:pic>
        <p:nvPicPr>
          <p:cNvPr id="8" name="Picture 7">
            <a:extLst>
              <a:ext uri="{FF2B5EF4-FFF2-40B4-BE49-F238E27FC236}">
                <a16:creationId xmlns:a16="http://schemas.microsoft.com/office/drawing/2014/main" id="{0691EAE2-2E46-45D8-89A7-4001D60EE993}"/>
              </a:ext>
            </a:extLst>
          </p:cNvPr>
          <p:cNvPicPr>
            <a:picLocks noChangeAspect="1"/>
          </p:cNvPicPr>
          <p:nvPr/>
        </p:nvPicPr>
        <p:blipFill>
          <a:blip r:embed="rId2"/>
          <a:stretch>
            <a:fillRect/>
          </a:stretch>
        </p:blipFill>
        <p:spPr>
          <a:xfrm>
            <a:off x="381000" y="2203323"/>
            <a:ext cx="4076700" cy="2527554"/>
          </a:xfrm>
          <a:prstGeom prst="rect">
            <a:avLst/>
          </a:prstGeom>
          <a:noFill/>
        </p:spPr>
      </p:pic>
      <p:sp>
        <p:nvSpPr>
          <p:cNvPr id="6" name="Content Placeholder 2">
            <a:extLst>
              <a:ext uri="{FF2B5EF4-FFF2-40B4-BE49-F238E27FC236}">
                <a16:creationId xmlns:a16="http://schemas.microsoft.com/office/drawing/2014/main" id="{7482BBD7-6894-4B73-9E6B-C3B56F9934EB}"/>
              </a:ext>
            </a:extLst>
          </p:cNvPr>
          <p:cNvSpPr txBox="1">
            <a:spLocks/>
          </p:cNvSpPr>
          <p:nvPr/>
        </p:nvSpPr>
        <p:spPr bwMode="auto">
          <a:xfrm>
            <a:off x="4610100" y="1447800"/>
            <a:ext cx="40767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a:lstStyle>
          <a:p>
            <a:pPr marL="285750" indent="-285750">
              <a:buFont typeface="Arial" panose="020B0604020202020204" pitchFamily="34" charset="0"/>
              <a:buChar char="•"/>
            </a:pPr>
            <a:r>
              <a:rPr lang="en-US" sz="1100"/>
              <a:t>In recent years, the variety and capability of mobile devices, such as tablet devices and smartphones, has led to a huge increase in demand for mobile consumer and business applications. </a:t>
            </a:r>
          </a:p>
          <a:p>
            <a:pPr marL="285750" indent="-285750">
              <a:buFont typeface="Arial" panose="020B0604020202020204" pitchFamily="34" charset="0"/>
              <a:buChar char="•"/>
            </a:pPr>
            <a:r>
              <a:rPr lang="en-US" sz="1100"/>
              <a:t>Opportunities abound to connect and inform both customers and employees.</a:t>
            </a:r>
          </a:p>
          <a:p>
            <a:pPr marL="285750" indent="-285750">
              <a:buFont typeface="Arial" panose="020B0604020202020204" pitchFamily="34" charset="0"/>
              <a:buChar char="•"/>
            </a:pPr>
            <a:r>
              <a:rPr lang="en-US" sz="1100"/>
              <a:t>If the application requires local processing using the mobile device's resources, such as the camera or GPS, and is only occasionally connected to the server, it should be created as a rich client.</a:t>
            </a:r>
          </a:p>
          <a:p>
            <a:pPr marL="285750" indent="-285750">
              <a:buFont typeface="Arial" panose="020B0604020202020204" pitchFamily="34" charset="0"/>
              <a:buChar char="•"/>
            </a:pPr>
            <a:r>
              <a:rPr lang="en-US" sz="1100"/>
              <a:t>Rich clients, the business and data access logic are included on the device along with the presentation logic.</a:t>
            </a:r>
          </a:p>
          <a:p>
            <a:pPr marL="285750" indent="-285750">
              <a:buFont typeface="Arial" panose="020B0604020202020204" pitchFamily="34" charset="0"/>
              <a:buChar char="•"/>
            </a:pPr>
            <a:r>
              <a:rPr lang="en-US" sz="1100"/>
              <a:t>technology choices for mobile applications:</a:t>
            </a:r>
          </a:p>
          <a:p>
            <a:pPr marL="476250" lvl="1" indent="-285750">
              <a:buFont typeface="Arial" panose="020B0604020202020204" pitchFamily="34" charset="0"/>
              <a:buChar char="•"/>
            </a:pPr>
            <a:r>
              <a:rPr lang="en-US" sz="1100"/>
              <a:t>    native applications,</a:t>
            </a:r>
          </a:p>
          <a:p>
            <a:pPr marL="476250" lvl="1" indent="-285750">
              <a:buFont typeface="Arial" panose="020B0604020202020204" pitchFamily="34" charset="0"/>
              <a:buChar char="•"/>
            </a:pPr>
            <a:r>
              <a:rPr lang="en-US" sz="1100"/>
              <a:t>    cross‐platform frameworks, and</a:t>
            </a:r>
          </a:p>
          <a:p>
            <a:pPr marL="476250" lvl="1" indent="-285750">
              <a:buFont typeface="Arial" panose="020B0604020202020204" pitchFamily="34" charset="0"/>
              <a:buChar char="•"/>
            </a:pPr>
            <a:r>
              <a:rPr lang="en-US" sz="1100"/>
              <a:t>    mobile Web apps.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a:xfrm>
            <a:off x="457200"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C4C9B118-951F-4210-95A1-158B23349F78}" type="datetime4">
              <a:rPr lang="en-GB" altLang="en-US" kern="1200">
                <a:latin typeface="+mn-lt"/>
                <a:ea typeface="+mn-ea"/>
                <a:cs typeface="Arial" charset="0"/>
              </a:rPr>
              <a:pPr>
                <a:spcAft>
                  <a:spcPts val="600"/>
                </a:spcAft>
                <a:defRPr/>
              </a:pPr>
              <a:t>03 November 2020</a:t>
            </a:fld>
            <a:endParaRPr lang="en-GB" altLang="en-US" kern="1200" dirty="0">
              <a:latin typeface="+mn-lt"/>
              <a:ea typeface="+mn-ea"/>
              <a:cs typeface="Arial" charset="0"/>
            </a:endParaRPr>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a:xfrm>
            <a:off x="5940425" y="6205538"/>
            <a:ext cx="2133600" cy="476250"/>
          </a:xfrm>
        </p:spPr>
        <p:txBody>
          <a:bodyPr vert="horz" wrap="square" lIns="91440" tIns="45720" rIns="91440" bIns="45720" numCol="1" anchor="t" anchorCtr="0" compatLnSpc="1">
            <a:prstTxWarp prst="textNoShape">
              <a:avLst/>
            </a:prstTxWarp>
            <a:normAutofit/>
          </a:bodyPr>
          <a:lstStyle/>
          <a:p>
            <a:pPr>
              <a:spcAft>
                <a:spcPts val="600"/>
              </a:spcAft>
              <a:defRPr/>
            </a:pPr>
            <a:fld id="{9A546908-54B0-4EF9-B997-73888F4A5500}" type="slidenum">
              <a:rPr lang="en-GB" altLang="en-US" kern="1200">
                <a:latin typeface="+mn-lt"/>
                <a:ea typeface="+mn-ea"/>
                <a:cs typeface="+mn-cs"/>
              </a:rPr>
              <a:pPr>
                <a:spcAft>
                  <a:spcPts val="600"/>
                </a:spcAft>
                <a:defRPr/>
              </a:pPr>
              <a:t>9</a:t>
            </a:fld>
            <a:endParaRPr lang="en-GB" altLang="en-US" kern="1200">
              <a:latin typeface="+mn-lt"/>
              <a:ea typeface="+mn-ea"/>
              <a:cs typeface="+mn-cs"/>
            </a:endParaRPr>
          </a:p>
        </p:txBody>
      </p:sp>
    </p:spTree>
    <p:extLst>
      <p:ext uri="{BB962C8B-B14F-4D97-AF65-F5344CB8AC3E}">
        <p14:creationId xmlns:p14="http://schemas.microsoft.com/office/powerpoint/2010/main" val="2683523494"/>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8B34987282E245925653206154BE59" ma:contentTypeVersion="12" ma:contentTypeDescription="Create a new document." ma:contentTypeScope="" ma:versionID="f866a80796db09659cea86d446771c66">
  <xsd:schema xmlns:xsd="http://www.w3.org/2001/XMLSchema" xmlns:xs="http://www.w3.org/2001/XMLSchema" xmlns:p="http://schemas.microsoft.com/office/2006/metadata/properties" xmlns:ns3="57d63fa3-3886-494d-940e-25df5bc14fd5" xmlns:ns4="70061780-d5d0-45df-9c4a-3caebf693f82" targetNamespace="http://schemas.microsoft.com/office/2006/metadata/properties" ma:root="true" ma:fieldsID="c86d2ab37c8e3716d9b3b344cdf3a206" ns3:_="" ns4:_="">
    <xsd:import namespace="57d63fa3-3886-494d-940e-25df5bc14fd5"/>
    <xsd:import namespace="70061780-d5d0-45df-9c4a-3caebf693f8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d63fa3-3886-494d-940e-25df5bc14f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061780-d5d0-45df-9c4a-3caebf693f8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0CBD1-DCB5-485F-9F11-D67C0363B90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71459BD-4046-44CF-B107-6F9F8090BE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d63fa3-3886-494d-940e-25df5bc14fd5"/>
    <ds:schemaRef ds:uri="70061780-d5d0-45df-9c4a-3caebf693f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0BBF3A-C574-478C-926E-E0754E7926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626</TotalTime>
  <Words>1589</Words>
  <Application>Microsoft Office PowerPoint</Application>
  <PresentationFormat>On-screen Show (4:3)</PresentationFormat>
  <Paragraphs>196</Paragraphs>
  <Slides>22</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Times</vt:lpstr>
      <vt:lpstr>Verdana</vt:lpstr>
      <vt:lpstr>blank</vt:lpstr>
      <vt:lpstr>1_blank</vt:lpstr>
      <vt:lpstr>Advanced Systems Analysis and Design  Architecture design  SOFT 30121 L11     </vt:lpstr>
      <vt:lpstr>PowerPoint Presentation</vt:lpstr>
      <vt:lpstr>Architecture Design</vt:lpstr>
      <vt:lpstr>Introduction</vt:lpstr>
      <vt:lpstr>Architectural Components</vt:lpstr>
      <vt:lpstr>Client–Server Architectures</vt:lpstr>
      <vt:lpstr>Client–Server Tiers</vt:lpstr>
      <vt:lpstr>Server‐Based Architecture</vt:lpstr>
      <vt:lpstr>Mobile Application Architecture</vt:lpstr>
      <vt:lpstr> Advances in Architecture Configurations</vt:lpstr>
      <vt:lpstr>Creating an Architecture Design</vt:lpstr>
      <vt:lpstr>Creating an Architecture Design</vt:lpstr>
      <vt:lpstr>Creating an Architecture Design</vt:lpstr>
      <vt:lpstr>Creating an Architecture Design</vt:lpstr>
      <vt:lpstr>Example Architecture: Oracle Apex</vt:lpstr>
      <vt:lpstr>MVC Architecture</vt:lpstr>
      <vt:lpstr>Architectural frameworks using MVC</vt:lpstr>
      <vt:lpstr>Putting Estimates in your plan</vt:lpstr>
      <vt:lpstr>We should have a set of requirements now</vt:lpstr>
      <vt:lpstr>The T-Shirt sizes need a conversion to get them into person days. </vt:lpstr>
      <vt:lpstr>Get the tasks into the plan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Transition from Requirements to Design  SOFT 30121 L4     </dc:title>
  <dc:creator>Pedro Machado</dc:creator>
  <cp:lastModifiedBy>King, Nigel</cp:lastModifiedBy>
  <cp:revision>22</cp:revision>
  <dcterms:created xsi:type="dcterms:W3CDTF">2020-10-18T16:02:50Z</dcterms:created>
  <dcterms:modified xsi:type="dcterms:W3CDTF">2020-11-03T21:19:11Z</dcterms:modified>
</cp:coreProperties>
</file>