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33"/>
  </p:notesMasterIdLst>
  <p:handoutMasterIdLst>
    <p:handoutMasterId r:id="rId34"/>
  </p:handoutMasterIdLst>
  <p:sldIdLst>
    <p:sldId id="660" r:id="rId6"/>
    <p:sldId id="511" r:id="rId7"/>
    <p:sldId id="663" r:id="rId8"/>
    <p:sldId id="686" r:id="rId9"/>
    <p:sldId id="705" r:id="rId10"/>
    <p:sldId id="706" r:id="rId11"/>
    <p:sldId id="707" r:id="rId12"/>
    <p:sldId id="708" r:id="rId13"/>
    <p:sldId id="709" r:id="rId14"/>
    <p:sldId id="710" r:id="rId15"/>
    <p:sldId id="712" r:id="rId16"/>
    <p:sldId id="711" r:id="rId17"/>
    <p:sldId id="713" r:id="rId18"/>
    <p:sldId id="714" r:id="rId19"/>
    <p:sldId id="715" r:id="rId20"/>
    <p:sldId id="718" r:id="rId21"/>
    <p:sldId id="704" r:id="rId22"/>
    <p:sldId id="716" r:id="rId23"/>
    <p:sldId id="717" r:id="rId24"/>
    <p:sldId id="719" r:id="rId25"/>
    <p:sldId id="720" r:id="rId26"/>
    <p:sldId id="721" r:id="rId27"/>
    <p:sldId id="722" r:id="rId28"/>
    <p:sldId id="723" r:id="rId29"/>
    <p:sldId id="724" r:id="rId30"/>
    <p:sldId id="725" r:id="rId31"/>
    <p:sldId id="524" r:id="rId32"/>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62" d="100"/>
          <a:sy n="62" d="100"/>
        </p:scale>
        <p:origin x="696" y="48"/>
      </p:cViewPr>
      <p:guideLst>
        <p:guide orient="horz" pos="2160"/>
        <p:guide pos="2880"/>
      </p:guideLst>
    </p:cSldViewPr>
  </p:slideViewPr>
  <p:outlineViewPr>
    <p:cViewPr>
      <p:scale>
        <a:sx n="33" d="100"/>
        <a:sy n="33" d="100"/>
      </p:scale>
      <p:origin x="0" y="-15424"/>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10/11/2020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11/10/2020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27</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10 November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10 November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10 November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10 November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10 November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10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10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10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10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10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10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10 November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User Interface Design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L13</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C460-2D21-4781-B15D-3956D366303E}"/>
              </a:ext>
            </a:extLst>
          </p:cNvPr>
          <p:cNvSpPr>
            <a:spLocks noGrp="1"/>
          </p:cNvSpPr>
          <p:nvPr>
            <p:ph type="title"/>
          </p:nvPr>
        </p:nvSpPr>
        <p:spPr/>
        <p:txBody>
          <a:bodyPr/>
          <a:lstStyle/>
          <a:p>
            <a:r>
              <a:rPr lang="en-GB" dirty="0"/>
              <a:t>Building a Structure Chart</a:t>
            </a:r>
          </a:p>
        </p:txBody>
      </p:sp>
      <p:sp>
        <p:nvSpPr>
          <p:cNvPr id="3" name="Content Placeholder 2">
            <a:extLst>
              <a:ext uri="{FF2B5EF4-FFF2-40B4-BE49-F238E27FC236}">
                <a16:creationId xmlns:a16="http://schemas.microsoft.com/office/drawing/2014/main" id="{BBBA78BE-60D9-45F8-AF1B-4ED3B82BBDFC}"/>
              </a:ext>
            </a:extLst>
          </p:cNvPr>
          <p:cNvSpPr>
            <a:spLocks noGrp="1"/>
          </p:cNvSpPr>
          <p:nvPr>
            <p:ph idx="1"/>
          </p:nvPr>
        </p:nvSpPr>
        <p:spPr>
          <a:xfrm>
            <a:off x="381000" y="1447800"/>
            <a:ext cx="8305800" cy="3697935"/>
          </a:xfrm>
        </p:spPr>
        <p:txBody>
          <a:bodyPr/>
          <a:lstStyle/>
          <a:p>
            <a:r>
              <a:rPr lang="en-GB" dirty="0"/>
              <a:t>You will definitely need to understand the structure of your application.  </a:t>
            </a:r>
          </a:p>
          <a:p>
            <a:r>
              <a:rPr lang="en-GB" dirty="0"/>
              <a:t>There was much in the book on this topic that seemed overly academic.  At the end of the day you have to group functionality so that the development can be organized and so the user can find the functionality   </a:t>
            </a:r>
          </a:p>
          <a:p>
            <a:r>
              <a:rPr lang="en-GB" dirty="0"/>
              <a:t>There was one concept that I recognize.  The book points out that the program design starts with processes.  This seems true. It breaks them down into  </a:t>
            </a:r>
          </a:p>
          <a:p>
            <a:pPr lvl="1"/>
            <a:r>
              <a:rPr lang="en-GB" dirty="0"/>
              <a:t>Transactional Flows.  Components of which tend to be in menus.</a:t>
            </a:r>
          </a:p>
          <a:p>
            <a:pPr lvl="1"/>
            <a:r>
              <a:rPr lang="en-GB" dirty="0"/>
              <a:t>Transformative Flows.  Components of which tend not to be in menus.</a:t>
            </a:r>
          </a:p>
        </p:txBody>
      </p:sp>
      <p:sp>
        <p:nvSpPr>
          <p:cNvPr id="4" name="Date Placeholder 3">
            <a:extLst>
              <a:ext uri="{FF2B5EF4-FFF2-40B4-BE49-F238E27FC236}">
                <a16:creationId xmlns:a16="http://schemas.microsoft.com/office/drawing/2014/main" id="{44D15196-0D9C-4BF8-95C0-BF0F8D1DACE2}"/>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E0C5DD49-621D-4BB9-A16D-2D781AFA33F0}"/>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spTree>
    <p:extLst>
      <p:ext uri="{BB962C8B-B14F-4D97-AF65-F5344CB8AC3E}">
        <p14:creationId xmlns:p14="http://schemas.microsoft.com/office/powerpoint/2010/main" val="125883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2F9E-67E6-422C-8553-6FE9ABDCE2C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5F105BB-11DC-4272-A5DE-AD7D66C0A00E}"/>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8541DDEA-2690-478D-97E2-B2D011309282}"/>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DB733D38-2798-4CCB-8A32-8B0924129CEF}"/>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pic>
        <p:nvPicPr>
          <p:cNvPr id="6" name="Picture 5">
            <a:extLst>
              <a:ext uri="{FF2B5EF4-FFF2-40B4-BE49-F238E27FC236}">
                <a16:creationId xmlns:a16="http://schemas.microsoft.com/office/drawing/2014/main" id="{B1D2B638-AC4C-4673-946D-2B0E90FBEE66}"/>
              </a:ext>
            </a:extLst>
          </p:cNvPr>
          <p:cNvPicPr>
            <a:picLocks noChangeAspect="1"/>
          </p:cNvPicPr>
          <p:nvPr/>
        </p:nvPicPr>
        <p:blipFill>
          <a:blip r:embed="rId2"/>
          <a:stretch>
            <a:fillRect/>
          </a:stretch>
        </p:blipFill>
        <p:spPr>
          <a:xfrm>
            <a:off x="0" y="859631"/>
            <a:ext cx="9144000" cy="5138738"/>
          </a:xfrm>
          <a:prstGeom prst="rect">
            <a:avLst/>
          </a:prstGeom>
        </p:spPr>
      </p:pic>
    </p:spTree>
    <p:extLst>
      <p:ext uri="{BB962C8B-B14F-4D97-AF65-F5344CB8AC3E}">
        <p14:creationId xmlns:p14="http://schemas.microsoft.com/office/powerpoint/2010/main" val="215174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C460-2D21-4781-B15D-3956D366303E}"/>
              </a:ext>
            </a:extLst>
          </p:cNvPr>
          <p:cNvSpPr>
            <a:spLocks noGrp="1"/>
          </p:cNvSpPr>
          <p:nvPr>
            <p:ph type="title"/>
          </p:nvPr>
        </p:nvSpPr>
        <p:spPr/>
        <p:txBody>
          <a:bodyPr/>
          <a:lstStyle/>
          <a:p>
            <a:r>
              <a:rPr lang="en-GB" dirty="0"/>
              <a:t>Building a Structure Chart</a:t>
            </a:r>
          </a:p>
        </p:txBody>
      </p:sp>
      <p:sp>
        <p:nvSpPr>
          <p:cNvPr id="3" name="Content Placeholder 2">
            <a:extLst>
              <a:ext uri="{FF2B5EF4-FFF2-40B4-BE49-F238E27FC236}">
                <a16:creationId xmlns:a16="http://schemas.microsoft.com/office/drawing/2014/main" id="{BBBA78BE-60D9-45F8-AF1B-4ED3B82BBDFC}"/>
              </a:ext>
            </a:extLst>
          </p:cNvPr>
          <p:cNvSpPr>
            <a:spLocks noGrp="1"/>
          </p:cNvSpPr>
          <p:nvPr>
            <p:ph idx="1"/>
          </p:nvPr>
        </p:nvSpPr>
        <p:spPr>
          <a:xfrm>
            <a:off x="381000" y="1447800"/>
            <a:ext cx="8305800" cy="3393237"/>
          </a:xfrm>
        </p:spPr>
        <p:txBody>
          <a:bodyPr/>
          <a:lstStyle/>
          <a:p>
            <a:r>
              <a:rPr lang="en-GB" dirty="0"/>
              <a:t>You will definitely need to understand the structure of your application.  </a:t>
            </a:r>
          </a:p>
          <a:p>
            <a:r>
              <a:rPr lang="en-GB" dirty="0"/>
              <a:t>There was much in the book on this topic that seemed overly academic.  At the end of the day you have to group functionality so that the development can be organized and so the user can find it.   </a:t>
            </a:r>
          </a:p>
          <a:p>
            <a:r>
              <a:rPr lang="en-GB" dirty="0"/>
              <a:t>There was one concept that I recognize.  The book points out that the program design starts with processes.  This seems true. It breaks them down into  </a:t>
            </a:r>
          </a:p>
          <a:p>
            <a:pPr lvl="1"/>
            <a:r>
              <a:rPr lang="en-GB" dirty="0"/>
              <a:t>Transactional Flows.  Components of which tend to be in menus.</a:t>
            </a:r>
          </a:p>
          <a:p>
            <a:pPr lvl="1"/>
            <a:r>
              <a:rPr lang="en-GB" dirty="0"/>
              <a:t>Transformative Flows.  Components of which tend not to be in menus.</a:t>
            </a:r>
          </a:p>
        </p:txBody>
      </p:sp>
      <p:sp>
        <p:nvSpPr>
          <p:cNvPr id="4" name="Date Placeholder 3">
            <a:extLst>
              <a:ext uri="{FF2B5EF4-FFF2-40B4-BE49-F238E27FC236}">
                <a16:creationId xmlns:a16="http://schemas.microsoft.com/office/drawing/2014/main" id="{44D15196-0D9C-4BF8-95C0-BF0F8D1DACE2}"/>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E0C5DD49-621D-4BB9-A16D-2D781AFA33F0}"/>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169836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5568-8875-4BAB-B574-70D4D7A058A6}"/>
              </a:ext>
            </a:extLst>
          </p:cNvPr>
          <p:cNvSpPr>
            <a:spLocks noGrp="1"/>
          </p:cNvSpPr>
          <p:nvPr>
            <p:ph type="title"/>
          </p:nvPr>
        </p:nvSpPr>
        <p:spPr/>
        <p:txBody>
          <a:bodyPr/>
          <a:lstStyle/>
          <a:p>
            <a:r>
              <a:rPr lang="en-GB" dirty="0"/>
              <a:t>Transactional Flows</a:t>
            </a:r>
          </a:p>
        </p:txBody>
      </p:sp>
      <p:sp>
        <p:nvSpPr>
          <p:cNvPr id="3" name="Content Placeholder 2">
            <a:extLst>
              <a:ext uri="{FF2B5EF4-FFF2-40B4-BE49-F238E27FC236}">
                <a16:creationId xmlns:a16="http://schemas.microsoft.com/office/drawing/2014/main" id="{84C4A0A0-BF16-4458-8C6B-7FC2E02C1610}"/>
              </a:ext>
            </a:extLst>
          </p:cNvPr>
          <p:cNvSpPr>
            <a:spLocks noGrp="1"/>
          </p:cNvSpPr>
          <p:nvPr>
            <p:ph idx="1"/>
          </p:nvPr>
        </p:nvSpPr>
        <p:spPr>
          <a:xfrm>
            <a:off x="381000" y="1447800"/>
            <a:ext cx="8305800" cy="368691"/>
          </a:xfrm>
        </p:spPr>
        <p:txBody>
          <a:bodyPr/>
          <a:lstStyle/>
          <a:p>
            <a:r>
              <a:rPr lang="en-GB" dirty="0"/>
              <a:t>Setting up metrics and targets</a:t>
            </a:r>
          </a:p>
        </p:txBody>
      </p:sp>
      <p:sp>
        <p:nvSpPr>
          <p:cNvPr id="4" name="Date Placeholder 3">
            <a:extLst>
              <a:ext uri="{FF2B5EF4-FFF2-40B4-BE49-F238E27FC236}">
                <a16:creationId xmlns:a16="http://schemas.microsoft.com/office/drawing/2014/main" id="{5DD04A4A-45C9-405A-B42F-D678F7208AA5}"/>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E2DD9C35-6E18-45ED-8D22-C4BB9D60715E}"/>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pic>
        <p:nvPicPr>
          <p:cNvPr id="6" name="Picture 5">
            <a:extLst>
              <a:ext uri="{FF2B5EF4-FFF2-40B4-BE49-F238E27FC236}">
                <a16:creationId xmlns:a16="http://schemas.microsoft.com/office/drawing/2014/main" id="{A9A14F5F-AA53-42D5-A5F2-0E8321F64242}"/>
              </a:ext>
            </a:extLst>
          </p:cNvPr>
          <p:cNvPicPr>
            <a:picLocks noChangeAspect="1"/>
          </p:cNvPicPr>
          <p:nvPr/>
        </p:nvPicPr>
        <p:blipFill>
          <a:blip r:embed="rId2"/>
          <a:stretch>
            <a:fillRect/>
          </a:stretch>
        </p:blipFill>
        <p:spPr>
          <a:xfrm>
            <a:off x="0" y="1816491"/>
            <a:ext cx="9144000" cy="5143500"/>
          </a:xfrm>
          <a:prstGeom prst="rect">
            <a:avLst/>
          </a:prstGeom>
        </p:spPr>
      </p:pic>
    </p:spTree>
    <p:extLst>
      <p:ext uri="{BB962C8B-B14F-4D97-AF65-F5344CB8AC3E}">
        <p14:creationId xmlns:p14="http://schemas.microsoft.com/office/powerpoint/2010/main" val="179088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BE23-CE4C-48BE-875B-9648A22C74A3}"/>
              </a:ext>
            </a:extLst>
          </p:cNvPr>
          <p:cNvSpPr>
            <a:spLocks noGrp="1"/>
          </p:cNvSpPr>
          <p:nvPr>
            <p:ph type="title"/>
          </p:nvPr>
        </p:nvSpPr>
        <p:spPr/>
        <p:txBody>
          <a:bodyPr/>
          <a:lstStyle/>
          <a:p>
            <a:r>
              <a:rPr lang="en-GB" dirty="0"/>
              <a:t>Transformative Flows</a:t>
            </a:r>
          </a:p>
        </p:txBody>
      </p:sp>
      <p:sp>
        <p:nvSpPr>
          <p:cNvPr id="3" name="Content Placeholder 2">
            <a:extLst>
              <a:ext uri="{FF2B5EF4-FFF2-40B4-BE49-F238E27FC236}">
                <a16:creationId xmlns:a16="http://schemas.microsoft.com/office/drawing/2014/main" id="{47A0E082-7946-4867-8286-8F66530BD3EB}"/>
              </a:ext>
            </a:extLst>
          </p:cNvPr>
          <p:cNvSpPr>
            <a:spLocks noGrp="1"/>
          </p:cNvSpPr>
          <p:nvPr>
            <p:ph idx="1"/>
          </p:nvPr>
        </p:nvSpPr>
        <p:spPr>
          <a:xfrm>
            <a:off x="381000" y="1447800"/>
            <a:ext cx="8305800" cy="368691"/>
          </a:xfrm>
        </p:spPr>
        <p:txBody>
          <a:bodyPr/>
          <a:lstStyle/>
          <a:p>
            <a:r>
              <a:rPr lang="en-GB" dirty="0"/>
              <a:t>Transforming from Data Lake to ODS and Summarizing</a:t>
            </a:r>
          </a:p>
        </p:txBody>
      </p:sp>
      <p:sp>
        <p:nvSpPr>
          <p:cNvPr id="4" name="Date Placeholder 3">
            <a:extLst>
              <a:ext uri="{FF2B5EF4-FFF2-40B4-BE49-F238E27FC236}">
                <a16:creationId xmlns:a16="http://schemas.microsoft.com/office/drawing/2014/main" id="{6DE86ECA-F09D-44D6-910A-8B724048CFB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7B46A2D1-67BE-4A8D-BDC6-00D5E94BE057}"/>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pic>
        <p:nvPicPr>
          <p:cNvPr id="6" name="Picture 5">
            <a:extLst>
              <a:ext uri="{FF2B5EF4-FFF2-40B4-BE49-F238E27FC236}">
                <a16:creationId xmlns:a16="http://schemas.microsoft.com/office/drawing/2014/main" id="{FF6CA8FC-8ED6-4532-B65E-7B21B9715244}"/>
              </a:ext>
            </a:extLst>
          </p:cNvPr>
          <p:cNvPicPr>
            <a:picLocks noChangeAspect="1"/>
          </p:cNvPicPr>
          <p:nvPr/>
        </p:nvPicPr>
        <p:blipFill>
          <a:blip r:embed="rId2"/>
          <a:stretch>
            <a:fillRect/>
          </a:stretch>
        </p:blipFill>
        <p:spPr>
          <a:xfrm>
            <a:off x="18770" y="1813389"/>
            <a:ext cx="9144000" cy="5143500"/>
          </a:xfrm>
          <a:prstGeom prst="rect">
            <a:avLst/>
          </a:prstGeom>
        </p:spPr>
      </p:pic>
    </p:spTree>
    <p:extLst>
      <p:ext uri="{BB962C8B-B14F-4D97-AF65-F5344CB8AC3E}">
        <p14:creationId xmlns:p14="http://schemas.microsoft.com/office/powerpoint/2010/main" val="393654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B72C-D8A1-4901-9137-6C3D6E3A4F48}"/>
              </a:ext>
            </a:extLst>
          </p:cNvPr>
          <p:cNvSpPr>
            <a:spLocks noGrp="1"/>
          </p:cNvSpPr>
          <p:nvPr>
            <p:ph type="title"/>
          </p:nvPr>
        </p:nvSpPr>
        <p:spPr/>
        <p:txBody>
          <a:bodyPr/>
          <a:lstStyle/>
          <a:p>
            <a:r>
              <a:rPr lang="en-GB" dirty="0"/>
              <a:t>Levels in your processes diagram should become levels in a functional decomposition.</a:t>
            </a:r>
            <a:br>
              <a:rPr lang="en-GB" dirty="0"/>
            </a:br>
            <a:endParaRPr lang="en-GB" dirty="0"/>
          </a:p>
        </p:txBody>
      </p:sp>
      <p:pic>
        <p:nvPicPr>
          <p:cNvPr id="6" name="Content Placeholder 5">
            <a:extLst>
              <a:ext uri="{FF2B5EF4-FFF2-40B4-BE49-F238E27FC236}">
                <a16:creationId xmlns:a16="http://schemas.microsoft.com/office/drawing/2014/main" id="{74974B1C-1CF2-4A27-9907-79CD0A2BA1FF}"/>
              </a:ext>
            </a:extLst>
          </p:cNvPr>
          <p:cNvPicPr>
            <a:picLocks noGrp="1" noChangeAspect="1"/>
          </p:cNvPicPr>
          <p:nvPr>
            <p:ph idx="1"/>
          </p:nvPr>
        </p:nvPicPr>
        <p:blipFill>
          <a:blip r:embed="rId2"/>
          <a:stretch>
            <a:fillRect/>
          </a:stretch>
        </p:blipFill>
        <p:spPr>
          <a:xfrm>
            <a:off x="457200" y="2276872"/>
            <a:ext cx="7732718" cy="2701280"/>
          </a:xfrm>
          <a:prstGeom prst="rect">
            <a:avLst/>
          </a:prstGeom>
        </p:spPr>
      </p:pic>
      <p:sp>
        <p:nvSpPr>
          <p:cNvPr id="4" name="Date Placeholder 3">
            <a:extLst>
              <a:ext uri="{FF2B5EF4-FFF2-40B4-BE49-F238E27FC236}">
                <a16:creationId xmlns:a16="http://schemas.microsoft.com/office/drawing/2014/main" id="{644E1A12-3B51-479A-9021-6F5080706C72}"/>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9CF40E83-1C8D-4869-9E7E-36CE7CF3DDF9}"/>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spTree>
    <p:extLst>
      <p:ext uri="{BB962C8B-B14F-4D97-AF65-F5344CB8AC3E}">
        <p14:creationId xmlns:p14="http://schemas.microsoft.com/office/powerpoint/2010/main" val="400961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AB3C-F7BE-417C-8608-2361451268A0}"/>
              </a:ext>
            </a:extLst>
          </p:cNvPr>
          <p:cNvSpPr>
            <a:spLocks noGrp="1"/>
          </p:cNvSpPr>
          <p:nvPr>
            <p:ph type="title"/>
          </p:nvPr>
        </p:nvSpPr>
        <p:spPr>
          <a:xfrm>
            <a:off x="457200" y="273050"/>
            <a:ext cx="3008313" cy="1162050"/>
          </a:xfrm>
        </p:spPr>
        <p:txBody>
          <a:bodyPr wrap="square" anchor="b">
            <a:normAutofit/>
          </a:bodyPr>
          <a:lstStyle/>
          <a:p>
            <a:r>
              <a:rPr lang="en-GB" dirty="0"/>
              <a:t>Specification Documentation</a:t>
            </a:r>
          </a:p>
        </p:txBody>
      </p:sp>
      <p:pic>
        <p:nvPicPr>
          <p:cNvPr id="6" name="Picture 5">
            <a:extLst>
              <a:ext uri="{FF2B5EF4-FFF2-40B4-BE49-F238E27FC236}">
                <a16:creationId xmlns:a16="http://schemas.microsoft.com/office/drawing/2014/main" id="{E06A90B1-AC8A-418C-856F-CB25AB0FE078}"/>
              </a:ext>
            </a:extLst>
          </p:cNvPr>
          <p:cNvPicPr>
            <a:picLocks noChangeAspect="1"/>
          </p:cNvPicPr>
          <p:nvPr/>
        </p:nvPicPr>
        <p:blipFill rotWithShape="1">
          <a:blip r:embed="rId2"/>
          <a:srcRect t="11442" r="-1" b="2680"/>
          <a:stretch/>
        </p:blipFill>
        <p:spPr>
          <a:xfrm>
            <a:off x="3575050" y="273050"/>
            <a:ext cx="5111750" cy="5853113"/>
          </a:xfrm>
          <a:prstGeom prst="rect">
            <a:avLst/>
          </a:prstGeom>
          <a:noFill/>
        </p:spPr>
      </p:pic>
      <p:sp>
        <p:nvSpPr>
          <p:cNvPr id="11" name="Text Placeholder 3">
            <a:extLst>
              <a:ext uri="{FF2B5EF4-FFF2-40B4-BE49-F238E27FC236}">
                <a16:creationId xmlns:a16="http://schemas.microsoft.com/office/drawing/2014/main" id="{D4B8586E-5909-4587-99CB-A47582B88389}"/>
              </a:ext>
            </a:extLst>
          </p:cNvPr>
          <p:cNvSpPr>
            <a:spLocks noGrp="1"/>
          </p:cNvSpPr>
          <p:nvPr>
            <p:ph type="body" sz="half" idx="2"/>
          </p:nvPr>
        </p:nvSpPr>
        <p:spPr>
          <a:xfrm>
            <a:off x="457200" y="1435100"/>
            <a:ext cx="3008313" cy="4613571"/>
          </a:xfrm>
        </p:spPr>
        <p:txBody>
          <a:bodyPr/>
          <a:lstStyle/>
          <a:p>
            <a:r>
              <a:rPr lang="en-US" dirty="0"/>
              <a:t>Components</a:t>
            </a:r>
          </a:p>
          <a:p>
            <a:pPr marL="285750" indent="-285750">
              <a:buFont typeface="Arial" panose="020B0604020202020204" pitchFamily="34" charset="0"/>
              <a:buChar char="•"/>
            </a:pPr>
            <a:r>
              <a:rPr lang="en-GB" dirty="0"/>
              <a:t>Program Information</a:t>
            </a:r>
          </a:p>
          <a:p>
            <a:pPr marL="285750" indent="-285750">
              <a:buFont typeface="Arial" panose="020B0604020202020204" pitchFamily="34" charset="0"/>
              <a:buChar char="•"/>
            </a:pPr>
            <a:r>
              <a:rPr lang="en-GB" dirty="0"/>
              <a:t>Events</a:t>
            </a:r>
          </a:p>
          <a:p>
            <a:pPr marL="285750" indent="-285750">
              <a:buFont typeface="Arial" panose="020B0604020202020204" pitchFamily="34" charset="0"/>
              <a:buChar char="•"/>
            </a:pPr>
            <a:r>
              <a:rPr lang="en-GB" dirty="0"/>
              <a:t>Inputs and Outputs</a:t>
            </a:r>
          </a:p>
          <a:p>
            <a:pPr marL="285750" indent="-285750">
              <a:buFont typeface="Arial" panose="020B0604020202020204" pitchFamily="34" charset="0"/>
              <a:buChar char="•"/>
            </a:pPr>
            <a:r>
              <a:rPr lang="en-GB" dirty="0"/>
              <a:t>Pseudocode</a:t>
            </a:r>
          </a:p>
          <a:p>
            <a:pPr marL="742950" lvl="1" indent="-285750">
              <a:buFont typeface="Arial" panose="020B0604020202020204" pitchFamily="34" charset="0"/>
              <a:buChar char="•"/>
            </a:pPr>
            <a:r>
              <a:rPr lang="en-GB" dirty="0"/>
              <a:t>Pseudocode is a language that contains logical structures, including sequential statements, conditional statements, and iteration. It differs from structured English in that pseudocode contains details that are programming specific, such as initialization instructions or linking, and it also is more extensive so that a programmer can write the module by mirroring the pseudocode instructions. </a:t>
            </a:r>
            <a:endParaRPr lang="en-US" dirty="0"/>
          </a:p>
        </p:txBody>
      </p:sp>
      <p:sp>
        <p:nvSpPr>
          <p:cNvPr id="4" name="Date Placeholder 3">
            <a:extLst>
              <a:ext uri="{FF2B5EF4-FFF2-40B4-BE49-F238E27FC236}">
                <a16:creationId xmlns:a16="http://schemas.microsoft.com/office/drawing/2014/main" id="{1FE8BD35-8278-45E2-9F5C-752063B95E3F}"/>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10 November 2020</a:t>
            </a:fld>
            <a:endParaRPr lang="en-GB" altLang="en-US"/>
          </a:p>
        </p:txBody>
      </p:sp>
      <p:sp>
        <p:nvSpPr>
          <p:cNvPr id="5" name="Slide Number Placeholder 4">
            <a:extLst>
              <a:ext uri="{FF2B5EF4-FFF2-40B4-BE49-F238E27FC236}">
                <a16:creationId xmlns:a16="http://schemas.microsoft.com/office/drawing/2014/main" id="{B14CB6F5-5F33-4822-966E-C4BA7BC2F5AF}"/>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16</a:t>
            </a:fld>
            <a:endParaRPr lang="en-GB" altLang="en-US"/>
          </a:p>
        </p:txBody>
      </p:sp>
    </p:spTree>
    <p:extLst>
      <p:ext uri="{BB962C8B-B14F-4D97-AF65-F5344CB8AC3E}">
        <p14:creationId xmlns:p14="http://schemas.microsoft.com/office/powerpoint/2010/main" val="3635771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A699-1538-49E4-A1B1-A79C9C8C1BCB}"/>
              </a:ext>
            </a:extLst>
          </p:cNvPr>
          <p:cNvSpPr>
            <a:spLocks noGrp="1"/>
          </p:cNvSpPr>
          <p:nvPr>
            <p:ph type="title"/>
          </p:nvPr>
        </p:nvSpPr>
        <p:spPr/>
        <p:txBody>
          <a:bodyPr/>
          <a:lstStyle/>
          <a:p>
            <a:r>
              <a:rPr lang="en-GB" dirty="0"/>
              <a:t>Nigel’s Viewpoint</a:t>
            </a:r>
          </a:p>
        </p:txBody>
      </p:sp>
      <p:sp>
        <p:nvSpPr>
          <p:cNvPr id="3" name="Content Placeholder 2">
            <a:extLst>
              <a:ext uri="{FF2B5EF4-FFF2-40B4-BE49-F238E27FC236}">
                <a16:creationId xmlns:a16="http://schemas.microsoft.com/office/drawing/2014/main" id="{06F5D8D9-5704-4CCB-B6A8-E72F57012A8F}"/>
              </a:ext>
            </a:extLst>
          </p:cNvPr>
          <p:cNvSpPr>
            <a:spLocks noGrp="1"/>
          </p:cNvSpPr>
          <p:nvPr>
            <p:ph idx="1"/>
          </p:nvPr>
        </p:nvSpPr>
        <p:spPr>
          <a:xfrm>
            <a:off x="381000" y="1163184"/>
            <a:ext cx="8305800" cy="5326971"/>
          </a:xfrm>
        </p:spPr>
        <p:txBody>
          <a:bodyPr/>
          <a:lstStyle/>
          <a:p>
            <a:r>
              <a:rPr lang="en-GB" dirty="0"/>
              <a:t>My read of the fashion is less on program specification and more on test specification.  Test based development or test first development seems widely accepted as a good practice, whereas even 30 years ago, my first manager at Oracle was adamant that the best documentation was well commented code. </a:t>
            </a:r>
          </a:p>
          <a:p>
            <a:r>
              <a:rPr lang="en-GB" dirty="0"/>
              <a:t>The level of analysis to identify: requirements, a process flow, entities and a UI design seem unavoidable.   Beyond that there is a cost / benefit conversation to be had. </a:t>
            </a:r>
          </a:p>
          <a:p>
            <a:r>
              <a:rPr lang="en-GB" dirty="0"/>
              <a:t>The split between analyst and programmer is by no means clean and many programmers are doing the design at this level, especially as their careers progress. </a:t>
            </a:r>
          </a:p>
          <a:p>
            <a:r>
              <a:rPr lang="en-GB" dirty="0"/>
              <a:t>It is not clear to me that non programmers find Pseudocode useful, and programmers will be grateful if your code is easy to follow.  </a:t>
            </a:r>
          </a:p>
          <a:p>
            <a:r>
              <a:rPr lang="en-GB" dirty="0"/>
              <a:t>Design documentation is rarely kept up to date as code progresses. </a:t>
            </a:r>
          </a:p>
          <a:p>
            <a:pPr marL="0" indent="0">
              <a:buNone/>
            </a:pPr>
            <a:endParaRPr lang="en-GB" dirty="0"/>
          </a:p>
        </p:txBody>
      </p:sp>
      <p:sp>
        <p:nvSpPr>
          <p:cNvPr id="4" name="Date Placeholder 3">
            <a:extLst>
              <a:ext uri="{FF2B5EF4-FFF2-40B4-BE49-F238E27FC236}">
                <a16:creationId xmlns:a16="http://schemas.microsoft.com/office/drawing/2014/main" id="{9248B9ED-3EAA-4FF1-A159-B84A177051F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B481B8D7-8FC5-471A-A4DC-31E178DC51A0}"/>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spTree>
    <p:extLst>
      <p:ext uri="{BB962C8B-B14F-4D97-AF65-F5344CB8AC3E}">
        <p14:creationId xmlns:p14="http://schemas.microsoft.com/office/powerpoint/2010/main" val="23286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373D-F5EC-4478-A3BE-1AFEE675491E}"/>
              </a:ext>
            </a:extLst>
          </p:cNvPr>
          <p:cNvSpPr>
            <a:spLocks noGrp="1"/>
          </p:cNvSpPr>
          <p:nvPr>
            <p:ph type="title"/>
          </p:nvPr>
        </p:nvSpPr>
        <p:spPr/>
        <p:txBody>
          <a:bodyPr/>
          <a:lstStyle/>
          <a:p>
            <a:r>
              <a:rPr lang="en-GB" dirty="0"/>
              <a:t>Program Design Principles</a:t>
            </a:r>
          </a:p>
        </p:txBody>
      </p:sp>
      <p:sp>
        <p:nvSpPr>
          <p:cNvPr id="3" name="Content Placeholder 2">
            <a:extLst>
              <a:ext uri="{FF2B5EF4-FFF2-40B4-BE49-F238E27FC236}">
                <a16:creationId xmlns:a16="http://schemas.microsoft.com/office/drawing/2014/main" id="{19C99437-CB8A-48BC-BDF4-D3FBD49DB516}"/>
              </a:ext>
            </a:extLst>
          </p:cNvPr>
          <p:cNvSpPr>
            <a:spLocks noGrp="1"/>
          </p:cNvSpPr>
          <p:nvPr>
            <p:ph idx="1"/>
          </p:nvPr>
        </p:nvSpPr>
        <p:spPr>
          <a:xfrm>
            <a:off x="381000" y="1447800"/>
            <a:ext cx="8305800" cy="4357475"/>
          </a:xfrm>
        </p:spPr>
        <p:txBody>
          <a:bodyPr/>
          <a:lstStyle/>
          <a:p>
            <a:r>
              <a:rPr lang="en-GB" dirty="0"/>
              <a:t>Build Modules With High Cohesion</a:t>
            </a:r>
          </a:p>
          <a:p>
            <a:pPr lvl="1"/>
            <a:r>
              <a:rPr lang="en-GB" dirty="0"/>
              <a:t>Modules should do one thing well.</a:t>
            </a:r>
          </a:p>
          <a:p>
            <a:pPr lvl="1"/>
            <a:r>
              <a:rPr lang="en-GB" dirty="0"/>
              <a:t>It should not do unrelated things</a:t>
            </a:r>
          </a:p>
          <a:p>
            <a:pPr lvl="1"/>
            <a:r>
              <a:rPr lang="en-GB" dirty="0"/>
              <a:t>Unrelated functionality should be factored out to other modules  </a:t>
            </a:r>
          </a:p>
          <a:p>
            <a:r>
              <a:rPr lang="en-GB" dirty="0"/>
              <a:t>Build Loosely Coupled Modules</a:t>
            </a:r>
          </a:p>
          <a:p>
            <a:pPr lvl="1"/>
            <a:r>
              <a:rPr lang="en-GB" dirty="0"/>
              <a:t>Build modules that do one thing well without too much outside help.</a:t>
            </a:r>
          </a:p>
          <a:p>
            <a:pPr lvl="1"/>
            <a:r>
              <a:rPr lang="en-GB" dirty="0"/>
              <a:t>Chatty applications mean bringing more teams into design conversation.</a:t>
            </a:r>
          </a:p>
          <a:p>
            <a:pPr lvl="1"/>
            <a:r>
              <a:rPr lang="en-GB" dirty="0"/>
              <a:t>Design dependencies mean installation dependencies </a:t>
            </a:r>
          </a:p>
          <a:p>
            <a:r>
              <a:rPr lang="en-GB" dirty="0"/>
              <a:t>Create High Fan‐In (Promoted Reuse)</a:t>
            </a:r>
          </a:p>
          <a:p>
            <a:pPr lvl="1"/>
            <a:r>
              <a:rPr lang="en-GB" dirty="0"/>
              <a:t>Promote re-use whenever practical.</a:t>
            </a:r>
          </a:p>
          <a:p>
            <a:pPr lvl="1"/>
            <a:r>
              <a:rPr lang="en-GB" dirty="0"/>
              <a:t>One mans reuse is another mans coupling</a:t>
            </a:r>
          </a:p>
          <a:p>
            <a:r>
              <a:rPr lang="en-GB" dirty="0"/>
              <a:t>Avoid High Fan‐Out (Don’t make modules too small)</a:t>
            </a:r>
          </a:p>
          <a:p>
            <a:pPr lvl="1"/>
            <a:r>
              <a:rPr lang="en-GB" dirty="0"/>
              <a:t>It makes code harder to read and follow.</a:t>
            </a:r>
          </a:p>
        </p:txBody>
      </p:sp>
      <p:sp>
        <p:nvSpPr>
          <p:cNvPr id="4" name="Date Placeholder 3">
            <a:extLst>
              <a:ext uri="{FF2B5EF4-FFF2-40B4-BE49-F238E27FC236}">
                <a16:creationId xmlns:a16="http://schemas.microsoft.com/office/drawing/2014/main" id="{0CC3900E-7607-45C7-93D8-1393B786E49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9CE426D1-8A6D-45BE-ABF5-7B9A843FE649}"/>
              </a:ext>
            </a:extLst>
          </p:cNvPr>
          <p:cNvSpPr>
            <a:spLocks noGrp="1"/>
          </p:cNvSpPr>
          <p:nvPr>
            <p:ph type="sldNum" sz="quarter" idx="11"/>
          </p:nvPr>
        </p:nvSpPr>
        <p:spPr/>
        <p:txBody>
          <a:bodyPr/>
          <a:lstStyle/>
          <a:p>
            <a:pPr>
              <a:defRPr/>
            </a:pPr>
            <a:fld id="{9A546908-54B0-4EF9-B997-73888F4A5500}" type="slidenum">
              <a:rPr lang="en-GB" altLang="en-US" smtClean="0"/>
              <a:pPr>
                <a:defRPr/>
              </a:pPr>
              <a:t>18</a:t>
            </a:fld>
            <a:endParaRPr lang="en-GB" altLang="en-US"/>
          </a:p>
        </p:txBody>
      </p:sp>
    </p:spTree>
    <p:extLst>
      <p:ext uri="{BB962C8B-B14F-4D97-AF65-F5344CB8AC3E}">
        <p14:creationId xmlns:p14="http://schemas.microsoft.com/office/powerpoint/2010/main" val="12364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B47D-AF7A-4477-A2E8-0B93C87B0209}"/>
              </a:ext>
            </a:extLst>
          </p:cNvPr>
          <p:cNvSpPr>
            <a:spLocks noGrp="1"/>
          </p:cNvSpPr>
          <p:nvPr>
            <p:ph type="title"/>
          </p:nvPr>
        </p:nvSpPr>
        <p:spPr/>
        <p:txBody>
          <a:bodyPr/>
          <a:lstStyle/>
          <a:p>
            <a:r>
              <a:rPr lang="en-GB" dirty="0"/>
              <a:t>A Reasonable Module Code Review Checklist</a:t>
            </a:r>
          </a:p>
        </p:txBody>
      </p:sp>
      <p:sp>
        <p:nvSpPr>
          <p:cNvPr id="3" name="Content Placeholder 2">
            <a:extLst>
              <a:ext uri="{FF2B5EF4-FFF2-40B4-BE49-F238E27FC236}">
                <a16:creationId xmlns:a16="http://schemas.microsoft.com/office/drawing/2014/main" id="{CDE35FFB-6959-4019-8F9F-79CAC19185DA}"/>
              </a:ext>
            </a:extLst>
          </p:cNvPr>
          <p:cNvSpPr>
            <a:spLocks noGrp="1"/>
          </p:cNvSpPr>
          <p:nvPr>
            <p:ph idx="1"/>
          </p:nvPr>
        </p:nvSpPr>
        <p:spPr>
          <a:xfrm>
            <a:off x="381000" y="1447800"/>
            <a:ext cx="8305800" cy="3775777"/>
          </a:xfrm>
        </p:spPr>
        <p:txBody>
          <a:bodyPr/>
          <a:lstStyle/>
          <a:p>
            <a:r>
              <a:rPr lang="en-GB" dirty="0"/>
              <a:t>✓ Library modules have been created whenever possible.</a:t>
            </a:r>
          </a:p>
          <a:p>
            <a:r>
              <a:rPr lang="en-GB" dirty="0"/>
              <a:t>✓ Modules have been reused where appropriate.</a:t>
            </a:r>
          </a:p>
          <a:p>
            <a:r>
              <a:rPr lang="en-GB" dirty="0"/>
              <a:t>✓ Control modules have no more than seven subordinates.</a:t>
            </a:r>
          </a:p>
          <a:p>
            <a:r>
              <a:rPr lang="en-GB" dirty="0"/>
              <a:t>✓ Each module performs only one function (high cohesion).</a:t>
            </a:r>
          </a:p>
          <a:p>
            <a:r>
              <a:rPr lang="en-GB" dirty="0"/>
              <a:t>✓ Modules sparingly share information (loose coupling).</a:t>
            </a:r>
          </a:p>
          <a:p>
            <a:r>
              <a:rPr lang="en-GB" dirty="0"/>
              <a:t>✓ Data couples that are passed are actually used by the accepting module.</a:t>
            </a:r>
          </a:p>
          <a:p>
            <a:r>
              <a:rPr lang="en-GB" dirty="0"/>
              <a:t>✓ Each module has a reasonable amount of code associated with it.</a:t>
            </a:r>
          </a:p>
          <a:p>
            <a:endParaRPr lang="en-GB" dirty="0"/>
          </a:p>
        </p:txBody>
      </p:sp>
      <p:sp>
        <p:nvSpPr>
          <p:cNvPr id="4" name="Date Placeholder 3">
            <a:extLst>
              <a:ext uri="{FF2B5EF4-FFF2-40B4-BE49-F238E27FC236}">
                <a16:creationId xmlns:a16="http://schemas.microsoft.com/office/drawing/2014/main" id="{F8E31B7E-302F-43A5-A4F0-424F1151DE8C}"/>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A82C00DD-ED90-40FA-8584-8CB93283B736}"/>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spTree>
    <p:extLst>
      <p:ext uri="{BB962C8B-B14F-4D97-AF65-F5344CB8AC3E}">
        <p14:creationId xmlns:p14="http://schemas.microsoft.com/office/powerpoint/2010/main" val="400134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Program design</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10</a:t>
            </a:r>
          </a:p>
        </p:txBody>
      </p:sp>
      <p:pic>
        <p:nvPicPr>
          <p:cNvPr id="4" name="Picture 3">
            <a:extLst>
              <a:ext uri="{FF2B5EF4-FFF2-40B4-BE49-F238E27FC236}">
                <a16:creationId xmlns:a16="http://schemas.microsoft.com/office/drawing/2014/main" id="{1E999F0C-2AFC-4D5D-927A-27EDBA18D3D0}"/>
              </a:ext>
            </a:extLst>
          </p:cNvPr>
          <p:cNvPicPr>
            <a:picLocks noChangeAspect="1"/>
          </p:cNvPicPr>
          <p:nvPr/>
        </p:nvPicPr>
        <p:blipFill>
          <a:blip r:embed="rId2"/>
          <a:stretch>
            <a:fillRect/>
          </a:stretch>
        </p:blipFill>
        <p:spPr>
          <a:xfrm>
            <a:off x="2054734" y="1069151"/>
            <a:ext cx="4962525" cy="3514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113-2219-4576-BA24-929AC2EE8B1E}"/>
              </a:ext>
            </a:extLst>
          </p:cNvPr>
          <p:cNvSpPr>
            <a:spLocks noGrp="1"/>
          </p:cNvSpPr>
          <p:nvPr>
            <p:ph type="title"/>
          </p:nvPr>
        </p:nvSpPr>
        <p:spPr/>
        <p:txBody>
          <a:bodyPr/>
          <a:lstStyle/>
          <a:p>
            <a:r>
              <a:rPr lang="en-GB" dirty="0"/>
              <a:t>International Standards on Code Quality</a:t>
            </a:r>
          </a:p>
        </p:txBody>
      </p:sp>
      <p:sp>
        <p:nvSpPr>
          <p:cNvPr id="3" name="Content Placeholder 2">
            <a:extLst>
              <a:ext uri="{FF2B5EF4-FFF2-40B4-BE49-F238E27FC236}">
                <a16:creationId xmlns:a16="http://schemas.microsoft.com/office/drawing/2014/main" id="{F4BF76CF-8345-441B-88B2-AB918316AA66}"/>
              </a:ext>
            </a:extLst>
          </p:cNvPr>
          <p:cNvSpPr>
            <a:spLocks noGrp="1"/>
          </p:cNvSpPr>
          <p:nvPr>
            <p:ph idx="1"/>
          </p:nvPr>
        </p:nvSpPr>
        <p:spPr>
          <a:xfrm>
            <a:off x="381000" y="1447800"/>
            <a:ext cx="8305800" cy="1421287"/>
          </a:xfrm>
        </p:spPr>
        <p:txBody>
          <a:bodyPr/>
          <a:lstStyle/>
          <a:p>
            <a:r>
              <a:rPr lang="en-GB" dirty="0"/>
              <a:t>ISO 9126 was the international standard for software quality.  </a:t>
            </a:r>
          </a:p>
          <a:p>
            <a:r>
              <a:rPr lang="en-GB" dirty="0"/>
              <a:t>ISO 25010 is its successor, but 9126 still has more traction.  We will be asking you to review your code according to 9126 as part of the assessment. </a:t>
            </a:r>
          </a:p>
        </p:txBody>
      </p:sp>
      <p:sp>
        <p:nvSpPr>
          <p:cNvPr id="4" name="Date Placeholder 3">
            <a:extLst>
              <a:ext uri="{FF2B5EF4-FFF2-40B4-BE49-F238E27FC236}">
                <a16:creationId xmlns:a16="http://schemas.microsoft.com/office/drawing/2014/main" id="{7A0CE6B4-076E-4B30-B73B-F2C93AC57C2D}"/>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3E32AC7A-1F7C-4999-A535-57E231B32DE8}"/>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spTree>
    <p:extLst>
      <p:ext uri="{BB962C8B-B14F-4D97-AF65-F5344CB8AC3E}">
        <p14:creationId xmlns:p14="http://schemas.microsoft.com/office/powerpoint/2010/main" val="161041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C70D-B9E2-4B6D-8982-3E6ADB740107}"/>
              </a:ext>
            </a:extLst>
          </p:cNvPr>
          <p:cNvSpPr>
            <a:spLocks noGrp="1"/>
          </p:cNvSpPr>
          <p:nvPr>
            <p:ph type="title"/>
          </p:nvPr>
        </p:nvSpPr>
        <p:spPr/>
        <p:txBody>
          <a:bodyPr/>
          <a:lstStyle/>
          <a:p>
            <a:r>
              <a:rPr lang="en-GB" dirty="0"/>
              <a:t>ISO 9126</a:t>
            </a:r>
          </a:p>
        </p:txBody>
      </p:sp>
      <p:sp>
        <p:nvSpPr>
          <p:cNvPr id="3" name="Content Placeholder 2">
            <a:extLst>
              <a:ext uri="{FF2B5EF4-FFF2-40B4-BE49-F238E27FC236}">
                <a16:creationId xmlns:a16="http://schemas.microsoft.com/office/drawing/2014/main" id="{140BB399-3DA9-4F10-8000-02C118FAAD7E}"/>
              </a:ext>
            </a:extLst>
          </p:cNvPr>
          <p:cNvSpPr>
            <a:spLocks noGrp="1"/>
          </p:cNvSpPr>
          <p:nvPr>
            <p:ph idx="1"/>
          </p:nvPr>
        </p:nvSpPr>
        <p:spPr>
          <a:xfrm>
            <a:off x="381000" y="1447800"/>
            <a:ext cx="8305800" cy="3775777"/>
          </a:xfrm>
        </p:spPr>
        <p:txBody>
          <a:bodyPr/>
          <a:lstStyle/>
          <a:p>
            <a:r>
              <a:rPr lang="en-GB" dirty="0"/>
              <a:t>The ISO 9126-1 software quality model identifies </a:t>
            </a:r>
            <a:r>
              <a:rPr lang="en-GB" b="1" dirty="0"/>
              <a:t>6 main quality characteristics</a:t>
            </a:r>
            <a:r>
              <a:rPr lang="en-GB" dirty="0"/>
              <a:t>, namely:</a:t>
            </a:r>
          </a:p>
          <a:p>
            <a:r>
              <a:rPr lang="en-GB" dirty="0"/>
              <a:t>Functionality</a:t>
            </a:r>
          </a:p>
          <a:p>
            <a:r>
              <a:rPr lang="en-GB" dirty="0"/>
              <a:t>Reliability</a:t>
            </a:r>
          </a:p>
          <a:p>
            <a:r>
              <a:rPr lang="en-GB" dirty="0"/>
              <a:t>Usability</a:t>
            </a:r>
          </a:p>
          <a:p>
            <a:r>
              <a:rPr lang="en-GB" dirty="0"/>
              <a:t>Efficiency</a:t>
            </a:r>
          </a:p>
          <a:p>
            <a:r>
              <a:rPr lang="en-GB" dirty="0"/>
              <a:t>Maintainability</a:t>
            </a:r>
          </a:p>
          <a:p>
            <a:r>
              <a:rPr lang="en-GB" dirty="0"/>
              <a:t>Portability</a:t>
            </a:r>
          </a:p>
          <a:p>
            <a:endParaRPr lang="en-GB" dirty="0"/>
          </a:p>
        </p:txBody>
      </p:sp>
      <p:sp>
        <p:nvSpPr>
          <p:cNvPr id="4" name="Date Placeholder 3">
            <a:extLst>
              <a:ext uri="{FF2B5EF4-FFF2-40B4-BE49-F238E27FC236}">
                <a16:creationId xmlns:a16="http://schemas.microsoft.com/office/drawing/2014/main" id="{754DE5EF-1D07-4054-88A3-19547E12FCE7}"/>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D2DE01FF-C8DF-4248-A83D-EEDFE43C0ED8}"/>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spTree>
    <p:extLst>
      <p:ext uri="{BB962C8B-B14F-4D97-AF65-F5344CB8AC3E}">
        <p14:creationId xmlns:p14="http://schemas.microsoft.com/office/powerpoint/2010/main" val="18237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F23E9A-4D23-461E-8E2C-BFDEC5FD1CEE}"/>
              </a:ext>
            </a:extLst>
          </p:cNvPr>
          <p:cNvSpPr>
            <a:spLocks noGrp="1"/>
          </p:cNvSpPr>
          <p:nvPr>
            <p:ph type="title"/>
          </p:nvPr>
        </p:nvSpPr>
        <p:spPr/>
        <p:txBody>
          <a:bodyPr/>
          <a:lstStyle/>
          <a:p>
            <a:r>
              <a:rPr lang="en-GB" dirty="0"/>
              <a:t>Functionality</a:t>
            </a:r>
          </a:p>
        </p:txBody>
      </p:sp>
      <p:graphicFrame>
        <p:nvGraphicFramePr>
          <p:cNvPr id="7" name="Content Placeholder 6">
            <a:extLst>
              <a:ext uri="{FF2B5EF4-FFF2-40B4-BE49-F238E27FC236}">
                <a16:creationId xmlns:a16="http://schemas.microsoft.com/office/drawing/2014/main" id="{6376F301-CAB7-4EA2-8EC4-EED7734547CF}"/>
              </a:ext>
            </a:extLst>
          </p:cNvPr>
          <p:cNvGraphicFramePr>
            <a:graphicFrameLocks noGrp="1"/>
          </p:cNvGraphicFramePr>
          <p:nvPr>
            <p:ph idx="1"/>
            <p:extLst>
              <p:ext uri="{D42A27DB-BD31-4B8C-83A1-F6EECF244321}">
                <p14:modId xmlns:p14="http://schemas.microsoft.com/office/powerpoint/2010/main" val="3905712151"/>
              </p:ext>
            </p:extLst>
          </p:nvPr>
        </p:nvGraphicFramePr>
        <p:xfrm>
          <a:off x="381000" y="1447800"/>
          <a:ext cx="6261978" cy="3364012"/>
        </p:xfrm>
        <a:graphic>
          <a:graphicData uri="http://schemas.openxmlformats.org/drawingml/2006/table">
            <a:tbl>
              <a:tblPr firstRow="1" bandRow="1">
                <a:tableStyleId>{1E171933-4619-4E11-9A3F-F7608DF75F80}</a:tableStyleId>
              </a:tblPr>
              <a:tblGrid>
                <a:gridCol w="2456754">
                  <a:extLst>
                    <a:ext uri="{9D8B030D-6E8A-4147-A177-3AD203B41FA5}">
                      <a16:colId xmlns:a16="http://schemas.microsoft.com/office/drawing/2014/main" val="492245746"/>
                    </a:ext>
                  </a:extLst>
                </a:gridCol>
                <a:gridCol w="3805224">
                  <a:extLst>
                    <a:ext uri="{9D8B030D-6E8A-4147-A177-3AD203B41FA5}">
                      <a16:colId xmlns:a16="http://schemas.microsoft.com/office/drawing/2014/main" val="2067444528"/>
                    </a:ext>
                  </a:extLst>
                </a:gridCol>
              </a:tblGrid>
              <a:tr h="285223">
                <a:tc>
                  <a:txBody>
                    <a:bodyPr/>
                    <a:lstStyle/>
                    <a:p>
                      <a:r>
                        <a:rPr lang="en-GB" sz="900" cap="none" spc="0" dirty="0" err="1"/>
                        <a:t>Subcharacteristics</a:t>
                      </a:r>
                      <a:endParaRPr lang="en-GB" sz="900" b="1" cap="none" spc="0" dirty="0">
                        <a:solidFill>
                          <a:schemeClr val="bg1"/>
                        </a:solidFill>
                      </a:endParaRPr>
                    </a:p>
                  </a:txBody>
                  <a:tcPr marL="86716" marR="61939" marT="60258" marB="60258" anchor="ctr"/>
                </a:tc>
                <a:tc>
                  <a:txBody>
                    <a:bodyPr/>
                    <a:lstStyle/>
                    <a:p>
                      <a:r>
                        <a:rPr lang="en-GB" sz="900" cap="none" spc="0" dirty="0"/>
                        <a:t>Definitions</a:t>
                      </a:r>
                      <a:endParaRPr lang="en-GB" sz="900" b="1" cap="none" spc="0" dirty="0">
                        <a:solidFill>
                          <a:schemeClr val="bg1"/>
                        </a:solidFill>
                      </a:endParaRPr>
                    </a:p>
                  </a:txBody>
                  <a:tcPr marL="86716" marR="61939" marT="60258" marB="60258" anchor="ctr"/>
                </a:tc>
                <a:extLst>
                  <a:ext uri="{0D108BD9-81ED-4DB2-BD59-A6C34878D82A}">
                    <a16:rowId xmlns:a16="http://schemas.microsoft.com/office/drawing/2014/main" val="2091505761"/>
                  </a:ext>
                </a:extLst>
              </a:tr>
              <a:tr h="567551">
                <a:tc>
                  <a:txBody>
                    <a:bodyPr/>
                    <a:lstStyle/>
                    <a:p>
                      <a:r>
                        <a:rPr lang="en-GB" sz="800" cap="none" spc="0" dirty="0">
                          <a:effectLst/>
                        </a:rPr>
                        <a:t>Suitability</a:t>
                      </a:r>
                      <a:endParaRPr lang="en-GB" sz="800" cap="none" spc="0" dirty="0">
                        <a:solidFill>
                          <a:schemeClr val="tx1"/>
                        </a:solidFill>
                        <a:effectLst/>
                      </a:endParaRPr>
                    </a:p>
                  </a:txBody>
                  <a:tcPr marL="86716" marR="61939" marT="1124" marB="60258" anchor="ctr"/>
                </a:tc>
                <a:tc>
                  <a:txBody>
                    <a:bodyPr/>
                    <a:lstStyle/>
                    <a:p>
                      <a:r>
                        <a:rPr lang="en-GB" sz="800" cap="none" spc="0" dirty="0">
                          <a:effectLst/>
                        </a:rPr>
                        <a:t>This is the essential Functionality characteristic and refers to the appropriateness (to specification) of the functions of the software.</a:t>
                      </a:r>
                      <a:endParaRPr lang="en-GB" sz="800" cap="none" spc="0" dirty="0">
                        <a:solidFill>
                          <a:schemeClr val="tx1"/>
                        </a:solidFill>
                        <a:effectLst/>
                      </a:endParaRPr>
                    </a:p>
                  </a:txBody>
                  <a:tcPr marL="86716" marR="61939" marT="1124" marB="60258" anchor="ctr"/>
                </a:tc>
                <a:extLst>
                  <a:ext uri="{0D108BD9-81ED-4DB2-BD59-A6C34878D82A}">
                    <a16:rowId xmlns:a16="http://schemas.microsoft.com/office/drawing/2014/main" val="2455054345"/>
                  </a:ext>
                </a:extLst>
              </a:tr>
              <a:tr h="567551">
                <a:tc>
                  <a:txBody>
                    <a:bodyPr/>
                    <a:lstStyle/>
                    <a:p>
                      <a:r>
                        <a:rPr lang="en-GB" sz="800" cap="none" spc="0">
                          <a:effectLst/>
                        </a:rPr>
                        <a:t>Accurateness</a:t>
                      </a:r>
                      <a:endParaRPr lang="en-GB" sz="800" cap="none" spc="0">
                        <a:solidFill>
                          <a:schemeClr val="tx1"/>
                        </a:solidFill>
                        <a:effectLst/>
                      </a:endParaRPr>
                    </a:p>
                  </a:txBody>
                  <a:tcPr marL="86716" marR="61939" marT="1124" marB="60258" anchor="ctr"/>
                </a:tc>
                <a:tc>
                  <a:txBody>
                    <a:bodyPr/>
                    <a:lstStyle/>
                    <a:p>
                      <a:r>
                        <a:rPr lang="en-GB" sz="800" cap="none" spc="0">
                          <a:effectLst/>
                        </a:rPr>
                        <a:t>This refers to the correctness of the functions, an ATM may provide a cash dispensing function but is the amount correct?</a:t>
                      </a:r>
                      <a:endParaRPr lang="en-GB" sz="800" cap="none" spc="0">
                        <a:solidFill>
                          <a:schemeClr val="tx1"/>
                        </a:solidFill>
                        <a:effectLst/>
                      </a:endParaRPr>
                    </a:p>
                  </a:txBody>
                  <a:tcPr marL="86716" marR="61939" marT="1124" marB="60258" anchor="ctr"/>
                </a:tc>
                <a:extLst>
                  <a:ext uri="{0D108BD9-81ED-4DB2-BD59-A6C34878D82A}">
                    <a16:rowId xmlns:a16="http://schemas.microsoft.com/office/drawing/2014/main" val="1153002906"/>
                  </a:ext>
                </a:extLst>
              </a:tr>
              <a:tr h="808584">
                <a:tc>
                  <a:txBody>
                    <a:bodyPr/>
                    <a:lstStyle/>
                    <a:p>
                      <a:r>
                        <a:rPr lang="en-GB" sz="800" cap="none" spc="0">
                          <a:effectLst/>
                        </a:rPr>
                        <a:t>Interoperability</a:t>
                      </a:r>
                      <a:endParaRPr lang="en-GB" sz="800" cap="none" spc="0">
                        <a:solidFill>
                          <a:schemeClr val="tx1"/>
                        </a:solidFill>
                        <a:effectLst/>
                      </a:endParaRPr>
                    </a:p>
                  </a:txBody>
                  <a:tcPr marL="86716" marR="61939" marT="1124" marB="60258" anchor="ctr"/>
                </a:tc>
                <a:tc>
                  <a:txBody>
                    <a:bodyPr/>
                    <a:lstStyle/>
                    <a:p>
                      <a:r>
                        <a:rPr lang="en-GB" sz="800" cap="none" spc="0">
                          <a:effectLst/>
                        </a:rPr>
                        <a:t>A given software component or system does not typically function in isolation. This subcharacteristic concerns the ability of a software component to interact with other components or systems.</a:t>
                      </a:r>
                      <a:endParaRPr lang="en-GB" sz="800" cap="none" spc="0">
                        <a:solidFill>
                          <a:schemeClr val="tx1"/>
                        </a:solidFill>
                        <a:effectLst/>
                      </a:endParaRPr>
                    </a:p>
                  </a:txBody>
                  <a:tcPr marL="86716" marR="61939" marT="1124" marB="60258" anchor="ctr"/>
                </a:tc>
                <a:extLst>
                  <a:ext uri="{0D108BD9-81ED-4DB2-BD59-A6C34878D82A}">
                    <a16:rowId xmlns:a16="http://schemas.microsoft.com/office/drawing/2014/main" val="378119791"/>
                  </a:ext>
                </a:extLst>
              </a:tr>
              <a:tr h="688068">
                <a:tc>
                  <a:txBody>
                    <a:bodyPr/>
                    <a:lstStyle/>
                    <a:p>
                      <a:r>
                        <a:rPr lang="en-GB" sz="800" cap="none" spc="0">
                          <a:effectLst/>
                        </a:rPr>
                        <a:t>Compliance</a:t>
                      </a:r>
                      <a:endParaRPr lang="en-GB" sz="800" cap="none" spc="0">
                        <a:solidFill>
                          <a:schemeClr val="tx1"/>
                        </a:solidFill>
                        <a:effectLst/>
                      </a:endParaRPr>
                    </a:p>
                  </a:txBody>
                  <a:tcPr marL="86716" marR="61939" marT="1124" marB="60258" anchor="ctr"/>
                </a:tc>
                <a:tc>
                  <a:txBody>
                    <a:bodyPr/>
                    <a:lstStyle/>
                    <a:p>
                      <a:r>
                        <a:rPr lang="en-GB" sz="800" cap="none" spc="0">
                          <a:effectLst/>
                        </a:rPr>
                        <a:t>Where appropriate certain industry (or government) laws and guidelines need to be complied with, i.e. SOX. This subcharacteristic addresses the compliant capability of software.</a:t>
                      </a:r>
                      <a:endParaRPr lang="en-GB" sz="800" cap="none" spc="0">
                        <a:solidFill>
                          <a:schemeClr val="tx1"/>
                        </a:solidFill>
                        <a:effectLst/>
                      </a:endParaRPr>
                    </a:p>
                  </a:txBody>
                  <a:tcPr marL="86716" marR="61939" marT="1124" marB="60258" anchor="ctr"/>
                </a:tc>
                <a:extLst>
                  <a:ext uri="{0D108BD9-81ED-4DB2-BD59-A6C34878D82A}">
                    <a16:rowId xmlns:a16="http://schemas.microsoft.com/office/drawing/2014/main" val="46584980"/>
                  </a:ext>
                </a:extLst>
              </a:tr>
              <a:tr h="447035">
                <a:tc>
                  <a:txBody>
                    <a:bodyPr/>
                    <a:lstStyle/>
                    <a:p>
                      <a:r>
                        <a:rPr lang="en-GB" sz="800" cap="none" spc="0" dirty="0">
                          <a:effectLst/>
                        </a:rPr>
                        <a:t>Security</a:t>
                      </a:r>
                      <a:endParaRPr lang="en-GB" sz="800" cap="none" spc="0" dirty="0">
                        <a:solidFill>
                          <a:schemeClr val="tx1"/>
                        </a:solidFill>
                        <a:effectLst/>
                      </a:endParaRPr>
                    </a:p>
                  </a:txBody>
                  <a:tcPr marL="86716" marR="61939" marT="1124" marB="60258" anchor="ctr"/>
                </a:tc>
                <a:tc>
                  <a:txBody>
                    <a:bodyPr/>
                    <a:lstStyle/>
                    <a:p>
                      <a:r>
                        <a:rPr lang="en-GB" sz="800" cap="none" spc="0" dirty="0">
                          <a:effectLst/>
                        </a:rPr>
                        <a:t>This </a:t>
                      </a:r>
                      <a:r>
                        <a:rPr lang="en-GB" sz="800" cap="none" spc="0" dirty="0" err="1">
                          <a:effectLst/>
                        </a:rPr>
                        <a:t>subcharacteristic</a:t>
                      </a:r>
                      <a:r>
                        <a:rPr lang="en-GB" sz="800" cap="none" spc="0" dirty="0">
                          <a:effectLst/>
                        </a:rPr>
                        <a:t> relates to unauthorized access to the software functions</a:t>
                      </a:r>
                      <a:endParaRPr lang="en-GB" sz="800" cap="none" spc="0" dirty="0">
                        <a:solidFill>
                          <a:schemeClr val="tx1"/>
                        </a:solidFill>
                        <a:effectLst/>
                      </a:endParaRPr>
                    </a:p>
                  </a:txBody>
                  <a:tcPr marL="86716" marR="61939" marT="1124" marB="60258" anchor="ctr"/>
                </a:tc>
                <a:extLst>
                  <a:ext uri="{0D108BD9-81ED-4DB2-BD59-A6C34878D82A}">
                    <a16:rowId xmlns:a16="http://schemas.microsoft.com/office/drawing/2014/main" val="3678603640"/>
                  </a:ext>
                </a:extLst>
              </a:tr>
            </a:tbl>
          </a:graphicData>
        </a:graphic>
      </p:graphicFrame>
      <p:sp>
        <p:nvSpPr>
          <p:cNvPr id="4" name="Date Placeholder 3">
            <a:extLst>
              <a:ext uri="{FF2B5EF4-FFF2-40B4-BE49-F238E27FC236}">
                <a16:creationId xmlns:a16="http://schemas.microsoft.com/office/drawing/2014/main" id="{8069AE8E-A125-4285-AFE3-C7F6282F1D85}"/>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10 November 2020</a:t>
            </a:fld>
            <a:endParaRPr lang="en-GB" altLang="en-US"/>
          </a:p>
        </p:txBody>
      </p:sp>
      <p:sp>
        <p:nvSpPr>
          <p:cNvPr id="5" name="Slide Number Placeholder 4">
            <a:extLst>
              <a:ext uri="{FF2B5EF4-FFF2-40B4-BE49-F238E27FC236}">
                <a16:creationId xmlns:a16="http://schemas.microsoft.com/office/drawing/2014/main" id="{20154718-BE71-4C71-B7E7-745D94936556}"/>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22</a:t>
            </a:fld>
            <a:endParaRPr lang="en-GB" altLang="en-US"/>
          </a:p>
        </p:txBody>
      </p:sp>
    </p:spTree>
    <p:extLst>
      <p:ext uri="{BB962C8B-B14F-4D97-AF65-F5344CB8AC3E}">
        <p14:creationId xmlns:p14="http://schemas.microsoft.com/office/powerpoint/2010/main" val="316977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3507B1-7E94-4991-9054-B1E9BAA5A2F0}"/>
              </a:ext>
            </a:extLst>
          </p:cNvPr>
          <p:cNvSpPr>
            <a:spLocks noGrp="1"/>
          </p:cNvSpPr>
          <p:nvPr>
            <p:ph type="title"/>
          </p:nvPr>
        </p:nvSpPr>
        <p:spPr/>
        <p:txBody>
          <a:bodyPr/>
          <a:lstStyle/>
          <a:p>
            <a:r>
              <a:rPr lang="en-GB" dirty="0"/>
              <a:t>Reliability </a:t>
            </a:r>
          </a:p>
        </p:txBody>
      </p:sp>
      <p:graphicFrame>
        <p:nvGraphicFramePr>
          <p:cNvPr id="6" name="Content Placeholder 5">
            <a:extLst>
              <a:ext uri="{FF2B5EF4-FFF2-40B4-BE49-F238E27FC236}">
                <a16:creationId xmlns:a16="http://schemas.microsoft.com/office/drawing/2014/main" id="{7516C0CA-D26C-4DF9-830B-A8764F5D5DFB}"/>
              </a:ext>
            </a:extLst>
          </p:cNvPr>
          <p:cNvGraphicFramePr>
            <a:graphicFrameLocks noGrp="1"/>
          </p:cNvGraphicFramePr>
          <p:nvPr>
            <p:ph idx="1"/>
            <p:extLst>
              <p:ext uri="{D42A27DB-BD31-4B8C-83A1-F6EECF244321}">
                <p14:modId xmlns:p14="http://schemas.microsoft.com/office/powerpoint/2010/main" val="1699815031"/>
              </p:ext>
            </p:extLst>
          </p:nvPr>
        </p:nvGraphicFramePr>
        <p:xfrm>
          <a:off x="381000" y="1447800"/>
          <a:ext cx="5539172" cy="1806546"/>
        </p:xfrm>
        <a:graphic>
          <a:graphicData uri="http://schemas.openxmlformats.org/drawingml/2006/table">
            <a:tbl>
              <a:tblPr firstRow="1" bandRow="1">
                <a:tableStyleId>{1E171933-4619-4E11-9A3F-F7608DF75F80}</a:tableStyleId>
              </a:tblPr>
              <a:tblGrid>
                <a:gridCol w="2769586">
                  <a:extLst>
                    <a:ext uri="{9D8B030D-6E8A-4147-A177-3AD203B41FA5}">
                      <a16:colId xmlns:a16="http://schemas.microsoft.com/office/drawing/2014/main" val="3663200967"/>
                    </a:ext>
                  </a:extLst>
                </a:gridCol>
                <a:gridCol w="2769586">
                  <a:extLst>
                    <a:ext uri="{9D8B030D-6E8A-4147-A177-3AD203B41FA5}">
                      <a16:colId xmlns:a16="http://schemas.microsoft.com/office/drawing/2014/main" val="340452691"/>
                    </a:ext>
                  </a:extLst>
                </a:gridCol>
              </a:tblGrid>
              <a:tr h="341282">
                <a:tc>
                  <a:txBody>
                    <a:bodyPr/>
                    <a:lstStyle/>
                    <a:p>
                      <a:r>
                        <a:rPr lang="en-GB" sz="900" cap="none" spc="0" dirty="0" err="1"/>
                        <a:t>Subcharacteristics</a:t>
                      </a:r>
                      <a:endParaRPr lang="en-GB" sz="900" b="1" cap="none" spc="0" dirty="0">
                        <a:solidFill>
                          <a:schemeClr val="bg1"/>
                        </a:solidFill>
                      </a:endParaRPr>
                    </a:p>
                  </a:txBody>
                  <a:tcPr marL="86716" marR="61939" marT="60258" marB="60258" anchor="ctr"/>
                </a:tc>
                <a:tc>
                  <a:txBody>
                    <a:bodyPr/>
                    <a:lstStyle/>
                    <a:p>
                      <a:r>
                        <a:rPr lang="en-GB" sz="900" cap="none" spc="0" dirty="0"/>
                        <a:t>Definitions</a:t>
                      </a:r>
                      <a:endParaRPr lang="en-GB" sz="900" b="1" cap="none" spc="0" dirty="0">
                        <a:solidFill>
                          <a:schemeClr val="bg1"/>
                        </a:solidFill>
                      </a:endParaRPr>
                    </a:p>
                  </a:txBody>
                  <a:tcPr marL="86716" marR="61939" marT="60258" marB="60258" anchor="ctr"/>
                </a:tc>
                <a:extLst>
                  <a:ext uri="{0D108BD9-81ED-4DB2-BD59-A6C34878D82A}">
                    <a16:rowId xmlns:a16="http://schemas.microsoft.com/office/drawing/2014/main" val="802300391"/>
                  </a:ext>
                </a:extLst>
              </a:tr>
              <a:tr h="341282">
                <a:tc>
                  <a:txBody>
                    <a:bodyPr/>
                    <a:lstStyle/>
                    <a:p>
                      <a:r>
                        <a:rPr lang="en-GB" sz="900" dirty="0">
                          <a:effectLst/>
                        </a:rPr>
                        <a:t>Maturity</a:t>
                      </a:r>
                    </a:p>
                  </a:txBody>
                  <a:tcPr marL="31763" marR="31763" marT="5109" marB="5109" anchor="ctr"/>
                </a:tc>
                <a:tc>
                  <a:txBody>
                    <a:bodyPr/>
                    <a:lstStyle/>
                    <a:p>
                      <a:r>
                        <a:rPr lang="en-GB" sz="900" dirty="0">
                          <a:effectLst/>
                        </a:rPr>
                        <a:t>This </a:t>
                      </a:r>
                      <a:r>
                        <a:rPr lang="en-GB" sz="900" dirty="0" err="1">
                          <a:effectLst/>
                        </a:rPr>
                        <a:t>subcharacteristic</a:t>
                      </a:r>
                      <a:r>
                        <a:rPr lang="en-GB" sz="900" dirty="0">
                          <a:effectLst/>
                        </a:rPr>
                        <a:t> concerns frequency of failure of the software.</a:t>
                      </a:r>
                    </a:p>
                  </a:txBody>
                  <a:tcPr marL="31763" marR="31763" marT="5109" marB="5109" anchor="ctr"/>
                </a:tc>
                <a:extLst>
                  <a:ext uri="{0D108BD9-81ED-4DB2-BD59-A6C34878D82A}">
                    <a16:rowId xmlns:a16="http://schemas.microsoft.com/office/drawing/2014/main" val="3965279495"/>
                  </a:ext>
                </a:extLst>
              </a:tr>
              <a:tr h="561991">
                <a:tc>
                  <a:txBody>
                    <a:bodyPr/>
                    <a:lstStyle/>
                    <a:p>
                      <a:r>
                        <a:rPr lang="en-GB" sz="900" dirty="0">
                          <a:effectLst/>
                        </a:rPr>
                        <a:t>Fault tolerance</a:t>
                      </a:r>
                    </a:p>
                  </a:txBody>
                  <a:tcPr marL="31763" marR="31763" marT="5109" marB="5109" anchor="ctr"/>
                </a:tc>
                <a:tc>
                  <a:txBody>
                    <a:bodyPr/>
                    <a:lstStyle/>
                    <a:p>
                      <a:r>
                        <a:rPr lang="en-GB" sz="900" dirty="0">
                          <a:effectLst/>
                        </a:rPr>
                        <a:t>The ability of software to withstand (and recover) from component, or environmental, failure.</a:t>
                      </a:r>
                    </a:p>
                  </a:txBody>
                  <a:tcPr marL="31763" marR="31763" marT="5109" marB="5109" anchor="ctr"/>
                </a:tc>
                <a:extLst>
                  <a:ext uri="{0D108BD9-81ED-4DB2-BD59-A6C34878D82A}">
                    <a16:rowId xmlns:a16="http://schemas.microsoft.com/office/drawing/2014/main" val="431989741"/>
                  </a:ext>
                </a:extLst>
              </a:tr>
              <a:tr h="561991">
                <a:tc>
                  <a:txBody>
                    <a:bodyPr/>
                    <a:lstStyle/>
                    <a:p>
                      <a:r>
                        <a:rPr lang="en-GB" sz="900" dirty="0">
                          <a:effectLst/>
                        </a:rPr>
                        <a:t>Recoverability</a:t>
                      </a:r>
                    </a:p>
                  </a:txBody>
                  <a:tcPr marL="31763" marR="31763" marT="5109" marB="5109" anchor="ctr"/>
                </a:tc>
                <a:tc>
                  <a:txBody>
                    <a:bodyPr/>
                    <a:lstStyle/>
                    <a:p>
                      <a:r>
                        <a:rPr lang="en-GB" sz="900" dirty="0">
                          <a:effectLst/>
                        </a:rPr>
                        <a:t>Ability to bring back a failed system to full operation, including data and network connections.</a:t>
                      </a:r>
                    </a:p>
                  </a:txBody>
                  <a:tcPr marL="31763" marR="31763" marT="5109" marB="5109" anchor="ctr"/>
                </a:tc>
                <a:extLst>
                  <a:ext uri="{0D108BD9-81ED-4DB2-BD59-A6C34878D82A}">
                    <a16:rowId xmlns:a16="http://schemas.microsoft.com/office/drawing/2014/main" val="1480657092"/>
                  </a:ext>
                </a:extLst>
              </a:tr>
            </a:tbl>
          </a:graphicData>
        </a:graphic>
      </p:graphicFrame>
      <p:sp>
        <p:nvSpPr>
          <p:cNvPr id="4" name="Date Placeholder 3">
            <a:extLst>
              <a:ext uri="{FF2B5EF4-FFF2-40B4-BE49-F238E27FC236}">
                <a16:creationId xmlns:a16="http://schemas.microsoft.com/office/drawing/2014/main" id="{9483B1F7-643E-4180-AF76-BF812BA683FD}"/>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C78F467D-2FDC-4E95-86EF-5981614E93C7}"/>
              </a:ext>
            </a:extLst>
          </p:cNvPr>
          <p:cNvSpPr>
            <a:spLocks noGrp="1"/>
          </p:cNvSpPr>
          <p:nvPr>
            <p:ph type="sldNum" sz="quarter" idx="11"/>
          </p:nvPr>
        </p:nvSpPr>
        <p:spPr/>
        <p:txBody>
          <a:bodyPr/>
          <a:lstStyle/>
          <a:p>
            <a:pPr>
              <a:defRPr/>
            </a:pPr>
            <a:fld id="{9A546908-54B0-4EF9-B997-73888F4A5500}" type="slidenum">
              <a:rPr lang="en-GB" altLang="en-US" smtClean="0"/>
              <a:pPr>
                <a:defRPr/>
              </a:pPr>
              <a:t>23</a:t>
            </a:fld>
            <a:endParaRPr lang="en-GB" altLang="en-US"/>
          </a:p>
        </p:txBody>
      </p:sp>
    </p:spTree>
    <p:extLst>
      <p:ext uri="{BB962C8B-B14F-4D97-AF65-F5344CB8AC3E}">
        <p14:creationId xmlns:p14="http://schemas.microsoft.com/office/powerpoint/2010/main" val="1384054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EDB792-D987-4873-8F0B-1DC9AC2FA255}"/>
              </a:ext>
            </a:extLst>
          </p:cNvPr>
          <p:cNvSpPr>
            <a:spLocks noGrp="1"/>
          </p:cNvSpPr>
          <p:nvPr>
            <p:ph type="title"/>
          </p:nvPr>
        </p:nvSpPr>
        <p:spPr/>
        <p:txBody>
          <a:bodyPr/>
          <a:lstStyle/>
          <a:p>
            <a:r>
              <a:rPr lang="en-GB" dirty="0"/>
              <a:t>Usability</a:t>
            </a:r>
          </a:p>
        </p:txBody>
      </p:sp>
      <p:graphicFrame>
        <p:nvGraphicFramePr>
          <p:cNvPr id="6" name="Content Placeholder 5">
            <a:extLst>
              <a:ext uri="{FF2B5EF4-FFF2-40B4-BE49-F238E27FC236}">
                <a16:creationId xmlns:a16="http://schemas.microsoft.com/office/drawing/2014/main" id="{C2EB6728-746C-4F4D-9F23-43887D441067}"/>
              </a:ext>
            </a:extLst>
          </p:cNvPr>
          <p:cNvGraphicFramePr>
            <a:graphicFrameLocks noGrp="1"/>
          </p:cNvGraphicFramePr>
          <p:nvPr>
            <p:ph idx="1"/>
            <p:extLst>
              <p:ext uri="{D42A27DB-BD31-4B8C-83A1-F6EECF244321}">
                <p14:modId xmlns:p14="http://schemas.microsoft.com/office/powerpoint/2010/main" val="515697350"/>
              </p:ext>
            </p:extLst>
          </p:nvPr>
        </p:nvGraphicFramePr>
        <p:xfrm>
          <a:off x="405320" y="1447800"/>
          <a:ext cx="5534832" cy="2145500"/>
        </p:xfrm>
        <a:graphic>
          <a:graphicData uri="http://schemas.openxmlformats.org/drawingml/2006/table">
            <a:tbl>
              <a:tblPr firstRow="1" bandRow="1">
                <a:tableStyleId>{1E171933-4619-4E11-9A3F-F7608DF75F80}</a:tableStyleId>
              </a:tblPr>
              <a:tblGrid>
                <a:gridCol w="2767416">
                  <a:extLst>
                    <a:ext uri="{9D8B030D-6E8A-4147-A177-3AD203B41FA5}">
                      <a16:colId xmlns:a16="http://schemas.microsoft.com/office/drawing/2014/main" val="3637038053"/>
                    </a:ext>
                  </a:extLst>
                </a:gridCol>
                <a:gridCol w="2767416">
                  <a:extLst>
                    <a:ext uri="{9D8B030D-6E8A-4147-A177-3AD203B41FA5}">
                      <a16:colId xmlns:a16="http://schemas.microsoft.com/office/drawing/2014/main" val="3249335981"/>
                    </a:ext>
                  </a:extLst>
                </a:gridCol>
              </a:tblGrid>
              <a:tr h="680237">
                <a:tc>
                  <a:txBody>
                    <a:bodyPr/>
                    <a:lstStyle/>
                    <a:p>
                      <a:r>
                        <a:rPr lang="en-GB" sz="900" cap="none" spc="0" dirty="0" err="1"/>
                        <a:t>Subcharacteristics</a:t>
                      </a:r>
                      <a:endParaRPr lang="en-GB" sz="900" b="1" cap="none" spc="0" dirty="0">
                        <a:solidFill>
                          <a:schemeClr val="bg1"/>
                        </a:solidFill>
                      </a:endParaRPr>
                    </a:p>
                  </a:txBody>
                  <a:tcPr marL="86716" marR="61939" marT="60258" marB="60258" anchor="ctr"/>
                </a:tc>
                <a:tc>
                  <a:txBody>
                    <a:bodyPr/>
                    <a:lstStyle/>
                    <a:p>
                      <a:r>
                        <a:rPr lang="en-GB" sz="900" cap="none" spc="0" dirty="0"/>
                        <a:t>Definitions</a:t>
                      </a:r>
                      <a:endParaRPr lang="en-GB" sz="900" b="1" cap="none" spc="0" dirty="0">
                        <a:solidFill>
                          <a:schemeClr val="bg1"/>
                        </a:solidFill>
                      </a:endParaRPr>
                    </a:p>
                  </a:txBody>
                  <a:tcPr marL="86716" marR="61939" marT="60258" marB="60258" anchor="ctr"/>
                </a:tc>
                <a:extLst>
                  <a:ext uri="{0D108BD9-81ED-4DB2-BD59-A6C34878D82A}">
                    <a16:rowId xmlns:a16="http://schemas.microsoft.com/office/drawing/2014/main" val="1209026619"/>
                  </a:ext>
                </a:extLst>
              </a:tr>
              <a:tr h="680237">
                <a:tc>
                  <a:txBody>
                    <a:bodyPr/>
                    <a:lstStyle/>
                    <a:p>
                      <a:r>
                        <a:rPr lang="en-GB" sz="900" dirty="0">
                          <a:effectLst/>
                        </a:rPr>
                        <a:t>Understandability</a:t>
                      </a:r>
                    </a:p>
                  </a:txBody>
                  <a:tcPr marL="31735" marR="31735" marT="4440" marB="4440" anchor="ctr"/>
                </a:tc>
                <a:tc>
                  <a:txBody>
                    <a:bodyPr/>
                    <a:lstStyle/>
                    <a:p>
                      <a:r>
                        <a:rPr lang="en-GB" sz="900" dirty="0">
                          <a:effectLst/>
                        </a:rPr>
                        <a:t>Determines the ease of which the systems functions can be understood, relates to user mental models in Human Computer Interaction methods.</a:t>
                      </a:r>
                    </a:p>
                  </a:txBody>
                  <a:tcPr marL="31735" marR="31735" marT="4440" marB="4440" anchor="ctr"/>
                </a:tc>
                <a:extLst>
                  <a:ext uri="{0D108BD9-81ED-4DB2-BD59-A6C34878D82A}">
                    <a16:rowId xmlns:a16="http://schemas.microsoft.com/office/drawing/2014/main" val="3871449371"/>
                  </a:ext>
                </a:extLst>
              </a:tr>
              <a:tr h="392513">
                <a:tc>
                  <a:txBody>
                    <a:bodyPr/>
                    <a:lstStyle/>
                    <a:p>
                      <a:r>
                        <a:rPr lang="en-GB" sz="900" dirty="0">
                          <a:effectLst/>
                        </a:rPr>
                        <a:t>Learnability</a:t>
                      </a:r>
                    </a:p>
                  </a:txBody>
                  <a:tcPr marL="31735" marR="31735" marT="4440" marB="4440" anchor="ctr"/>
                </a:tc>
                <a:tc>
                  <a:txBody>
                    <a:bodyPr/>
                    <a:lstStyle/>
                    <a:p>
                      <a:r>
                        <a:rPr lang="en-GB" sz="900" dirty="0">
                          <a:effectLst/>
                        </a:rPr>
                        <a:t>Learning effort for different users, i.e. novice, expert, casual etc.</a:t>
                      </a:r>
                    </a:p>
                  </a:txBody>
                  <a:tcPr marL="31735" marR="31735" marT="4440" marB="4440" anchor="ctr"/>
                </a:tc>
                <a:extLst>
                  <a:ext uri="{0D108BD9-81ED-4DB2-BD59-A6C34878D82A}">
                    <a16:rowId xmlns:a16="http://schemas.microsoft.com/office/drawing/2014/main" val="1659342327"/>
                  </a:ext>
                </a:extLst>
              </a:tr>
              <a:tr h="392513">
                <a:tc>
                  <a:txBody>
                    <a:bodyPr/>
                    <a:lstStyle/>
                    <a:p>
                      <a:r>
                        <a:rPr lang="en-GB" sz="900" dirty="0">
                          <a:effectLst/>
                        </a:rPr>
                        <a:t>Operability</a:t>
                      </a:r>
                    </a:p>
                  </a:txBody>
                  <a:tcPr marL="31735" marR="31735" marT="4440" marB="4440" anchor="ctr"/>
                </a:tc>
                <a:tc>
                  <a:txBody>
                    <a:bodyPr/>
                    <a:lstStyle/>
                    <a:p>
                      <a:r>
                        <a:rPr lang="en-GB" sz="900" dirty="0">
                          <a:effectLst/>
                        </a:rPr>
                        <a:t>Ability of the software to be easily operated by a given user in a given environment.</a:t>
                      </a:r>
                    </a:p>
                  </a:txBody>
                  <a:tcPr marL="31735" marR="31735" marT="4440" marB="4440" anchor="ctr"/>
                </a:tc>
                <a:extLst>
                  <a:ext uri="{0D108BD9-81ED-4DB2-BD59-A6C34878D82A}">
                    <a16:rowId xmlns:a16="http://schemas.microsoft.com/office/drawing/2014/main" val="2221538790"/>
                  </a:ext>
                </a:extLst>
              </a:tr>
            </a:tbl>
          </a:graphicData>
        </a:graphic>
      </p:graphicFrame>
      <p:sp>
        <p:nvSpPr>
          <p:cNvPr id="4" name="Date Placeholder 3">
            <a:extLst>
              <a:ext uri="{FF2B5EF4-FFF2-40B4-BE49-F238E27FC236}">
                <a16:creationId xmlns:a16="http://schemas.microsoft.com/office/drawing/2014/main" id="{F2225025-81F3-4808-8706-E62465A7AC88}"/>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AC1D8634-DFC4-46D5-999F-6C813EC586C6}"/>
              </a:ext>
            </a:extLst>
          </p:cNvPr>
          <p:cNvSpPr>
            <a:spLocks noGrp="1"/>
          </p:cNvSpPr>
          <p:nvPr>
            <p:ph type="sldNum" sz="quarter" idx="11"/>
          </p:nvPr>
        </p:nvSpPr>
        <p:spPr/>
        <p:txBody>
          <a:bodyPr/>
          <a:lstStyle/>
          <a:p>
            <a:pPr>
              <a:defRPr/>
            </a:pPr>
            <a:fld id="{9A546908-54B0-4EF9-B997-73888F4A5500}" type="slidenum">
              <a:rPr lang="en-GB" altLang="en-US" smtClean="0"/>
              <a:pPr>
                <a:defRPr/>
              </a:pPr>
              <a:t>24</a:t>
            </a:fld>
            <a:endParaRPr lang="en-GB" altLang="en-US"/>
          </a:p>
        </p:txBody>
      </p:sp>
    </p:spTree>
    <p:extLst>
      <p:ext uri="{BB962C8B-B14F-4D97-AF65-F5344CB8AC3E}">
        <p14:creationId xmlns:p14="http://schemas.microsoft.com/office/powerpoint/2010/main" val="339142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219BE9-67D5-4F85-8091-11BFEBE93CE4}"/>
              </a:ext>
            </a:extLst>
          </p:cNvPr>
          <p:cNvSpPr>
            <a:spLocks noGrp="1"/>
          </p:cNvSpPr>
          <p:nvPr>
            <p:ph type="title"/>
          </p:nvPr>
        </p:nvSpPr>
        <p:spPr/>
        <p:txBody>
          <a:bodyPr/>
          <a:lstStyle/>
          <a:p>
            <a:r>
              <a:rPr lang="en-GB" dirty="0"/>
              <a:t>Maintainability</a:t>
            </a:r>
          </a:p>
        </p:txBody>
      </p:sp>
      <p:graphicFrame>
        <p:nvGraphicFramePr>
          <p:cNvPr id="6" name="Content Placeholder 5">
            <a:extLst>
              <a:ext uri="{FF2B5EF4-FFF2-40B4-BE49-F238E27FC236}">
                <a16:creationId xmlns:a16="http://schemas.microsoft.com/office/drawing/2014/main" id="{257C6DBC-3801-4E14-B72E-B8350866196E}"/>
              </a:ext>
            </a:extLst>
          </p:cNvPr>
          <p:cNvGraphicFramePr>
            <a:graphicFrameLocks noGrp="1"/>
          </p:cNvGraphicFramePr>
          <p:nvPr>
            <p:ph idx="1"/>
            <p:extLst>
              <p:ext uri="{D42A27DB-BD31-4B8C-83A1-F6EECF244321}">
                <p14:modId xmlns:p14="http://schemas.microsoft.com/office/powerpoint/2010/main" val="2992485517"/>
              </p:ext>
            </p:extLst>
          </p:nvPr>
        </p:nvGraphicFramePr>
        <p:xfrm>
          <a:off x="827584" y="1628800"/>
          <a:ext cx="6395663" cy="2086488"/>
        </p:xfrm>
        <a:graphic>
          <a:graphicData uri="http://schemas.openxmlformats.org/drawingml/2006/table">
            <a:tbl>
              <a:tblPr firstRow="1" bandRow="1">
                <a:tableStyleId>{1E171933-4619-4E11-9A3F-F7608DF75F80}</a:tableStyleId>
              </a:tblPr>
              <a:tblGrid>
                <a:gridCol w="1913233">
                  <a:extLst>
                    <a:ext uri="{9D8B030D-6E8A-4147-A177-3AD203B41FA5}">
                      <a16:colId xmlns:a16="http://schemas.microsoft.com/office/drawing/2014/main" val="1688240972"/>
                    </a:ext>
                  </a:extLst>
                </a:gridCol>
                <a:gridCol w="4482430">
                  <a:extLst>
                    <a:ext uri="{9D8B030D-6E8A-4147-A177-3AD203B41FA5}">
                      <a16:colId xmlns:a16="http://schemas.microsoft.com/office/drawing/2014/main" val="1369861086"/>
                    </a:ext>
                  </a:extLst>
                </a:gridCol>
              </a:tblGrid>
              <a:tr h="621226">
                <a:tc>
                  <a:txBody>
                    <a:bodyPr/>
                    <a:lstStyle/>
                    <a:p>
                      <a:r>
                        <a:rPr lang="en-GB" sz="900" cap="none" spc="0" dirty="0" err="1"/>
                        <a:t>Subcharacteristics</a:t>
                      </a:r>
                      <a:endParaRPr lang="en-GB" sz="900" b="1" cap="none" spc="0" dirty="0">
                        <a:solidFill>
                          <a:schemeClr val="bg1"/>
                        </a:solidFill>
                      </a:endParaRPr>
                    </a:p>
                  </a:txBody>
                  <a:tcPr marL="86716" marR="61939" marT="60258" marB="60258" anchor="ctr"/>
                </a:tc>
                <a:tc>
                  <a:txBody>
                    <a:bodyPr/>
                    <a:lstStyle/>
                    <a:p>
                      <a:r>
                        <a:rPr lang="en-GB" sz="900" cap="none" spc="0" dirty="0"/>
                        <a:t>Definitions</a:t>
                      </a:r>
                      <a:endParaRPr lang="en-GB" sz="900" b="1" cap="none" spc="0" dirty="0">
                        <a:solidFill>
                          <a:schemeClr val="bg1"/>
                        </a:solidFill>
                      </a:endParaRPr>
                    </a:p>
                  </a:txBody>
                  <a:tcPr marL="86716" marR="61939" marT="60258" marB="60258" anchor="ctr"/>
                </a:tc>
                <a:extLst>
                  <a:ext uri="{0D108BD9-81ED-4DB2-BD59-A6C34878D82A}">
                    <a16:rowId xmlns:a16="http://schemas.microsoft.com/office/drawing/2014/main" val="1375340232"/>
                  </a:ext>
                </a:extLst>
              </a:tr>
              <a:tr h="621226">
                <a:tc>
                  <a:txBody>
                    <a:bodyPr/>
                    <a:lstStyle/>
                    <a:p>
                      <a:r>
                        <a:rPr lang="en-GB" sz="900" dirty="0" err="1">
                          <a:effectLst/>
                        </a:rPr>
                        <a:t>Analyzability</a:t>
                      </a:r>
                      <a:endParaRPr lang="en-GB" sz="900" dirty="0">
                        <a:effectLst/>
                      </a:endParaRPr>
                    </a:p>
                  </a:txBody>
                  <a:tcPr marL="31761" marR="31761" marT="4721" marB="4721" anchor="ctr"/>
                </a:tc>
                <a:tc>
                  <a:txBody>
                    <a:bodyPr/>
                    <a:lstStyle/>
                    <a:p>
                      <a:r>
                        <a:rPr lang="en-GB" sz="900" dirty="0">
                          <a:effectLst/>
                        </a:rPr>
                        <a:t>Characterizes the ability to identify the root cause of a failure within the software.</a:t>
                      </a:r>
                    </a:p>
                  </a:txBody>
                  <a:tcPr marL="31761" marR="31761" marT="4721" marB="4721" anchor="ctr"/>
                </a:tc>
                <a:extLst>
                  <a:ext uri="{0D108BD9-81ED-4DB2-BD59-A6C34878D82A}">
                    <a16:rowId xmlns:a16="http://schemas.microsoft.com/office/drawing/2014/main" val="991453992"/>
                  </a:ext>
                </a:extLst>
              </a:tr>
              <a:tr h="213369">
                <a:tc>
                  <a:txBody>
                    <a:bodyPr/>
                    <a:lstStyle/>
                    <a:p>
                      <a:r>
                        <a:rPr lang="en-GB" sz="900" dirty="0">
                          <a:effectLst/>
                        </a:rPr>
                        <a:t>Changeability</a:t>
                      </a:r>
                    </a:p>
                  </a:txBody>
                  <a:tcPr marL="31761" marR="31761" marT="4721" marB="4721" anchor="ctr"/>
                </a:tc>
                <a:tc>
                  <a:txBody>
                    <a:bodyPr/>
                    <a:lstStyle/>
                    <a:p>
                      <a:r>
                        <a:rPr lang="en-GB" sz="900">
                          <a:effectLst/>
                        </a:rPr>
                        <a:t>Characterizes the amount of effort to change a system.</a:t>
                      </a:r>
                    </a:p>
                  </a:txBody>
                  <a:tcPr marL="31761" marR="31761" marT="4721" marB="4721" anchor="ctr"/>
                </a:tc>
                <a:extLst>
                  <a:ext uri="{0D108BD9-81ED-4DB2-BD59-A6C34878D82A}">
                    <a16:rowId xmlns:a16="http://schemas.microsoft.com/office/drawing/2014/main" val="1686415926"/>
                  </a:ext>
                </a:extLst>
              </a:tr>
              <a:tr h="417298">
                <a:tc>
                  <a:txBody>
                    <a:bodyPr/>
                    <a:lstStyle/>
                    <a:p>
                      <a:r>
                        <a:rPr lang="en-GB" sz="900" dirty="0">
                          <a:effectLst/>
                        </a:rPr>
                        <a:t>Stability</a:t>
                      </a:r>
                    </a:p>
                  </a:txBody>
                  <a:tcPr marL="31761" marR="31761" marT="4721" marB="4721" anchor="ctr"/>
                </a:tc>
                <a:tc>
                  <a:txBody>
                    <a:bodyPr/>
                    <a:lstStyle/>
                    <a:p>
                      <a:r>
                        <a:rPr lang="en-GB" sz="900" dirty="0">
                          <a:effectLst/>
                        </a:rPr>
                        <a:t>Characterizes the sensitivity to change of a given system that is the negative impact that may be caused by system changes.</a:t>
                      </a:r>
                    </a:p>
                  </a:txBody>
                  <a:tcPr marL="31761" marR="31761" marT="4721" marB="4721" anchor="ctr"/>
                </a:tc>
                <a:extLst>
                  <a:ext uri="{0D108BD9-81ED-4DB2-BD59-A6C34878D82A}">
                    <a16:rowId xmlns:a16="http://schemas.microsoft.com/office/drawing/2014/main" val="4058998397"/>
                  </a:ext>
                </a:extLst>
              </a:tr>
              <a:tr h="213369">
                <a:tc>
                  <a:txBody>
                    <a:bodyPr/>
                    <a:lstStyle/>
                    <a:p>
                      <a:r>
                        <a:rPr lang="en-GB" sz="900" dirty="0">
                          <a:effectLst/>
                        </a:rPr>
                        <a:t>Testability</a:t>
                      </a:r>
                    </a:p>
                  </a:txBody>
                  <a:tcPr marL="31761" marR="31761" marT="4721" marB="4721" anchor="ctr"/>
                </a:tc>
                <a:tc>
                  <a:txBody>
                    <a:bodyPr/>
                    <a:lstStyle/>
                    <a:p>
                      <a:r>
                        <a:rPr lang="en-GB" sz="900" dirty="0">
                          <a:effectLst/>
                        </a:rPr>
                        <a:t>Characterizes the effort needed to verify (test) a system change.</a:t>
                      </a:r>
                    </a:p>
                  </a:txBody>
                  <a:tcPr marL="31761" marR="31761" marT="4721" marB="4721" anchor="ctr"/>
                </a:tc>
                <a:extLst>
                  <a:ext uri="{0D108BD9-81ED-4DB2-BD59-A6C34878D82A}">
                    <a16:rowId xmlns:a16="http://schemas.microsoft.com/office/drawing/2014/main" val="1250323551"/>
                  </a:ext>
                </a:extLst>
              </a:tr>
            </a:tbl>
          </a:graphicData>
        </a:graphic>
      </p:graphicFrame>
      <p:sp>
        <p:nvSpPr>
          <p:cNvPr id="4" name="Date Placeholder 3">
            <a:extLst>
              <a:ext uri="{FF2B5EF4-FFF2-40B4-BE49-F238E27FC236}">
                <a16:creationId xmlns:a16="http://schemas.microsoft.com/office/drawing/2014/main" id="{B901B3F5-5CE3-4279-90E4-7C041C761186}"/>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31634692-1693-453A-89F2-EFB704C6B108}"/>
              </a:ext>
            </a:extLst>
          </p:cNvPr>
          <p:cNvSpPr>
            <a:spLocks noGrp="1"/>
          </p:cNvSpPr>
          <p:nvPr>
            <p:ph type="sldNum" sz="quarter" idx="11"/>
          </p:nvPr>
        </p:nvSpPr>
        <p:spPr/>
        <p:txBody>
          <a:bodyPr/>
          <a:lstStyle/>
          <a:p>
            <a:pPr>
              <a:defRPr/>
            </a:pPr>
            <a:fld id="{9A546908-54B0-4EF9-B997-73888F4A5500}" type="slidenum">
              <a:rPr lang="en-GB" altLang="en-US" smtClean="0"/>
              <a:pPr>
                <a:defRPr/>
              </a:pPr>
              <a:t>25</a:t>
            </a:fld>
            <a:endParaRPr lang="en-GB" altLang="en-US"/>
          </a:p>
        </p:txBody>
      </p:sp>
    </p:spTree>
    <p:extLst>
      <p:ext uri="{BB962C8B-B14F-4D97-AF65-F5344CB8AC3E}">
        <p14:creationId xmlns:p14="http://schemas.microsoft.com/office/powerpoint/2010/main" val="3043027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62D8A2-91B4-4E87-81C8-6867E4E44FEA}"/>
              </a:ext>
            </a:extLst>
          </p:cNvPr>
          <p:cNvSpPr>
            <a:spLocks noGrp="1"/>
          </p:cNvSpPr>
          <p:nvPr>
            <p:ph type="title"/>
          </p:nvPr>
        </p:nvSpPr>
        <p:spPr/>
        <p:txBody>
          <a:bodyPr/>
          <a:lstStyle/>
          <a:p>
            <a:r>
              <a:rPr lang="en-GB" dirty="0"/>
              <a:t>Portability</a:t>
            </a:r>
          </a:p>
        </p:txBody>
      </p:sp>
      <p:graphicFrame>
        <p:nvGraphicFramePr>
          <p:cNvPr id="6" name="Content Placeholder 5">
            <a:extLst>
              <a:ext uri="{FF2B5EF4-FFF2-40B4-BE49-F238E27FC236}">
                <a16:creationId xmlns:a16="http://schemas.microsoft.com/office/drawing/2014/main" id="{9EC290F9-4E26-4F37-83C6-CA5828009D8C}"/>
              </a:ext>
            </a:extLst>
          </p:cNvPr>
          <p:cNvGraphicFramePr>
            <a:graphicFrameLocks noGrp="1"/>
          </p:cNvGraphicFramePr>
          <p:nvPr>
            <p:ph idx="1"/>
            <p:extLst>
              <p:ext uri="{D42A27DB-BD31-4B8C-83A1-F6EECF244321}">
                <p14:modId xmlns:p14="http://schemas.microsoft.com/office/powerpoint/2010/main" val="101931906"/>
              </p:ext>
            </p:extLst>
          </p:nvPr>
        </p:nvGraphicFramePr>
        <p:xfrm>
          <a:off x="381000" y="1447800"/>
          <a:ext cx="5535970" cy="2142189"/>
        </p:xfrm>
        <a:graphic>
          <a:graphicData uri="http://schemas.openxmlformats.org/drawingml/2006/table">
            <a:tbl>
              <a:tblPr firstRow="1" bandRow="1">
                <a:tableStyleId>{1E171933-4619-4E11-9A3F-F7608DF75F80}</a:tableStyleId>
              </a:tblPr>
              <a:tblGrid>
                <a:gridCol w="2767985">
                  <a:extLst>
                    <a:ext uri="{9D8B030D-6E8A-4147-A177-3AD203B41FA5}">
                      <a16:colId xmlns:a16="http://schemas.microsoft.com/office/drawing/2014/main" val="190945538"/>
                    </a:ext>
                  </a:extLst>
                </a:gridCol>
                <a:gridCol w="2767985">
                  <a:extLst>
                    <a:ext uri="{9D8B030D-6E8A-4147-A177-3AD203B41FA5}">
                      <a16:colId xmlns:a16="http://schemas.microsoft.com/office/drawing/2014/main" val="2368727396"/>
                    </a:ext>
                  </a:extLst>
                </a:gridCol>
              </a:tblGrid>
              <a:tr h="338533">
                <a:tc>
                  <a:txBody>
                    <a:bodyPr/>
                    <a:lstStyle/>
                    <a:p>
                      <a:r>
                        <a:rPr lang="en-GB" sz="900" cap="none" spc="0" dirty="0" err="1"/>
                        <a:t>Subcharacteristics</a:t>
                      </a:r>
                      <a:endParaRPr lang="en-GB" sz="900" b="1" cap="none" spc="0" dirty="0">
                        <a:solidFill>
                          <a:schemeClr val="bg1"/>
                        </a:solidFill>
                      </a:endParaRPr>
                    </a:p>
                  </a:txBody>
                  <a:tcPr marL="86716" marR="61939" marT="60258" marB="60258" anchor="ctr"/>
                </a:tc>
                <a:tc>
                  <a:txBody>
                    <a:bodyPr/>
                    <a:lstStyle/>
                    <a:p>
                      <a:r>
                        <a:rPr lang="en-GB" sz="900" cap="none" spc="0" dirty="0"/>
                        <a:t>Definitions</a:t>
                      </a:r>
                      <a:endParaRPr lang="en-GB" sz="900" b="1" cap="none" spc="0" dirty="0">
                        <a:solidFill>
                          <a:schemeClr val="bg1"/>
                        </a:solidFill>
                      </a:endParaRPr>
                    </a:p>
                  </a:txBody>
                  <a:tcPr marL="86716" marR="61939" marT="60258" marB="60258" anchor="ctr"/>
                </a:tc>
                <a:extLst>
                  <a:ext uri="{0D108BD9-81ED-4DB2-BD59-A6C34878D82A}">
                    <a16:rowId xmlns:a16="http://schemas.microsoft.com/office/drawing/2014/main" val="1665122068"/>
                  </a:ext>
                </a:extLst>
              </a:tr>
              <a:tr h="338533">
                <a:tc>
                  <a:txBody>
                    <a:bodyPr/>
                    <a:lstStyle/>
                    <a:p>
                      <a:r>
                        <a:rPr lang="en-GB" sz="900" dirty="0">
                          <a:effectLst/>
                        </a:rPr>
                        <a:t>Adaptability</a:t>
                      </a:r>
                    </a:p>
                  </a:txBody>
                  <a:tcPr marL="31742" marR="31742" marT="2572" marB="2572" anchor="ctr"/>
                </a:tc>
                <a:tc>
                  <a:txBody>
                    <a:bodyPr/>
                    <a:lstStyle/>
                    <a:p>
                      <a:r>
                        <a:rPr lang="en-GB" sz="900">
                          <a:effectLst/>
                        </a:rPr>
                        <a:t>Characterizes the ability of the system to change to new specifications or operating environments.</a:t>
                      </a:r>
                    </a:p>
                  </a:txBody>
                  <a:tcPr marL="31742" marR="31742" marT="2572" marB="2572" anchor="ctr"/>
                </a:tc>
                <a:extLst>
                  <a:ext uri="{0D108BD9-81ED-4DB2-BD59-A6C34878D82A}">
                    <a16:rowId xmlns:a16="http://schemas.microsoft.com/office/drawing/2014/main" val="887581776"/>
                  </a:ext>
                </a:extLst>
              </a:tr>
              <a:tr h="171839">
                <a:tc>
                  <a:txBody>
                    <a:bodyPr/>
                    <a:lstStyle/>
                    <a:p>
                      <a:r>
                        <a:rPr lang="en-GB" sz="900">
                          <a:effectLst/>
                        </a:rPr>
                        <a:t>Installability</a:t>
                      </a:r>
                    </a:p>
                  </a:txBody>
                  <a:tcPr marL="31742" marR="31742" marT="2572" marB="2572" anchor="ctr"/>
                </a:tc>
                <a:tc>
                  <a:txBody>
                    <a:bodyPr/>
                    <a:lstStyle/>
                    <a:p>
                      <a:r>
                        <a:rPr lang="en-GB" sz="900">
                          <a:effectLst/>
                        </a:rPr>
                        <a:t>Characterizes the effort required to install the software.</a:t>
                      </a:r>
                    </a:p>
                  </a:txBody>
                  <a:tcPr marL="31742" marR="31742" marT="2572" marB="2572" anchor="ctr"/>
                </a:tc>
                <a:extLst>
                  <a:ext uri="{0D108BD9-81ED-4DB2-BD59-A6C34878D82A}">
                    <a16:rowId xmlns:a16="http://schemas.microsoft.com/office/drawing/2014/main" val="198909891"/>
                  </a:ext>
                </a:extLst>
              </a:tr>
              <a:tr h="505228">
                <a:tc>
                  <a:txBody>
                    <a:bodyPr/>
                    <a:lstStyle/>
                    <a:p>
                      <a:r>
                        <a:rPr lang="en-GB" sz="900">
                          <a:effectLst/>
                        </a:rPr>
                        <a:t>Conformance</a:t>
                      </a:r>
                    </a:p>
                  </a:txBody>
                  <a:tcPr marL="31742" marR="31742" marT="2572" marB="2572" anchor="ctr"/>
                </a:tc>
                <a:tc>
                  <a:txBody>
                    <a:bodyPr/>
                    <a:lstStyle/>
                    <a:p>
                      <a:r>
                        <a:rPr lang="en-GB" sz="900">
                          <a:effectLst/>
                        </a:rPr>
                        <a:t>Similar to compliance for functionality, but this characteristic relates to portability. One example would be Open SQL conformance which relates to portability of database used.</a:t>
                      </a:r>
                    </a:p>
                  </a:txBody>
                  <a:tcPr marL="31742" marR="31742" marT="2572" marB="2572" anchor="ctr"/>
                </a:tc>
                <a:extLst>
                  <a:ext uri="{0D108BD9-81ED-4DB2-BD59-A6C34878D82A}">
                    <a16:rowId xmlns:a16="http://schemas.microsoft.com/office/drawing/2014/main" val="1841682270"/>
                  </a:ext>
                </a:extLst>
              </a:tr>
              <a:tr h="449663">
                <a:tc>
                  <a:txBody>
                    <a:bodyPr/>
                    <a:lstStyle/>
                    <a:p>
                      <a:r>
                        <a:rPr lang="en-GB" sz="900" dirty="0">
                          <a:effectLst/>
                        </a:rPr>
                        <a:t>Replaceability</a:t>
                      </a:r>
                    </a:p>
                  </a:txBody>
                  <a:tcPr marL="31742" marR="31742" marT="2572" marB="2572" anchor="ctr"/>
                </a:tc>
                <a:tc>
                  <a:txBody>
                    <a:bodyPr/>
                    <a:lstStyle/>
                    <a:p>
                      <a:r>
                        <a:rPr lang="en-GB" sz="900" dirty="0">
                          <a:effectLst/>
                        </a:rPr>
                        <a:t>Characterizes the plug and play aspect of software components, that is how easy is it to exchange a given software component within a specified environment.</a:t>
                      </a:r>
                    </a:p>
                  </a:txBody>
                  <a:tcPr marL="31742" marR="31742" marT="2572" marB="2572" anchor="ctr"/>
                </a:tc>
                <a:extLst>
                  <a:ext uri="{0D108BD9-81ED-4DB2-BD59-A6C34878D82A}">
                    <a16:rowId xmlns:a16="http://schemas.microsoft.com/office/drawing/2014/main" val="2160294802"/>
                  </a:ext>
                </a:extLst>
              </a:tr>
            </a:tbl>
          </a:graphicData>
        </a:graphic>
      </p:graphicFrame>
      <p:sp>
        <p:nvSpPr>
          <p:cNvPr id="4" name="Date Placeholder 3">
            <a:extLst>
              <a:ext uri="{FF2B5EF4-FFF2-40B4-BE49-F238E27FC236}">
                <a16:creationId xmlns:a16="http://schemas.microsoft.com/office/drawing/2014/main" id="{DDC5D8CB-B3C8-4617-9080-716B51F88A1D}"/>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C79D2A83-C6EE-4635-A864-6C999F53142F}"/>
              </a:ext>
            </a:extLst>
          </p:cNvPr>
          <p:cNvSpPr>
            <a:spLocks noGrp="1"/>
          </p:cNvSpPr>
          <p:nvPr>
            <p:ph type="sldNum" sz="quarter" idx="11"/>
          </p:nvPr>
        </p:nvSpPr>
        <p:spPr/>
        <p:txBody>
          <a:bodyPr/>
          <a:lstStyle/>
          <a:p>
            <a:pPr>
              <a:defRPr/>
            </a:pPr>
            <a:fld id="{9A546908-54B0-4EF9-B997-73888F4A5500}" type="slidenum">
              <a:rPr lang="en-GB" altLang="en-US" smtClean="0"/>
              <a:pPr>
                <a:defRPr/>
              </a:pPr>
              <a:t>26</a:t>
            </a:fld>
            <a:endParaRPr lang="en-GB" altLang="en-US"/>
          </a:p>
        </p:txBody>
      </p:sp>
    </p:spTree>
    <p:extLst>
      <p:ext uri="{BB962C8B-B14F-4D97-AF65-F5344CB8AC3E}">
        <p14:creationId xmlns:p14="http://schemas.microsoft.com/office/powerpoint/2010/main" val="189918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689819" y="2636838"/>
            <a:ext cx="362310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Data Storage Design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US" b="1" dirty="0">
                <a:solidFill>
                  <a:srgbClr val="002060"/>
                </a:solidFill>
                <a:latin typeface="Arial" panose="020B0604020202020204" pitchFamily="34" charset="0"/>
                <a:cs typeface="Arial" panose="020B0604020202020204" pitchFamily="34" charset="0"/>
              </a:rPr>
              <a:t>Program Design</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983655"/>
          </a:xfrm>
        </p:spPr>
        <p:txBody>
          <a:bodyPr/>
          <a:lstStyle/>
          <a:p>
            <a:r>
              <a:rPr lang="en-GB" dirty="0"/>
              <a:t>After this lecture, you should be able to:</a:t>
            </a:r>
          </a:p>
          <a:p>
            <a:pPr lvl="1">
              <a:lnSpc>
                <a:spcPct val="150000"/>
              </a:lnSpc>
            </a:pPr>
            <a:r>
              <a:rPr lang="en-GB" dirty="0"/>
              <a:t>Describe the purpose and components of a structure chart.</a:t>
            </a:r>
          </a:p>
          <a:p>
            <a:pPr lvl="1">
              <a:lnSpc>
                <a:spcPct val="150000"/>
              </a:lnSpc>
            </a:pPr>
            <a:r>
              <a:rPr lang="en-GB" dirty="0"/>
              <a:t>Explain the two primary structures shown in a structure chart and the purpose of each.</a:t>
            </a:r>
          </a:p>
          <a:p>
            <a:pPr lvl="1">
              <a:lnSpc>
                <a:spcPct val="150000"/>
              </a:lnSpc>
            </a:pPr>
            <a:r>
              <a:rPr lang="en-GB" dirty="0"/>
              <a:t>Explain the structure chart design guideline of high cohesion</a:t>
            </a:r>
          </a:p>
          <a:p>
            <a:pPr lvl="1">
              <a:lnSpc>
                <a:spcPct val="150000"/>
              </a:lnSpc>
            </a:pPr>
            <a:r>
              <a:rPr lang="en-GB" dirty="0"/>
              <a:t>Explain the structure chart design guideline of low coupling. List and discuss the five kinds of coupling.</a:t>
            </a:r>
          </a:p>
          <a:p>
            <a:pPr lvl="1">
              <a:lnSpc>
                <a:spcPct val="150000"/>
              </a:lnSpc>
            </a:pPr>
            <a:r>
              <a:rPr lang="en-GB" dirty="0"/>
              <a:t>Explain how the concepts of fan‐in and fan‐out pertain to structure charts.</a:t>
            </a:r>
          </a:p>
          <a:p>
            <a:pPr lvl="1">
              <a:lnSpc>
                <a:spcPct val="150000"/>
              </a:lnSpc>
            </a:pPr>
            <a:r>
              <a:rPr lang="en-GB" dirty="0"/>
              <a:t>Explain the recommended content of a program specification document.</a:t>
            </a:r>
          </a:p>
          <a:p>
            <a:pPr lvl="1">
              <a:lnSpc>
                <a:spcPct val="150000"/>
              </a:lnSpc>
            </a:pPr>
            <a:r>
              <a:rPr lang="en-GB" dirty="0"/>
              <a:t>Describe pseudocode and explain how it differs from structured English.</a:t>
            </a:r>
            <a:endParaRPr lang="en-US"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pPr marL="0" indent="0">
              <a:buNone/>
            </a:pPr>
            <a:r>
              <a:rPr lang="en-GB" dirty="0"/>
              <a:t>Introduction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4163576"/>
          </a:xfrm>
        </p:spPr>
        <p:txBody>
          <a:bodyPr/>
          <a:lstStyle/>
          <a:p>
            <a:r>
              <a:rPr lang="en-GB" dirty="0"/>
              <a:t>Program design is the part of the design phase of the SDLC during which analysts determine what programs will be written, create instructions for the programmers about what the code should do, and identify how the pieces of code will fit together to form the system.</a:t>
            </a:r>
          </a:p>
          <a:p>
            <a:r>
              <a:rPr lang="en-GB" dirty="0"/>
              <a:t>Some people may think that program design is becoming less important. Project teams increasingly rely on packaged software or libraries of </a:t>
            </a:r>
            <a:r>
              <a:rPr lang="en-GB" dirty="0" err="1"/>
              <a:t>preprogrammed</a:t>
            </a:r>
            <a:r>
              <a:rPr lang="en-GB" dirty="0"/>
              <a:t> code to build systems. Program design techniques are still very important, however, for two reasons. First, even the </a:t>
            </a:r>
            <a:r>
              <a:rPr lang="en-GB" dirty="0" err="1"/>
              <a:t>preexisting</a:t>
            </a:r>
            <a:r>
              <a:rPr lang="en-GB" dirty="0"/>
              <a:t> code needs to be understood, organized, and pieced together. Second, it is still common for the project team to have to write some (if not all) code and produce original programs that support the application logic of the system.</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pPr marL="0" indent="0">
              <a:buNone/>
            </a:pPr>
            <a:r>
              <a:rPr lang="en-GB" dirty="0"/>
              <a:t>Introduction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160591"/>
          </a:xfrm>
        </p:spPr>
        <p:txBody>
          <a:bodyPr/>
          <a:lstStyle/>
          <a:p>
            <a:r>
              <a:rPr lang="en-GB" dirty="0"/>
              <a:t>Moving from analysis to design on our business flows. </a:t>
            </a:r>
          </a:p>
          <a:p>
            <a:pPr lvl="1"/>
            <a:r>
              <a:rPr lang="en-GB" dirty="0"/>
              <a:t>When we were working with our stakeholder it was important that we use tasks and events that they recognise. </a:t>
            </a:r>
          </a:p>
          <a:p>
            <a:pPr lvl="1"/>
            <a:r>
              <a:rPr lang="en-GB" dirty="0"/>
              <a:t>Now we are taking those tasks from our business flow and these are becoming the modules that we are designing. </a:t>
            </a:r>
          </a:p>
          <a:p>
            <a:pPr lvl="1"/>
            <a:r>
              <a:rPr lang="en-GB" dirty="0"/>
              <a:t>At </a:t>
            </a:r>
            <a:r>
              <a:rPr lang="en-GB" dirty="0" err="1"/>
              <a:t>at</a:t>
            </a:r>
            <a:r>
              <a:rPr lang="en-GB" dirty="0"/>
              <a:t> analysis level you might have a process that touches a data store.</a:t>
            </a:r>
          </a:p>
          <a:p>
            <a:pPr lvl="1"/>
            <a:r>
              <a:rPr lang="en-GB" dirty="0"/>
              <a:t>At design level you have a module that Creates, </a:t>
            </a:r>
            <a:r>
              <a:rPr lang="en-GB" dirty="0" err="1"/>
              <a:t>Retrives</a:t>
            </a:r>
            <a:r>
              <a:rPr lang="en-GB" dirty="0"/>
              <a:t>, Updates, or Deletes data from your entities. </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spTree>
    <p:extLst>
      <p:ext uri="{BB962C8B-B14F-4D97-AF65-F5344CB8AC3E}">
        <p14:creationId xmlns:p14="http://schemas.microsoft.com/office/powerpoint/2010/main" val="14052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4E70-7BE2-4FEC-994C-580764D9A05F}"/>
              </a:ext>
            </a:extLst>
          </p:cNvPr>
          <p:cNvSpPr>
            <a:spLocks noGrp="1"/>
          </p:cNvSpPr>
          <p:nvPr>
            <p:ph type="title"/>
          </p:nvPr>
        </p:nvSpPr>
        <p:spPr/>
        <p:txBody>
          <a:bodyPr/>
          <a:lstStyle/>
          <a:p>
            <a:r>
              <a:rPr lang="en-GB" dirty="0"/>
              <a:t>Creating your Module Structure</a:t>
            </a:r>
          </a:p>
        </p:txBody>
      </p:sp>
      <p:sp>
        <p:nvSpPr>
          <p:cNvPr id="3" name="Content Placeholder 2">
            <a:extLst>
              <a:ext uri="{FF2B5EF4-FFF2-40B4-BE49-F238E27FC236}">
                <a16:creationId xmlns:a16="http://schemas.microsoft.com/office/drawing/2014/main" id="{9DBC7A39-131C-423D-890F-1DF008FCBCA2}"/>
              </a:ext>
            </a:extLst>
          </p:cNvPr>
          <p:cNvSpPr>
            <a:spLocks noGrp="1"/>
          </p:cNvSpPr>
          <p:nvPr>
            <p:ph idx="1"/>
          </p:nvPr>
        </p:nvSpPr>
        <p:spPr/>
        <p:txBody>
          <a:bodyPr/>
          <a:lstStyle/>
          <a:p>
            <a:endParaRPr lang="en-GB" dirty="0"/>
          </a:p>
        </p:txBody>
      </p:sp>
      <p:sp>
        <p:nvSpPr>
          <p:cNvPr id="4" name="Date Placeholder 3">
            <a:extLst>
              <a:ext uri="{FF2B5EF4-FFF2-40B4-BE49-F238E27FC236}">
                <a16:creationId xmlns:a16="http://schemas.microsoft.com/office/drawing/2014/main" id="{B16F3614-6D5E-48EE-B866-4D6A32695914}"/>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C3674B01-4A0C-4F11-86F1-7E2C0E39338A}"/>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pic>
        <p:nvPicPr>
          <p:cNvPr id="6" name="Picture 5">
            <a:extLst>
              <a:ext uri="{FF2B5EF4-FFF2-40B4-BE49-F238E27FC236}">
                <a16:creationId xmlns:a16="http://schemas.microsoft.com/office/drawing/2014/main" id="{CF643EC7-5E36-40A9-A1F0-B53DBB02EBB2}"/>
              </a:ext>
            </a:extLst>
          </p:cNvPr>
          <p:cNvPicPr>
            <a:picLocks noChangeAspect="1"/>
          </p:cNvPicPr>
          <p:nvPr/>
        </p:nvPicPr>
        <p:blipFill>
          <a:blip r:embed="rId2"/>
          <a:stretch>
            <a:fillRect/>
          </a:stretch>
        </p:blipFill>
        <p:spPr>
          <a:xfrm>
            <a:off x="0" y="830417"/>
            <a:ext cx="9144000" cy="5197166"/>
          </a:xfrm>
          <a:prstGeom prst="rect">
            <a:avLst/>
          </a:prstGeom>
        </p:spPr>
      </p:pic>
    </p:spTree>
    <p:extLst>
      <p:ext uri="{BB962C8B-B14F-4D97-AF65-F5344CB8AC3E}">
        <p14:creationId xmlns:p14="http://schemas.microsoft.com/office/powerpoint/2010/main" val="124549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6F2A-2E56-46CD-B6DB-289953FBEFEC}"/>
              </a:ext>
            </a:extLst>
          </p:cNvPr>
          <p:cNvSpPr>
            <a:spLocks noGrp="1"/>
          </p:cNvSpPr>
          <p:nvPr>
            <p:ph type="title"/>
          </p:nvPr>
        </p:nvSpPr>
        <p:spPr/>
        <p:txBody>
          <a:bodyPr/>
          <a:lstStyle/>
          <a:p>
            <a:r>
              <a:rPr lang="en-GB" dirty="0"/>
              <a:t>Nigel’s viewpoint of this example</a:t>
            </a:r>
          </a:p>
        </p:txBody>
      </p:sp>
      <p:sp>
        <p:nvSpPr>
          <p:cNvPr id="3" name="Content Placeholder 2">
            <a:extLst>
              <a:ext uri="{FF2B5EF4-FFF2-40B4-BE49-F238E27FC236}">
                <a16:creationId xmlns:a16="http://schemas.microsoft.com/office/drawing/2014/main" id="{CBED8782-6149-409B-9493-8C7A957F418E}"/>
              </a:ext>
            </a:extLst>
          </p:cNvPr>
          <p:cNvSpPr>
            <a:spLocks noGrp="1"/>
          </p:cNvSpPr>
          <p:nvPr>
            <p:ph idx="1"/>
          </p:nvPr>
        </p:nvSpPr>
        <p:spPr>
          <a:xfrm>
            <a:off x="381000" y="1447800"/>
            <a:ext cx="8305800" cy="2778581"/>
          </a:xfrm>
        </p:spPr>
        <p:txBody>
          <a:bodyPr/>
          <a:lstStyle/>
          <a:p>
            <a:r>
              <a:rPr lang="en-GB" dirty="0"/>
              <a:t>This example looks like the internal structure of a module.  </a:t>
            </a:r>
          </a:p>
          <a:p>
            <a:r>
              <a:rPr lang="en-GB" dirty="0"/>
              <a:t>I would be unlikely to delegate different parts of this to different engineers.  They would each have to understand each others code to make any progress.  That might be good for organizational resilience, but not very efficient.  I would expect the structure of somebody’s code to look a lot like this.  Methods within a student grade class.  </a:t>
            </a:r>
          </a:p>
          <a:p>
            <a:pPr marL="0" indent="0">
              <a:buNone/>
            </a:pPr>
            <a:endParaRPr lang="en-GB" dirty="0"/>
          </a:p>
        </p:txBody>
      </p:sp>
      <p:sp>
        <p:nvSpPr>
          <p:cNvPr id="4" name="Date Placeholder 3">
            <a:extLst>
              <a:ext uri="{FF2B5EF4-FFF2-40B4-BE49-F238E27FC236}">
                <a16:creationId xmlns:a16="http://schemas.microsoft.com/office/drawing/2014/main" id="{99EFB179-1556-4E64-92F7-800585B3D8FC}"/>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C8C397E2-3728-47C8-8839-B34A92BBB6AA}"/>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Tree>
    <p:extLst>
      <p:ext uri="{BB962C8B-B14F-4D97-AF65-F5344CB8AC3E}">
        <p14:creationId xmlns:p14="http://schemas.microsoft.com/office/powerpoint/2010/main" val="36285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780B-6805-46D7-9A59-717E8ECF9B27}"/>
              </a:ext>
            </a:extLst>
          </p:cNvPr>
          <p:cNvSpPr>
            <a:spLocks noGrp="1"/>
          </p:cNvSpPr>
          <p:nvPr>
            <p:ph type="title"/>
          </p:nvPr>
        </p:nvSpPr>
        <p:spPr/>
        <p:txBody>
          <a:bodyPr/>
          <a:lstStyle/>
          <a:p>
            <a:r>
              <a:rPr lang="en-GB" dirty="0"/>
              <a:t>You have to think through this level first</a:t>
            </a:r>
          </a:p>
        </p:txBody>
      </p:sp>
      <p:sp>
        <p:nvSpPr>
          <p:cNvPr id="3" name="Content Placeholder 2">
            <a:extLst>
              <a:ext uri="{FF2B5EF4-FFF2-40B4-BE49-F238E27FC236}">
                <a16:creationId xmlns:a16="http://schemas.microsoft.com/office/drawing/2014/main" id="{F18E8D38-FE64-49BA-811E-4480545B526F}"/>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5269DD2B-E7AB-49C9-B43F-78F9021E1743}"/>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DA7931C7-AB77-4BA9-830C-6B5AEB74DBAD}"/>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pic>
        <p:nvPicPr>
          <p:cNvPr id="6" name="Picture 5">
            <a:extLst>
              <a:ext uri="{FF2B5EF4-FFF2-40B4-BE49-F238E27FC236}">
                <a16:creationId xmlns:a16="http://schemas.microsoft.com/office/drawing/2014/main" id="{4C3622C3-6676-439F-8A3E-AF3CA1845AAD}"/>
              </a:ext>
            </a:extLst>
          </p:cNvPr>
          <p:cNvPicPr>
            <a:picLocks noChangeAspect="1"/>
          </p:cNvPicPr>
          <p:nvPr/>
        </p:nvPicPr>
        <p:blipFill>
          <a:blip r:embed="rId2"/>
          <a:stretch>
            <a:fillRect/>
          </a:stretch>
        </p:blipFill>
        <p:spPr>
          <a:xfrm>
            <a:off x="0" y="1700324"/>
            <a:ext cx="9144000" cy="5143500"/>
          </a:xfrm>
          <a:prstGeom prst="rect">
            <a:avLst/>
          </a:prstGeom>
        </p:spPr>
      </p:pic>
    </p:spTree>
    <p:extLst>
      <p:ext uri="{BB962C8B-B14F-4D97-AF65-F5344CB8AC3E}">
        <p14:creationId xmlns:p14="http://schemas.microsoft.com/office/powerpoint/2010/main" val="71668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8A73-1CDD-4C95-A030-65A229683E73}"/>
              </a:ext>
            </a:extLst>
          </p:cNvPr>
          <p:cNvSpPr>
            <a:spLocks noGrp="1"/>
          </p:cNvSpPr>
          <p:nvPr>
            <p:ph type="title"/>
          </p:nvPr>
        </p:nvSpPr>
        <p:spPr/>
        <p:txBody>
          <a:bodyPr/>
          <a:lstStyle/>
          <a:p>
            <a:r>
              <a:rPr lang="en-GB" dirty="0"/>
              <a:t>Nigel’s Viewpoint</a:t>
            </a:r>
          </a:p>
        </p:txBody>
      </p:sp>
      <p:sp>
        <p:nvSpPr>
          <p:cNvPr id="3" name="Content Placeholder 2">
            <a:extLst>
              <a:ext uri="{FF2B5EF4-FFF2-40B4-BE49-F238E27FC236}">
                <a16:creationId xmlns:a16="http://schemas.microsoft.com/office/drawing/2014/main" id="{2EA1AACF-3D9B-4D83-BEE6-5C526E3C7C32}"/>
              </a:ext>
            </a:extLst>
          </p:cNvPr>
          <p:cNvSpPr>
            <a:spLocks noGrp="1"/>
          </p:cNvSpPr>
          <p:nvPr>
            <p:ph idx="1"/>
          </p:nvPr>
        </p:nvSpPr>
        <p:spPr>
          <a:xfrm>
            <a:off x="381000" y="1447800"/>
            <a:ext cx="8305800" cy="1116588"/>
          </a:xfrm>
        </p:spPr>
        <p:txBody>
          <a:bodyPr/>
          <a:lstStyle/>
          <a:p>
            <a:r>
              <a:rPr lang="en-GB" dirty="0" err="1"/>
              <a:t>SafePaaS</a:t>
            </a:r>
            <a:r>
              <a:rPr lang="en-GB" dirty="0"/>
              <a:t> is not a particularly large system, but the architecture needs to be thought through at this larger scale by an analyst.  </a:t>
            </a:r>
          </a:p>
          <a:p>
            <a:r>
              <a:rPr lang="en-GB" dirty="0"/>
              <a:t>For example, Process monitor has many modules within it.</a:t>
            </a:r>
          </a:p>
        </p:txBody>
      </p:sp>
      <p:sp>
        <p:nvSpPr>
          <p:cNvPr id="4" name="Date Placeholder 3">
            <a:extLst>
              <a:ext uri="{FF2B5EF4-FFF2-40B4-BE49-F238E27FC236}">
                <a16:creationId xmlns:a16="http://schemas.microsoft.com/office/drawing/2014/main" id="{05DAB069-5F49-4427-8CC6-EB1BDD9D6D77}"/>
              </a:ext>
            </a:extLst>
          </p:cNvPr>
          <p:cNvSpPr>
            <a:spLocks noGrp="1"/>
          </p:cNvSpPr>
          <p:nvPr>
            <p:ph type="dt" sz="half" idx="10"/>
          </p:nvPr>
        </p:nvSpPr>
        <p:spPr/>
        <p:txBody>
          <a:bodyPr/>
          <a:lstStyle/>
          <a:p>
            <a:pPr>
              <a:defRPr/>
            </a:pPr>
            <a:fld id="{C4C9B118-951F-4210-95A1-158B23349F78}" type="datetime4">
              <a:rPr lang="en-GB" altLang="en-US" smtClean="0"/>
              <a:pPr>
                <a:defRPr/>
              </a:pPr>
              <a:t>10 November 2020</a:t>
            </a:fld>
            <a:endParaRPr lang="en-GB" altLang="en-US"/>
          </a:p>
        </p:txBody>
      </p:sp>
      <p:sp>
        <p:nvSpPr>
          <p:cNvPr id="5" name="Slide Number Placeholder 4">
            <a:extLst>
              <a:ext uri="{FF2B5EF4-FFF2-40B4-BE49-F238E27FC236}">
                <a16:creationId xmlns:a16="http://schemas.microsoft.com/office/drawing/2014/main" id="{269C6E56-91D3-4C57-BA1F-23238A253DB8}"/>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Tree>
    <p:extLst>
      <p:ext uri="{BB962C8B-B14F-4D97-AF65-F5344CB8AC3E}">
        <p14:creationId xmlns:p14="http://schemas.microsoft.com/office/powerpoint/2010/main" val="1101167548"/>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TotalTime>
  <Words>1680</Words>
  <Application>Microsoft Office PowerPoint</Application>
  <PresentationFormat>On-screen Show (4:3)</PresentationFormat>
  <Paragraphs>201</Paragraphs>
  <Slides>27</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Times</vt:lpstr>
      <vt:lpstr>Verdana</vt:lpstr>
      <vt:lpstr>blank</vt:lpstr>
      <vt:lpstr>1_blank</vt:lpstr>
      <vt:lpstr>Advanced Systems Analysis and Design  User Interface Design  SOFT 30121 L13     </vt:lpstr>
      <vt:lpstr>PowerPoint Presentation</vt:lpstr>
      <vt:lpstr>Program Design</vt:lpstr>
      <vt:lpstr>Introduction</vt:lpstr>
      <vt:lpstr>Introduction</vt:lpstr>
      <vt:lpstr>Creating your Module Structure</vt:lpstr>
      <vt:lpstr>Nigel’s viewpoint of this example</vt:lpstr>
      <vt:lpstr>You have to think through this level first</vt:lpstr>
      <vt:lpstr>Nigel’s Viewpoint</vt:lpstr>
      <vt:lpstr>Building a Structure Chart</vt:lpstr>
      <vt:lpstr>PowerPoint Presentation</vt:lpstr>
      <vt:lpstr>Building a Structure Chart</vt:lpstr>
      <vt:lpstr>Transactional Flows</vt:lpstr>
      <vt:lpstr>Transformative Flows</vt:lpstr>
      <vt:lpstr>Levels in your processes diagram should become levels in a functional decomposition. </vt:lpstr>
      <vt:lpstr>Specification Documentation</vt:lpstr>
      <vt:lpstr>Nigel’s Viewpoint</vt:lpstr>
      <vt:lpstr>Program Design Principles</vt:lpstr>
      <vt:lpstr>A Reasonable Module Code Review Checklist</vt:lpstr>
      <vt:lpstr>International Standards on Code Quality</vt:lpstr>
      <vt:lpstr>ISO 9126</vt:lpstr>
      <vt:lpstr>Functionality</vt:lpstr>
      <vt:lpstr>Reliability </vt:lpstr>
      <vt:lpstr>Usability</vt:lpstr>
      <vt:lpstr>Maintainability</vt:lpstr>
      <vt:lpstr>Portability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User Interface Design  SOFT 30121 L13     </dc:title>
  <dc:creator>King, Nigel</dc:creator>
  <cp:lastModifiedBy>King, Nigel</cp:lastModifiedBy>
  <cp:revision>4</cp:revision>
  <dcterms:created xsi:type="dcterms:W3CDTF">2020-11-10T13:17:19Z</dcterms:created>
  <dcterms:modified xsi:type="dcterms:W3CDTF">2020-11-10T14:21:47Z</dcterms:modified>
</cp:coreProperties>
</file>