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9"/>
  </p:notesMasterIdLst>
  <p:handoutMasterIdLst>
    <p:handoutMasterId r:id="rId30"/>
  </p:handoutMasterIdLst>
  <p:sldIdLst>
    <p:sldId id="660" r:id="rId6"/>
    <p:sldId id="511" r:id="rId7"/>
    <p:sldId id="663" r:id="rId8"/>
    <p:sldId id="694" r:id="rId9"/>
    <p:sldId id="695" r:id="rId10"/>
    <p:sldId id="696" r:id="rId11"/>
    <p:sldId id="697" r:id="rId12"/>
    <p:sldId id="698" r:id="rId13"/>
    <p:sldId id="699" r:id="rId14"/>
    <p:sldId id="701" r:id="rId15"/>
    <p:sldId id="700" r:id="rId16"/>
    <p:sldId id="702" r:id="rId17"/>
    <p:sldId id="703" r:id="rId18"/>
    <p:sldId id="704" r:id="rId19"/>
    <p:sldId id="707" r:id="rId20"/>
    <p:sldId id="711" r:id="rId21"/>
    <p:sldId id="706" r:id="rId22"/>
    <p:sldId id="705" r:id="rId23"/>
    <p:sldId id="708" r:id="rId24"/>
    <p:sldId id="709" r:id="rId25"/>
    <p:sldId id="710" r:id="rId26"/>
    <p:sldId id="693" r:id="rId27"/>
    <p:sldId id="524" r:id="rId28"/>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59" d="100"/>
          <a:sy n="59" d="100"/>
        </p:scale>
        <p:origin x="796" y="48"/>
      </p:cViewPr>
      <p:guideLst>
        <p:guide orient="horz" pos="2160"/>
        <p:guide pos="2880"/>
      </p:guideLst>
    </p:cSldViewPr>
  </p:slideViewPr>
  <p:outlineViewPr>
    <p:cViewPr>
      <p:scale>
        <a:sx n="33" d="100"/>
        <a:sy n="33" d="100"/>
      </p:scale>
      <p:origin x="0" y="-15424"/>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23/11/2020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11/23/2020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23</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23 November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23 November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23 November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23 November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23 November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23 November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23 November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23 November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23 November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23 November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23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23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23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23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23 November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Physical Data Design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L14</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AD7F-4687-4C0F-84B0-4B7BB864FEFC}"/>
              </a:ext>
            </a:extLst>
          </p:cNvPr>
          <p:cNvSpPr>
            <a:spLocks noGrp="1"/>
          </p:cNvSpPr>
          <p:nvPr>
            <p:ph type="title"/>
          </p:nvPr>
        </p:nvSpPr>
        <p:spPr/>
        <p:txBody>
          <a:bodyPr/>
          <a:lstStyle/>
          <a:p>
            <a:r>
              <a:rPr lang="en-GB" dirty="0"/>
              <a:t>Relational Databases</a:t>
            </a:r>
          </a:p>
        </p:txBody>
      </p:sp>
      <p:sp>
        <p:nvSpPr>
          <p:cNvPr id="3" name="Content Placeholder 2">
            <a:extLst>
              <a:ext uri="{FF2B5EF4-FFF2-40B4-BE49-F238E27FC236}">
                <a16:creationId xmlns:a16="http://schemas.microsoft.com/office/drawing/2014/main" id="{BAD4154E-7F86-4D08-AA83-7678D598F423}"/>
              </a:ext>
            </a:extLst>
          </p:cNvPr>
          <p:cNvSpPr>
            <a:spLocks noGrp="1"/>
          </p:cNvSpPr>
          <p:nvPr>
            <p:ph idx="1"/>
          </p:nvPr>
        </p:nvSpPr>
        <p:spPr>
          <a:xfrm>
            <a:off x="381000" y="1447800"/>
            <a:ext cx="2894856" cy="3677492"/>
          </a:xfrm>
        </p:spPr>
        <p:txBody>
          <a:bodyPr/>
          <a:lstStyle/>
          <a:p>
            <a:r>
              <a:rPr lang="en-GB" dirty="0"/>
              <a:t>A relational database is based on collections of tables, each of which has a primary key whose value is different for every row of the table. The tables are related to each other by the placement of the primary key from one table into the related table as a foreign key</a:t>
            </a:r>
          </a:p>
        </p:txBody>
      </p:sp>
      <p:sp>
        <p:nvSpPr>
          <p:cNvPr id="4" name="Date Placeholder 3">
            <a:extLst>
              <a:ext uri="{FF2B5EF4-FFF2-40B4-BE49-F238E27FC236}">
                <a16:creationId xmlns:a16="http://schemas.microsoft.com/office/drawing/2014/main" id="{788A8345-FF72-4854-A447-E5BDCE7C27AD}"/>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76CE1E02-A2C2-4D0E-8586-6979B785EE47}"/>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pic>
        <p:nvPicPr>
          <p:cNvPr id="6" name="Picture 5">
            <a:extLst>
              <a:ext uri="{FF2B5EF4-FFF2-40B4-BE49-F238E27FC236}">
                <a16:creationId xmlns:a16="http://schemas.microsoft.com/office/drawing/2014/main" id="{CA0D7E76-507E-42DE-B152-FC6F24246638}"/>
              </a:ext>
            </a:extLst>
          </p:cNvPr>
          <p:cNvPicPr>
            <a:picLocks noChangeAspect="1"/>
          </p:cNvPicPr>
          <p:nvPr/>
        </p:nvPicPr>
        <p:blipFill>
          <a:blip r:embed="rId2"/>
          <a:stretch>
            <a:fillRect/>
          </a:stretch>
        </p:blipFill>
        <p:spPr>
          <a:xfrm>
            <a:off x="3275856" y="980728"/>
            <a:ext cx="5744808" cy="4956172"/>
          </a:xfrm>
          <a:prstGeom prst="rect">
            <a:avLst/>
          </a:prstGeom>
        </p:spPr>
      </p:pic>
    </p:spTree>
    <p:extLst>
      <p:ext uri="{BB962C8B-B14F-4D97-AF65-F5344CB8AC3E}">
        <p14:creationId xmlns:p14="http://schemas.microsoft.com/office/powerpoint/2010/main" val="14503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CF2D-FBE9-4EA8-89C6-6251492A3039}"/>
              </a:ext>
            </a:extLst>
          </p:cNvPr>
          <p:cNvSpPr>
            <a:spLocks noGrp="1"/>
          </p:cNvSpPr>
          <p:nvPr>
            <p:ph type="title"/>
          </p:nvPr>
        </p:nvSpPr>
        <p:spPr/>
        <p:txBody>
          <a:bodyPr/>
          <a:lstStyle/>
          <a:p>
            <a:r>
              <a:rPr lang="en-GB" dirty="0"/>
              <a:t>Other Types of Databases</a:t>
            </a:r>
          </a:p>
        </p:txBody>
      </p:sp>
      <p:sp>
        <p:nvSpPr>
          <p:cNvPr id="3" name="Content Placeholder 2">
            <a:extLst>
              <a:ext uri="{FF2B5EF4-FFF2-40B4-BE49-F238E27FC236}">
                <a16:creationId xmlns:a16="http://schemas.microsoft.com/office/drawing/2014/main" id="{485957C5-11F8-412D-AB02-C94B2DF8BEBB}"/>
              </a:ext>
            </a:extLst>
          </p:cNvPr>
          <p:cNvSpPr>
            <a:spLocks noGrp="1"/>
          </p:cNvSpPr>
          <p:nvPr>
            <p:ph idx="1"/>
          </p:nvPr>
        </p:nvSpPr>
        <p:spPr>
          <a:xfrm>
            <a:off x="381000" y="1052736"/>
            <a:ext cx="8305800" cy="4704365"/>
          </a:xfrm>
        </p:spPr>
        <p:txBody>
          <a:bodyPr/>
          <a:lstStyle/>
          <a:p>
            <a:r>
              <a:rPr lang="en-GB" dirty="0"/>
              <a:t>Object Databases</a:t>
            </a:r>
          </a:p>
          <a:p>
            <a:pPr lvl="2"/>
            <a:r>
              <a:rPr lang="en-GB" dirty="0"/>
              <a:t>The basic premise of object orientation is that all things should be treated as objects that have both data (attributes) and processes (</a:t>
            </a:r>
            <a:r>
              <a:rPr lang="en-GB" dirty="0" err="1"/>
              <a:t>behaviors</a:t>
            </a:r>
            <a:r>
              <a:rPr lang="en-GB" dirty="0"/>
              <a:t>).</a:t>
            </a:r>
          </a:p>
          <a:p>
            <a:r>
              <a:rPr lang="en-GB" dirty="0"/>
              <a:t>Multidimensional Databases</a:t>
            </a:r>
          </a:p>
          <a:p>
            <a:pPr lvl="2"/>
            <a:r>
              <a:rPr lang="en-GB" dirty="0"/>
              <a:t>a type of relational database that is used to take data from a company's transaction processing systems, transforming the data (e.g., cleaning them up,  aggregating them), and then storing the data for use in a data warehouse that supports business intelligence (BI) systems.</a:t>
            </a:r>
          </a:p>
          <a:p>
            <a:r>
              <a:rPr lang="en-GB" dirty="0"/>
              <a:t>NoSQL Databases</a:t>
            </a:r>
          </a:p>
          <a:p>
            <a:pPr lvl="1"/>
            <a:r>
              <a:rPr lang="en-GB" dirty="0"/>
              <a:t>This category of databases contains a wide variety of database approaches that evolved for different purposes. </a:t>
            </a:r>
          </a:p>
          <a:p>
            <a:pPr lvl="2"/>
            <a:r>
              <a:rPr lang="en-GB" dirty="0"/>
              <a:t>Document‐oriented databases</a:t>
            </a:r>
          </a:p>
          <a:p>
            <a:pPr lvl="3"/>
            <a:r>
              <a:rPr lang="en-GB" dirty="0"/>
              <a:t> manage collections of documents where those documents can have a variety of structures</a:t>
            </a:r>
          </a:p>
          <a:p>
            <a:pPr lvl="2"/>
            <a:r>
              <a:rPr lang="en-GB" dirty="0"/>
              <a:t>Wide column stores, </a:t>
            </a:r>
          </a:p>
          <a:p>
            <a:pPr lvl="3"/>
            <a:r>
              <a:rPr lang="en-GB" dirty="0"/>
              <a:t>also called extensible record stores, store data in records with an ability to hold very large numbers of dynamic columns</a:t>
            </a:r>
          </a:p>
          <a:p>
            <a:pPr lvl="2"/>
            <a:r>
              <a:rPr lang="en-GB" dirty="0"/>
              <a:t>Graph databases</a:t>
            </a:r>
          </a:p>
          <a:p>
            <a:pPr lvl="3"/>
            <a:r>
              <a:rPr lang="en-GB" dirty="0"/>
              <a:t> use graph theory to store, map, and query relationships. A graph database is essentially a collection of nodes and edges. Each node represents an entity (such as a person) and each edge represents a connection or relationship between two nodes.</a:t>
            </a:r>
          </a:p>
        </p:txBody>
      </p:sp>
      <p:sp>
        <p:nvSpPr>
          <p:cNvPr id="4" name="Date Placeholder 3">
            <a:extLst>
              <a:ext uri="{FF2B5EF4-FFF2-40B4-BE49-F238E27FC236}">
                <a16:creationId xmlns:a16="http://schemas.microsoft.com/office/drawing/2014/main" id="{1A91E8EB-2268-4C95-9A66-3CA50ED304ED}"/>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14A2179B-E586-4B55-AEF8-B1134BC77B0C}"/>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spTree>
    <p:extLst>
      <p:ext uri="{BB962C8B-B14F-4D97-AF65-F5344CB8AC3E}">
        <p14:creationId xmlns:p14="http://schemas.microsoft.com/office/powerpoint/2010/main" val="111462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0C5-5278-452C-9147-60FE0C1D54BF}"/>
              </a:ext>
            </a:extLst>
          </p:cNvPr>
          <p:cNvSpPr>
            <a:spLocks noGrp="1"/>
          </p:cNvSpPr>
          <p:nvPr>
            <p:ph type="title"/>
          </p:nvPr>
        </p:nvSpPr>
        <p:spPr/>
        <p:txBody>
          <a:bodyPr/>
          <a:lstStyle/>
          <a:p>
            <a:r>
              <a:rPr lang="en-GB" dirty="0"/>
              <a:t>Nigel’s viewpoint on Databases</a:t>
            </a:r>
          </a:p>
        </p:txBody>
      </p:sp>
      <p:sp>
        <p:nvSpPr>
          <p:cNvPr id="3" name="Content Placeholder 2">
            <a:extLst>
              <a:ext uri="{FF2B5EF4-FFF2-40B4-BE49-F238E27FC236}">
                <a16:creationId xmlns:a16="http://schemas.microsoft.com/office/drawing/2014/main" id="{2C16ABAB-1876-4647-8062-B291469AFAB4}"/>
              </a:ext>
            </a:extLst>
          </p:cNvPr>
          <p:cNvSpPr>
            <a:spLocks noGrp="1"/>
          </p:cNvSpPr>
          <p:nvPr>
            <p:ph idx="1"/>
          </p:nvPr>
        </p:nvSpPr>
        <p:spPr>
          <a:xfrm>
            <a:off x="381000" y="1447800"/>
            <a:ext cx="8305800" cy="4579074"/>
          </a:xfrm>
        </p:spPr>
        <p:txBody>
          <a:bodyPr/>
          <a:lstStyle/>
          <a:p>
            <a:r>
              <a:rPr lang="en-GB" dirty="0"/>
              <a:t>I see the world in 3</a:t>
            </a:r>
            <a:r>
              <a:rPr lang="en-GB" baseline="30000" dirty="0"/>
              <a:t>rd</a:t>
            </a:r>
            <a:r>
              <a:rPr lang="en-GB" dirty="0"/>
              <a:t> normal form.  It strikes me as an accurate way to represent the world.  </a:t>
            </a:r>
          </a:p>
          <a:p>
            <a:r>
              <a:rPr lang="en-GB" dirty="0"/>
              <a:t>I find NoSQL movements a bit harder to cleanly represent the world, so a big part of this is how clean you want the world to look.  </a:t>
            </a:r>
          </a:p>
          <a:p>
            <a:r>
              <a:rPr lang="en-GB" dirty="0"/>
              <a:t>In database systems, ACID (Atomicity, Consistency, Isolation, Durability) refers to a standard set of properties that guarantee database transactions are processed reliably. ACID is especially concerned with how a database recovers from any failure that might occur while processing a transaction.</a:t>
            </a:r>
          </a:p>
          <a:p>
            <a:r>
              <a:rPr lang="en-GB" dirty="0"/>
              <a:t>Non ACID databases allow for “eventual consistency”.  </a:t>
            </a:r>
          </a:p>
          <a:p>
            <a:r>
              <a:rPr lang="en-GB" dirty="0"/>
              <a:t>We built wide column databases (which we referred to as 4</a:t>
            </a:r>
            <a:r>
              <a:rPr lang="en-GB" baseline="30000" dirty="0"/>
              <a:t>th</a:t>
            </a:r>
            <a:r>
              <a:rPr lang="en-GB" dirty="0"/>
              <a:t> Normal Form) by building tables of additional attributes.  </a:t>
            </a:r>
            <a:r>
              <a:rPr lang="en-GB" dirty="0" err="1"/>
              <a:t>Purests</a:t>
            </a:r>
            <a:r>
              <a:rPr lang="en-GB" dirty="0"/>
              <a:t> were aghast thinking that metadata should be in one place. </a:t>
            </a:r>
          </a:p>
        </p:txBody>
      </p:sp>
      <p:sp>
        <p:nvSpPr>
          <p:cNvPr id="4" name="Date Placeholder 3">
            <a:extLst>
              <a:ext uri="{FF2B5EF4-FFF2-40B4-BE49-F238E27FC236}">
                <a16:creationId xmlns:a16="http://schemas.microsoft.com/office/drawing/2014/main" id="{06C3A9E6-5421-4EB6-AF31-0BE9CF6AD661}"/>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576C2073-4319-4466-9E41-D0AC1E5DD82A}"/>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Tree>
    <p:extLst>
      <p:ext uri="{BB962C8B-B14F-4D97-AF65-F5344CB8AC3E}">
        <p14:creationId xmlns:p14="http://schemas.microsoft.com/office/powerpoint/2010/main" val="404268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D585-27FB-44D7-9103-D1B25653A82A}"/>
              </a:ext>
            </a:extLst>
          </p:cNvPr>
          <p:cNvSpPr>
            <a:spLocks noGrp="1"/>
          </p:cNvSpPr>
          <p:nvPr>
            <p:ph type="title"/>
          </p:nvPr>
        </p:nvSpPr>
        <p:spPr/>
        <p:txBody>
          <a:bodyPr/>
          <a:lstStyle/>
          <a:p>
            <a:r>
              <a:rPr lang="en-GB" dirty="0"/>
              <a:t>Choosing your data storage format</a:t>
            </a:r>
          </a:p>
        </p:txBody>
      </p:sp>
      <p:sp>
        <p:nvSpPr>
          <p:cNvPr id="3" name="Content Placeholder 2">
            <a:extLst>
              <a:ext uri="{FF2B5EF4-FFF2-40B4-BE49-F238E27FC236}">
                <a16:creationId xmlns:a16="http://schemas.microsoft.com/office/drawing/2014/main" id="{88973CA4-9E6D-4DB9-AD66-E9592842E42B}"/>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C570612A-6BF1-4CF8-BDA5-753E340DFDEB}"/>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5B6ADA6B-2FBE-49D1-950E-32BEC9260E85}"/>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pic>
        <p:nvPicPr>
          <p:cNvPr id="6" name="Picture 5">
            <a:extLst>
              <a:ext uri="{FF2B5EF4-FFF2-40B4-BE49-F238E27FC236}">
                <a16:creationId xmlns:a16="http://schemas.microsoft.com/office/drawing/2014/main" id="{4D550E12-9E02-428D-943F-CE436298B076}"/>
              </a:ext>
            </a:extLst>
          </p:cNvPr>
          <p:cNvPicPr>
            <a:picLocks noChangeAspect="1"/>
          </p:cNvPicPr>
          <p:nvPr/>
        </p:nvPicPr>
        <p:blipFill>
          <a:blip r:embed="rId2"/>
          <a:stretch>
            <a:fillRect/>
          </a:stretch>
        </p:blipFill>
        <p:spPr>
          <a:xfrm>
            <a:off x="352425" y="1814512"/>
            <a:ext cx="8439150" cy="3228975"/>
          </a:xfrm>
          <a:prstGeom prst="rect">
            <a:avLst/>
          </a:prstGeom>
        </p:spPr>
      </p:pic>
    </p:spTree>
    <p:extLst>
      <p:ext uri="{BB962C8B-B14F-4D97-AF65-F5344CB8AC3E}">
        <p14:creationId xmlns:p14="http://schemas.microsoft.com/office/powerpoint/2010/main" val="105560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EB31-BC20-4BA9-9302-819B386EF9BB}"/>
              </a:ext>
            </a:extLst>
          </p:cNvPr>
          <p:cNvSpPr>
            <a:spLocks noGrp="1"/>
          </p:cNvSpPr>
          <p:nvPr>
            <p:ph type="title"/>
          </p:nvPr>
        </p:nvSpPr>
        <p:spPr/>
        <p:txBody>
          <a:bodyPr/>
          <a:lstStyle/>
          <a:p>
            <a:r>
              <a:rPr lang="en-GB" dirty="0"/>
              <a:t>Moving from Logical to Physical Data Models</a:t>
            </a:r>
          </a:p>
        </p:txBody>
      </p:sp>
      <p:graphicFrame>
        <p:nvGraphicFramePr>
          <p:cNvPr id="7" name="Content Placeholder 6">
            <a:extLst>
              <a:ext uri="{FF2B5EF4-FFF2-40B4-BE49-F238E27FC236}">
                <a16:creationId xmlns:a16="http://schemas.microsoft.com/office/drawing/2014/main" id="{47875CF1-C037-413F-9E30-B3C64968FDE4}"/>
              </a:ext>
            </a:extLst>
          </p:cNvPr>
          <p:cNvGraphicFramePr>
            <a:graphicFrameLocks noGrp="1"/>
          </p:cNvGraphicFramePr>
          <p:nvPr>
            <p:ph idx="1"/>
            <p:extLst>
              <p:ext uri="{D42A27DB-BD31-4B8C-83A1-F6EECF244321}">
                <p14:modId xmlns:p14="http://schemas.microsoft.com/office/powerpoint/2010/main" val="2771503452"/>
              </p:ext>
            </p:extLst>
          </p:nvPr>
        </p:nvGraphicFramePr>
        <p:xfrm>
          <a:off x="683568" y="1438274"/>
          <a:ext cx="7272808" cy="4078957"/>
        </p:xfrm>
        <a:graphic>
          <a:graphicData uri="http://schemas.openxmlformats.org/drawingml/2006/table">
            <a:tbl>
              <a:tblPr>
                <a:tableStyleId>{69CF1AB2-1976-4502-BF36-3FF5EA218861}</a:tableStyleId>
              </a:tblPr>
              <a:tblGrid>
                <a:gridCol w="3636404">
                  <a:extLst>
                    <a:ext uri="{9D8B030D-6E8A-4147-A177-3AD203B41FA5}">
                      <a16:colId xmlns:a16="http://schemas.microsoft.com/office/drawing/2014/main" val="2398232415"/>
                    </a:ext>
                  </a:extLst>
                </a:gridCol>
                <a:gridCol w="3636404">
                  <a:extLst>
                    <a:ext uri="{9D8B030D-6E8A-4147-A177-3AD203B41FA5}">
                      <a16:colId xmlns:a16="http://schemas.microsoft.com/office/drawing/2014/main" val="4142186117"/>
                    </a:ext>
                  </a:extLst>
                </a:gridCol>
              </a:tblGrid>
              <a:tr h="333190">
                <a:tc>
                  <a:txBody>
                    <a:bodyPr/>
                    <a:lstStyle/>
                    <a:p>
                      <a:pPr algn="l" fontAlgn="t"/>
                      <a:r>
                        <a:rPr lang="en-GB" sz="1400">
                          <a:effectLst/>
                        </a:rPr>
                        <a:t>Step</a:t>
                      </a:r>
                      <a:endParaRPr lang="en-GB" sz="1400">
                        <a:effectLst/>
                        <a:latin typeface="inherit"/>
                      </a:endParaRPr>
                    </a:p>
                  </a:txBody>
                  <a:tcPr marL="9393" marR="9393" marT="9393" marB="9393" anchor="ctr"/>
                </a:tc>
                <a:tc>
                  <a:txBody>
                    <a:bodyPr/>
                    <a:lstStyle/>
                    <a:p>
                      <a:pPr algn="l" fontAlgn="t"/>
                      <a:r>
                        <a:rPr lang="en-GB" sz="1400">
                          <a:effectLst/>
                        </a:rPr>
                        <a:t>Explanation</a:t>
                      </a:r>
                      <a:endParaRPr lang="en-GB" sz="1400">
                        <a:effectLst/>
                        <a:latin typeface="inherit"/>
                      </a:endParaRPr>
                    </a:p>
                  </a:txBody>
                  <a:tcPr marL="9393" marR="9393" marT="9393" marB="9393" anchor="ctr"/>
                </a:tc>
                <a:extLst>
                  <a:ext uri="{0D108BD9-81ED-4DB2-BD59-A6C34878D82A}">
                    <a16:rowId xmlns:a16="http://schemas.microsoft.com/office/drawing/2014/main" val="1851518741"/>
                  </a:ext>
                </a:extLst>
              </a:tr>
              <a:tr h="1032430">
                <a:tc>
                  <a:txBody>
                    <a:bodyPr/>
                    <a:lstStyle/>
                    <a:p>
                      <a:pPr algn="l" fontAlgn="t"/>
                      <a:r>
                        <a:rPr lang="en-GB" sz="1400">
                          <a:effectLst/>
                        </a:rPr>
                        <a:t>1. Change entities to tables or files.</a:t>
                      </a:r>
                      <a:endParaRPr lang="en-GB" sz="1400">
                        <a:effectLst/>
                        <a:latin typeface="inherit"/>
                      </a:endParaRPr>
                    </a:p>
                  </a:txBody>
                  <a:tcPr marL="9393" marR="9393" marT="9393" marB="9393" anchor="ctr"/>
                </a:tc>
                <a:tc>
                  <a:txBody>
                    <a:bodyPr/>
                    <a:lstStyle/>
                    <a:p>
                      <a:pPr algn="l" fontAlgn="t"/>
                      <a:r>
                        <a:rPr lang="en-GB" sz="1400">
                          <a:effectLst/>
                        </a:rPr>
                        <a:t>Beginning with the logical ERD, change the entities to tables or files and update the metadata.</a:t>
                      </a:r>
                      <a:endParaRPr lang="en-GB" sz="1400">
                        <a:effectLst/>
                        <a:latin typeface="inherit"/>
                      </a:endParaRPr>
                    </a:p>
                  </a:txBody>
                  <a:tcPr marL="9393" marR="9393" marT="9393" marB="9393" anchor="ctr"/>
                </a:tc>
                <a:extLst>
                  <a:ext uri="{0D108BD9-81ED-4DB2-BD59-A6C34878D82A}">
                    <a16:rowId xmlns:a16="http://schemas.microsoft.com/office/drawing/2014/main" val="3669329053"/>
                  </a:ext>
                </a:extLst>
              </a:tr>
              <a:tr h="779881">
                <a:tc>
                  <a:txBody>
                    <a:bodyPr/>
                    <a:lstStyle/>
                    <a:p>
                      <a:pPr algn="l" fontAlgn="t"/>
                      <a:r>
                        <a:rPr lang="en-GB" sz="1400">
                          <a:effectLst/>
                        </a:rPr>
                        <a:t>2. Change attributes to fields.</a:t>
                      </a:r>
                      <a:endParaRPr lang="en-GB" sz="1400">
                        <a:effectLst/>
                        <a:latin typeface="inherit"/>
                      </a:endParaRPr>
                    </a:p>
                  </a:txBody>
                  <a:tcPr marL="9393" marR="9393" marT="9393" marB="9393" anchor="ctr"/>
                </a:tc>
                <a:tc>
                  <a:txBody>
                    <a:bodyPr/>
                    <a:lstStyle/>
                    <a:p>
                      <a:pPr algn="l" fontAlgn="t"/>
                      <a:r>
                        <a:rPr lang="en-GB" sz="1400">
                          <a:effectLst/>
                        </a:rPr>
                        <a:t>Convert the attributes to fields and update the metadata.</a:t>
                      </a:r>
                      <a:endParaRPr lang="en-GB" sz="1400">
                        <a:effectLst/>
                        <a:latin typeface="inherit"/>
                      </a:endParaRPr>
                    </a:p>
                  </a:txBody>
                  <a:tcPr marL="9393" marR="9393" marT="9393" marB="9393" anchor="ctr"/>
                </a:tc>
                <a:extLst>
                  <a:ext uri="{0D108BD9-81ED-4DB2-BD59-A6C34878D82A}">
                    <a16:rowId xmlns:a16="http://schemas.microsoft.com/office/drawing/2014/main" val="2644260042"/>
                  </a:ext>
                </a:extLst>
              </a:tr>
              <a:tr h="527333">
                <a:tc>
                  <a:txBody>
                    <a:bodyPr/>
                    <a:lstStyle/>
                    <a:p>
                      <a:pPr algn="l" fontAlgn="t"/>
                      <a:r>
                        <a:rPr lang="en-GB" sz="1400">
                          <a:effectLst/>
                        </a:rPr>
                        <a:t>3. Add primary keys.</a:t>
                      </a:r>
                      <a:endParaRPr lang="en-GB" sz="1400">
                        <a:effectLst/>
                        <a:latin typeface="inherit"/>
                      </a:endParaRPr>
                    </a:p>
                  </a:txBody>
                  <a:tcPr marL="9393" marR="9393" marT="9393" marB="9393" anchor="ctr"/>
                </a:tc>
                <a:tc>
                  <a:txBody>
                    <a:bodyPr/>
                    <a:lstStyle/>
                    <a:p>
                      <a:pPr algn="l" fontAlgn="t"/>
                      <a:r>
                        <a:rPr lang="en-GB" sz="1400">
                          <a:effectLst/>
                        </a:rPr>
                        <a:t>Assign primary keys to all entities.</a:t>
                      </a:r>
                      <a:endParaRPr lang="en-GB" sz="1400">
                        <a:effectLst/>
                        <a:latin typeface="inherit"/>
                      </a:endParaRPr>
                    </a:p>
                  </a:txBody>
                  <a:tcPr marL="9393" marR="9393" marT="9393" marB="9393" anchor="ctr"/>
                </a:tc>
                <a:extLst>
                  <a:ext uri="{0D108BD9-81ED-4DB2-BD59-A6C34878D82A}">
                    <a16:rowId xmlns:a16="http://schemas.microsoft.com/office/drawing/2014/main" val="3869261780"/>
                  </a:ext>
                </a:extLst>
              </a:tr>
              <a:tr h="779881">
                <a:tc>
                  <a:txBody>
                    <a:bodyPr/>
                    <a:lstStyle/>
                    <a:p>
                      <a:pPr algn="l" fontAlgn="t"/>
                      <a:r>
                        <a:rPr lang="en-GB" sz="1400">
                          <a:effectLst/>
                        </a:rPr>
                        <a:t>4. Add foreign keys.</a:t>
                      </a:r>
                      <a:endParaRPr lang="en-GB" sz="1400">
                        <a:effectLst/>
                        <a:latin typeface="inherit"/>
                      </a:endParaRPr>
                    </a:p>
                  </a:txBody>
                  <a:tcPr marL="9393" marR="9393" marT="9393" marB="9393" anchor="ctr"/>
                </a:tc>
                <a:tc>
                  <a:txBody>
                    <a:bodyPr/>
                    <a:lstStyle/>
                    <a:p>
                      <a:pPr algn="l" fontAlgn="t"/>
                      <a:r>
                        <a:rPr lang="en-GB" sz="1400">
                          <a:effectLst/>
                        </a:rPr>
                        <a:t>Add foreign keys to represent the relationships among entities.</a:t>
                      </a:r>
                      <a:endParaRPr lang="en-GB" sz="1400">
                        <a:effectLst/>
                        <a:latin typeface="inherit"/>
                      </a:endParaRPr>
                    </a:p>
                  </a:txBody>
                  <a:tcPr marL="9393" marR="9393" marT="9393" marB="9393" anchor="ctr"/>
                </a:tc>
                <a:extLst>
                  <a:ext uri="{0D108BD9-81ED-4DB2-BD59-A6C34878D82A}">
                    <a16:rowId xmlns:a16="http://schemas.microsoft.com/office/drawing/2014/main" val="3080516587"/>
                  </a:ext>
                </a:extLst>
              </a:tr>
              <a:tr h="626242">
                <a:tc>
                  <a:txBody>
                    <a:bodyPr/>
                    <a:lstStyle/>
                    <a:p>
                      <a:pPr algn="l" fontAlgn="t"/>
                      <a:r>
                        <a:rPr lang="en-GB" sz="1400">
                          <a:effectLst/>
                        </a:rPr>
                        <a:t>5. Add system‐related components.</a:t>
                      </a:r>
                      <a:endParaRPr lang="en-GB" sz="1400">
                        <a:effectLst/>
                        <a:latin typeface="inherit"/>
                      </a:endParaRPr>
                    </a:p>
                  </a:txBody>
                  <a:tcPr marL="9393" marR="9393" marT="9393" marB="9393" anchor="ctr"/>
                </a:tc>
                <a:tc>
                  <a:txBody>
                    <a:bodyPr/>
                    <a:lstStyle/>
                    <a:p>
                      <a:pPr algn="l" fontAlgn="t"/>
                      <a:r>
                        <a:rPr lang="en-GB" sz="1400" dirty="0">
                          <a:effectLst/>
                        </a:rPr>
                        <a:t>Add system‐related tables and fields.</a:t>
                      </a:r>
                      <a:endParaRPr lang="en-GB" sz="1400" dirty="0">
                        <a:effectLst/>
                        <a:latin typeface="inherit"/>
                      </a:endParaRPr>
                    </a:p>
                  </a:txBody>
                  <a:tcPr marL="9393" marR="9393" marT="9393" marB="9393" anchor="ctr"/>
                </a:tc>
                <a:extLst>
                  <a:ext uri="{0D108BD9-81ED-4DB2-BD59-A6C34878D82A}">
                    <a16:rowId xmlns:a16="http://schemas.microsoft.com/office/drawing/2014/main" val="4192968152"/>
                  </a:ext>
                </a:extLst>
              </a:tr>
            </a:tbl>
          </a:graphicData>
        </a:graphic>
      </p:graphicFrame>
      <p:sp>
        <p:nvSpPr>
          <p:cNvPr id="4" name="Date Placeholder 3">
            <a:extLst>
              <a:ext uri="{FF2B5EF4-FFF2-40B4-BE49-F238E27FC236}">
                <a16:creationId xmlns:a16="http://schemas.microsoft.com/office/drawing/2014/main" id="{9F4B3705-2FD8-4D6E-BF29-5535CD898462}"/>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D42BF203-82F4-4423-A052-A81C84C0A88A}"/>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spTree>
    <p:extLst>
      <p:ext uri="{BB962C8B-B14F-4D97-AF65-F5344CB8AC3E}">
        <p14:creationId xmlns:p14="http://schemas.microsoft.com/office/powerpoint/2010/main" val="318877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AD4A-02DC-4845-A9C1-BC68B4C6B651}"/>
              </a:ext>
            </a:extLst>
          </p:cNvPr>
          <p:cNvSpPr>
            <a:spLocks noGrp="1"/>
          </p:cNvSpPr>
          <p:nvPr>
            <p:ph type="title"/>
          </p:nvPr>
        </p:nvSpPr>
        <p:spPr/>
        <p:txBody>
          <a:bodyPr/>
          <a:lstStyle/>
          <a:p>
            <a:r>
              <a:rPr lang="en-GB" dirty="0"/>
              <a:t>Physical Model – Database Oriented</a:t>
            </a:r>
          </a:p>
        </p:txBody>
      </p:sp>
      <p:pic>
        <p:nvPicPr>
          <p:cNvPr id="6" name="Content Placeholder 5">
            <a:extLst>
              <a:ext uri="{FF2B5EF4-FFF2-40B4-BE49-F238E27FC236}">
                <a16:creationId xmlns:a16="http://schemas.microsoft.com/office/drawing/2014/main" id="{AF1B783C-D766-4B21-BCD9-5C61D63B62EA}"/>
              </a:ext>
            </a:extLst>
          </p:cNvPr>
          <p:cNvPicPr>
            <a:picLocks noGrp="1" noChangeAspect="1"/>
          </p:cNvPicPr>
          <p:nvPr>
            <p:ph idx="1"/>
          </p:nvPr>
        </p:nvPicPr>
        <p:blipFill>
          <a:blip r:embed="rId2"/>
          <a:stretch>
            <a:fillRect/>
          </a:stretch>
        </p:blipFill>
        <p:spPr>
          <a:xfrm>
            <a:off x="444324" y="1268760"/>
            <a:ext cx="7744396" cy="4501480"/>
          </a:xfrm>
          <a:prstGeom prst="rect">
            <a:avLst/>
          </a:prstGeom>
        </p:spPr>
      </p:pic>
      <p:sp>
        <p:nvSpPr>
          <p:cNvPr id="4" name="Date Placeholder 3">
            <a:extLst>
              <a:ext uri="{FF2B5EF4-FFF2-40B4-BE49-F238E27FC236}">
                <a16:creationId xmlns:a16="http://schemas.microsoft.com/office/drawing/2014/main" id="{C2622F58-CCC4-42CB-984F-C8A01C6A99FE}"/>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D5885F4F-283E-4032-8175-B0FB940021E7}"/>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spTree>
    <p:extLst>
      <p:ext uri="{BB962C8B-B14F-4D97-AF65-F5344CB8AC3E}">
        <p14:creationId xmlns:p14="http://schemas.microsoft.com/office/powerpoint/2010/main" val="52474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B575-1A77-48F7-ACA2-206DF20B282A}"/>
              </a:ext>
            </a:extLst>
          </p:cNvPr>
          <p:cNvSpPr>
            <a:spLocks noGrp="1"/>
          </p:cNvSpPr>
          <p:nvPr>
            <p:ph type="title"/>
          </p:nvPr>
        </p:nvSpPr>
        <p:spPr/>
        <p:txBody>
          <a:bodyPr/>
          <a:lstStyle/>
          <a:p>
            <a:r>
              <a:rPr lang="en-GB" dirty="0"/>
              <a:t>Physical Design – XML Oriented </a:t>
            </a:r>
          </a:p>
        </p:txBody>
      </p:sp>
      <p:pic>
        <p:nvPicPr>
          <p:cNvPr id="6" name="Content Placeholder 5">
            <a:extLst>
              <a:ext uri="{FF2B5EF4-FFF2-40B4-BE49-F238E27FC236}">
                <a16:creationId xmlns:a16="http://schemas.microsoft.com/office/drawing/2014/main" id="{20C7CE55-1915-42C0-9B17-616BFFF22082}"/>
              </a:ext>
            </a:extLst>
          </p:cNvPr>
          <p:cNvPicPr>
            <a:picLocks noGrp="1" noChangeAspect="1"/>
          </p:cNvPicPr>
          <p:nvPr>
            <p:ph idx="1"/>
          </p:nvPr>
        </p:nvPicPr>
        <p:blipFill>
          <a:blip r:embed="rId2"/>
          <a:stretch>
            <a:fillRect/>
          </a:stretch>
        </p:blipFill>
        <p:spPr>
          <a:xfrm>
            <a:off x="932051" y="2007977"/>
            <a:ext cx="7279897" cy="3637384"/>
          </a:xfrm>
          <a:prstGeom prst="rect">
            <a:avLst/>
          </a:prstGeom>
        </p:spPr>
      </p:pic>
      <p:sp>
        <p:nvSpPr>
          <p:cNvPr id="4" name="Date Placeholder 3">
            <a:extLst>
              <a:ext uri="{FF2B5EF4-FFF2-40B4-BE49-F238E27FC236}">
                <a16:creationId xmlns:a16="http://schemas.microsoft.com/office/drawing/2014/main" id="{AFB1E31D-E546-4D4D-B384-16EA3B212110}"/>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E7992017-6DF7-4B0B-BB9B-DB32E8DFB0E6}"/>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a:p>
        </p:txBody>
      </p:sp>
    </p:spTree>
    <p:extLst>
      <p:ext uri="{BB962C8B-B14F-4D97-AF65-F5344CB8AC3E}">
        <p14:creationId xmlns:p14="http://schemas.microsoft.com/office/powerpoint/2010/main" val="17540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5BBC-96E6-47B6-9B4D-4AC15C11B096}"/>
              </a:ext>
            </a:extLst>
          </p:cNvPr>
          <p:cNvSpPr>
            <a:spLocks noGrp="1"/>
          </p:cNvSpPr>
          <p:nvPr>
            <p:ph type="title"/>
          </p:nvPr>
        </p:nvSpPr>
        <p:spPr>
          <a:xfrm>
            <a:off x="381000" y="381000"/>
            <a:ext cx="8305800" cy="1066800"/>
          </a:xfrm>
        </p:spPr>
        <p:txBody>
          <a:bodyPr wrap="square" anchor="t">
            <a:normAutofit/>
          </a:bodyPr>
          <a:lstStyle/>
          <a:p>
            <a:r>
              <a:rPr lang="en-GB" dirty="0"/>
              <a:t>Database Data Dictionary</a:t>
            </a:r>
          </a:p>
        </p:txBody>
      </p:sp>
      <p:pic>
        <p:nvPicPr>
          <p:cNvPr id="6" name="Content Placeholder 5">
            <a:extLst>
              <a:ext uri="{FF2B5EF4-FFF2-40B4-BE49-F238E27FC236}">
                <a16:creationId xmlns:a16="http://schemas.microsoft.com/office/drawing/2014/main" id="{A6D574A3-4A3E-4667-AD8F-766DB006C8D0}"/>
              </a:ext>
            </a:extLst>
          </p:cNvPr>
          <p:cNvPicPr>
            <a:picLocks noGrp="1" noChangeAspect="1"/>
          </p:cNvPicPr>
          <p:nvPr>
            <p:ph idx="1"/>
          </p:nvPr>
        </p:nvPicPr>
        <p:blipFill>
          <a:blip r:embed="rId2"/>
          <a:stretch>
            <a:fillRect/>
          </a:stretch>
        </p:blipFill>
        <p:spPr>
          <a:xfrm>
            <a:off x="1492466" y="980728"/>
            <a:ext cx="5901573" cy="4824536"/>
          </a:xfrm>
          <a:prstGeom prst="rect">
            <a:avLst/>
          </a:prstGeom>
          <a:noFill/>
        </p:spPr>
      </p:pic>
      <p:sp>
        <p:nvSpPr>
          <p:cNvPr id="4" name="Date Placeholder 3">
            <a:extLst>
              <a:ext uri="{FF2B5EF4-FFF2-40B4-BE49-F238E27FC236}">
                <a16:creationId xmlns:a16="http://schemas.microsoft.com/office/drawing/2014/main" id="{E6FF0C64-762E-43E6-98E1-BEA0144EBB5F}"/>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23 November 2020</a:t>
            </a:fld>
            <a:endParaRPr lang="en-GB" altLang="en-US"/>
          </a:p>
        </p:txBody>
      </p:sp>
      <p:sp>
        <p:nvSpPr>
          <p:cNvPr id="5" name="Slide Number Placeholder 4">
            <a:extLst>
              <a:ext uri="{FF2B5EF4-FFF2-40B4-BE49-F238E27FC236}">
                <a16:creationId xmlns:a16="http://schemas.microsoft.com/office/drawing/2014/main" id="{D71B44A0-1BDE-4CB2-9871-AA1527364A44}"/>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17</a:t>
            </a:fld>
            <a:endParaRPr lang="en-GB" altLang="en-US"/>
          </a:p>
        </p:txBody>
      </p:sp>
    </p:spTree>
    <p:extLst>
      <p:ext uri="{BB962C8B-B14F-4D97-AF65-F5344CB8AC3E}">
        <p14:creationId xmlns:p14="http://schemas.microsoft.com/office/powerpoint/2010/main" val="52181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51E2-30E1-4821-9EA5-BF34DB8318DC}"/>
              </a:ext>
            </a:extLst>
          </p:cNvPr>
          <p:cNvSpPr>
            <a:spLocks noGrp="1"/>
          </p:cNvSpPr>
          <p:nvPr>
            <p:ph type="title"/>
          </p:nvPr>
        </p:nvSpPr>
        <p:spPr/>
        <p:txBody>
          <a:bodyPr/>
          <a:lstStyle/>
          <a:p>
            <a:r>
              <a:rPr lang="en-GB" dirty="0"/>
              <a:t>Nigel’s perspectives on non relational data storage</a:t>
            </a:r>
          </a:p>
        </p:txBody>
      </p:sp>
      <p:sp>
        <p:nvSpPr>
          <p:cNvPr id="3" name="Content Placeholder 2">
            <a:extLst>
              <a:ext uri="{FF2B5EF4-FFF2-40B4-BE49-F238E27FC236}">
                <a16:creationId xmlns:a16="http://schemas.microsoft.com/office/drawing/2014/main" id="{9E449CC5-39C3-4166-8954-592B1F10D706}"/>
              </a:ext>
            </a:extLst>
          </p:cNvPr>
          <p:cNvSpPr>
            <a:spLocks noGrp="1"/>
          </p:cNvSpPr>
          <p:nvPr>
            <p:ph idx="1"/>
          </p:nvPr>
        </p:nvSpPr>
        <p:spPr>
          <a:xfrm>
            <a:off x="381000" y="1447800"/>
            <a:ext cx="8305800" cy="2169184"/>
          </a:xfrm>
        </p:spPr>
        <p:txBody>
          <a:bodyPr/>
          <a:lstStyle/>
          <a:p>
            <a:r>
              <a:rPr lang="en-GB" dirty="0"/>
              <a:t>If you are moving into CSV, you must have a very simple flat structure.  </a:t>
            </a:r>
          </a:p>
          <a:p>
            <a:r>
              <a:rPr lang="en-GB" dirty="0"/>
              <a:t>If you are moving into XML schema, you have to have a “Top” and you cant have Many to Many. </a:t>
            </a:r>
          </a:p>
          <a:p>
            <a:r>
              <a:rPr lang="en-GB" dirty="0"/>
              <a:t>If you are moving in JSON, it is really the same hierarchical design as XML Schema</a:t>
            </a:r>
          </a:p>
        </p:txBody>
      </p:sp>
      <p:sp>
        <p:nvSpPr>
          <p:cNvPr id="4" name="Date Placeholder 3">
            <a:extLst>
              <a:ext uri="{FF2B5EF4-FFF2-40B4-BE49-F238E27FC236}">
                <a16:creationId xmlns:a16="http://schemas.microsoft.com/office/drawing/2014/main" id="{071E7BD7-B11D-4A73-A74E-0677F3C2FE72}"/>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384A873A-AA96-4820-9242-7E0D005E0A16}"/>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a:p>
        </p:txBody>
      </p:sp>
    </p:spTree>
    <p:extLst>
      <p:ext uri="{BB962C8B-B14F-4D97-AF65-F5344CB8AC3E}">
        <p14:creationId xmlns:p14="http://schemas.microsoft.com/office/powerpoint/2010/main" val="339585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09AD-743A-445C-B14A-FA8F32FC9357}"/>
              </a:ext>
            </a:extLst>
          </p:cNvPr>
          <p:cNvSpPr>
            <a:spLocks noGrp="1"/>
          </p:cNvSpPr>
          <p:nvPr>
            <p:ph type="title"/>
          </p:nvPr>
        </p:nvSpPr>
        <p:spPr/>
        <p:txBody>
          <a:bodyPr/>
          <a:lstStyle/>
          <a:p>
            <a:r>
              <a:rPr lang="en-GB" dirty="0"/>
              <a:t>Optimizing Storage Design</a:t>
            </a:r>
          </a:p>
        </p:txBody>
      </p:sp>
      <p:sp>
        <p:nvSpPr>
          <p:cNvPr id="3" name="Content Placeholder 2">
            <a:extLst>
              <a:ext uri="{FF2B5EF4-FFF2-40B4-BE49-F238E27FC236}">
                <a16:creationId xmlns:a16="http://schemas.microsoft.com/office/drawing/2014/main" id="{85719617-8067-4A7D-8A04-AD0711DFC83C}"/>
              </a:ext>
            </a:extLst>
          </p:cNvPr>
          <p:cNvSpPr>
            <a:spLocks noGrp="1"/>
          </p:cNvSpPr>
          <p:nvPr>
            <p:ph idx="1"/>
          </p:nvPr>
        </p:nvSpPr>
        <p:spPr>
          <a:xfrm>
            <a:off x="179512" y="1447800"/>
            <a:ext cx="8712968" cy="811889"/>
          </a:xfrm>
        </p:spPr>
        <p:txBody>
          <a:bodyPr/>
          <a:lstStyle/>
          <a:p>
            <a:r>
              <a:rPr lang="en-GB" dirty="0"/>
              <a:t>Efficiency of storage = normalized = slower reads + faster writes</a:t>
            </a:r>
          </a:p>
          <a:p>
            <a:r>
              <a:rPr lang="en-GB" dirty="0"/>
              <a:t>Efficiency of access = denormalized = faster reads + slower writes. </a:t>
            </a:r>
          </a:p>
        </p:txBody>
      </p:sp>
      <p:sp>
        <p:nvSpPr>
          <p:cNvPr id="4" name="Date Placeholder 3">
            <a:extLst>
              <a:ext uri="{FF2B5EF4-FFF2-40B4-BE49-F238E27FC236}">
                <a16:creationId xmlns:a16="http://schemas.microsoft.com/office/drawing/2014/main" id="{88A66B2C-5109-4417-844B-83A7C895ECDE}"/>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247089A2-EF3F-4D64-A682-8BF7F10FCDA8}"/>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spTree>
    <p:extLst>
      <p:ext uri="{BB962C8B-B14F-4D97-AF65-F5344CB8AC3E}">
        <p14:creationId xmlns:p14="http://schemas.microsoft.com/office/powerpoint/2010/main" val="194837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US" sz="2800" b="1" dirty="0">
                <a:solidFill>
                  <a:srgbClr val="002060"/>
                </a:solidFill>
                <a:latin typeface="Arial" panose="020B0604020202020204" pitchFamily="34" charset="0"/>
                <a:cs typeface="Arial" panose="020B0604020202020204" pitchFamily="34" charset="0"/>
              </a:rPr>
              <a:t>Physical Data Design</a:t>
            </a:r>
            <a:endParaRPr lang="en-GB"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11</a:t>
            </a:r>
          </a:p>
        </p:txBody>
      </p:sp>
      <p:pic>
        <p:nvPicPr>
          <p:cNvPr id="1026" name="Picture 2" descr="Conceptual, Logical and Physical Data Model">
            <a:extLst>
              <a:ext uri="{FF2B5EF4-FFF2-40B4-BE49-F238E27FC236}">
                <a16:creationId xmlns:a16="http://schemas.microsoft.com/office/drawing/2014/main" id="{9791EAE2-156C-417F-8AF8-85144E7B9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908720"/>
            <a:ext cx="5715000" cy="3914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0346-CAE5-45C6-B4F9-7BF6F1F764EB}"/>
              </a:ext>
            </a:extLst>
          </p:cNvPr>
          <p:cNvSpPr>
            <a:spLocks noGrp="1"/>
          </p:cNvSpPr>
          <p:nvPr>
            <p:ph type="title"/>
          </p:nvPr>
        </p:nvSpPr>
        <p:spPr>
          <a:xfrm>
            <a:off x="457200" y="273050"/>
            <a:ext cx="3008313" cy="1162050"/>
          </a:xfrm>
        </p:spPr>
        <p:txBody>
          <a:bodyPr wrap="square" anchor="b">
            <a:normAutofit/>
          </a:bodyPr>
          <a:lstStyle/>
          <a:p>
            <a:r>
              <a:rPr lang="en-GB" dirty="0"/>
              <a:t>Optimizing Storage Design</a:t>
            </a:r>
          </a:p>
        </p:txBody>
      </p:sp>
      <p:pic>
        <p:nvPicPr>
          <p:cNvPr id="6" name="Content Placeholder 5" descr="Diagram&#10;&#10;Description automatically generated">
            <a:extLst>
              <a:ext uri="{FF2B5EF4-FFF2-40B4-BE49-F238E27FC236}">
                <a16:creationId xmlns:a16="http://schemas.microsoft.com/office/drawing/2014/main" id="{859FFAA2-6BB0-4617-8E66-3DBD47006278}"/>
              </a:ext>
            </a:extLst>
          </p:cNvPr>
          <p:cNvPicPr>
            <a:picLocks noGrp="1" noChangeAspect="1"/>
          </p:cNvPicPr>
          <p:nvPr>
            <p:ph idx="1"/>
          </p:nvPr>
        </p:nvPicPr>
        <p:blipFill>
          <a:blip r:embed="rId2"/>
          <a:stretch>
            <a:fillRect/>
          </a:stretch>
        </p:blipFill>
        <p:spPr>
          <a:xfrm>
            <a:off x="3855528" y="273050"/>
            <a:ext cx="4550794" cy="5853113"/>
          </a:xfrm>
          <a:prstGeom prst="rect">
            <a:avLst/>
          </a:prstGeom>
          <a:noFill/>
        </p:spPr>
      </p:pic>
      <p:sp>
        <p:nvSpPr>
          <p:cNvPr id="11" name="Text Placeholder 3">
            <a:extLst>
              <a:ext uri="{FF2B5EF4-FFF2-40B4-BE49-F238E27FC236}">
                <a16:creationId xmlns:a16="http://schemas.microsoft.com/office/drawing/2014/main" id="{3835355D-CD0B-45C1-B7AC-5D75A398EBB8}"/>
              </a:ext>
            </a:extLst>
          </p:cNvPr>
          <p:cNvSpPr>
            <a:spLocks noGrp="1"/>
          </p:cNvSpPr>
          <p:nvPr>
            <p:ph type="body" sz="half" idx="2"/>
          </p:nvPr>
        </p:nvSpPr>
        <p:spPr>
          <a:xfrm>
            <a:off x="457200" y="1435100"/>
            <a:ext cx="3008313" cy="4691063"/>
          </a:xfrm>
        </p:spPr>
        <p:txBody>
          <a:bodyPr/>
          <a:lstStyle/>
          <a:p>
            <a:endParaRPr lang="en-US"/>
          </a:p>
        </p:txBody>
      </p:sp>
      <p:sp>
        <p:nvSpPr>
          <p:cNvPr id="4" name="Date Placeholder 3">
            <a:extLst>
              <a:ext uri="{FF2B5EF4-FFF2-40B4-BE49-F238E27FC236}">
                <a16:creationId xmlns:a16="http://schemas.microsoft.com/office/drawing/2014/main" id="{6C5AD17E-79E5-4CEC-8001-14B075BA0BC4}"/>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23 November 2020</a:t>
            </a:fld>
            <a:endParaRPr lang="en-GB" altLang="en-US"/>
          </a:p>
        </p:txBody>
      </p:sp>
      <p:sp>
        <p:nvSpPr>
          <p:cNvPr id="5" name="Slide Number Placeholder 4">
            <a:extLst>
              <a:ext uri="{FF2B5EF4-FFF2-40B4-BE49-F238E27FC236}">
                <a16:creationId xmlns:a16="http://schemas.microsoft.com/office/drawing/2014/main" id="{388D3B57-6B6A-4564-8400-93D94A209762}"/>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20</a:t>
            </a:fld>
            <a:endParaRPr lang="en-GB" altLang="en-US"/>
          </a:p>
        </p:txBody>
      </p:sp>
    </p:spTree>
    <p:extLst>
      <p:ext uri="{BB962C8B-B14F-4D97-AF65-F5344CB8AC3E}">
        <p14:creationId xmlns:p14="http://schemas.microsoft.com/office/powerpoint/2010/main" val="230271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396B93-423A-40D0-A909-7997AD2E5D47}"/>
              </a:ext>
            </a:extLst>
          </p:cNvPr>
          <p:cNvSpPr>
            <a:spLocks noGrp="1"/>
          </p:cNvSpPr>
          <p:nvPr>
            <p:ph type="title"/>
          </p:nvPr>
        </p:nvSpPr>
        <p:spPr>
          <a:xfrm>
            <a:off x="457200" y="273050"/>
            <a:ext cx="3008313" cy="1162050"/>
          </a:xfrm>
        </p:spPr>
        <p:txBody>
          <a:bodyPr wrap="square" anchor="b">
            <a:normAutofit/>
          </a:bodyPr>
          <a:lstStyle/>
          <a:p>
            <a:r>
              <a:rPr lang="en-GB" dirty="0"/>
              <a:t>Indexing</a:t>
            </a:r>
          </a:p>
        </p:txBody>
      </p:sp>
      <p:pic>
        <p:nvPicPr>
          <p:cNvPr id="9" name="Picture 8">
            <a:extLst>
              <a:ext uri="{FF2B5EF4-FFF2-40B4-BE49-F238E27FC236}">
                <a16:creationId xmlns:a16="http://schemas.microsoft.com/office/drawing/2014/main" id="{363DBDAC-CA07-4B0F-8AD3-24B4CECCCD51}"/>
              </a:ext>
            </a:extLst>
          </p:cNvPr>
          <p:cNvPicPr>
            <a:picLocks noChangeAspect="1"/>
          </p:cNvPicPr>
          <p:nvPr/>
        </p:nvPicPr>
        <p:blipFill>
          <a:blip r:embed="rId2"/>
          <a:stretch>
            <a:fillRect/>
          </a:stretch>
        </p:blipFill>
        <p:spPr>
          <a:xfrm>
            <a:off x="3575050" y="1729978"/>
            <a:ext cx="5111750" cy="2939256"/>
          </a:xfrm>
          <a:prstGeom prst="rect">
            <a:avLst/>
          </a:prstGeom>
          <a:noFill/>
        </p:spPr>
      </p:pic>
      <p:sp>
        <p:nvSpPr>
          <p:cNvPr id="8" name="Content Placeholder 7">
            <a:extLst>
              <a:ext uri="{FF2B5EF4-FFF2-40B4-BE49-F238E27FC236}">
                <a16:creationId xmlns:a16="http://schemas.microsoft.com/office/drawing/2014/main" id="{806F565B-3CE5-4244-891F-4F4508AD14AA}"/>
              </a:ext>
            </a:extLst>
          </p:cNvPr>
          <p:cNvSpPr>
            <a:spLocks noGrp="1"/>
          </p:cNvSpPr>
          <p:nvPr>
            <p:ph type="body" sz="half" idx="2"/>
          </p:nvPr>
        </p:nvSpPr>
        <p:spPr>
          <a:xfrm>
            <a:off x="457200" y="1435100"/>
            <a:ext cx="3008313" cy="4691063"/>
          </a:xfrm>
        </p:spPr>
        <p:txBody>
          <a:bodyPr wrap="square" anchor="t">
            <a:normAutofit/>
          </a:bodyPr>
          <a:lstStyle/>
          <a:p>
            <a:pPr>
              <a:lnSpc>
                <a:spcPct val="100000"/>
              </a:lnSpc>
            </a:pPr>
            <a:r>
              <a:rPr lang="en-GB" sz="1300" dirty="0"/>
              <a:t>Indexing is a way for a query to access the rows that are needed more quickly.  It operates just like the index to a book.  </a:t>
            </a:r>
          </a:p>
          <a:p>
            <a:pPr>
              <a:lnSpc>
                <a:spcPct val="100000"/>
              </a:lnSpc>
            </a:pPr>
            <a:endParaRPr lang="en-GB" sz="1300" dirty="0"/>
          </a:p>
          <a:p>
            <a:pPr>
              <a:lnSpc>
                <a:spcPct val="100000"/>
              </a:lnSpc>
            </a:pPr>
            <a:r>
              <a:rPr lang="en-GB" sz="1300" dirty="0"/>
              <a:t>When you insert rows you also update indexes so you have the same optimization issues. Speed of writes vs speed of reads.  </a:t>
            </a:r>
          </a:p>
          <a:p>
            <a:pPr>
              <a:lnSpc>
                <a:spcPct val="100000"/>
              </a:lnSpc>
            </a:pPr>
            <a:r>
              <a:rPr lang="en-GB" sz="1300" dirty="0"/>
              <a:t>You also have to consider whether you expect queries to be very selective (indexes are efficient) or most of the rows will be returned (table scans are efficient)</a:t>
            </a:r>
          </a:p>
        </p:txBody>
      </p:sp>
      <p:sp>
        <p:nvSpPr>
          <p:cNvPr id="5" name="Date Placeholder 4">
            <a:extLst>
              <a:ext uri="{FF2B5EF4-FFF2-40B4-BE49-F238E27FC236}">
                <a16:creationId xmlns:a16="http://schemas.microsoft.com/office/drawing/2014/main" id="{96CCD804-7E1D-4F32-90F5-5692B181B8AA}"/>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EAC4EE50-10DE-4EA6-94AA-1D62FCE225B5}" type="datetime4">
              <a:rPr lang="en-GB" altLang="en-US" smtClean="0"/>
              <a:pPr>
                <a:spcAft>
                  <a:spcPts val="600"/>
                </a:spcAft>
                <a:defRPr/>
              </a:pPr>
              <a:t>23 November 2020</a:t>
            </a:fld>
            <a:endParaRPr lang="en-GB" altLang="en-US"/>
          </a:p>
        </p:txBody>
      </p:sp>
      <p:sp>
        <p:nvSpPr>
          <p:cNvPr id="6" name="Slide Number Placeholder 5">
            <a:extLst>
              <a:ext uri="{FF2B5EF4-FFF2-40B4-BE49-F238E27FC236}">
                <a16:creationId xmlns:a16="http://schemas.microsoft.com/office/drawing/2014/main" id="{761E3A57-BA15-4F7F-92E6-71547E15A84C}"/>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789B7A5D-B8F3-4FE4-87F8-13EF0DC623B3}" type="slidenum">
              <a:rPr lang="en-GB" altLang="en-US" smtClean="0"/>
              <a:pPr>
                <a:spcAft>
                  <a:spcPts val="600"/>
                </a:spcAft>
                <a:defRPr/>
              </a:pPr>
              <a:t>21</a:t>
            </a:fld>
            <a:endParaRPr lang="en-GB" altLang="en-US"/>
          </a:p>
        </p:txBody>
      </p:sp>
    </p:spTree>
    <p:extLst>
      <p:ext uri="{BB962C8B-B14F-4D97-AF65-F5344CB8AC3E}">
        <p14:creationId xmlns:p14="http://schemas.microsoft.com/office/powerpoint/2010/main" val="52628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D376-10E7-4E14-9490-69EC9B9FB172}"/>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Chapter Review</a:t>
            </a:r>
            <a:endParaRPr lang="en-GB" dirty="0"/>
          </a:p>
        </p:txBody>
      </p:sp>
      <p:sp>
        <p:nvSpPr>
          <p:cNvPr id="3" name="Content Placeholder 2">
            <a:extLst>
              <a:ext uri="{FF2B5EF4-FFF2-40B4-BE49-F238E27FC236}">
                <a16:creationId xmlns:a16="http://schemas.microsoft.com/office/drawing/2014/main" id="{99FDC99A-98A2-4AB7-80DF-432B044CBF1C}"/>
              </a:ext>
            </a:extLst>
          </p:cNvPr>
          <p:cNvSpPr>
            <a:spLocks noGrp="1"/>
          </p:cNvSpPr>
          <p:nvPr>
            <p:ph idx="1"/>
          </p:nvPr>
        </p:nvSpPr>
        <p:spPr>
          <a:xfrm>
            <a:off x="381000" y="1196752"/>
            <a:ext cx="8305800" cy="2585323"/>
          </a:xfrm>
        </p:spPr>
        <p:txBody>
          <a:bodyPr/>
          <a:lstStyle/>
          <a:p>
            <a:pPr lvl="1"/>
            <a:r>
              <a:rPr lang="en-GB" dirty="0"/>
              <a:t>Identify and describe the purpose of the five type of files that are used to store business information.</a:t>
            </a:r>
          </a:p>
          <a:p>
            <a:pPr lvl="1"/>
            <a:r>
              <a:rPr lang="en-GB" dirty="0"/>
              <a:t>Identify and describe the purpose of different types of databases that are used to store business information.</a:t>
            </a:r>
          </a:p>
          <a:p>
            <a:pPr lvl="1"/>
            <a:r>
              <a:rPr lang="en-GB" dirty="0"/>
              <a:t>Discuss the considerations to be made when selecting a data storage format.</a:t>
            </a:r>
          </a:p>
          <a:p>
            <a:pPr lvl="1"/>
            <a:r>
              <a:rPr lang="en-GB" dirty="0"/>
              <a:t>Discuss the five steps involved in converting the logical data model to a physical data model.</a:t>
            </a:r>
          </a:p>
          <a:p>
            <a:pPr lvl="1"/>
            <a:r>
              <a:rPr lang="en-GB" dirty="0"/>
              <a:t>Explain how to optimize the data storage design for storage efficiency.</a:t>
            </a:r>
          </a:p>
          <a:p>
            <a:pPr lvl="1"/>
            <a:r>
              <a:rPr lang="en-GB" dirty="0"/>
              <a:t>Explain the several reasons to apply denormalization to the data storage design.</a:t>
            </a:r>
          </a:p>
          <a:p>
            <a:pPr lvl="1"/>
            <a:r>
              <a:rPr lang="en-GB" dirty="0"/>
              <a:t>Explain the purpose of indexing when applied to the data storage design.</a:t>
            </a:r>
          </a:p>
        </p:txBody>
      </p:sp>
      <p:sp>
        <p:nvSpPr>
          <p:cNvPr id="4" name="Date Placeholder 3">
            <a:extLst>
              <a:ext uri="{FF2B5EF4-FFF2-40B4-BE49-F238E27FC236}">
                <a16:creationId xmlns:a16="http://schemas.microsoft.com/office/drawing/2014/main" id="{E10E004B-5777-4B5C-8838-6D19032BA2D5}"/>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004A91D3-0E21-4B6F-9B5E-4DE0A808781C}"/>
              </a:ext>
            </a:extLst>
          </p:cNvPr>
          <p:cNvSpPr>
            <a:spLocks noGrp="1"/>
          </p:cNvSpPr>
          <p:nvPr>
            <p:ph type="sldNum" sz="quarter" idx="11"/>
          </p:nvPr>
        </p:nvSpPr>
        <p:spPr/>
        <p:txBody>
          <a:bodyPr/>
          <a:lstStyle/>
          <a:p>
            <a:pPr>
              <a:defRPr/>
            </a:pPr>
            <a:fld id="{9A546908-54B0-4EF9-B997-73888F4A5500}" type="slidenum">
              <a:rPr lang="en-GB" altLang="en-US" smtClean="0"/>
              <a:pPr>
                <a:defRPr/>
              </a:pPr>
              <a:t>22</a:t>
            </a:fld>
            <a:endParaRPr lang="en-GB" altLang="en-US"/>
          </a:p>
        </p:txBody>
      </p:sp>
    </p:spTree>
    <p:extLst>
      <p:ext uri="{BB962C8B-B14F-4D97-AF65-F5344CB8AC3E}">
        <p14:creationId xmlns:p14="http://schemas.microsoft.com/office/powerpoint/2010/main" val="15821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3209189" y="2636838"/>
            <a:ext cx="25843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Source Control</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US" b="1" dirty="0">
                <a:solidFill>
                  <a:srgbClr val="002060"/>
                </a:solidFill>
                <a:latin typeface="Arial" panose="020B0604020202020204" pitchFamily="34" charset="0"/>
                <a:cs typeface="Arial" panose="020B0604020202020204" pitchFamily="34" charset="0"/>
              </a:rPr>
              <a:t>Physical Data Design</a:t>
            </a:r>
            <a:endParaRPr lang="en-GB" b="1" dirty="0">
              <a:solidFill>
                <a:srgbClr val="002060"/>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908720"/>
            <a:ext cx="8305800" cy="4329903"/>
          </a:xfrm>
        </p:spPr>
        <p:txBody>
          <a:bodyPr/>
          <a:lstStyle/>
          <a:p>
            <a:r>
              <a:rPr lang="en-GB" dirty="0"/>
              <a:t>Objectives of Lecture 14</a:t>
            </a:r>
          </a:p>
          <a:p>
            <a:pPr lvl="1">
              <a:lnSpc>
                <a:spcPct val="150000"/>
              </a:lnSpc>
            </a:pPr>
            <a:r>
              <a:rPr lang="en-GB" dirty="0"/>
              <a:t>Identify and describe the purpose of the five type of files that are used to store business information.</a:t>
            </a:r>
          </a:p>
          <a:p>
            <a:pPr lvl="1">
              <a:lnSpc>
                <a:spcPct val="150000"/>
              </a:lnSpc>
            </a:pPr>
            <a:r>
              <a:rPr lang="en-GB" dirty="0"/>
              <a:t>Identify and describe the purpose of the different types of databases that are used to store business information.</a:t>
            </a:r>
          </a:p>
          <a:p>
            <a:pPr lvl="1">
              <a:lnSpc>
                <a:spcPct val="150000"/>
              </a:lnSpc>
            </a:pPr>
            <a:r>
              <a:rPr lang="en-GB" dirty="0"/>
              <a:t>Discuss the considerations to be made when selecting a data storage format.</a:t>
            </a:r>
          </a:p>
          <a:p>
            <a:pPr lvl="1">
              <a:lnSpc>
                <a:spcPct val="150000"/>
              </a:lnSpc>
            </a:pPr>
            <a:r>
              <a:rPr lang="en-GB" dirty="0"/>
              <a:t>Discuss the five steps involved in converting the logical data model to a physical data model.</a:t>
            </a:r>
          </a:p>
          <a:p>
            <a:pPr lvl="1">
              <a:lnSpc>
                <a:spcPct val="150000"/>
              </a:lnSpc>
            </a:pPr>
            <a:r>
              <a:rPr lang="en-GB" dirty="0"/>
              <a:t>Explain how to optimize the data storage design for storage efficiency.</a:t>
            </a:r>
          </a:p>
          <a:p>
            <a:pPr lvl="1">
              <a:lnSpc>
                <a:spcPct val="150000"/>
              </a:lnSpc>
            </a:pPr>
            <a:r>
              <a:rPr lang="en-GB" dirty="0"/>
              <a:t>Explain the several reasons to apply denormalization to the data storage design.</a:t>
            </a:r>
          </a:p>
          <a:p>
            <a:pPr lvl="1">
              <a:lnSpc>
                <a:spcPct val="150000"/>
              </a:lnSpc>
            </a:pPr>
            <a:r>
              <a:rPr lang="en-GB" dirty="0"/>
              <a:t>Explain the purpose of indexing when applied to the data storage design.</a:t>
            </a:r>
            <a:endParaRPr lang="en-US"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0977-C83D-41DF-BA0E-1805240EB10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8011772-DC30-4752-A73C-35D738845242}"/>
              </a:ext>
            </a:extLst>
          </p:cNvPr>
          <p:cNvSpPr>
            <a:spLocks noGrp="1"/>
          </p:cNvSpPr>
          <p:nvPr>
            <p:ph idx="1"/>
          </p:nvPr>
        </p:nvSpPr>
        <p:spPr>
          <a:xfrm>
            <a:off x="381000" y="1447800"/>
            <a:ext cx="8305800" cy="3623428"/>
          </a:xfrm>
        </p:spPr>
        <p:txBody>
          <a:bodyPr/>
          <a:lstStyle/>
          <a:p>
            <a:r>
              <a:rPr lang="en-GB" dirty="0"/>
              <a:t>As analysts turn their attention to the data storage that will be needed for the new system, several things must be done. </a:t>
            </a:r>
          </a:p>
          <a:p>
            <a:pPr lvl="1"/>
            <a:r>
              <a:rPr lang="en-GB" dirty="0"/>
              <a:t>First, the data storage format for the new system must be selected. This chapter describes a variety of data storage formats and explains how to select the appropriate one for your application. </a:t>
            </a:r>
          </a:p>
          <a:p>
            <a:pPr lvl="1"/>
            <a:r>
              <a:rPr lang="en-GB" dirty="0"/>
              <a:t>There are two basic types of data storage formats for application systems: files and databases. There are multiple types of each storage format; for example, databases can be object‐oriented, relational, multidimensional, and so on. Each type has certain characteristics that make it preferable for certain situations.</a:t>
            </a:r>
          </a:p>
          <a:p>
            <a:r>
              <a:rPr lang="en-GB" dirty="0"/>
              <a:t>Following the selection of the data storage format, the data model created during analysis is modified to reflect this implementation decision. The logical data model will be converted into a physical data model. </a:t>
            </a:r>
          </a:p>
        </p:txBody>
      </p:sp>
      <p:sp>
        <p:nvSpPr>
          <p:cNvPr id="4" name="Date Placeholder 3">
            <a:extLst>
              <a:ext uri="{FF2B5EF4-FFF2-40B4-BE49-F238E27FC236}">
                <a16:creationId xmlns:a16="http://schemas.microsoft.com/office/drawing/2014/main" id="{5E4576D7-F45F-4911-A4B7-12CCB836DC3F}"/>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3E99FB34-C77C-467F-863F-A23F7C2C5AD6}"/>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272051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D636-801A-4062-A964-01B395A3545E}"/>
              </a:ext>
            </a:extLst>
          </p:cNvPr>
          <p:cNvSpPr>
            <a:spLocks noGrp="1"/>
          </p:cNvSpPr>
          <p:nvPr>
            <p:ph type="title"/>
          </p:nvPr>
        </p:nvSpPr>
        <p:spPr/>
        <p:txBody>
          <a:bodyPr/>
          <a:lstStyle/>
          <a:p>
            <a:r>
              <a:rPr lang="en-GB" dirty="0"/>
              <a:t>Data Storage Formats</a:t>
            </a:r>
          </a:p>
        </p:txBody>
      </p:sp>
      <p:sp>
        <p:nvSpPr>
          <p:cNvPr id="3" name="Content Placeholder 2">
            <a:extLst>
              <a:ext uri="{FF2B5EF4-FFF2-40B4-BE49-F238E27FC236}">
                <a16:creationId xmlns:a16="http://schemas.microsoft.com/office/drawing/2014/main" id="{A43766C7-BF9F-4EC5-B4CB-0B5E3DED55A8}"/>
              </a:ext>
            </a:extLst>
          </p:cNvPr>
          <p:cNvSpPr>
            <a:spLocks noGrp="1"/>
          </p:cNvSpPr>
          <p:nvPr>
            <p:ph idx="1"/>
          </p:nvPr>
        </p:nvSpPr>
        <p:spPr>
          <a:xfrm>
            <a:off x="381000" y="1447800"/>
            <a:ext cx="8305800" cy="673389"/>
          </a:xfrm>
        </p:spPr>
        <p:txBody>
          <a:bodyPr/>
          <a:lstStyle/>
          <a:p>
            <a:r>
              <a:rPr lang="en-GB" dirty="0"/>
              <a:t>There are two main types of data storage formats: files and databases. </a:t>
            </a:r>
          </a:p>
        </p:txBody>
      </p:sp>
      <p:sp>
        <p:nvSpPr>
          <p:cNvPr id="4" name="Date Placeholder 3">
            <a:extLst>
              <a:ext uri="{FF2B5EF4-FFF2-40B4-BE49-F238E27FC236}">
                <a16:creationId xmlns:a16="http://schemas.microsoft.com/office/drawing/2014/main" id="{AF217F68-7578-4B5E-B2B7-6FCEF15C5470}"/>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592946CF-1A92-4A0F-85EB-57B62E580516}"/>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a:p>
        </p:txBody>
      </p:sp>
      <p:pic>
        <p:nvPicPr>
          <p:cNvPr id="8" name="Picture 7">
            <a:extLst>
              <a:ext uri="{FF2B5EF4-FFF2-40B4-BE49-F238E27FC236}">
                <a16:creationId xmlns:a16="http://schemas.microsoft.com/office/drawing/2014/main" id="{BD9F1637-5268-4ED3-8E40-68500172F887}"/>
              </a:ext>
            </a:extLst>
          </p:cNvPr>
          <p:cNvPicPr>
            <a:picLocks noChangeAspect="1"/>
          </p:cNvPicPr>
          <p:nvPr/>
        </p:nvPicPr>
        <p:blipFill>
          <a:blip r:embed="rId2"/>
          <a:stretch>
            <a:fillRect/>
          </a:stretch>
        </p:blipFill>
        <p:spPr>
          <a:xfrm>
            <a:off x="566737" y="2852936"/>
            <a:ext cx="4048125" cy="2886075"/>
          </a:xfrm>
          <a:prstGeom prst="rect">
            <a:avLst/>
          </a:prstGeom>
        </p:spPr>
      </p:pic>
      <p:sp>
        <p:nvSpPr>
          <p:cNvPr id="9" name="Cylinder 8">
            <a:extLst>
              <a:ext uri="{FF2B5EF4-FFF2-40B4-BE49-F238E27FC236}">
                <a16:creationId xmlns:a16="http://schemas.microsoft.com/office/drawing/2014/main" id="{66E519D1-B52A-42C8-9AC9-5E700E300ADB}"/>
              </a:ext>
            </a:extLst>
          </p:cNvPr>
          <p:cNvSpPr/>
          <p:nvPr/>
        </p:nvSpPr>
        <p:spPr bwMode="auto">
          <a:xfrm>
            <a:off x="6228184" y="3284984"/>
            <a:ext cx="1656184" cy="201622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a:ln>
                <a:noFill/>
              </a:ln>
              <a:solidFill>
                <a:srgbClr val="004D75"/>
              </a:solidFill>
              <a:effectLst/>
              <a:latin typeface="Verdana" pitchFamily="34" charset="0"/>
              <a:cs typeface="Arial" charset="0"/>
            </a:endParaRPr>
          </a:p>
        </p:txBody>
      </p:sp>
    </p:spTree>
    <p:extLst>
      <p:ext uri="{BB962C8B-B14F-4D97-AF65-F5344CB8AC3E}">
        <p14:creationId xmlns:p14="http://schemas.microsoft.com/office/powerpoint/2010/main" val="294521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C5B6-15E0-4115-98F6-633A81DAFFD0}"/>
              </a:ext>
            </a:extLst>
          </p:cNvPr>
          <p:cNvSpPr>
            <a:spLocks noGrp="1"/>
          </p:cNvSpPr>
          <p:nvPr>
            <p:ph type="title"/>
          </p:nvPr>
        </p:nvSpPr>
        <p:spPr/>
        <p:txBody>
          <a:bodyPr/>
          <a:lstStyle/>
          <a:p>
            <a:r>
              <a:rPr lang="en-GB" dirty="0"/>
              <a:t>Data Storage Formats – Files</a:t>
            </a:r>
          </a:p>
        </p:txBody>
      </p:sp>
      <p:sp>
        <p:nvSpPr>
          <p:cNvPr id="3" name="Content Placeholder 2">
            <a:extLst>
              <a:ext uri="{FF2B5EF4-FFF2-40B4-BE49-F238E27FC236}">
                <a16:creationId xmlns:a16="http://schemas.microsoft.com/office/drawing/2014/main" id="{5E39BB96-B464-49B0-B61F-E32522BACE1B}"/>
              </a:ext>
            </a:extLst>
          </p:cNvPr>
          <p:cNvSpPr>
            <a:spLocks noGrp="1"/>
          </p:cNvSpPr>
          <p:nvPr>
            <p:ph idx="1"/>
          </p:nvPr>
        </p:nvSpPr>
        <p:spPr>
          <a:xfrm>
            <a:off x="381000" y="1447800"/>
            <a:ext cx="8305800" cy="1116588"/>
          </a:xfrm>
        </p:spPr>
        <p:txBody>
          <a:bodyPr/>
          <a:lstStyle/>
          <a:p>
            <a:r>
              <a:rPr lang="en-GB" dirty="0"/>
              <a:t>Files are electronic lists of data that have been optimized to perform a particular transaction.</a:t>
            </a:r>
          </a:p>
          <a:p>
            <a:endParaRPr lang="en-GB" dirty="0"/>
          </a:p>
        </p:txBody>
      </p:sp>
      <p:sp>
        <p:nvSpPr>
          <p:cNvPr id="4" name="Date Placeholder 3">
            <a:extLst>
              <a:ext uri="{FF2B5EF4-FFF2-40B4-BE49-F238E27FC236}">
                <a16:creationId xmlns:a16="http://schemas.microsoft.com/office/drawing/2014/main" id="{A21C2A76-F126-4C56-9A25-BCDEDDA286CA}"/>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6A382454-7769-4829-B964-1AC85F78B3A7}"/>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a:p>
        </p:txBody>
      </p:sp>
      <p:graphicFrame>
        <p:nvGraphicFramePr>
          <p:cNvPr id="6" name="Object 5">
            <a:extLst>
              <a:ext uri="{FF2B5EF4-FFF2-40B4-BE49-F238E27FC236}">
                <a16:creationId xmlns:a16="http://schemas.microsoft.com/office/drawing/2014/main" id="{399EE724-17D7-499B-9F6A-4F78F972EEC2}"/>
              </a:ext>
            </a:extLst>
          </p:cNvPr>
          <p:cNvGraphicFramePr>
            <a:graphicFrameLocks noChangeAspect="1"/>
          </p:cNvGraphicFramePr>
          <p:nvPr>
            <p:extLst>
              <p:ext uri="{D42A27DB-BD31-4B8C-83A1-F6EECF244321}">
                <p14:modId xmlns:p14="http://schemas.microsoft.com/office/powerpoint/2010/main" val="984201009"/>
              </p:ext>
            </p:extLst>
          </p:nvPr>
        </p:nvGraphicFramePr>
        <p:xfrm>
          <a:off x="1520825" y="2514600"/>
          <a:ext cx="6102350" cy="3505200"/>
        </p:xfrm>
        <a:graphic>
          <a:graphicData uri="http://schemas.openxmlformats.org/presentationml/2006/ole">
            <mc:AlternateContent xmlns:mc="http://schemas.openxmlformats.org/markup-compatibility/2006">
              <mc:Choice xmlns:v="urn:schemas-microsoft-com:vml" Requires="v">
                <p:oleObj spid="_x0000_s3080" name="Worksheet" r:id="rId3" imgW="6102313" imgH="3505069" progId="Excel.Sheet.12">
                  <p:embed/>
                </p:oleObj>
              </mc:Choice>
              <mc:Fallback>
                <p:oleObj name="Worksheet" r:id="rId3" imgW="6102313" imgH="3505069" progId="Excel.Sheet.12">
                  <p:embed/>
                  <p:pic>
                    <p:nvPicPr>
                      <p:cNvPr id="7" name="Object 6">
                        <a:extLst>
                          <a:ext uri="{FF2B5EF4-FFF2-40B4-BE49-F238E27FC236}">
                            <a16:creationId xmlns:a16="http://schemas.microsoft.com/office/drawing/2014/main" id="{CB60808C-9C11-4DDD-AB53-CDF2CA582E70}"/>
                          </a:ext>
                        </a:extLst>
                      </p:cNvPr>
                      <p:cNvPicPr/>
                      <p:nvPr/>
                    </p:nvPicPr>
                    <p:blipFill>
                      <a:blip r:embed="rId4"/>
                      <a:stretch>
                        <a:fillRect/>
                      </a:stretch>
                    </p:blipFill>
                    <p:spPr>
                      <a:xfrm>
                        <a:off x="1520825" y="2514600"/>
                        <a:ext cx="6102350" cy="3505200"/>
                      </a:xfrm>
                      <a:prstGeom prst="rect">
                        <a:avLst/>
                      </a:prstGeom>
                    </p:spPr>
                  </p:pic>
                </p:oleObj>
              </mc:Fallback>
            </mc:AlternateContent>
          </a:graphicData>
        </a:graphic>
      </p:graphicFrame>
    </p:spTree>
    <p:extLst>
      <p:ext uri="{BB962C8B-B14F-4D97-AF65-F5344CB8AC3E}">
        <p14:creationId xmlns:p14="http://schemas.microsoft.com/office/powerpoint/2010/main" val="255872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15C2-972F-4CF8-8B66-F99FB0C6C670}"/>
              </a:ext>
            </a:extLst>
          </p:cNvPr>
          <p:cNvSpPr>
            <a:spLocks noGrp="1"/>
          </p:cNvSpPr>
          <p:nvPr>
            <p:ph type="title"/>
          </p:nvPr>
        </p:nvSpPr>
        <p:spPr/>
        <p:txBody>
          <a:bodyPr/>
          <a:lstStyle/>
          <a:p>
            <a:r>
              <a:rPr lang="en-GB" dirty="0"/>
              <a:t>Data Storage Formats - Databases</a:t>
            </a:r>
          </a:p>
        </p:txBody>
      </p:sp>
      <p:sp>
        <p:nvSpPr>
          <p:cNvPr id="3" name="Content Placeholder 2">
            <a:extLst>
              <a:ext uri="{FF2B5EF4-FFF2-40B4-BE49-F238E27FC236}">
                <a16:creationId xmlns:a16="http://schemas.microsoft.com/office/drawing/2014/main" id="{F0731A0E-1ACF-419D-9B46-29A08F287B74}"/>
              </a:ext>
            </a:extLst>
          </p:cNvPr>
          <p:cNvSpPr>
            <a:spLocks noGrp="1"/>
          </p:cNvSpPr>
          <p:nvPr>
            <p:ph idx="1"/>
          </p:nvPr>
        </p:nvSpPr>
        <p:spPr>
          <a:xfrm>
            <a:off x="381000" y="1447800"/>
            <a:ext cx="8305800" cy="1282787"/>
          </a:xfrm>
        </p:spPr>
        <p:txBody>
          <a:bodyPr/>
          <a:lstStyle/>
          <a:p>
            <a:r>
              <a:rPr lang="en-GB" dirty="0"/>
              <a:t>A database is a collection of groupings of information that are related to each other in some way (e.g., through common fields). Logical groupings of information could include such categories as customer data, information about an order, and product information</a:t>
            </a:r>
          </a:p>
        </p:txBody>
      </p:sp>
      <p:sp>
        <p:nvSpPr>
          <p:cNvPr id="4" name="Date Placeholder 3">
            <a:extLst>
              <a:ext uri="{FF2B5EF4-FFF2-40B4-BE49-F238E27FC236}">
                <a16:creationId xmlns:a16="http://schemas.microsoft.com/office/drawing/2014/main" id="{B5B0932B-FCBE-4EE0-B77C-3FCAEC629438}"/>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E247E686-5DD4-4FC0-B630-51B87A81B07B}"/>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pic>
        <p:nvPicPr>
          <p:cNvPr id="6" name="Picture 5">
            <a:extLst>
              <a:ext uri="{FF2B5EF4-FFF2-40B4-BE49-F238E27FC236}">
                <a16:creationId xmlns:a16="http://schemas.microsoft.com/office/drawing/2014/main" id="{829A1C0E-00CA-4DE0-B6E8-9E8B1637BD99}"/>
              </a:ext>
            </a:extLst>
          </p:cNvPr>
          <p:cNvPicPr>
            <a:picLocks noChangeAspect="1"/>
          </p:cNvPicPr>
          <p:nvPr/>
        </p:nvPicPr>
        <p:blipFill rotWithShape="1">
          <a:blip r:embed="rId2"/>
          <a:srcRect b="21112"/>
          <a:stretch/>
        </p:blipFill>
        <p:spPr>
          <a:xfrm>
            <a:off x="2267744" y="2996952"/>
            <a:ext cx="3549879" cy="2880320"/>
          </a:xfrm>
          <a:prstGeom prst="rect">
            <a:avLst/>
          </a:prstGeom>
        </p:spPr>
      </p:pic>
    </p:spTree>
    <p:extLst>
      <p:ext uri="{BB962C8B-B14F-4D97-AF65-F5344CB8AC3E}">
        <p14:creationId xmlns:p14="http://schemas.microsoft.com/office/powerpoint/2010/main" val="330162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0A02-0BB8-40E8-B8EF-FA3220BFD21E}"/>
              </a:ext>
            </a:extLst>
          </p:cNvPr>
          <p:cNvSpPr>
            <a:spLocks noGrp="1"/>
          </p:cNvSpPr>
          <p:nvPr>
            <p:ph type="title"/>
          </p:nvPr>
        </p:nvSpPr>
        <p:spPr/>
        <p:txBody>
          <a:bodyPr/>
          <a:lstStyle/>
          <a:p>
            <a:r>
              <a:rPr lang="en-GB" dirty="0"/>
              <a:t>Types of Files</a:t>
            </a:r>
          </a:p>
        </p:txBody>
      </p:sp>
      <p:sp>
        <p:nvSpPr>
          <p:cNvPr id="3" name="Content Placeholder 2">
            <a:extLst>
              <a:ext uri="{FF2B5EF4-FFF2-40B4-BE49-F238E27FC236}">
                <a16:creationId xmlns:a16="http://schemas.microsoft.com/office/drawing/2014/main" id="{764ADADA-849D-4492-A89F-EE180745F21B}"/>
              </a:ext>
            </a:extLst>
          </p:cNvPr>
          <p:cNvSpPr>
            <a:spLocks noGrp="1"/>
          </p:cNvSpPr>
          <p:nvPr>
            <p:ph idx="1"/>
          </p:nvPr>
        </p:nvSpPr>
        <p:spPr>
          <a:xfrm>
            <a:off x="381000" y="1447800"/>
            <a:ext cx="8305800" cy="4588949"/>
          </a:xfrm>
        </p:spPr>
        <p:txBody>
          <a:bodyPr/>
          <a:lstStyle/>
          <a:p>
            <a:pPr lvl="1"/>
            <a:r>
              <a:rPr lang="en-GB" dirty="0"/>
              <a:t>Master files </a:t>
            </a:r>
          </a:p>
          <a:p>
            <a:pPr lvl="2"/>
            <a:r>
              <a:rPr lang="en-GB" dirty="0"/>
              <a:t>store core information that is important to the business and, more specifically, to the application, such as order information or customer mailing information. They usually are kept for long periods, and new records are appended to the end of the file as new orders or new customers are captured by the system. If changes need to be made to existing records, programs must be written to update the old information.</a:t>
            </a:r>
          </a:p>
          <a:p>
            <a:pPr lvl="1"/>
            <a:r>
              <a:rPr lang="en-GB" dirty="0"/>
              <a:t>Look‐up files </a:t>
            </a:r>
          </a:p>
          <a:p>
            <a:pPr lvl="2"/>
            <a:r>
              <a:rPr lang="en-GB" dirty="0"/>
              <a:t>contain static values, such as a list of valid codes or the names of the US states. Typically, the list is used for validation. For example, if a customer's mailing address is entered into a master file, the state name is validated against a look‐up file that contains US states to make sure that the value was entered correctly.</a:t>
            </a:r>
          </a:p>
          <a:p>
            <a:pPr lvl="1"/>
            <a:r>
              <a:rPr lang="en-GB" dirty="0"/>
              <a:t>A transaction file </a:t>
            </a:r>
          </a:p>
          <a:p>
            <a:pPr lvl="2"/>
            <a:r>
              <a:rPr lang="en-GB" dirty="0"/>
              <a:t>holds information that can be used to update a master file. The transaction file can be destroyed after changes are made, or the file may be saved in case the transactions need to be accessed again in the future. Customer address changes, for one, would be stored in a transaction file until a program is run that updates the customer address master file with the new information.</a:t>
            </a:r>
          </a:p>
          <a:p>
            <a:pPr lvl="1"/>
            <a:r>
              <a:rPr lang="en-GB" dirty="0"/>
              <a:t> An audit file </a:t>
            </a:r>
          </a:p>
          <a:p>
            <a:pPr lvl="2"/>
            <a:r>
              <a:rPr lang="en-GB" dirty="0"/>
              <a:t>records “before” and “after” images of data as the data are altered, so that an audit can be performed if the integrity of the data is questioned.</a:t>
            </a:r>
          </a:p>
          <a:p>
            <a:pPr lvl="1"/>
            <a:r>
              <a:rPr lang="en-GB" dirty="0"/>
              <a:t>The history file (or archive file)</a:t>
            </a:r>
          </a:p>
          <a:p>
            <a:pPr lvl="2"/>
            <a:r>
              <a:rPr lang="en-GB" dirty="0"/>
              <a:t> stores past transactions (e.g., inactive customers, past orders) that are no longer needed by system users. Typically, the file is stored off‐line, yet it can be accessed on an as‐needed basis. </a:t>
            </a:r>
          </a:p>
        </p:txBody>
      </p:sp>
      <p:sp>
        <p:nvSpPr>
          <p:cNvPr id="4" name="Date Placeholder 3">
            <a:extLst>
              <a:ext uri="{FF2B5EF4-FFF2-40B4-BE49-F238E27FC236}">
                <a16:creationId xmlns:a16="http://schemas.microsoft.com/office/drawing/2014/main" id="{AD0B080C-9F22-404B-8DEA-F0D30184C20D}"/>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6AC96201-6512-48C5-A98F-2667C94B0ADB}"/>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Tree>
    <p:extLst>
      <p:ext uri="{BB962C8B-B14F-4D97-AF65-F5344CB8AC3E}">
        <p14:creationId xmlns:p14="http://schemas.microsoft.com/office/powerpoint/2010/main" val="45621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E4A1-9D53-4B16-8912-FBAD8EFF2E9B}"/>
              </a:ext>
            </a:extLst>
          </p:cNvPr>
          <p:cNvSpPr>
            <a:spLocks noGrp="1"/>
          </p:cNvSpPr>
          <p:nvPr>
            <p:ph type="title"/>
          </p:nvPr>
        </p:nvSpPr>
        <p:spPr/>
        <p:txBody>
          <a:bodyPr/>
          <a:lstStyle/>
          <a:p>
            <a:r>
              <a:rPr lang="en-GB" dirty="0"/>
              <a:t>Nigel’s viewpoint on file types</a:t>
            </a:r>
          </a:p>
        </p:txBody>
      </p:sp>
      <p:sp>
        <p:nvSpPr>
          <p:cNvPr id="3" name="Content Placeholder 2">
            <a:extLst>
              <a:ext uri="{FF2B5EF4-FFF2-40B4-BE49-F238E27FC236}">
                <a16:creationId xmlns:a16="http://schemas.microsoft.com/office/drawing/2014/main" id="{DFD8F96D-9211-4A1F-85AC-A0937EC969D9}"/>
              </a:ext>
            </a:extLst>
          </p:cNvPr>
          <p:cNvSpPr>
            <a:spLocks noGrp="1"/>
          </p:cNvSpPr>
          <p:nvPr>
            <p:ph idx="1"/>
          </p:nvPr>
        </p:nvSpPr>
        <p:spPr>
          <a:xfrm>
            <a:off x="381000" y="1447800"/>
            <a:ext cx="8305800" cy="811889"/>
          </a:xfrm>
        </p:spPr>
        <p:txBody>
          <a:bodyPr/>
          <a:lstStyle/>
          <a:p>
            <a:r>
              <a:rPr lang="en-GB" dirty="0"/>
              <a:t>Other axes of file types to be thinking about in terms of file storage</a:t>
            </a:r>
          </a:p>
          <a:p>
            <a:endParaRPr lang="en-GB" dirty="0"/>
          </a:p>
        </p:txBody>
      </p:sp>
      <p:sp>
        <p:nvSpPr>
          <p:cNvPr id="4" name="Date Placeholder 3">
            <a:extLst>
              <a:ext uri="{FF2B5EF4-FFF2-40B4-BE49-F238E27FC236}">
                <a16:creationId xmlns:a16="http://schemas.microsoft.com/office/drawing/2014/main" id="{7AF0BD6D-CBDC-4E54-82C5-68207E49C6E0}"/>
              </a:ext>
            </a:extLst>
          </p:cNvPr>
          <p:cNvSpPr>
            <a:spLocks noGrp="1"/>
          </p:cNvSpPr>
          <p:nvPr>
            <p:ph type="dt" sz="half" idx="10"/>
          </p:nvPr>
        </p:nvSpPr>
        <p:spPr/>
        <p:txBody>
          <a:bodyPr/>
          <a:lstStyle/>
          <a:p>
            <a:pPr>
              <a:defRPr/>
            </a:pPr>
            <a:fld id="{C4C9B118-951F-4210-95A1-158B23349F78}" type="datetime4">
              <a:rPr lang="en-GB" altLang="en-US" smtClean="0"/>
              <a:pPr>
                <a:defRPr/>
              </a:pPr>
              <a:t>23 November 2020</a:t>
            </a:fld>
            <a:endParaRPr lang="en-GB" altLang="en-US"/>
          </a:p>
        </p:txBody>
      </p:sp>
      <p:sp>
        <p:nvSpPr>
          <p:cNvPr id="5" name="Slide Number Placeholder 4">
            <a:extLst>
              <a:ext uri="{FF2B5EF4-FFF2-40B4-BE49-F238E27FC236}">
                <a16:creationId xmlns:a16="http://schemas.microsoft.com/office/drawing/2014/main" id="{E5095357-2D80-4A12-9E84-7359C1D26A96}"/>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graphicFrame>
        <p:nvGraphicFramePr>
          <p:cNvPr id="6" name="Table 6">
            <a:extLst>
              <a:ext uri="{FF2B5EF4-FFF2-40B4-BE49-F238E27FC236}">
                <a16:creationId xmlns:a16="http://schemas.microsoft.com/office/drawing/2014/main" id="{3A7AE327-AEDE-460B-ABCD-BC74C6537E69}"/>
              </a:ext>
            </a:extLst>
          </p:cNvPr>
          <p:cNvGraphicFramePr>
            <a:graphicFrameLocks noGrp="1"/>
          </p:cNvGraphicFramePr>
          <p:nvPr>
            <p:extLst>
              <p:ext uri="{D42A27DB-BD31-4B8C-83A1-F6EECF244321}">
                <p14:modId xmlns:p14="http://schemas.microsoft.com/office/powerpoint/2010/main" val="3274945389"/>
              </p:ext>
            </p:extLst>
          </p:nvPr>
        </p:nvGraphicFramePr>
        <p:xfrm>
          <a:off x="381000" y="2060848"/>
          <a:ext cx="8511480" cy="3697273"/>
        </p:xfrm>
        <a:graphic>
          <a:graphicData uri="http://schemas.openxmlformats.org/drawingml/2006/table">
            <a:tbl>
              <a:tblPr firstRow="1" bandRow="1">
                <a:tableStyleId>{5C22544A-7EE6-4342-B048-85BDC9FD1C3A}</a:tableStyleId>
              </a:tblPr>
              <a:tblGrid>
                <a:gridCol w="2837160">
                  <a:extLst>
                    <a:ext uri="{9D8B030D-6E8A-4147-A177-3AD203B41FA5}">
                      <a16:colId xmlns:a16="http://schemas.microsoft.com/office/drawing/2014/main" val="3843890860"/>
                    </a:ext>
                  </a:extLst>
                </a:gridCol>
                <a:gridCol w="2837160">
                  <a:extLst>
                    <a:ext uri="{9D8B030D-6E8A-4147-A177-3AD203B41FA5}">
                      <a16:colId xmlns:a16="http://schemas.microsoft.com/office/drawing/2014/main" val="521430088"/>
                    </a:ext>
                  </a:extLst>
                </a:gridCol>
                <a:gridCol w="2837160">
                  <a:extLst>
                    <a:ext uri="{9D8B030D-6E8A-4147-A177-3AD203B41FA5}">
                      <a16:colId xmlns:a16="http://schemas.microsoft.com/office/drawing/2014/main" val="188271251"/>
                    </a:ext>
                  </a:extLst>
                </a:gridCol>
              </a:tblGrid>
              <a:tr h="405433">
                <a:tc>
                  <a:txBody>
                    <a:bodyPr/>
                    <a:lstStyle/>
                    <a:p>
                      <a:r>
                        <a:rPr lang="en-GB" dirty="0"/>
                        <a:t>File Type</a:t>
                      </a:r>
                    </a:p>
                  </a:txBody>
                  <a:tcPr/>
                </a:tc>
                <a:tc>
                  <a:txBody>
                    <a:bodyPr/>
                    <a:lstStyle/>
                    <a:p>
                      <a:r>
                        <a:rPr lang="en-GB" dirty="0"/>
                        <a:t>Pros</a:t>
                      </a:r>
                    </a:p>
                  </a:txBody>
                  <a:tcPr/>
                </a:tc>
                <a:tc>
                  <a:txBody>
                    <a:bodyPr/>
                    <a:lstStyle/>
                    <a:p>
                      <a:r>
                        <a:rPr lang="en-GB" dirty="0"/>
                        <a:t>Cons</a:t>
                      </a:r>
                    </a:p>
                  </a:txBody>
                  <a:tcPr/>
                </a:tc>
                <a:extLst>
                  <a:ext uri="{0D108BD9-81ED-4DB2-BD59-A6C34878D82A}">
                    <a16:rowId xmlns:a16="http://schemas.microsoft.com/office/drawing/2014/main" val="976377506"/>
                  </a:ext>
                </a:extLst>
              </a:tr>
              <a:tr h="699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CSV or Tab Delimited</a:t>
                      </a:r>
                    </a:p>
                  </a:txBody>
                  <a:tcPr/>
                </a:tc>
                <a:tc>
                  <a:txBody>
                    <a:bodyPr/>
                    <a:lstStyle/>
                    <a:p>
                      <a:r>
                        <a:rPr lang="en-GB" dirty="0"/>
                        <a:t>Easy to open in Excel.</a:t>
                      </a:r>
                    </a:p>
                    <a:p>
                      <a:r>
                        <a:rPr lang="en-GB" dirty="0"/>
                        <a:t>Easy to report in this format.</a:t>
                      </a:r>
                    </a:p>
                  </a:txBody>
                  <a:tcPr/>
                </a:tc>
                <a:tc>
                  <a:txBody>
                    <a:bodyPr/>
                    <a:lstStyle/>
                    <a:p>
                      <a:r>
                        <a:rPr lang="en-GB" dirty="0"/>
                        <a:t>Hard for structured data.</a:t>
                      </a:r>
                    </a:p>
                  </a:txBody>
                  <a:tcPr/>
                </a:tc>
                <a:extLst>
                  <a:ext uri="{0D108BD9-81ED-4DB2-BD59-A6C34878D82A}">
                    <a16:rowId xmlns:a16="http://schemas.microsoft.com/office/drawing/2014/main" val="3767414343"/>
                  </a:ext>
                </a:extLst>
              </a:tr>
              <a:tr h="999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XML otherwise known as tag delimited</a:t>
                      </a:r>
                    </a:p>
                  </a:txBody>
                  <a:tcPr/>
                </a:tc>
                <a:tc>
                  <a:txBody>
                    <a:bodyPr/>
                    <a:lstStyle/>
                    <a:p>
                      <a:r>
                        <a:rPr lang="en-GB" dirty="0"/>
                        <a:t>Easier to handle structured data.  Allows for strong data typing. </a:t>
                      </a:r>
                    </a:p>
                  </a:txBody>
                  <a:tcPr/>
                </a:tc>
                <a:tc>
                  <a:txBody>
                    <a:bodyPr/>
                    <a:lstStyle/>
                    <a:p>
                      <a:r>
                        <a:rPr lang="en-GB" dirty="0"/>
                        <a:t>Verbose</a:t>
                      </a:r>
                    </a:p>
                    <a:p>
                      <a:r>
                        <a:rPr lang="en-GB" dirty="0"/>
                        <a:t>Fussy formatting</a:t>
                      </a:r>
                    </a:p>
                  </a:txBody>
                  <a:tcPr/>
                </a:tc>
                <a:extLst>
                  <a:ext uri="{0D108BD9-81ED-4DB2-BD59-A6C34878D82A}">
                    <a16:rowId xmlns:a16="http://schemas.microsoft.com/office/drawing/2014/main" val="3846657985"/>
                  </a:ext>
                </a:extLst>
              </a:tr>
              <a:tr h="999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JSON or </a:t>
                      </a:r>
                      <a:r>
                        <a:rPr lang="en-GB" dirty="0" err="1"/>
                        <a:t>Javascript</a:t>
                      </a:r>
                      <a:r>
                        <a:rPr lang="en-GB" dirty="0"/>
                        <a:t> Object Notation</a:t>
                      </a:r>
                    </a:p>
                  </a:txBody>
                  <a:tcPr/>
                </a:tc>
                <a:tc>
                  <a:txBody>
                    <a:bodyPr/>
                    <a:lstStyle/>
                    <a:p>
                      <a:r>
                        <a:rPr lang="en-GB" dirty="0"/>
                        <a:t>Easier to handle structured data.</a:t>
                      </a:r>
                    </a:p>
                    <a:p>
                      <a:r>
                        <a:rPr lang="en-GB" dirty="0"/>
                        <a:t>Non Verbose </a:t>
                      </a:r>
                    </a:p>
                    <a:p>
                      <a:r>
                        <a:rPr lang="en-GB" dirty="0"/>
                        <a:t>Cleaner formatting</a:t>
                      </a:r>
                    </a:p>
                  </a:txBody>
                  <a:tcPr/>
                </a:tc>
                <a:tc>
                  <a:txBody>
                    <a:bodyPr/>
                    <a:lstStyle/>
                    <a:p>
                      <a:r>
                        <a:rPr lang="en-GB" dirty="0"/>
                        <a:t>Newer.  Not as much handles JSON.  </a:t>
                      </a:r>
                    </a:p>
                  </a:txBody>
                  <a:tcPr/>
                </a:tc>
                <a:extLst>
                  <a:ext uri="{0D108BD9-81ED-4DB2-BD59-A6C34878D82A}">
                    <a16:rowId xmlns:a16="http://schemas.microsoft.com/office/drawing/2014/main" val="2072847233"/>
                  </a:ext>
                </a:extLst>
              </a:tr>
            </a:tbl>
          </a:graphicData>
        </a:graphic>
      </p:graphicFrame>
    </p:spTree>
    <p:extLst>
      <p:ext uri="{BB962C8B-B14F-4D97-AF65-F5344CB8AC3E}">
        <p14:creationId xmlns:p14="http://schemas.microsoft.com/office/powerpoint/2010/main" val="2995056093"/>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TotalTime>
  <Words>1655</Words>
  <Application>Microsoft Office PowerPoint</Application>
  <PresentationFormat>On-screen Show (4:3)</PresentationFormat>
  <Paragraphs>159</Paragraphs>
  <Slides>23</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1" baseType="lpstr">
      <vt:lpstr>inherit</vt:lpstr>
      <vt:lpstr>Arial</vt:lpstr>
      <vt:lpstr>Calibri</vt:lpstr>
      <vt:lpstr>Times</vt:lpstr>
      <vt:lpstr>Verdana</vt:lpstr>
      <vt:lpstr>blank</vt:lpstr>
      <vt:lpstr>1_blank</vt:lpstr>
      <vt:lpstr>Worksheet</vt:lpstr>
      <vt:lpstr>Advanced Systems Analysis and Design  Physical Data Design  SOFT 30121 L14     </vt:lpstr>
      <vt:lpstr>PowerPoint Presentation</vt:lpstr>
      <vt:lpstr>Physical Data Design</vt:lpstr>
      <vt:lpstr>Introduction</vt:lpstr>
      <vt:lpstr>Data Storage Formats</vt:lpstr>
      <vt:lpstr>Data Storage Formats – Files</vt:lpstr>
      <vt:lpstr>Data Storage Formats - Databases</vt:lpstr>
      <vt:lpstr>Types of Files</vt:lpstr>
      <vt:lpstr>Nigel’s viewpoint on file types</vt:lpstr>
      <vt:lpstr>Relational Databases</vt:lpstr>
      <vt:lpstr>Other Types of Databases</vt:lpstr>
      <vt:lpstr>Nigel’s viewpoint on Databases</vt:lpstr>
      <vt:lpstr>Choosing your data storage format</vt:lpstr>
      <vt:lpstr>Moving from Logical to Physical Data Models</vt:lpstr>
      <vt:lpstr>Physical Model – Database Oriented</vt:lpstr>
      <vt:lpstr>Physical Design – XML Oriented </vt:lpstr>
      <vt:lpstr>Database Data Dictionary</vt:lpstr>
      <vt:lpstr>Nigel’s perspectives on non relational data storage</vt:lpstr>
      <vt:lpstr>Optimizing Storage Design</vt:lpstr>
      <vt:lpstr>Optimizing Storage Design</vt:lpstr>
      <vt:lpstr>Indexing</vt:lpstr>
      <vt:lpstr>Chapter Review</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Physical Data Design  SOFT 30121 L14     </dc:title>
  <dc:creator>King, Nigel</dc:creator>
  <cp:lastModifiedBy>King, Nigel</cp:lastModifiedBy>
  <cp:revision>4</cp:revision>
  <dcterms:created xsi:type="dcterms:W3CDTF">2020-11-16T23:04:54Z</dcterms:created>
  <dcterms:modified xsi:type="dcterms:W3CDTF">2020-11-23T12:29:12Z</dcterms:modified>
</cp:coreProperties>
</file>