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60" r:id="rId9"/>
    <p:sldId id="267" r:id="rId10"/>
    <p:sldId id="268" r:id="rId11"/>
    <p:sldId id="270" r:id="rId12"/>
    <p:sldId id="261" r:id="rId13"/>
    <p:sldId id="263" r:id="rId14"/>
    <p:sldId id="262" r:id="rId15"/>
    <p:sldId id="277" r:id="rId16"/>
    <p:sldId id="272" r:id="rId17"/>
    <p:sldId id="265" r:id="rId18"/>
    <p:sldId id="266" r:id="rId19"/>
    <p:sldId id="275" r:id="rId20"/>
    <p:sldId id="276" r:id="rId21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23"/>
      <p:bold r:id="rId24"/>
    </p:embeddedFont>
    <p:embeddedFont>
      <p:font typeface="청정원고딕 R" panose="02020503020101020101" pitchFamily="18" charset="-127"/>
      <p:regular r:id="rId25"/>
    </p:embeddedFont>
    <p:embeddedFont>
      <p:font typeface="맑은 고딕" panose="020B0503020000020004" pitchFamily="50" charset="-127"/>
      <p:regular r:id="rId23"/>
      <p:bold r:id="rId24"/>
    </p:embeddedFont>
    <p:embeddedFont>
      <p:font typeface="Gowun Dodum" panose="020B0600000101010101" charset="-127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gDIyt8mIRQele5MAYBM3+2fl+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38"/>
    <a:srgbClr val="0000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52" autoAdjust="0"/>
  </p:normalViewPr>
  <p:slideViewPr>
    <p:cSldViewPr snapToGrid="0">
      <p:cViewPr varScale="1">
        <p:scale>
          <a:sx n="93" d="100"/>
          <a:sy n="93" d="100"/>
        </p:scale>
        <p:origin x="21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939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oul.co.kr/news/newsView.php?id=2021102601000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ndex.go.kr/unify/idx-info.do?idxCd=4288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oul.co.kr/news/newsView.php?id=2021102601000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ndex.go.kr/unify/idx-info.do?idxCd=4288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times.co.kr/news/%EC%A7%80%EC%B9%B4-%EC%9C%A0%ED%96%89%EB%8F%84-%EA%B8%B0%EC%83%81%EC%9D%B4%EB%B3%80%EC%97%90-%EB%8C%80%ED%95%9C-%EA%B2%BD%EA%B3%A0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times.co.kr/news/%EC%A7%80%EC%B9%B4-%EC%9C%A0%ED%96%89%EB%8F%84-%EA%B8%B0%EC%83%81%EC%9D%B4%EB%B3%80%EC%97%90-%EB%8C%80%ED%95%9C-%EA%B2%BD%EA%B3%A0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times.co.kr/news/%EC%A7%80%EC%B9%B4-%EC%9C%A0%ED%96%89%EB%8F%84-%EA%B8%B0%EC%83%81%EC%9D%B4%EB%B3%80%EC%97%90-%EB%8C%80%ED%95%9C-%EA%B2%BD%EA%B3%A0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times.co.kr/news/%EC%A7%80%EC%B9%B4-%EC%9C%A0%ED%96%89%EB%8F%84-%EA%B8%B0%EC%83%81%EC%9D%B4%EB%B3%80%EC%97%90-%EB%8C%80%ED%95%9C-%EA%B2%BD%EA%B3%A0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times.co.kr/news/%EC%A7%80%EC%B9%B4-%EC%9C%A0%ED%96%89%EB%8F%84-%EA%B8%B0%EC%83%81%EC%9D%B4%EB%B3%80%EC%97%90-%EB%8C%80%ED%95%9C-%EA%B2%BD%EA%B3%A0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61060a5f5_4_1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561060a5f5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476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61060a5f5_4_1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561060a5f5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7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5c11946eb_0_6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출처: </a:t>
            </a:r>
            <a:r>
              <a:rPr lang="ko-KR" u="sng">
                <a:solidFill>
                  <a:schemeClr val="hlink"/>
                </a:solidFill>
                <a:hlinkClick r:id="rId3"/>
              </a:rPr>
              <a:t>https://www.seoul.co.kr/news/newsView.php?id=20211026010001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4"/>
              </a:rPr>
              <a:t>https://www.index.go.kr/unify/idx-info.do?idxCd=4288#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https://www.edaily.co.kr/news/read?newsId=01121766635547256&amp;mediaCodeNo=257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55c11946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5ee1c5d0f_0_0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출처: </a:t>
            </a:r>
            <a:r>
              <a:rPr lang="ko-KR" u="sng">
                <a:solidFill>
                  <a:schemeClr val="hlink"/>
                </a:solidFill>
                <a:hlinkClick r:id="rId3"/>
              </a:rPr>
              <a:t>https://www.seoul.co.kr/news/newsView.php?id=20211026010001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4"/>
              </a:rPr>
              <a:t>https://www.index.go.kr/unify/idx-info.do?idxCd=4288#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http://www.monews.co.kr/news/articleView.html?idxno=215757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https://www.edaily.co.kr/news/read?newsId=01121766635547256&amp;mediaCodeNo=257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55ee1c5d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b0798ec6e_0_40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모기지수</a:t>
            </a:r>
            <a:r>
              <a:rPr lang="ko-KR" dirty="0"/>
              <a:t> </a:t>
            </a:r>
            <a:r>
              <a:rPr lang="ko-KR" dirty="0" err="1"/>
              <a:t>산출식</a:t>
            </a:r>
            <a:r>
              <a:rPr lang="ko-KR" dirty="0"/>
              <a:t>: 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(7-8월) 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모기개체수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 =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exp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(4.493 - 0.011*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복합온도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 + 0.024*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복합습도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) </a:t>
            </a:r>
            <a:endParaRPr sz="1150" dirty="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(5-6월, 9-10월) 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모기개체수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 =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exp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(3.390 + 0.023*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복합온도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 + 0.000*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복합습도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) </a:t>
            </a:r>
            <a:endParaRPr sz="1150" dirty="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(1-4월, 11-12월) 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모기개체수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 =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exp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(2.733 + 0.037*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복합온도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 + 0.035*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복합습도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) </a:t>
            </a:r>
            <a:endParaRPr sz="1150" dirty="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기사 출처: </a:t>
            </a:r>
            <a:endParaRPr sz="1150" dirty="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u="sng" dirty="0">
                <a:solidFill>
                  <a:schemeClr val="hlink"/>
                </a:solidFill>
                <a:highlight>
                  <a:srgbClr val="F3F4F6"/>
                </a:highlight>
                <a:hlinkClick r:id="rId3"/>
              </a:rPr>
              <a:t>https://www.sciencetimes.co.kr/news/%EC%A7%80%EC%B9%B4-%EC%9C%A0%ED%96%89%EB%8F%84-%EA%B8%B0%EC%83%81%EC%9D%B4%EB%B3%80%EC%97%90-%EB%8C%80%ED%95%9C-%EA%B2%BD%EA%B3%A0/</a:t>
            </a:r>
            <a:endParaRPr sz="1150" dirty="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535353"/>
              </a:solidFill>
              <a:highlight>
                <a:srgbClr val="F3F4F6"/>
              </a:highlight>
            </a:endParaRPr>
          </a:p>
        </p:txBody>
      </p:sp>
      <p:sp>
        <p:nvSpPr>
          <p:cNvPr id="164" name="Google Shape;164;g22b0798ec6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812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b0798ec6e_0_40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모기지수</a:t>
            </a:r>
            <a:r>
              <a:rPr lang="ko-KR" dirty="0"/>
              <a:t> </a:t>
            </a:r>
            <a:r>
              <a:rPr lang="ko-KR" dirty="0" err="1"/>
              <a:t>산출식</a:t>
            </a:r>
            <a:r>
              <a:rPr lang="ko-KR" dirty="0"/>
              <a:t>: 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(7-8월) 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모기개체수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 =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exp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(4.493 - 0.011*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복합온도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 + 0.024*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복합습도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) </a:t>
            </a:r>
            <a:endParaRPr sz="1150" dirty="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(5-6월, 9-10월) 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모기개체수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 =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exp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(3.390 + 0.023*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복합온도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 + 0.000*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복합습도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) </a:t>
            </a:r>
            <a:endParaRPr sz="1150" dirty="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(1-4월, 11-12월) 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모기개체수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 =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exp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(2.733 + 0.037*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복합온도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 + 0.035*</a:t>
            </a:r>
            <a:r>
              <a:rPr lang="ko-KR" sz="1150" dirty="0" err="1">
                <a:solidFill>
                  <a:srgbClr val="535353"/>
                </a:solidFill>
                <a:highlight>
                  <a:srgbClr val="F3F4F6"/>
                </a:highlight>
              </a:rPr>
              <a:t>복합습도</a:t>
            </a: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) </a:t>
            </a:r>
            <a:endParaRPr sz="1150" dirty="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dirty="0">
                <a:solidFill>
                  <a:srgbClr val="535353"/>
                </a:solidFill>
                <a:highlight>
                  <a:srgbClr val="F3F4F6"/>
                </a:highlight>
              </a:rPr>
              <a:t>기사 출처: </a:t>
            </a:r>
            <a:endParaRPr sz="1150" dirty="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u="sng" dirty="0">
                <a:solidFill>
                  <a:schemeClr val="hlink"/>
                </a:solidFill>
                <a:highlight>
                  <a:srgbClr val="F3F4F6"/>
                </a:highlight>
                <a:hlinkClick r:id="rId3"/>
              </a:rPr>
              <a:t>https://www.sciencetimes.co.kr/news/%EC%A7%80%EC%B9%B4-%EC%9C%A0%ED%96%89%EB%8F%84-%EA%B8%B0%EC%83%81%EC%9D%B4%EB%B3%80%EC%97%90-%EB%8C%80%ED%95%9C-%EA%B2%BD%EA%B3%A0/</a:t>
            </a:r>
            <a:endParaRPr sz="1150" dirty="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535353"/>
              </a:solidFill>
              <a:highlight>
                <a:srgbClr val="F3F4F6"/>
              </a:highlight>
            </a:endParaRPr>
          </a:p>
        </p:txBody>
      </p:sp>
      <p:sp>
        <p:nvSpPr>
          <p:cNvPr id="164" name="Google Shape;164;g22b0798ec6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075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5c11946eb_0_12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모기지수 산출식: </a:t>
            </a:r>
            <a:r>
              <a:rPr lang="ko-KR" sz="1150">
                <a:solidFill>
                  <a:srgbClr val="535353"/>
                </a:solidFill>
                <a:highlight>
                  <a:srgbClr val="F3F4F6"/>
                </a:highlight>
              </a:rPr>
              <a:t>(7-8월) 모기개체수 =exp(4.493 - 0.011*복합온도 + 0.024*복합습도) </a:t>
            </a: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>
                <a:solidFill>
                  <a:srgbClr val="535353"/>
                </a:solidFill>
                <a:highlight>
                  <a:srgbClr val="F3F4F6"/>
                </a:highlight>
              </a:rPr>
              <a:t>(5-6월, 9-10월) 모기개체수 =exp(3.390 + 0.023*복합온도 + 0.000*복합습도) </a:t>
            </a: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>
                <a:solidFill>
                  <a:srgbClr val="535353"/>
                </a:solidFill>
                <a:highlight>
                  <a:srgbClr val="F3F4F6"/>
                </a:highlight>
              </a:rPr>
              <a:t>(1-4월, 11-12월) 모기개체수 =exp(2.733 + 0.037*복합온도 + 0.035*복합습도) </a:t>
            </a: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>
                <a:solidFill>
                  <a:srgbClr val="535353"/>
                </a:solidFill>
                <a:highlight>
                  <a:srgbClr val="F3F4F6"/>
                </a:highlight>
              </a:rPr>
              <a:t>기사 출처: </a:t>
            </a: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u="sng">
                <a:solidFill>
                  <a:schemeClr val="hlink"/>
                </a:solidFill>
                <a:highlight>
                  <a:srgbClr val="F3F4F6"/>
                </a:highlight>
                <a:hlinkClick r:id="rId3"/>
              </a:rPr>
              <a:t>https://www.sciencetimes.co.kr/news/%EC%A7%80%EC%B9%B4-%EC%9C%A0%ED%96%89%EB%8F%84-%EA%B8%B0%EC%83%81%EC%9D%B4%EB%B3%80%EC%97%90-%EB%8C%80%ED%95%9C-%EA%B2%BD%EA%B3%A0/</a:t>
            </a: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</p:txBody>
      </p:sp>
      <p:sp>
        <p:nvSpPr>
          <p:cNvPr id="185" name="Google Shape;185;g255c11946e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5c11946eb_0_12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모기지수 산출식: </a:t>
            </a:r>
            <a:r>
              <a:rPr lang="ko-KR" sz="1150">
                <a:solidFill>
                  <a:srgbClr val="535353"/>
                </a:solidFill>
                <a:highlight>
                  <a:srgbClr val="F3F4F6"/>
                </a:highlight>
              </a:rPr>
              <a:t>(7-8월) 모기개체수 =exp(4.493 - 0.011*복합온도 + 0.024*복합습도) </a:t>
            </a: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>
                <a:solidFill>
                  <a:srgbClr val="535353"/>
                </a:solidFill>
                <a:highlight>
                  <a:srgbClr val="F3F4F6"/>
                </a:highlight>
              </a:rPr>
              <a:t>(5-6월, 9-10월) 모기개체수 =exp(3.390 + 0.023*복합온도 + 0.000*복합습도) </a:t>
            </a: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>
                <a:solidFill>
                  <a:srgbClr val="535353"/>
                </a:solidFill>
                <a:highlight>
                  <a:srgbClr val="F3F4F6"/>
                </a:highlight>
              </a:rPr>
              <a:t>(1-4월, 11-12월) 모기개체수 =exp(2.733 + 0.037*복합온도 + 0.035*복합습도) </a:t>
            </a: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>
                <a:solidFill>
                  <a:srgbClr val="535353"/>
                </a:solidFill>
                <a:highlight>
                  <a:srgbClr val="F3F4F6"/>
                </a:highlight>
              </a:rPr>
              <a:t>기사 출처: </a:t>
            </a: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u="sng">
                <a:solidFill>
                  <a:schemeClr val="hlink"/>
                </a:solidFill>
                <a:highlight>
                  <a:srgbClr val="F3F4F6"/>
                </a:highlight>
                <a:hlinkClick r:id="rId3"/>
              </a:rPr>
              <a:t>https://www.sciencetimes.co.kr/news/%EC%A7%80%EC%B9%B4-%EC%9C%A0%ED%96%89%EB%8F%84-%EA%B8%B0%EC%83%81%EC%9D%B4%EB%B3%80%EC%97%90-%EB%8C%80%ED%95%9C-%EA%B2%BD%EA%B3%A0/</a:t>
            </a: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</p:txBody>
      </p:sp>
      <p:sp>
        <p:nvSpPr>
          <p:cNvPr id="185" name="Google Shape;185;g255c11946e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5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5c11946eb_0_12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모기지수 산출식: </a:t>
            </a:r>
            <a:r>
              <a:rPr lang="ko-KR" sz="1150">
                <a:solidFill>
                  <a:srgbClr val="535353"/>
                </a:solidFill>
                <a:highlight>
                  <a:srgbClr val="F3F4F6"/>
                </a:highlight>
              </a:rPr>
              <a:t>(7-8월) 모기개체수 =exp(4.493 - 0.011*복합온도 + 0.024*복합습도) </a:t>
            </a: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>
                <a:solidFill>
                  <a:srgbClr val="535353"/>
                </a:solidFill>
                <a:highlight>
                  <a:srgbClr val="F3F4F6"/>
                </a:highlight>
              </a:rPr>
              <a:t>(5-6월, 9-10월) 모기개체수 =exp(3.390 + 0.023*복합온도 + 0.000*복합습도) </a:t>
            </a: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>
                <a:solidFill>
                  <a:srgbClr val="535353"/>
                </a:solidFill>
                <a:highlight>
                  <a:srgbClr val="F3F4F6"/>
                </a:highlight>
              </a:rPr>
              <a:t>(1-4월, 11-12월) 모기개체수 =exp(2.733 + 0.037*복합온도 + 0.035*복합습도) </a:t>
            </a: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>
                <a:solidFill>
                  <a:srgbClr val="535353"/>
                </a:solidFill>
                <a:highlight>
                  <a:srgbClr val="F3F4F6"/>
                </a:highlight>
              </a:rPr>
              <a:t>기사 출처: </a:t>
            </a: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u="sng">
                <a:solidFill>
                  <a:schemeClr val="hlink"/>
                </a:solidFill>
                <a:highlight>
                  <a:srgbClr val="F3F4F6"/>
                </a:highlight>
                <a:hlinkClick r:id="rId3"/>
              </a:rPr>
              <a:t>https://www.sciencetimes.co.kr/news/%EC%A7%80%EC%B9%B4-%EC%9C%A0%ED%96%89%EB%8F%84-%EA%B8%B0%EC%83%81%EC%9D%B4%EB%B3%80%EC%97%90-%EB%8C%80%ED%95%9C-%EA%B2%BD%EA%B3%A0/</a:t>
            </a: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535353"/>
              </a:solidFill>
              <a:highlight>
                <a:srgbClr val="F3F4F6"/>
              </a:highlight>
            </a:endParaRPr>
          </a:p>
        </p:txBody>
      </p:sp>
      <p:sp>
        <p:nvSpPr>
          <p:cNvPr id="185" name="Google Shape;185;g255c11946e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097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b0798ec6e_0_22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g22b0798ec6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61060a5f5_4_1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561060a5f5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00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61060a5f5_4_1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561060a5f5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46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61060a5f5_4_1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561060a5f5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567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61060a5f5_4_1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561060a5f5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45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화면">
  <p:cSld name="빈화면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_텍스트">
  <p:cSld name="표지_텍스트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/>
          <p:nvPr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1"/>
          <p:cNvSpPr txBox="1"/>
          <p:nvPr/>
        </p:nvSpPr>
        <p:spPr>
          <a:xfrm>
            <a:off x="323528" y="6381328"/>
            <a:ext cx="3024336" cy="2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ko-KR" sz="8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설치하기</a:t>
            </a:r>
            <a:endParaRPr sz="800" b="0" i="0" u="sng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387548" y="332656"/>
            <a:ext cx="6560716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u="sng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6948264" y="332656"/>
            <a:ext cx="1951956" cy="69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1_텍스트">
  <p:cSld name="내지1_텍스트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45232" y="116632"/>
            <a:ext cx="7571184" cy="85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2_텍스트">
  <p:cSld name="내지2_텍스트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5724128" y="260648"/>
            <a:ext cx="2962672" cy="17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5749528" y="2636911"/>
            <a:ext cx="2998936" cy="43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배경1">
  <p:cSld name="배경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배경2">
  <p:cSld name="배경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125999" y="126000"/>
            <a:ext cx="8901763" cy="6615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배경3">
  <p:cSld name="배경3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배경4">
  <p:cSld name="배경4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배경5">
  <p:cSld name="배경5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/>
          <p:nvPr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0" y="-1"/>
            <a:ext cx="9144000" cy="4554415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ctrTitle"/>
          </p:nvPr>
        </p:nvSpPr>
        <p:spPr>
          <a:xfrm>
            <a:off x="827550" y="1413114"/>
            <a:ext cx="7488900" cy="1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3500" b="1" dirty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환경</a:t>
            </a:r>
            <a:r>
              <a:rPr lang="en-US" altLang="ko-KR" sz="3500" b="1" dirty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sz="3500" b="1" dirty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오염과 모기 개체 수의 관계</a:t>
            </a:r>
            <a:endParaRPr sz="3500" b="1" dirty="0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316842" y="3851875"/>
            <a:ext cx="6734589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rPr>
              <a:t>K-DT 과제 발표 / 2023.07.03</a:t>
            </a:r>
            <a:endParaRPr sz="2000" b="1" dirty="0">
              <a:solidFill>
                <a:srgbClr val="FFFFF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FFFF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 err="1">
                <a:latin typeface="Gowun Dodum"/>
                <a:ea typeface="Gowun Dodum"/>
                <a:cs typeface="Gowun Dodum"/>
                <a:sym typeface="Gowun Dodum"/>
              </a:rPr>
              <a:t>고예진</a:t>
            </a:r>
            <a:r>
              <a:rPr lang="ko-KR" sz="2000" b="1" dirty="0">
                <a:latin typeface="Gowun Dodum"/>
                <a:ea typeface="Gowun Dodum"/>
                <a:cs typeface="Gowun Dodum"/>
                <a:sym typeface="Gowun Dodum"/>
              </a:rPr>
              <a:t>,  </a:t>
            </a:r>
            <a:r>
              <a:rPr lang="ko-KR" sz="2000" b="1" dirty="0" err="1">
                <a:latin typeface="Gowun Dodum"/>
                <a:ea typeface="Gowun Dodum"/>
                <a:cs typeface="Gowun Dodum"/>
                <a:sym typeface="Gowun Dodum"/>
              </a:rPr>
              <a:t>김다연</a:t>
            </a:r>
            <a:r>
              <a:rPr lang="ko-KR" sz="2000" b="1" dirty="0">
                <a:latin typeface="Gowun Dodum"/>
                <a:ea typeface="Gowun Dodum"/>
                <a:cs typeface="Gowun Dodum"/>
                <a:sym typeface="Gowun Dodum"/>
              </a:rPr>
              <a:t>,  </a:t>
            </a:r>
            <a:r>
              <a:rPr lang="ko-KR" sz="2000" b="1" dirty="0" err="1">
                <a:latin typeface="Gowun Dodum"/>
                <a:ea typeface="Gowun Dodum"/>
                <a:cs typeface="Gowun Dodum"/>
                <a:sym typeface="Gowun Dodum"/>
              </a:rPr>
              <a:t>나창대</a:t>
            </a:r>
            <a:endParaRPr sz="2000" b="1"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latin typeface="Gowun Dodum"/>
                <a:ea typeface="Gowun Dodum"/>
                <a:cs typeface="Gowun Dodum"/>
                <a:sym typeface="Gowun Dodum"/>
              </a:rPr>
              <a:t>이현준,  </a:t>
            </a:r>
            <a:r>
              <a:rPr lang="ko-KR" sz="2000" b="1" dirty="0" err="1">
                <a:latin typeface="Gowun Dodum"/>
                <a:ea typeface="Gowun Dodum"/>
                <a:cs typeface="Gowun Dodum"/>
                <a:sym typeface="Gowun Dodum"/>
              </a:rPr>
              <a:t>조윤재</a:t>
            </a:r>
            <a:r>
              <a:rPr lang="ko-KR" sz="2000" b="1" dirty="0">
                <a:latin typeface="Gowun Dodum"/>
                <a:ea typeface="Gowun Dodum"/>
                <a:cs typeface="Gowun Dodum"/>
                <a:sym typeface="Gowun Dodum"/>
              </a:rPr>
              <a:t>,  </a:t>
            </a:r>
            <a:r>
              <a:rPr lang="ko-KR" sz="2000" b="1" dirty="0" err="1">
                <a:latin typeface="Gowun Dodum"/>
                <a:ea typeface="Gowun Dodum"/>
                <a:cs typeface="Gowun Dodum"/>
                <a:sym typeface="Gowun Dodum"/>
              </a:rPr>
              <a:t>탁성대</a:t>
            </a:r>
            <a:endParaRPr sz="2000" b="1" dirty="0"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50" name="Google Shape;50;p1" descr="가을에 더 기승 부리는 모기! 왜? 그리고 어떻게 퇴치할까? | rereco"/>
          <p:cNvPicPr preferRelativeResize="0"/>
          <p:nvPr/>
        </p:nvPicPr>
        <p:blipFill rotWithShape="1">
          <a:blip r:embed="rId3">
            <a:alphaModFix/>
          </a:blip>
          <a:srcRect l="-18750" r="1"/>
          <a:stretch/>
        </p:blipFill>
        <p:spPr>
          <a:xfrm>
            <a:off x="6137031" y="4554414"/>
            <a:ext cx="3006969" cy="2301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61060a5f5_4_1"/>
          <p:cNvSpPr/>
          <p:nvPr/>
        </p:nvSpPr>
        <p:spPr>
          <a:xfrm>
            <a:off x="0" y="0"/>
            <a:ext cx="9144000" cy="3069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73;p3"/>
          <p:cNvSpPr/>
          <p:nvPr/>
        </p:nvSpPr>
        <p:spPr>
          <a:xfrm>
            <a:off x="372275" y="1009779"/>
            <a:ext cx="8367650" cy="5558076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561060a5f5_4_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b="1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9</a:t>
            </a:r>
            <a:endParaRPr b="1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2" name="Google Shape;121;g2561060a5f5_4_1"/>
          <p:cNvSpPr txBox="1"/>
          <p:nvPr/>
        </p:nvSpPr>
        <p:spPr>
          <a:xfrm>
            <a:off x="374575" y="332650"/>
            <a:ext cx="65136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dirty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2 | 모기 </a:t>
            </a:r>
            <a:r>
              <a:rPr lang="ko-KR" sz="2100" dirty="0" err="1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개체수</a:t>
            </a:r>
            <a:r>
              <a:rPr lang="ko-KR" sz="2100" dirty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 증가 요인의 파악</a:t>
            </a:r>
            <a:endParaRPr sz="2100" b="1" i="0" u="none" strike="noStrike" cap="none" dirty="0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798D71-DBE8-6812-B267-41CBDED11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895475"/>
            <a:ext cx="3743325" cy="4146853"/>
          </a:xfrm>
          <a:prstGeom prst="rect">
            <a:avLst/>
          </a:prstGeom>
        </p:spPr>
      </p:pic>
      <p:sp>
        <p:nvSpPr>
          <p:cNvPr id="16" name="Google Shape;88;g22b0798ec6e_0_22"/>
          <p:cNvSpPr txBox="1"/>
          <p:nvPr/>
        </p:nvSpPr>
        <p:spPr>
          <a:xfrm>
            <a:off x="819000" y="1526173"/>
            <a:ext cx="338629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smtClean="0">
                <a:latin typeface="Gowun Dodum"/>
                <a:ea typeface="Gowun Dodum"/>
                <a:cs typeface="Gowun Dodum"/>
                <a:sym typeface="Gowun Dodum"/>
              </a:rPr>
              <a:t>&lt; </a:t>
            </a:r>
            <a:r>
              <a:rPr lang="ko-KR" altLang="en-US" sz="1200" b="1" dirty="0" err="1" smtClean="0">
                <a:latin typeface="Gowun Dodum"/>
                <a:ea typeface="Gowun Dodum"/>
                <a:cs typeface="Gowun Dodum"/>
                <a:sym typeface="Gowun Dodum"/>
              </a:rPr>
              <a:t>모델별</a:t>
            </a:r>
            <a:r>
              <a:rPr lang="ko-KR" altLang="en-US" sz="1200" b="1" dirty="0" smtClean="0">
                <a:latin typeface="Gowun Dodum"/>
                <a:ea typeface="Gowun Dodum"/>
                <a:cs typeface="Gowun Dodum"/>
                <a:sym typeface="Gowun Dodum"/>
              </a:rPr>
              <a:t> 성능 평가 결과</a:t>
            </a:r>
            <a:r>
              <a:rPr lang="en-US" altLang="ko-KR" sz="1200" b="1" dirty="0" smtClean="0">
                <a:latin typeface="Gowun Dodum"/>
                <a:ea typeface="Gowun Dodum"/>
                <a:cs typeface="Gowun Dodum"/>
                <a:sym typeface="Gowun Dodum"/>
              </a:rPr>
              <a:t>(RMSE </a:t>
            </a:r>
            <a:r>
              <a:rPr lang="ko-KR" altLang="en-US" sz="1200" b="1" dirty="0" smtClean="0">
                <a:latin typeface="Gowun Dodum"/>
                <a:ea typeface="Gowun Dodum"/>
                <a:cs typeface="Gowun Dodum"/>
                <a:sym typeface="Gowun Dodum"/>
              </a:rPr>
              <a:t>값</a:t>
            </a:r>
            <a:r>
              <a:rPr lang="en-US" altLang="ko-KR" sz="1200" b="1" dirty="0" smtClean="0">
                <a:latin typeface="Gowun Dodum"/>
                <a:ea typeface="Gowun Dodum"/>
                <a:cs typeface="Gowun Dodum"/>
                <a:sym typeface="Gowun Dodum"/>
              </a:rPr>
              <a:t>) &gt;</a:t>
            </a:r>
            <a:endParaRPr sz="1200" b="1" dirty="0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91874" y="1682249"/>
            <a:ext cx="1980401" cy="7509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algn="ctr"/>
            <a:r>
              <a:rPr lang="ko-KR" altLang="en-US" b="1" dirty="0" smtClean="0"/>
              <a:t>평가 결과 </a:t>
            </a:r>
            <a:r>
              <a:rPr lang="en-US" altLang="ko-KR" b="1" dirty="0"/>
              <a:t>(</a:t>
            </a:r>
            <a:r>
              <a:rPr lang="ko-KR" altLang="en-US" b="1" dirty="0" smtClean="0"/>
              <a:t>보완 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28" name="Google Shape;128;g2561060a5f5_4_1"/>
          <p:cNvSpPr txBox="1"/>
          <p:nvPr/>
        </p:nvSpPr>
        <p:spPr>
          <a:xfrm>
            <a:off x="4609850" y="2009776"/>
            <a:ext cx="3924550" cy="1103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108000" rIns="91425" bIns="91425" anchor="t" anchorCtr="0">
            <a:noAutofit/>
          </a:bodyPr>
          <a:lstStyle/>
          <a:p>
            <a:r>
              <a:rPr lang="ko-KR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▶ </a:t>
            </a:r>
            <a:r>
              <a:rPr lang="ko-KR" altLang="en-US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모기 </a:t>
            </a:r>
            <a:r>
              <a:rPr lang="ko-KR" altLang="en-US" dirty="0" err="1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개체수</a:t>
            </a:r>
            <a:r>
              <a:rPr lang="ko-KR" altLang="en-US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 증가 예측 </a:t>
            </a:r>
            <a:r>
              <a:rPr lang="ko-KR" altLang="en-US" dirty="0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모델 </a:t>
            </a:r>
            <a:r>
              <a:rPr lang="en-US" altLang="ko-KR" dirty="0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3</a:t>
            </a:r>
            <a:r>
              <a:rPr lang="ko-KR" altLang="en-US" dirty="0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가지</a:t>
            </a:r>
            <a:r>
              <a:rPr lang="en-US" altLang="ko-KR" dirty="0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(</a:t>
            </a:r>
            <a:r>
              <a:rPr lang="en-US" altLang="ko-KR" dirty="0" err="1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LinearRegression</a:t>
            </a:r>
            <a:r>
              <a:rPr lang="en-US" alt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, </a:t>
            </a:r>
            <a:r>
              <a:rPr lang="en-US" altLang="ko-KR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DecisionTreeRegressor</a:t>
            </a:r>
            <a:r>
              <a:rPr lang="en-US" alt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, </a:t>
            </a:r>
            <a:r>
              <a:rPr lang="en-US" altLang="ko-KR" dirty="0" err="1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RandomForestClassifier</a:t>
            </a:r>
            <a:r>
              <a:rPr lang="en-US" altLang="ko-KR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)</a:t>
            </a:r>
            <a:r>
              <a:rPr lang="ko-KR" altLang="en-US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에 대한</a:t>
            </a:r>
            <a:r>
              <a:rPr lang="en-US" altLang="ko-KR" dirty="0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en-US" altLang="ko-KR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RMSE</a:t>
            </a:r>
            <a:r>
              <a:rPr lang="ko-KR" altLang="en-US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값 산정 시</a:t>
            </a:r>
            <a:r>
              <a:rPr lang="en-US" altLang="ko-KR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,</a:t>
            </a:r>
            <a:endParaRPr lang="ko-KR" altLang="en-US" dirty="0">
              <a:solidFill>
                <a:srgbClr val="11111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err="1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DecisionTreeRegressor</a:t>
            </a:r>
            <a:r>
              <a:rPr lang="ko-KR" altLang="en-US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의 </a:t>
            </a:r>
            <a:r>
              <a:rPr lang="en-US" altLang="ko-KR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RMSE</a:t>
            </a:r>
            <a:r>
              <a:rPr lang="ko-KR" altLang="en-US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값이 가장 작았음</a:t>
            </a:r>
            <a:endParaRPr dirty="0">
              <a:solidFill>
                <a:srgbClr val="11111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91873" y="3395583"/>
            <a:ext cx="1980400" cy="7509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algn="ctr"/>
            <a:r>
              <a:rPr lang="ko-KR" altLang="en-US" b="1" dirty="0" smtClean="0"/>
              <a:t>평가 결과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보완 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2" name="Google Shape;132;g2561060a5f5_4_1"/>
          <p:cNvSpPr txBox="1"/>
          <p:nvPr/>
        </p:nvSpPr>
        <p:spPr>
          <a:xfrm>
            <a:off x="4609848" y="3731071"/>
            <a:ext cx="3924550" cy="901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10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▶</a:t>
            </a:r>
            <a:r>
              <a:rPr lang="ko-KR" altLang="en-US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en-US" altLang="ko-KR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K</a:t>
            </a:r>
            <a:r>
              <a:rPr lang="ko-KR" altLang="en-US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겹 교차검증을 이용하여 </a:t>
            </a:r>
            <a:r>
              <a:rPr lang="en-US" altLang="ko-KR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RMSE</a:t>
            </a:r>
            <a:r>
              <a:rPr lang="ko-KR" altLang="en-US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값을 </a:t>
            </a:r>
            <a:r>
              <a:rPr lang="ko-KR" altLang="en-US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재확인함으로써 더욱 신뢰성이 높은 </a:t>
            </a:r>
            <a:r>
              <a:rPr lang="en-US" altLang="ko-KR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LinearRegression </a:t>
            </a:r>
            <a:r>
              <a:rPr lang="ko-KR" altLang="en-US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모델을 선정함</a:t>
            </a:r>
            <a:r>
              <a:rPr lang="en-US" altLang="ko-KR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. 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91875" y="5004156"/>
            <a:ext cx="1980400" cy="7509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algn="ctr"/>
            <a:r>
              <a:rPr lang="ko-KR" altLang="en-US" b="1" dirty="0" smtClean="0"/>
              <a:t>평가에 대한 결론</a:t>
            </a:r>
            <a:endParaRPr lang="ko-KR" altLang="en-US" b="1" dirty="0"/>
          </a:p>
        </p:txBody>
      </p:sp>
      <p:sp>
        <p:nvSpPr>
          <p:cNvPr id="129" name="Google Shape;129;g2561060a5f5_4_1"/>
          <p:cNvSpPr txBox="1"/>
          <p:nvPr/>
        </p:nvSpPr>
        <p:spPr>
          <a:xfrm>
            <a:off x="4609849" y="5350252"/>
            <a:ext cx="3924549" cy="84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108000" rIns="91425" bIns="91425" anchor="t" anchorCtr="0">
            <a:noAutofit/>
          </a:bodyPr>
          <a:lstStyle/>
          <a:p>
            <a:r>
              <a:rPr lang="ko-KR" dirty="0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▶ </a:t>
            </a:r>
            <a:r>
              <a:rPr lang="en-US" altLang="ko-KR" b="1" dirty="0" err="1" smtClean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LinearRegression</a:t>
            </a:r>
            <a:r>
              <a:rPr lang="ko-KR" altLang="en-US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모델을 이용하여 </a:t>
            </a:r>
            <a:r>
              <a:rPr lang="ko-KR" altLang="en-US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예측값을</a:t>
            </a:r>
            <a:r>
              <a:rPr lang="ko-KR" altLang="en-US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산정하는 것이 상대적으로 가장 정확하다는 것을 확인할 수 있음</a:t>
            </a:r>
            <a:r>
              <a:rPr lang="en-US" alt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.</a:t>
            </a:r>
            <a:endParaRPr lang="ko-KR" altLang="en-US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3063" y="5089731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1720.9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04364" y="5023056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Gowun Dodum"/>
                <a:ea typeface="Gowun Dodum"/>
                <a:cs typeface="Gowun Dodum"/>
                <a:sym typeface="Gowun Dodum"/>
              </a:rPr>
              <a:t>1731.1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8137" y="2502464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tx1"/>
                </a:solidFill>
                <a:latin typeface="Gowun Dodum"/>
                <a:ea typeface="Gowun Dodum"/>
                <a:cs typeface="Gowun Dodum"/>
                <a:sym typeface="Gowun Dodum"/>
              </a:rPr>
              <a:t>1931.3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4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61060a5f5_4_1"/>
          <p:cNvSpPr/>
          <p:nvPr/>
        </p:nvSpPr>
        <p:spPr>
          <a:xfrm>
            <a:off x="0" y="0"/>
            <a:ext cx="9144000" cy="3069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73;p3"/>
          <p:cNvSpPr/>
          <p:nvPr/>
        </p:nvSpPr>
        <p:spPr>
          <a:xfrm>
            <a:off x="374575" y="1032597"/>
            <a:ext cx="8367650" cy="5558076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561060a5f5_4_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b="1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10</a:t>
            </a:r>
            <a:endParaRPr b="1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2" name="Google Shape;121;g2561060a5f5_4_1"/>
          <p:cNvSpPr txBox="1"/>
          <p:nvPr/>
        </p:nvSpPr>
        <p:spPr>
          <a:xfrm>
            <a:off x="374575" y="332650"/>
            <a:ext cx="65136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dirty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2 | 모기 </a:t>
            </a:r>
            <a:r>
              <a:rPr lang="ko-KR" sz="2100" dirty="0" err="1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개체수</a:t>
            </a:r>
            <a:r>
              <a:rPr lang="ko-KR" sz="2100" dirty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 증가 요인의 파악</a:t>
            </a:r>
            <a:endParaRPr sz="2100" b="1" i="0" u="none" strike="noStrike" cap="none" dirty="0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47" y="1335004"/>
            <a:ext cx="3335769" cy="24338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47" y="4067675"/>
            <a:ext cx="3358238" cy="24478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481" y="3606498"/>
            <a:ext cx="368047" cy="15876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861" y="6363033"/>
            <a:ext cx="368047" cy="1587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42" y="2173275"/>
            <a:ext cx="133841" cy="49599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813" y="4990908"/>
            <a:ext cx="133841" cy="495999"/>
          </a:xfrm>
          <a:prstGeom prst="rect">
            <a:avLst/>
          </a:prstGeom>
        </p:spPr>
      </p:pic>
      <p:sp>
        <p:nvSpPr>
          <p:cNvPr id="18" name="Google Shape;88;g22b0798ec6e_0_22"/>
          <p:cNvSpPr txBox="1"/>
          <p:nvPr/>
        </p:nvSpPr>
        <p:spPr>
          <a:xfrm>
            <a:off x="819000" y="1036257"/>
            <a:ext cx="338629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smtClean="0">
                <a:latin typeface="Gowun Dodum"/>
                <a:ea typeface="Gowun Dodum"/>
                <a:cs typeface="Gowun Dodum"/>
                <a:sym typeface="Gowun Dodum"/>
              </a:rPr>
              <a:t>&lt; </a:t>
            </a:r>
            <a:r>
              <a:rPr lang="ko-KR" altLang="en-US" sz="1200" b="1" dirty="0" smtClean="0">
                <a:latin typeface="Gowun Dodum"/>
                <a:ea typeface="Gowun Dodum"/>
                <a:cs typeface="Gowun Dodum"/>
                <a:sym typeface="Gowun Dodum"/>
              </a:rPr>
              <a:t>테스트 </a:t>
            </a:r>
            <a:r>
              <a:rPr lang="en-US" altLang="ko-KR" sz="1200" b="1" dirty="0" smtClean="0">
                <a:latin typeface="Gowun Dodum"/>
                <a:ea typeface="Gowun Dodum"/>
                <a:cs typeface="Gowun Dodum"/>
                <a:sym typeface="Gowun Dodum"/>
              </a:rPr>
              <a:t>label</a:t>
            </a:r>
            <a:r>
              <a:rPr lang="ko-KR" altLang="en-US" sz="1200" b="1" dirty="0" smtClean="0">
                <a:latin typeface="Gowun Dodum"/>
                <a:ea typeface="Gowun Dodum"/>
                <a:cs typeface="Gowun Dodum"/>
                <a:sym typeface="Gowun Dodum"/>
              </a:rPr>
              <a:t> 데이터와 </a:t>
            </a:r>
            <a:r>
              <a:rPr lang="ko-KR" altLang="en-US" sz="1200" b="1" dirty="0" err="1" smtClean="0">
                <a:latin typeface="Gowun Dodum"/>
                <a:ea typeface="Gowun Dodum"/>
                <a:cs typeface="Gowun Dodum"/>
                <a:sym typeface="Gowun Dodum"/>
              </a:rPr>
              <a:t>예측값</a:t>
            </a:r>
            <a:r>
              <a:rPr lang="ko-KR" altLang="en-US" sz="1200" b="1" dirty="0" smtClean="0">
                <a:latin typeface="Gowun Dodum"/>
                <a:ea typeface="Gowun Dodum"/>
                <a:cs typeface="Gowun Dodum"/>
                <a:sym typeface="Gowun Dodum"/>
              </a:rPr>
              <a:t> 비교</a:t>
            </a:r>
            <a:r>
              <a:rPr lang="en-US" altLang="ko-KR" sz="1200" b="1" dirty="0" smtClean="0">
                <a:latin typeface="Gowun Dodum"/>
                <a:ea typeface="Gowun Dodum"/>
                <a:cs typeface="Gowun Dodum"/>
                <a:sym typeface="Gowun Dodum"/>
              </a:rPr>
              <a:t> &gt;</a:t>
            </a:r>
            <a:endParaRPr sz="1200" b="1" dirty="0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9" name="Google Shape;88;g22b0798ec6e_0_22"/>
          <p:cNvSpPr txBox="1"/>
          <p:nvPr/>
        </p:nvSpPr>
        <p:spPr>
          <a:xfrm>
            <a:off x="1196238" y="1647602"/>
            <a:ext cx="609055" cy="17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00" b="1" dirty="0">
                <a:solidFill>
                  <a:schemeClr val="accent6">
                    <a:lumMod val="75000"/>
                  </a:schemeClr>
                </a:solidFill>
                <a:latin typeface="Gowun Dodum"/>
                <a:ea typeface="Gowun Dodum"/>
                <a:cs typeface="Gowun Dodum"/>
                <a:sym typeface="Gowun Dodum"/>
              </a:rPr>
              <a:t>●</a:t>
            </a: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  <a:latin typeface="Gowun Dodum"/>
                <a:ea typeface="Gowun Dodum"/>
                <a:cs typeface="Gowun Dodum"/>
                <a:sym typeface="Gowun Dodum"/>
              </a:rPr>
              <a:t>label</a:t>
            </a:r>
            <a:endParaRPr sz="1050" b="1" dirty="0">
              <a:solidFill>
                <a:schemeClr val="accent6">
                  <a:lumMod val="75000"/>
                </a:schemeClr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5" name="Google Shape;88;g22b0798ec6e_0_22"/>
          <p:cNvSpPr txBox="1"/>
          <p:nvPr/>
        </p:nvSpPr>
        <p:spPr>
          <a:xfrm>
            <a:off x="1196238" y="1465160"/>
            <a:ext cx="609055" cy="17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 smtClean="0">
                <a:solidFill>
                  <a:srgbClr val="0070C0"/>
                </a:solidFill>
                <a:latin typeface="Gowun Dodum"/>
                <a:ea typeface="Gowun Dodum"/>
                <a:cs typeface="Gowun Dodum"/>
                <a:sym typeface="Gowun Dodum"/>
              </a:rPr>
              <a:t>●</a:t>
            </a:r>
            <a:r>
              <a:rPr lang="ko-KR" altLang="en-US" sz="1050" b="1" dirty="0" smtClean="0">
                <a:solidFill>
                  <a:srgbClr val="0070C0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Gowun Dodum"/>
                <a:ea typeface="Gowun Dodum"/>
                <a:cs typeface="Gowun Dodum"/>
                <a:sym typeface="Gowun Dodum"/>
              </a:rPr>
              <a:t>test</a:t>
            </a:r>
            <a:endParaRPr sz="1050" b="1" dirty="0">
              <a:solidFill>
                <a:srgbClr val="0070C0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7" name="Google Shape;88;g22b0798ec6e_0_22"/>
          <p:cNvSpPr txBox="1"/>
          <p:nvPr/>
        </p:nvSpPr>
        <p:spPr>
          <a:xfrm>
            <a:off x="819000" y="3760697"/>
            <a:ext cx="338629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smtClean="0">
                <a:latin typeface="Gowun Dodum"/>
                <a:ea typeface="Gowun Dodum"/>
                <a:cs typeface="Gowun Dodum"/>
                <a:sym typeface="Gowun Dodum"/>
              </a:rPr>
              <a:t>&lt; </a:t>
            </a:r>
            <a:r>
              <a:rPr lang="ko-KR" altLang="en-US" sz="1200" b="1" dirty="0" smtClean="0">
                <a:latin typeface="Gowun Dodum"/>
                <a:ea typeface="Gowun Dodum"/>
                <a:cs typeface="Gowun Dodum"/>
                <a:sym typeface="Gowun Dodum"/>
              </a:rPr>
              <a:t>모델에</a:t>
            </a:r>
            <a:r>
              <a:rPr lang="en-US" altLang="ko-KR" sz="1200" b="1" dirty="0" smtClean="0"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altLang="en-US" sz="1200" b="1" dirty="0" smtClean="0">
                <a:latin typeface="Gowun Dodum"/>
                <a:ea typeface="Gowun Dodum"/>
                <a:cs typeface="Gowun Dodum"/>
                <a:sym typeface="Gowun Dodum"/>
              </a:rPr>
              <a:t>실제 데이터 입력하여 예측</a:t>
            </a:r>
            <a:r>
              <a:rPr lang="en-US" altLang="ko-KR" sz="1200" b="1" dirty="0" smtClean="0">
                <a:latin typeface="Gowun Dodum"/>
                <a:ea typeface="Gowun Dodum"/>
                <a:cs typeface="Gowun Dodum"/>
                <a:sym typeface="Gowun Dodum"/>
              </a:rPr>
              <a:t>&gt;</a:t>
            </a:r>
            <a:endParaRPr sz="1200" b="1" dirty="0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33482" y="1400147"/>
            <a:ext cx="1980401" cy="7509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algn="ctr"/>
            <a:r>
              <a:rPr lang="ko-KR" altLang="en-US" b="1" dirty="0" smtClean="0"/>
              <a:t>분석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예측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결과</a:t>
            </a:r>
            <a:endParaRPr lang="ko-KR" altLang="en-US" b="1" dirty="0"/>
          </a:p>
        </p:txBody>
      </p:sp>
      <p:sp>
        <p:nvSpPr>
          <p:cNvPr id="128" name="Google Shape;128;g2561060a5f5_4_1"/>
          <p:cNvSpPr txBox="1"/>
          <p:nvPr/>
        </p:nvSpPr>
        <p:spPr>
          <a:xfrm>
            <a:off x="4394908" y="1731019"/>
            <a:ext cx="4183827" cy="1672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72000" bIns="91425" anchor="t" anchorCtr="0">
            <a:noAutofit/>
          </a:bodyPr>
          <a:lstStyle/>
          <a:p>
            <a:pPr lvl="0"/>
            <a:r>
              <a:rPr lang="ko-KR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▶</a:t>
            </a:r>
            <a:r>
              <a:rPr lang="en-US" altLang="ko-KR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altLang="en-US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기존 데이터의 </a:t>
            </a:r>
            <a:r>
              <a:rPr lang="en-US" altLang="ko-KR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test size</a:t>
            </a:r>
            <a:r>
              <a:rPr lang="ko-KR" altLang="en-US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를 </a:t>
            </a:r>
            <a:r>
              <a:rPr lang="en-US" altLang="ko-KR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0.2</a:t>
            </a:r>
            <a:r>
              <a:rPr lang="ko-KR" altLang="en-US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로 지정 후  </a:t>
            </a:r>
            <a:endParaRPr lang="en-US" altLang="ko-KR" dirty="0">
              <a:solidFill>
                <a:srgbClr val="11111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lvl="0"/>
            <a:r>
              <a:rPr lang="en-US" altLang="ko-KR" dirty="0" err="1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train_test_split</a:t>
            </a:r>
            <a:r>
              <a:rPr lang="ko-KR" altLang="en-US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으로 분할하여 </a:t>
            </a:r>
            <a:r>
              <a:rPr lang="en-US" altLang="ko-KR" b="1" dirty="0" err="1" smtClean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LinearRegression</a:t>
            </a:r>
            <a:r>
              <a:rPr lang="en-US" altLang="ko-KR" b="1" dirty="0" smtClean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모델</a:t>
            </a:r>
            <a:r>
              <a:rPr lang="ko-KR" altLang="en-US" dirty="0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로 예측한 </a:t>
            </a:r>
            <a:r>
              <a:rPr lang="ko-KR" altLang="en-US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결과</a:t>
            </a:r>
            <a:r>
              <a:rPr lang="en-US" altLang="ko-KR" dirty="0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, </a:t>
            </a:r>
            <a:r>
              <a:rPr lang="en-US" altLang="ko-KR" b="1" dirty="0" smtClean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‘</a:t>
            </a:r>
            <a:r>
              <a:rPr lang="ko-KR" altLang="en-US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기온</a:t>
            </a:r>
            <a:r>
              <a:rPr lang="en-US" altLang="ko-KR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Gowun Dodum"/>
                <a:ea typeface="Gowun Dodum"/>
                <a:cs typeface="Gowun Dodum"/>
                <a:sym typeface="Gowun Dodum"/>
              </a:rPr>
              <a:t>이 상승할수록</a:t>
            </a:r>
            <a:r>
              <a:rPr lang="en-US" altLang="ko-KR" b="1" dirty="0">
                <a:solidFill>
                  <a:schemeClr val="tx1"/>
                </a:solidFill>
                <a:latin typeface="Gowun Dodum"/>
                <a:ea typeface="Gowun Dodum"/>
                <a:cs typeface="Gowun Dodum"/>
                <a:sym typeface="Gowun Dodum"/>
              </a:rPr>
              <a:t> ‘</a:t>
            </a:r>
            <a:r>
              <a:rPr lang="ko-KR" altLang="en-US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모기 </a:t>
            </a:r>
            <a:r>
              <a:rPr lang="ko-KR" altLang="en-US" b="1" dirty="0" err="1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개체수</a:t>
            </a:r>
            <a:r>
              <a:rPr lang="en-US" altLang="ko-KR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’</a:t>
            </a:r>
            <a:r>
              <a:rPr lang="ko-KR" altLang="en-US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가 </a:t>
            </a:r>
            <a:r>
              <a:rPr lang="ko-KR" altLang="en-US" dirty="0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증가함</a:t>
            </a:r>
            <a:r>
              <a:rPr lang="en-US" altLang="ko-KR" dirty="0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.</a:t>
            </a:r>
          </a:p>
          <a:p>
            <a:pPr lvl="0"/>
            <a:r>
              <a:rPr lang="en-US" altLang="ko-KR" sz="1000" dirty="0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(</a:t>
            </a:r>
            <a:r>
              <a:rPr lang="ko-KR" altLang="en-US" sz="10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기온 </a:t>
            </a:r>
            <a:r>
              <a:rPr lang="en-US" altLang="ko-KR" sz="10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5</a:t>
            </a:r>
            <a:r>
              <a:rPr lang="ko-KR" altLang="en-US" sz="10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℃ </a:t>
            </a:r>
            <a:r>
              <a:rPr lang="ko-KR" altLang="en-US" sz="1000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상승시</a:t>
            </a:r>
            <a:r>
              <a:rPr lang="en-US" altLang="ko-KR" sz="10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약 </a:t>
            </a:r>
            <a:r>
              <a:rPr lang="en-US" altLang="ko-KR" sz="10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800~1,000</a:t>
            </a:r>
            <a:r>
              <a:rPr lang="ko-KR" altLang="en-US" sz="10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여 마리의 모기 </a:t>
            </a:r>
            <a:r>
              <a:rPr lang="ko-KR" altLang="en-US" sz="1000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개체수</a:t>
            </a:r>
            <a:r>
              <a:rPr lang="ko-KR" altLang="en-US" sz="10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증가</a:t>
            </a:r>
            <a:r>
              <a:rPr lang="en-US" altLang="ko-KR" sz="1000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)</a:t>
            </a:r>
          </a:p>
          <a:p>
            <a:pPr lvl="0"/>
            <a:endParaRPr lang="en-US" altLang="ko-KR" sz="500" dirty="0" smtClean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lvl="0"/>
            <a:r>
              <a:rPr lang="ko-KR" altLang="en-US" dirty="0">
                <a:latin typeface="Gowun Dodum"/>
                <a:ea typeface="Gowun Dodum"/>
                <a:cs typeface="Gowun Dodum"/>
                <a:sym typeface="Gowun Dodum"/>
              </a:rPr>
              <a:t>▶ </a:t>
            </a:r>
            <a:r>
              <a:rPr lang="en-US" altLang="ko-KR" dirty="0">
                <a:latin typeface="Gowun Dodum"/>
                <a:ea typeface="Gowun Dodum"/>
                <a:cs typeface="Gowun Dodum"/>
                <a:sym typeface="Gowun Dodum"/>
              </a:rPr>
              <a:t>35</a:t>
            </a:r>
            <a:r>
              <a:rPr lang="ko-KR" altLang="en-US" dirty="0">
                <a:latin typeface="Gowun Dodum"/>
                <a:ea typeface="Gowun Dodum"/>
                <a:cs typeface="Gowun Dodum"/>
                <a:sym typeface="Gowun Dodum"/>
              </a:rPr>
              <a:t>℃ 이상의 온도는 현실적으로 확인이 </a:t>
            </a:r>
          </a:p>
          <a:p>
            <a:pPr lvl="0"/>
            <a:r>
              <a:rPr lang="ko-KR" altLang="en-US" dirty="0">
                <a:latin typeface="Gowun Dodum"/>
                <a:ea typeface="Gowun Dodum"/>
                <a:cs typeface="Gowun Dodum"/>
                <a:sym typeface="Gowun Dodum"/>
              </a:rPr>
              <a:t>    어렵기 때문에 모기 개체수의 파악이 </a:t>
            </a:r>
            <a:r>
              <a:rPr lang="ko-KR" altLang="en-US" dirty="0" err="1">
                <a:latin typeface="Gowun Dodum"/>
                <a:ea typeface="Gowun Dodum"/>
                <a:cs typeface="Gowun Dodum"/>
                <a:sym typeface="Gowun Dodum"/>
              </a:rPr>
              <a:t>제한적임</a:t>
            </a:r>
            <a:r>
              <a:rPr lang="en-US" altLang="ko-KR" dirty="0">
                <a:latin typeface="Gowun Dodum"/>
                <a:ea typeface="Gowun Dodum"/>
                <a:cs typeface="Gowun Dodum"/>
                <a:sym typeface="Gowun Dodum"/>
              </a:rPr>
              <a:t>.</a:t>
            </a:r>
            <a:endParaRPr lang="ko-KR" altLang="en-US" dirty="0">
              <a:latin typeface="Gowun Dodum"/>
              <a:ea typeface="Gowun Dodum"/>
              <a:cs typeface="Gowun Dodum"/>
              <a:sym typeface="Gowun Dodum"/>
            </a:endParaRPr>
          </a:p>
          <a:p>
            <a:pPr lvl="0"/>
            <a:r>
              <a:rPr lang="en-US" altLang="ko-KR" sz="1000" dirty="0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altLang="en-US" sz="1000" dirty="0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sz="1000" dirty="0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endParaRPr sz="1000" dirty="0">
              <a:solidFill>
                <a:srgbClr val="11111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33482" y="4249347"/>
            <a:ext cx="1980401" cy="7509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algn="ctr"/>
            <a:r>
              <a:rPr lang="ko-KR" altLang="en-US" b="1" dirty="0" smtClean="0"/>
              <a:t>분석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예측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결과</a:t>
            </a:r>
            <a:endParaRPr lang="ko-KR" altLang="en-US" b="1" dirty="0"/>
          </a:p>
        </p:txBody>
      </p:sp>
      <p:sp>
        <p:nvSpPr>
          <p:cNvPr id="130" name="Google Shape;130;g2561060a5f5_4_1"/>
          <p:cNvSpPr txBox="1"/>
          <p:nvPr/>
        </p:nvSpPr>
        <p:spPr>
          <a:xfrm>
            <a:off x="4390460" y="4553469"/>
            <a:ext cx="4188396" cy="16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72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▶</a:t>
            </a:r>
            <a:r>
              <a:rPr lang="en-US" alt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추가적인 예측치의 확보를 위해</a:t>
            </a:r>
            <a:r>
              <a:rPr lang="en-US" altLang="ko-KR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, </a:t>
            </a:r>
            <a:r>
              <a:rPr lang="en-US" dirty="0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6/23</a:t>
            </a:r>
            <a:r>
              <a:rPr lang="en-US" altLang="ko-KR" dirty="0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~6/26 </a:t>
            </a:r>
            <a:r>
              <a:rPr lang="ko-KR" altLang="en-US" dirty="0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까지의 </a:t>
            </a:r>
            <a:r>
              <a:rPr lang="ko-KR" altLang="en-US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기상 데이터를 </a:t>
            </a:r>
            <a:r>
              <a:rPr lang="ko-KR" altLang="en-US" dirty="0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입력하여 </a:t>
            </a:r>
            <a:r>
              <a:rPr lang="ko-KR" altLang="en-US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예측을 진행함</a:t>
            </a:r>
            <a:r>
              <a:rPr lang="en-US" alt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.</a:t>
            </a:r>
          </a:p>
          <a:p>
            <a:pPr lvl="0" algn="r"/>
            <a:r>
              <a:rPr lang="en-US" altLang="ko-KR" sz="900" i="1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(</a:t>
            </a:r>
            <a:r>
              <a:rPr lang="ko-KR" altLang="en-US" sz="900" i="1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출처</a:t>
            </a:r>
            <a:r>
              <a:rPr lang="en-US" altLang="ko-KR" sz="900" i="1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: </a:t>
            </a:r>
            <a:r>
              <a:rPr lang="ko-KR" altLang="en-US" sz="900" i="1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기상자료개방포털 </a:t>
            </a:r>
            <a:r>
              <a:rPr lang="en-US" altLang="ko-KR" sz="900" i="1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https://data.kma.go.kr/cmmn/main.do</a:t>
            </a:r>
            <a:r>
              <a:rPr lang="en-US" altLang="ko-KR" sz="900" i="1" dirty="0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)</a:t>
            </a:r>
          </a:p>
          <a:p>
            <a:pPr lvl="0" algn="r"/>
            <a:endParaRPr lang="en-US" altLang="ko-KR" sz="900" dirty="0" smtClean="0">
              <a:latin typeface="Gowun Dodum" panose="020B0600000101010101" charset="-127"/>
              <a:ea typeface="Gowun Dodum" panose="020B0600000101010101" charset="-127"/>
              <a:sym typeface="Gowun Dodum"/>
            </a:endParaRPr>
          </a:p>
          <a:p>
            <a:pPr lvl="0"/>
            <a:r>
              <a:rPr lang="ko-KR" altLang="en-US" dirty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▶ ‘</a:t>
            </a:r>
            <a:r>
              <a:rPr lang="ko-KR" altLang="en-US" dirty="0" err="1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기온’과</a:t>
            </a:r>
            <a:r>
              <a:rPr lang="ko-KR" altLang="en-US" dirty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 ‘모기 </a:t>
            </a:r>
            <a:r>
              <a:rPr lang="ko-KR" altLang="en-US" dirty="0" err="1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개체수’의</a:t>
            </a:r>
            <a:r>
              <a:rPr lang="en-US" altLang="ko-KR" dirty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 </a:t>
            </a:r>
            <a:r>
              <a:rPr lang="ko-KR" altLang="en-US" dirty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관계를</a:t>
            </a:r>
            <a:r>
              <a:rPr lang="en-US" altLang="ko-KR" dirty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 </a:t>
            </a:r>
            <a:r>
              <a:rPr lang="ko-KR" altLang="en-US" dirty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추가적으로 확인하기 위해</a:t>
            </a:r>
            <a:r>
              <a:rPr lang="en-US" altLang="ko-KR" dirty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 </a:t>
            </a:r>
            <a:r>
              <a:rPr lang="ko-KR" altLang="en-US" dirty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예측한 결과</a:t>
            </a:r>
            <a:r>
              <a:rPr lang="en-US" altLang="ko-KR" dirty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, </a:t>
            </a:r>
            <a:r>
              <a:rPr lang="ko-KR" altLang="en-US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‘</a:t>
            </a:r>
            <a:r>
              <a:rPr lang="ko-KR" altLang="en-US" b="1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기온 </a:t>
            </a:r>
            <a:r>
              <a:rPr lang="ko-KR" altLang="en-US" b="1" dirty="0" err="1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상승</a:t>
            </a:r>
            <a:r>
              <a:rPr lang="ko-KR" altLang="en-US" dirty="0" err="1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’이</a:t>
            </a:r>
            <a:r>
              <a:rPr lang="en-US" alt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</a:t>
            </a:r>
            <a:r>
              <a:rPr lang="ko-KR" altLang="en-US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‘</a:t>
            </a:r>
            <a:r>
              <a:rPr lang="ko-KR" altLang="en-US" b="1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모기 </a:t>
            </a:r>
            <a:r>
              <a:rPr lang="ko-KR" altLang="en-US" b="1" dirty="0" err="1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개체수</a:t>
            </a:r>
            <a:r>
              <a:rPr lang="ko-KR" altLang="en-US" b="1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증가’</a:t>
            </a:r>
            <a:r>
              <a:rPr lang="ko-KR" altLang="en-US" dirty="0" err="1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에</a:t>
            </a:r>
            <a:r>
              <a:rPr lang="ko-KR" altLang="en-US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영향을 미친다는 것을 예측할 수 있음</a:t>
            </a:r>
            <a:r>
              <a:rPr lang="en-US" altLang="ko-KR" dirty="0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.</a:t>
            </a:r>
            <a:endParaRPr lang="en-US" altLang="ko-KR" dirty="0">
              <a:latin typeface="Gowun Dodum" panose="020B0600000101010101" charset="-127"/>
              <a:ea typeface="Gowun Dodum" panose="020B0600000101010101" charset="-127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355204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0" y="0"/>
            <a:ext cx="9144000" cy="306896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73;p3"/>
          <p:cNvSpPr/>
          <p:nvPr/>
        </p:nvSpPr>
        <p:spPr>
          <a:xfrm>
            <a:off x="372275" y="1009779"/>
            <a:ext cx="8367650" cy="5255192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374576" y="332656"/>
            <a:ext cx="41046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3 | 온도 상승 요인의 파악</a:t>
            </a:r>
            <a:endParaRPr sz="2100" b="1" i="0" u="none" strike="noStrike" cap="none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b="1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11</a:t>
            </a:r>
            <a:endParaRPr b="1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192920" y="4755822"/>
            <a:ext cx="82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Gowun Dodum"/>
                <a:ea typeface="Gowun Dodum"/>
                <a:cs typeface="Gowun Dodum"/>
                <a:sym typeface="Gowun Dodum"/>
              </a:rPr>
              <a:t>사용 데이터</a:t>
            </a:r>
            <a:endParaRPr sz="1000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096323" y="5629834"/>
            <a:ext cx="132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Gowun Dodum"/>
                <a:ea typeface="Gowun Dodum"/>
                <a:cs typeface="Gowun Dodum"/>
                <a:sym typeface="Gowun Dodum"/>
              </a:rPr>
              <a:t>연도별 온실가스.csv</a:t>
            </a:r>
            <a:endParaRPr sz="900"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559" y="4976272"/>
            <a:ext cx="593375" cy="6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5087400" y="2398325"/>
            <a:ext cx="301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▶ 데이터 분석 결과,</a:t>
            </a:r>
            <a:endParaRPr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>
                <a:latin typeface="Gowun Dodum" panose="020B0600000101010101" charset="-127"/>
                <a:ea typeface="Gowun Dodum" panose="020B0600000101010101" charset="-127"/>
              </a:rPr>
              <a:t>CO₂</a:t>
            </a:r>
            <a:r>
              <a:rPr lang="ko-KR" dirty="0" err="1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의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농도는 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매년 지속적으로 증가세를 보임.</a:t>
            </a:r>
            <a:endParaRPr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‘16 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대비 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</a:rPr>
              <a:t>CO₂ 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농도 </a:t>
            </a:r>
            <a:r>
              <a:rPr lang="ko-KR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3.2% 증가</a:t>
            </a:r>
            <a:endParaRPr b="1" dirty="0">
              <a:solidFill>
                <a:srgbClr val="FF0000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5081986" y="4849504"/>
            <a:ext cx="3080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▶ 따라서,</a:t>
            </a:r>
            <a:endParaRPr dirty="0">
              <a:latin typeface="Gowun Dodum" panose="020B0600000101010101" charset="-127"/>
              <a:ea typeface="Gowun Dodum" panose="020B0600000101010101" charset="-127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‘</a:t>
            </a:r>
            <a:r>
              <a:rPr lang="ko-KR" b="1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연도별 </a:t>
            </a:r>
            <a:r>
              <a:rPr lang="ko-KR" b="1" dirty="0" err="1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평균온도</a:t>
            </a:r>
            <a:r>
              <a:rPr lang="ko-KR" b="1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상승의 요인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은</a:t>
            </a:r>
            <a:endParaRPr dirty="0">
              <a:latin typeface="Gowun Dodum" panose="020B0600000101010101" charset="-127"/>
              <a:ea typeface="Gowun Dodum" panose="020B0600000101010101" charset="-127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매년 증가하는</a:t>
            </a:r>
            <a:endParaRPr dirty="0">
              <a:latin typeface="Gowun Dodum" panose="020B0600000101010101" charset="-127"/>
              <a:ea typeface="Gowun Dodum" panose="020B0600000101010101" charset="-127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‘</a:t>
            </a:r>
            <a:r>
              <a:rPr lang="ko-KR" b="1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CO₂ </a:t>
            </a:r>
            <a:r>
              <a:rPr lang="ko-KR" b="1" dirty="0" err="1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발생량’의</a:t>
            </a:r>
            <a:r>
              <a:rPr lang="ko-KR" b="1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</a:t>
            </a:r>
            <a:r>
              <a:rPr lang="ko-KR" b="1" dirty="0" err="1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증가’</a:t>
            </a:r>
            <a:r>
              <a:rPr lang="ko-KR" dirty="0" err="1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임을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알 수 있음. </a:t>
            </a:r>
            <a:endParaRPr dirty="0">
              <a:latin typeface="Gowun Dodum" panose="020B0600000101010101" charset="-127"/>
              <a:ea typeface="Gowun Dodum" panose="020B0600000101010101" charset="-127"/>
              <a:sym typeface="Gowun Dodum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5084675" y="1448000"/>
            <a:ext cx="3010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▶ 대기 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중의 </a:t>
            </a:r>
            <a:r>
              <a:rPr lang="ko-KR" dirty="0" err="1">
                <a:latin typeface="Gowun Dodum" panose="020B0600000101010101" charset="-127"/>
                <a:ea typeface="Gowun Dodum" panose="020B0600000101010101" charset="-127"/>
              </a:rPr>
              <a:t>CO₂</a:t>
            </a:r>
            <a:r>
              <a:rPr lang="ko-KR" dirty="0" err="1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가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증가할수록</a:t>
            </a:r>
            <a:r>
              <a:rPr 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, 대기에 열을 가둬 지구의 온도 또한</a:t>
            </a:r>
            <a:endParaRPr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높아지는 효과를 가져옴.</a:t>
            </a:r>
            <a:endParaRPr dirty="0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537296" y="4174386"/>
            <a:ext cx="6948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" dirty="0">
                <a:solidFill>
                  <a:srgbClr val="4D5156"/>
                </a:solidFill>
                <a:highlight>
                  <a:srgbClr val="FFFFFF"/>
                </a:highlight>
              </a:rPr>
              <a:t>CO₂(</a:t>
            </a:r>
            <a:r>
              <a:rPr lang="ko-KR" sz="550" dirty="0" err="1">
                <a:solidFill>
                  <a:srgbClr val="4D5156"/>
                </a:solidFill>
                <a:highlight>
                  <a:srgbClr val="FFFFFF"/>
                </a:highlight>
              </a:rPr>
              <a:t>ppm</a:t>
            </a:r>
            <a:r>
              <a:rPr lang="ko-KR" sz="550" dirty="0">
                <a:solidFill>
                  <a:srgbClr val="4D5156"/>
                </a:solidFill>
                <a:highlight>
                  <a:srgbClr val="FFFFFF"/>
                </a:highlight>
              </a:rPr>
              <a:t>)</a:t>
            </a:r>
            <a:endParaRPr sz="550" dirty="0"/>
          </a:p>
        </p:txBody>
      </p:sp>
      <p:sp>
        <p:nvSpPr>
          <p:cNvPr id="126" name="Google Shape;126;p4"/>
          <p:cNvSpPr txBox="1"/>
          <p:nvPr/>
        </p:nvSpPr>
        <p:spPr>
          <a:xfrm>
            <a:off x="4565417" y="4143306"/>
            <a:ext cx="6948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">
                <a:solidFill>
                  <a:srgbClr val="4D5156"/>
                </a:solidFill>
                <a:highlight>
                  <a:srgbClr val="FFFFFF"/>
                </a:highlight>
              </a:rPr>
              <a:t>평균온도(℃)</a:t>
            </a:r>
            <a:endParaRPr sz="900"/>
          </a:p>
        </p:txBody>
      </p:sp>
      <p:sp>
        <p:nvSpPr>
          <p:cNvPr id="127" name="Google Shape;127;p4"/>
          <p:cNvSpPr txBox="1"/>
          <p:nvPr/>
        </p:nvSpPr>
        <p:spPr>
          <a:xfrm>
            <a:off x="5084721" y="3537975"/>
            <a:ext cx="3010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▶ ‘18의 경우, 예년보다 기압골이 강하게 발달하여 강력한 한파에 따라 낮은 </a:t>
            </a:r>
            <a:r>
              <a:rPr lang="ko-KR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평균온도를</a:t>
            </a:r>
            <a:r>
              <a:rPr 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기록.</a:t>
            </a:r>
            <a:endParaRPr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포괄적인 연도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로 확인할 시 </a:t>
            </a:r>
            <a:endParaRPr dirty="0">
              <a:latin typeface="Gowun Dodum" panose="020B0600000101010101" charset="-127"/>
              <a:ea typeface="Gowun Dodum" panose="020B0600000101010101" charset="-127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지속적인 오름세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를 보임.</a:t>
            </a:r>
            <a:endParaRPr dirty="0">
              <a:latin typeface="Gowun Dodum" panose="020B0600000101010101" charset="-127"/>
              <a:ea typeface="Gowun Dodum" panose="020B0600000101010101" charset="-127"/>
              <a:sym typeface="Gowun Dodum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2180860" y="4918672"/>
            <a:ext cx="26052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latin typeface="Gowun Dodum"/>
                <a:ea typeface="Gowun Dodum"/>
                <a:cs typeface="Gowun Dodum"/>
                <a:sym typeface="Gowun Dodum"/>
              </a:rPr>
              <a:t>독립변수</a:t>
            </a:r>
            <a:r>
              <a:rPr lang="ko-KR" sz="1300" dirty="0">
                <a:latin typeface="Gowun Dodum"/>
                <a:ea typeface="Gowun Dodum"/>
                <a:cs typeface="Gowun Dodum"/>
                <a:sym typeface="Gowun Dodum"/>
              </a:rPr>
              <a:t>: 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‘CO₂ 발생량</a:t>
            </a:r>
            <a:r>
              <a:rPr lang="ko-KR" sz="1300" dirty="0">
                <a:latin typeface="Gowun Dodum"/>
                <a:ea typeface="Gowun Dodum"/>
                <a:cs typeface="Gowun Dodum"/>
                <a:sym typeface="Gowun Dodum"/>
              </a:rPr>
              <a:t>’, ‘시점’</a:t>
            </a:r>
            <a:endParaRPr sz="1300"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latin typeface="Gowun Dodum"/>
                <a:ea typeface="Gowun Dodum"/>
                <a:cs typeface="Gowun Dodum"/>
                <a:sym typeface="Gowun Dodum"/>
              </a:rPr>
              <a:t>종속변수</a:t>
            </a:r>
            <a:r>
              <a:rPr lang="ko-KR" sz="1300" dirty="0">
                <a:latin typeface="Gowun Dodum"/>
                <a:ea typeface="Gowun Dodum"/>
                <a:cs typeface="Gowun Dodum"/>
                <a:sym typeface="Gowun Dodum"/>
              </a:rPr>
              <a:t>: ‘</a:t>
            </a:r>
            <a:r>
              <a:rPr lang="ko-KR" sz="1300" dirty="0" err="1">
                <a:latin typeface="Gowun Dodum"/>
                <a:ea typeface="Gowun Dodum"/>
                <a:cs typeface="Gowun Dodum"/>
                <a:sym typeface="Gowun Dodum"/>
              </a:rPr>
              <a:t>평균온도</a:t>
            </a:r>
            <a:r>
              <a:rPr lang="ko-KR" sz="1300" dirty="0">
                <a:latin typeface="Gowun Dodum"/>
                <a:ea typeface="Gowun Dodum"/>
                <a:cs typeface="Gowun Dodum"/>
                <a:sym typeface="Gowun Dodum"/>
              </a:rPr>
              <a:t>’</a:t>
            </a:r>
            <a:endParaRPr sz="1300" dirty="0"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70" y="1721379"/>
            <a:ext cx="4300818" cy="2446143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397992" y="1484656"/>
            <a:ext cx="0" cy="2981541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378210" y="4218527"/>
            <a:ext cx="617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1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예측</a:t>
            </a:r>
            <a:r>
              <a:rPr lang="en-US" altLang="ko-KR" sz="11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→</a:t>
            </a:r>
            <a:endParaRPr lang="ko-KR" alt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5c11946eb_0_6"/>
          <p:cNvSpPr/>
          <p:nvPr/>
        </p:nvSpPr>
        <p:spPr>
          <a:xfrm>
            <a:off x="0" y="0"/>
            <a:ext cx="9144000" cy="3069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3;p3"/>
          <p:cNvSpPr/>
          <p:nvPr/>
        </p:nvSpPr>
        <p:spPr>
          <a:xfrm>
            <a:off x="372275" y="1009779"/>
            <a:ext cx="8367650" cy="5453342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55c11946eb_0_6"/>
          <p:cNvSpPr txBox="1"/>
          <p:nvPr/>
        </p:nvSpPr>
        <p:spPr>
          <a:xfrm>
            <a:off x="374575" y="332650"/>
            <a:ext cx="6604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4 | 온실가스량의 증가 요인의 파악</a:t>
            </a:r>
            <a:endParaRPr sz="2100" b="1" i="0" u="none" strike="noStrike" cap="none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53" name="Google Shape;153;g255c11946eb_0_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b="1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12</a:t>
            </a:r>
            <a:endParaRPr b="1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55" name="Google Shape;155;g255c11946e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50" y="1175925"/>
            <a:ext cx="3740574" cy="2483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6" name="Google Shape;156;g255c11946eb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275" y="1175925"/>
            <a:ext cx="3563678" cy="248377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7" name="Google Shape;157;g255c11946eb_0_6"/>
          <p:cNvPicPr preferRelativeResize="0"/>
          <p:nvPr/>
        </p:nvPicPr>
        <p:blipFill rotWithShape="1">
          <a:blip r:embed="rId5">
            <a:alphaModFix/>
          </a:blip>
          <a:srcRect r="3510"/>
          <a:stretch/>
        </p:blipFill>
        <p:spPr>
          <a:xfrm>
            <a:off x="794250" y="3811224"/>
            <a:ext cx="3811753" cy="1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55c11946eb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0075" y="3741049"/>
            <a:ext cx="3563675" cy="13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55c11946eb_0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4250" y="4902140"/>
            <a:ext cx="2475900" cy="14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55c11946eb_0_6"/>
          <p:cNvSpPr/>
          <p:nvPr/>
        </p:nvSpPr>
        <p:spPr>
          <a:xfrm>
            <a:off x="6215211" y="5266783"/>
            <a:ext cx="1961635" cy="950939"/>
          </a:xfrm>
          <a:prstGeom prst="wedgeRoundRectCallout">
            <a:avLst>
              <a:gd name="adj1" fmla="val -59362"/>
              <a:gd name="adj2" fmla="val -20000"/>
              <a:gd name="adj3" fmla="val 0"/>
            </a:avLst>
          </a:prstGeom>
          <a:solidFill>
            <a:schemeClr val="lt1"/>
          </a:solidFill>
          <a:ln w="952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국가적으로도</a:t>
            </a:r>
            <a:endParaRPr sz="1100"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온실가스 감축의 당면 과제</a:t>
            </a:r>
            <a:r>
              <a:rPr lang="ko-KR" sz="1100" dirty="0">
                <a:latin typeface="Gowun Dodum"/>
                <a:ea typeface="Gowun Dodum"/>
                <a:cs typeface="Gowun Dodum"/>
                <a:sym typeface="Gowun Dodum"/>
              </a:rPr>
              <a:t>는 </a:t>
            </a:r>
            <a:endParaRPr lang="en-US" altLang="ko-KR" sz="1100"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폐기물 처리</a:t>
            </a:r>
            <a:r>
              <a:rPr lang="ko-KR" sz="1100" dirty="0">
                <a:latin typeface="Gowun Dodum"/>
                <a:ea typeface="Gowun Dodum"/>
                <a:cs typeface="Gowun Dodum"/>
                <a:sym typeface="Gowun Dodum"/>
              </a:rPr>
              <a:t>임을 인지</a:t>
            </a:r>
            <a:endParaRPr sz="1100" dirty="0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61" name="Google Shape;161;g255c11946eb_0_6"/>
          <p:cNvSpPr/>
          <p:nvPr/>
        </p:nvSpPr>
        <p:spPr>
          <a:xfrm>
            <a:off x="3546923" y="5266783"/>
            <a:ext cx="2423054" cy="950939"/>
          </a:xfrm>
          <a:prstGeom prst="wedgeRoundRectCallout">
            <a:avLst>
              <a:gd name="adj1" fmla="val -57783"/>
              <a:gd name="adj2" fmla="val -20000"/>
              <a:gd name="adj3" fmla="val 0"/>
            </a:avLst>
          </a:prstGeom>
          <a:solidFill>
            <a:schemeClr val="lt1"/>
          </a:solidFill>
          <a:ln w="952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尹 정부,</a:t>
            </a:r>
            <a:endParaRPr sz="1100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‘탄소중립녹색성장 기본계획 정부안’ 및</a:t>
            </a:r>
            <a:endParaRPr sz="1100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‘2030 국가온실가스감축</a:t>
            </a:r>
            <a:endParaRPr sz="1100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(NDC) </a:t>
            </a:r>
            <a:r>
              <a:rPr lang="ko-KR" sz="1100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로드맵</a:t>
            </a:r>
            <a:r>
              <a:rPr lang="ko-KR" sz="11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’ 발표</a:t>
            </a:r>
            <a:endParaRPr sz="1100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5ee1c5d0f_0_0"/>
          <p:cNvSpPr/>
          <p:nvPr/>
        </p:nvSpPr>
        <p:spPr>
          <a:xfrm>
            <a:off x="0" y="0"/>
            <a:ext cx="9144000" cy="3069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73;p3"/>
          <p:cNvSpPr/>
          <p:nvPr/>
        </p:nvSpPr>
        <p:spPr>
          <a:xfrm>
            <a:off x="372275" y="1009778"/>
            <a:ext cx="8367650" cy="5346571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55ee1c5d0f_0_0"/>
          <p:cNvSpPr txBox="1"/>
          <p:nvPr/>
        </p:nvSpPr>
        <p:spPr>
          <a:xfrm>
            <a:off x="374575" y="332650"/>
            <a:ext cx="6604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4 | 온실가스량의 증가 요인의 파악</a:t>
            </a:r>
            <a:endParaRPr sz="2100" b="1" i="0" u="none" strike="noStrike" cap="none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35" name="Google Shape;135;g255ee1c5d0f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b="1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13</a:t>
            </a:r>
            <a:endParaRPr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39" name="Google Shape;139;g255ee1c5d0f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86" y="2374250"/>
            <a:ext cx="4680146" cy="311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55ee1c5d0f_0_0"/>
          <p:cNvSpPr txBox="1"/>
          <p:nvPr/>
        </p:nvSpPr>
        <p:spPr>
          <a:xfrm>
            <a:off x="454086" y="5275362"/>
            <a:ext cx="646051" cy="26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" dirty="0">
                <a:solidFill>
                  <a:srgbClr val="4D5156"/>
                </a:solidFill>
                <a:highlight>
                  <a:srgbClr val="FFFFFF"/>
                </a:highlight>
              </a:rPr>
              <a:t>CO₂(</a:t>
            </a:r>
            <a:r>
              <a:rPr lang="ko-KR" sz="550" dirty="0" err="1">
                <a:solidFill>
                  <a:srgbClr val="4D5156"/>
                </a:solidFill>
                <a:highlight>
                  <a:srgbClr val="FFFFFF"/>
                </a:highlight>
              </a:rPr>
              <a:t>ppm</a:t>
            </a:r>
            <a:r>
              <a:rPr lang="ko-KR" sz="550" dirty="0">
                <a:solidFill>
                  <a:srgbClr val="4D5156"/>
                </a:solidFill>
                <a:highlight>
                  <a:srgbClr val="FFFFFF"/>
                </a:highlight>
              </a:rPr>
              <a:t>)</a:t>
            </a:r>
            <a:endParaRPr sz="900" dirty="0"/>
          </a:p>
        </p:txBody>
      </p:sp>
      <p:sp>
        <p:nvSpPr>
          <p:cNvPr id="146" name="Google Shape;146;g255ee1c5d0f_0_0"/>
          <p:cNvSpPr txBox="1"/>
          <p:nvPr/>
        </p:nvSpPr>
        <p:spPr>
          <a:xfrm>
            <a:off x="4802960" y="5085062"/>
            <a:ext cx="432404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" dirty="0">
                <a:solidFill>
                  <a:srgbClr val="0000FF"/>
                </a:solidFill>
                <a:highlight>
                  <a:srgbClr val="FFFFFF"/>
                </a:highlight>
              </a:rPr>
              <a:t>쓰레기배출량</a:t>
            </a:r>
            <a:endParaRPr sz="55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" dirty="0">
                <a:solidFill>
                  <a:srgbClr val="0000FF"/>
                </a:solidFill>
                <a:highlight>
                  <a:srgbClr val="FFFFFF"/>
                </a:highlight>
              </a:rPr>
              <a:t>(만 톤)</a:t>
            </a:r>
            <a:endParaRPr sz="900" dirty="0">
              <a:solidFill>
                <a:srgbClr val="0000FF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861141" y="2259952"/>
            <a:ext cx="0" cy="3550693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841359" y="5562975"/>
            <a:ext cx="6174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1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예측</a:t>
            </a:r>
            <a:r>
              <a:rPr lang="en-US" altLang="ko-KR" sz="11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→</a:t>
            </a:r>
            <a:endParaRPr lang="ko-KR" altLang="en-US" sz="11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328423" y="1654665"/>
            <a:ext cx="1228127" cy="7509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algn="ctr"/>
            <a:r>
              <a:rPr lang="ko-KR" altLang="en-US" b="1" dirty="0" smtClean="0"/>
              <a:t>변수 설정</a:t>
            </a:r>
            <a:endParaRPr lang="ko-KR" altLang="en-US" b="1" dirty="0"/>
          </a:p>
        </p:txBody>
      </p:sp>
      <p:sp>
        <p:nvSpPr>
          <p:cNvPr id="19" name="Google Shape;107;p6"/>
          <p:cNvSpPr txBox="1"/>
          <p:nvPr/>
        </p:nvSpPr>
        <p:spPr>
          <a:xfrm>
            <a:off x="5238000" y="1983754"/>
            <a:ext cx="3303287" cy="664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ko-KR" dirty="0">
                <a:latin typeface="Gowun Dodum"/>
                <a:ea typeface="Gowun Dodum"/>
                <a:cs typeface="Gowun Dodum"/>
                <a:sym typeface="Gowun Dodum"/>
              </a:rPr>
              <a:t>▶ </a:t>
            </a:r>
            <a:r>
              <a:rPr lang="ko-KR" b="1" dirty="0" smtClean="0">
                <a:latin typeface="Gowun Dodum"/>
                <a:ea typeface="Gowun Dodum"/>
                <a:cs typeface="Gowun Dodum"/>
                <a:sym typeface="Gowun Dodum"/>
              </a:rPr>
              <a:t>독립변수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: </a:t>
            </a:r>
            <a:r>
              <a:rPr lang="ko-KR" altLang="en-US" dirty="0">
                <a:latin typeface="Gowun Dodum"/>
                <a:ea typeface="Gowun Dodum"/>
                <a:cs typeface="Gowun Dodum"/>
                <a:sym typeface="Gowun Dodum"/>
              </a:rPr>
              <a:t>‘쓰레기 배출량’</a:t>
            </a:r>
            <a:r>
              <a:rPr lang="en-US" altLang="ko-KR" dirty="0">
                <a:latin typeface="Gowun Dodum"/>
                <a:ea typeface="Gowun Dodum"/>
                <a:cs typeface="Gowun Dodum"/>
                <a:sym typeface="Gowun Dodum"/>
              </a:rPr>
              <a:t>, ‘</a:t>
            </a:r>
            <a:r>
              <a:rPr lang="ko-KR" altLang="en-US" dirty="0">
                <a:latin typeface="Gowun Dodum"/>
                <a:ea typeface="Gowun Dodum"/>
                <a:cs typeface="Gowun Dodum"/>
                <a:sym typeface="Gowun Dodum"/>
              </a:rPr>
              <a:t>시점’</a:t>
            </a:r>
          </a:p>
          <a:p>
            <a:pPr lvl="0"/>
            <a:endParaRPr sz="400" dirty="0">
              <a:latin typeface="Gowun Dodum"/>
              <a:ea typeface="Gowun Dodum"/>
              <a:cs typeface="Gowun Dodum"/>
              <a:sym typeface="Gowun Dodum"/>
            </a:endParaRPr>
          </a:p>
          <a:p>
            <a:pPr lvl="0"/>
            <a:r>
              <a:rPr lang="ko-KR" altLang="ko-KR" dirty="0">
                <a:latin typeface="Gowun Dodum"/>
                <a:ea typeface="Gowun Dodum"/>
                <a:cs typeface="Gowun Dodum"/>
                <a:sym typeface="Gowun Dodum"/>
              </a:rPr>
              <a:t>▶ </a:t>
            </a:r>
            <a:r>
              <a:rPr lang="ko-KR" b="1" dirty="0" smtClean="0">
                <a:latin typeface="Gowun Dodum"/>
                <a:ea typeface="Gowun Dodum"/>
                <a:cs typeface="Gowun Dodum"/>
                <a:sym typeface="Gowun Dodum"/>
              </a:rPr>
              <a:t>종속변수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: </a:t>
            </a:r>
            <a:r>
              <a:rPr lang="en-US" altLang="ko-KR" dirty="0">
                <a:latin typeface="Gowun Dodum"/>
                <a:ea typeface="Gowun Dodum"/>
                <a:cs typeface="Gowun Dodum"/>
                <a:sym typeface="Gowun Dodum"/>
              </a:rPr>
              <a:t>‘</a:t>
            </a:r>
            <a:r>
              <a:rPr lang="en-US" alt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CO₂ </a:t>
            </a:r>
            <a:r>
              <a:rPr lang="ko-KR" altLang="en-US" dirty="0">
                <a:latin typeface="Gowun Dodum"/>
                <a:ea typeface="Gowun Dodum"/>
                <a:cs typeface="Gowun Dodum"/>
                <a:sym typeface="Gowun Dodum"/>
              </a:rPr>
              <a:t>발생량’</a:t>
            </a:r>
          </a:p>
        </p:txBody>
      </p:sp>
      <p:sp>
        <p:nvSpPr>
          <p:cNvPr id="20" name="Google Shape;88;g22b0798ec6e_0_22"/>
          <p:cNvSpPr txBox="1"/>
          <p:nvPr/>
        </p:nvSpPr>
        <p:spPr>
          <a:xfrm>
            <a:off x="744576" y="1909899"/>
            <a:ext cx="4097419" cy="34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smtClean="0">
                <a:latin typeface="Gowun Dodum"/>
                <a:ea typeface="Gowun Dodum"/>
                <a:cs typeface="Gowun Dodum"/>
                <a:sym typeface="Gowun Dodum"/>
              </a:rPr>
              <a:t>&lt; </a:t>
            </a:r>
            <a:r>
              <a:rPr lang="ko-KR" altLang="en-US" sz="1200" b="1" dirty="0" smtClean="0">
                <a:latin typeface="Gowun Dodum"/>
                <a:ea typeface="Gowun Dodum"/>
                <a:cs typeface="Gowun Dodum"/>
                <a:sym typeface="Gowun Dodum"/>
              </a:rPr>
              <a:t>폐기물 발생량에 따른 이산화탄소 발생량 추이 및 예측</a:t>
            </a:r>
            <a:r>
              <a:rPr lang="en-US" altLang="ko-KR" sz="1200" b="1" dirty="0" smtClean="0">
                <a:latin typeface="Gowun Dodum"/>
                <a:ea typeface="Gowun Dodum"/>
                <a:cs typeface="Gowun Dodum"/>
                <a:sym typeface="Gowun Dodum"/>
              </a:rPr>
              <a:t>&gt;</a:t>
            </a:r>
            <a:endParaRPr sz="1200" b="1" dirty="0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28423" y="2883381"/>
            <a:ext cx="1228127" cy="7509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algn="ctr"/>
            <a:r>
              <a:rPr lang="ko-KR" altLang="en-US" b="1" dirty="0" smtClean="0"/>
              <a:t>분석 방법</a:t>
            </a:r>
            <a:endParaRPr lang="ko-KR" altLang="en-US" b="1" dirty="0"/>
          </a:p>
        </p:txBody>
      </p:sp>
      <p:sp>
        <p:nvSpPr>
          <p:cNvPr id="137" name="Google Shape;137;g255ee1c5d0f_0_0"/>
          <p:cNvSpPr txBox="1"/>
          <p:nvPr/>
        </p:nvSpPr>
        <p:spPr>
          <a:xfrm>
            <a:off x="5258016" y="3207955"/>
            <a:ext cx="3283271" cy="83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72000" tIns="91425" rIns="72000" bIns="91425" anchor="t" anchorCtr="0">
            <a:noAutofit/>
          </a:bodyPr>
          <a:lstStyle/>
          <a:p>
            <a:pPr lvl="0"/>
            <a:r>
              <a:rPr lang="ko-KR" altLang="ko-KR" dirty="0">
                <a:latin typeface="Gowun Dodum"/>
                <a:ea typeface="Gowun Dodum"/>
                <a:cs typeface="Gowun Dodum"/>
                <a:sym typeface="Gowun Dodum"/>
              </a:rPr>
              <a:t>▶ </a:t>
            </a:r>
            <a:r>
              <a:rPr 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독립 변수와 종속 변수 간의 선형 관계를 모델링하여 </a:t>
            </a:r>
            <a:r>
              <a:rPr lang="ko-KR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예측</a:t>
            </a:r>
            <a:r>
              <a:rPr 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하기 위한 목적으로 </a:t>
            </a:r>
            <a:r>
              <a:rPr lang="ko-KR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선형회귀</a:t>
            </a:r>
            <a:r>
              <a:rPr 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(</a:t>
            </a:r>
            <a:r>
              <a:rPr lang="ko-KR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Linear</a:t>
            </a:r>
            <a:r>
              <a:rPr 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Regression</a:t>
            </a:r>
            <a:r>
              <a:rPr 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)</a:t>
            </a:r>
            <a:r>
              <a:rPr lang="ko-KR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를</a:t>
            </a:r>
            <a:r>
              <a:rPr 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사용.</a:t>
            </a:r>
            <a:endParaRPr dirty="0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28423" y="4149684"/>
            <a:ext cx="1228127" cy="7509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algn="ctr"/>
            <a:r>
              <a:rPr lang="ko-KR" altLang="en-US" b="1" dirty="0" smtClean="0"/>
              <a:t>분석 결과</a:t>
            </a:r>
            <a:endParaRPr lang="ko-KR" altLang="en-US" b="1" dirty="0"/>
          </a:p>
        </p:txBody>
      </p:sp>
      <p:sp>
        <p:nvSpPr>
          <p:cNvPr id="138" name="Google Shape;138;g255ee1c5d0f_0_0"/>
          <p:cNvSpPr txBox="1"/>
          <p:nvPr/>
        </p:nvSpPr>
        <p:spPr>
          <a:xfrm>
            <a:off x="5285816" y="4458579"/>
            <a:ext cx="3255471" cy="161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▶ </a:t>
            </a:r>
            <a:r>
              <a:rPr lang="en-US" altLang="ko-KR" dirty="0" smtClean="0">
                <a:latin typeface="Gowun Dodum"/>
                <a:ea typeface="Gowun Dodum"/>
                <a:cs typeface="Gowun Dodum"/>
                <a:sym typeface="Gowun Dodum"/>
              </a:rPr>
              <a:t>2024~2026</a:t>
            </a:r>
            <a:r>
              <a:rPr lang="ko-KR" altLang="en-US" dirty="0" smtClean="0">
                <a:latin typeface="Gowun Dodum"/>
                <a:ea typeface="Gowun Dodum"/>
                <a:cs typeface="Gowun Dodum"/>
                <a:sym typeface="Gowun Dodum"/>
              </a:rPr>
              <a:t>년 </a:t>
            </a:r>
            <a:r>
              <a:rPr lang="ko-KR" dirty="0" smtClean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까지의 쓰레기 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배출량에 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따른 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</a:rPr>
              <a:t>CO₂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</a:t>
            </a:r>
            <a:r>
              <a:rPr lang="ko-KR" dirty="0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발생량을</a:t>
            </a:r>
            <a:r>
              <a:rPr lang="en-US" altLang="ko-KR" dirty="0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</a:t>
            </a:r>
            <a:r>
              <a:rPr lang="ko-KR" dirty="0" smtClean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예측한 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결과, 매년 </a:t>
            </a:r>
            <a:r>
              <a:rPr lang="ko-KR" b="1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3ppm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의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</a:t>
            </a:r>
            <a:r>
              <a:rPr lang="ko-KR" dirty="0" err="1">
                <a:latin typeface="Gowun Dodum" panose="020B0600000101010101" charset="-127"/>
                <a:ea typeface="Gowun Dodum" panose="020B0600000101010101" charset="-127"/>
              </a:rPr>
              <a:t>CO₂가</a:t>
            </a:r>
            <a:r>
              <a:rPr lang="ko-KR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</a:t>
            </a:r>
            <a:r>
              <a:rPr lang="ko-KR" dirty="0" smtClean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추가로 배출</a:t>
            </a:r>
            <a:r>
              <a:rPr lang="ko-KR" altLang="en-US" dirty="0" smtClean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됨</a:t>
            </a:r>
            <a:r>
              <a:rPr lang="ko-KR" dirty="0" smtClean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.</a:t>
            </a:r>
            <a:endParaRPr lang="en-US" altLang="ko-KR" dirty="0" smtClean="0">
              <a:latin typeface="Gowun Dodum" panose="020B0600000101010101" charset="-127"/>
              <a:ea typeface="Gowun Dodum" panose="020B0600000101010101" charset="-127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latin typeface="Gowun Dodum" panose="020B0600000101010101" charset="-127"/>
              <a:ea typeface="Gowun Dodum" panose="020B0600000101010101" charset="-127"/>
              <a:cs typeface="Gowun Dodum"/>
              <a:sym typeface="Gowun Dodum"/>
            </a:endParaRPr>
          </a:p>
          <a:p>
            <a:pPr lvl="0"/>
            <a:r>
              <a:rPr lang="ko-KR" altLang="en-US" dirty="0"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▶ </a:t>
            </a:r>
            <a:r>
              <a:rPr lang="ko-KR" altLang="en-US" dirty="0" smtClean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‘</a:t>
            </a:r>
            <a:r>
              <a:rPr lang="en-US" altLang="ko-KR" b="1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CO₂ </a:t>
            </a:r>
            <a:r>
              <a:rPr lang="ko-KR" altLang="en-US" b="1" dirty="0" err="1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발생량’의</a:t>
            </a:r>
            <a:r>
              <a:rPr lang="ko-KR" altLang="en-US" b="1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증가</a:t>
            </a:r>
            <a:r>
              <a:rPr lang="ko-KR" altLang="en-US" dirty="0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는</a:t>
            </a:r>
            <a:r>
              <a:rPr lang="ko-KR" altLang="en-US" b="1" dirty="0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</a:t>
            </a:r>
            <a:r>
              <a:rPr lang="ko-KR" altLang="en-US" dirty="0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매년 </a:t>
            </a:r>
            <a:r>
              <a:rPr lang="ko-KR" altLang="en-US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증가하는 </a:t>
            </a:r>
            <a:r>
              <a:rPr lang="ko-KR" altLang="en-US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‘</a:t>
            </a:r>
            <a:r>
              <a:rPr lang="ko-KR" altLang="en-US" b="1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쓰레기 </a:t>
            </a:r>
            <a:r>
              <a:rPr lang="ko-KR" altLang="en-US" b="1" dirty="0" err="1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배출량</a:t>
            </a:r>
            <a:r>
              <a:rPr lang="ko-KR" altLang="en-US" dirty="0" err="1" smtClean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’</a:t>
            </a:r>
            <a:r>
              <a:rPr lang="ko-KR" altLang="en-US" dirty="0" err="1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과</a:t>
            </a:r>
            <a:r>
              <a:rPr lang="ko-KR" altLang="en-US" dirty="0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연관이 있음을 알 수 있음</a:t>
            </a:r>
            <a:endParaRPr sz="1050" b="1" dirty="0">
              <a:latin typeface="Gowun Dodum" panose="020B0600000101010101" charset="-127"/>
              <a:ea typeface="Gowun Dodum" panose="020B0600000101010101" charset="-127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b0798ec6e_0_40"/>
          <p:cNvSpPr/>
          <p:nvPr/>
        </p:nvSpPr>
        <p:spPr>
          <a:xfrm>
            <a:off x="0" y="0"/>
            <a:ext cx="9144000" cy="3069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73;p3"/>
          <p:cNvSpPr/>
          <p:nvPr/>
        </p:nvSpPr>
        <p:spPr>
          <a:xfrm>
            <a:off x="372275" y="1009779"/>
            <a:ext cx="8367650" cy="5426190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2b0798ec6e_0_40"/>
          <p:cNvSpPr txBox="1">
            <a:spLocks noGrp="1"/>
          </p:cNvSpPr>
          <p:nvPr>
            <p:ph type="sldNum" idx="12"/>
          </p:nvPr>
        </p:nvSpPr>
        <p:spPr>
          <a:xfrm>
            <a:off x="7992208" y="6356350"/>
            <a:ext cx="694592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b="1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14</a:t>
            </a:r>
            <a:endParaRPr b="1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74" name="Google Shape;174;g22b0798ec6e_0_40"/>
          <p:cNvSpPr txBox="1"/>
          <p:nvPr/>
        </p:nvSpPr>
        <p:spPr>
          <a:xfrm>
            <a:off x="374576" y="332656"/>
            <a:ext cx="2037028" cy="39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5 | </a:t>
            </a:r>
            <a:r>
              <a:rPr lang="ko-KR" altLang="en-US" sz="2100" smtClean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트러블 슈팅</a:t>
            </a:r>
            <a:endParaRPr sz="2100" b="1" i="0" u="none" strike="noStrike" cap="none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675" y="1726325"/>
            <a:ext cx="51347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</a:rPr>
              <a:t>17-18</a:t>
            </a:r>
            <a:r>
              <a:rPr lang="ko-KR" altLang="en-US" smtClean="0"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</a:rPr>
              <a:t>년에 급작스러운 평균온도의 하락이 발생하는 그래프가 존재하여 예측값과 상이한 수치를 보임</a:t>
            </a:r>
            <a:r>
              <a:rPr lang="en-US" altLang="ko-KR" smtClean="0"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</a:rPr>
              <a:t>.</a:t>
            </a:r>
          </a:p>
          <a:p>
            <a:endParaRPr lang="en-US" altLang="ko-KR">
              <a:latin typeface="Gowun Dodum" panose="020B0600000101010101" charset="-127"/>
              <a:ea typeface="Gowun Dodum" panose="020B0600000101010101" charset="-127"/>
              <a:cs typeface="청정원고딕 R" panose="02020503020101020101" pitchFamily="18" charset="-127"/>
            </a:endParaRPr>
          </a:p>
          <a:p>
            <a:pPr lvl="0"/>
            <a:r>
              <a:rPr lang="ko-KR" altLang="en-US" smtClean="0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해당 년도의 경우 예년보다 </a:t>
            </a:r>
            <a:r>
              <a:rPr lang="ko-KR" altLang="en-US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기압골이 강하게 발달하여 </a:t>
            </a:r>
            <a:endParaRPr lang="en-US" altLang="ko-KR" smtClean="0">
              <a:solidFill>
                <a:schemeClr val="dk1"/>
              </a:solidFill>
              <a:latin typeface="Gowun Dodum" panose="020B0600000101010101" charset="-127"/>
              <a:ea typeface="Gowun Dodum" panose="020B0600000101010101" charset="-127"/>
              <a:cs typeface="청정원고딕 R" panose="02020503020101020101" pitchFamily="18" charset="-127"/>
              <a:sym typeface="Gowun Dodum"/>
            </a:endParaRPr>
          </a:p>
          <a:p>
            <a:pPr lvl="0"/>
            <a:r>
              <a:rPr lang="ko-KR" altLang="en-US" smtClean="0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강력한 </a:t>
            </a:r>
            <a:r>
              <a:rPr lang="ko-KR" altLang="en-US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한파에 따라 낮은 </a:t>
            </a:r>
            <a:r>
              <a:rPr lang="ko-KR" altLang="en-US" smtClean="0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온도를 기록하였기에 </a:t>
            </a:r>
            <a:endParaRPr lang="en-US" altLang="ko-KR" smtClean="0">
              <a:solidFill>
                <a:schemeClr val="dk1"/>
              </a:solidFill>
              <a:latin typeface="Gowun Dodum" panose="020B0600000101010101" charset="-127"/>
              <a:ea typeface="Gowun Dodum" panose="020B0600000101010101" charset="-127"/>
              <a:cs typeface="청정원고딕 R" panose="02020503020101020101" pitchFamily="18" charset="-127"/>
              <a:sym typeface="Gowun Dodum"/>
            </a:endParaRPr>
          </a:p>
          <a:p>
            <a:pPr lvl="0"/>
            <a:r>
              <a:rPr lang="ko-KR" altLang="en-US" smtClean="0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그래프상의 평균온도 하락이 존재함</a:t>
            </a:r>
            <a:r>
              <a:rPr lang="en-US" altLang="ko-KR" smtClean="0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.</a:t>
            </a:r>
            <a:endParaRPr lang="ko-KR" altLang="en-US">
              <a:solidFill>
                <a:schemeClr val="dk1"/>
              </a:solidFill>
              <a:latin typeface="Gowun Dodum" panose="020B0600000101010101" charset="-127"/>
              <a:ea typeface="Gowun Dodum" panose="020B0600000101010101" charset="-127"/>
              <a:cs typeface="청정원고딕 R" panose="02020503020101020101" pitchFamily="18" charset="-127"/>
              <a:sym typeface="Gowun Dodum"/>
            </a:endParaRPr>
          </a:p>
          <a:p>
            <a:pPr lvl="0"/>
            <a:r>
              <a:rPr lang="ko-KR" altLang="en-US" smtClean="0">
                <a:solidFill>
                  <a:schemeClr val="tx1"/>
                </a:solidFill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또한</a:t>
            </a:r>
            <a:r>
              <a:rPr lang="en-US" altLang="ko-KR" smtClean="0">
                <a:solidFill>
                  <a:schemeClr val="tx1"/>
                </a:solidFill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연도의 범위를 넓혀 그래프를 </a:t>
            </a:r>
            <a:r>
              <a:rPr lang="ko-KR" altLang="en-US">
                <a:solidFill>
                  <a:schemeClr val="tx1"/>
                </a:solidFill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확인할 </a:t>
            </a:r>
            <a:r>
              <a:rPr lang="ko-KR" altLang="en-US"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시 </a:t>
            </a:r>
            <a:r>
              <a:rPr lang="ko-KR" altLang="en-US" smtClean="0"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일시적인 하락일 뿐이며 </a:t>
            </a:r>
            <a:r>
              <a:rPr lang="ko-KR" altLang="en-US" b="1" smtClean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전반적으로는 지속적인 </a:t>
            </a:r>
            <a:r>
              <a:rPr lang="ko-KR" altLang="en-US" b="1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오름세</a:t>
            </a:r>
            <a:r>
              <a:rPr lang="ko-KR" altLang="en-US"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를 </a:t>
            </a:r>
            <a:r>
              <a:rPr lang="ko-KR" altLang="en-US" smtClean="0"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보임</a:t>
            </a:r>
            <a:r>
              <a:rPr lang="en-US" altLang="ko-KR" smtClean="0"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.</a:t>
            </a:r>
          </a:p>
          <a:p>
            <a:pPr lvl="0"/>
            <a:endParaRPr lang="en-US" altLang="ko-KR">
              <a:latin typeface="Gowun Dodum" panose="020B0600000101010101" charset="-127"/>
              <a:ea typeface="Gowun Dodum" panose="020B0600000101010101" charset="-127"/>
              <a:cs typeface="청정원고딕 R" panose="02020503020101020101" pitchFamily="18" charset="-127"/>
              <a:sym typeface="Gowun Dodum"/>
            </a:endParaRPr>
          </a:p>
          <a:p>
            <a:pPr lvl="0"/>
            <a:r>
              <a:rPr lang="ko-KR" altLang="en-US" smtClean="0"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▶ 일시적인 이상치일 뿐</a:t>
            </a:r>
            <a:r>
              <a:rPr lang="en-US" altLang="ko-KR"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 </a:t>
            </a:r>
            <a:r>
              <a:rPr lang="ko-KR" altLang="en-US" smtClean="0"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전체적으로는 문제 없음</a:t>
            </a:r>
            <a:r>
              <a:rPr lang="en-US" altLang="ko-KR" smtClean="0">
                <a:latin typeface="Gowun Dodum" panose="020B0600000101010101" charset="-127"/>
                <a:ea typeface="Gowun Dodum" panose="020B0600000101010101" charset="-127"/>
                <a:cs typeface="청정원고딕 R" panose="02020503020101020101" pitchFamily="18" charset="-127"/>
                <a:sym typeface="Gowun Dodum"/>
              </a:rPr>
              <a:t>.</a:t>
            </a:r>
            <a:endParaRPr lang="ko-KR" altLang="en-US">
              <a:latin typeface="Gowun Dodum" panose="020B0600000101010101" charset="-127"/>
              <a:ea typeface="Gowun Dodum" panose="020B0600000101010101" charset="-127"/>
              <a:cs typeface="청정원고딕 R" panose="02020503020101020101" pitchFamily="18" charset="-127"/>
              <a:sym typeface="Gowun Dodu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021" y="1720529"/>
            <a:ext cx="2540483" cy="256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b0798ec6e_0_40"/>
          <p:cNvSpPr/>
          <p:nvPr/>
        </p:nvSpPr>
        <p:spPr>
          <a:xfrm>
            <a:off x="0" y="0"/>
            <a:ext cx="9144000" cy="3069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73;p3"/>
          <p:cNvSpPr/>
          <p:nvPr/>
        </p:nvSpPr>
        <p:spPr>
          <a:xfrm>
            <a:off x="372275" y="1009779"/>
            <a:ext cx="8367650" cy="5426190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2b0798ec6e_0_40"/>
          <p:cNvSpPr txBox="1">
            <a:spLocks noGrp="1"/>
          </p:cNvSpPr>
          <p:nvPr>
            <p:ph type="sldNum" idx="12"/>
          </p:nvPr>
        </p:nvSpPr>
        <p:spPr>
          <a:xfrm>
            <a:off x="7992208" y="6356350"/>
            <a:ext cx="694592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b="1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15</a:t>
            </a:r>
            <a:endParaRPr b="1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74" name="Google Shape;174;g22b0798ec6e_0_40"/>
          <p:cNvSpPr txBox="1"/>
          <p:nvPr/>
        </p:nvSpPr>
        <p:spPr>
          <a:xfrm>
            <a:off x="374576" y="332656"/>
            <a:ext cx="1412660" cy="39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100" smtClean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6</a:t>
            </a:r>
            <a:r>
              <a:rPr lang="ko-KR" sz="2100" smtClean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sz="21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| 결론</a:t>
            </a:r>
            <a:endParaRPr sz="2100" b="1" i="0" u="none" strike="noStrike" cap="none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887473" y="2159794"/>
            <a:ext cx="975382" cy="84376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52000" rtlCol="0" anchor="t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68" name="Google Shape;168;g22b0798ec6e_0_40"/>
          <p:cNvSpPr txBox="1"/>
          <p:nvPr/>
        </p:nvSpPr>
        <p:spPr>
          <a:xfrm>
            <a:off x="811854" y="2528606"/>
            <a:ext cx="2245469" cy="2532682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288000" rIns="108000" bIns="288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평균기온 1℃ 상승 시,</a:t>
            </a:r>
            <a:br>
              <a:rPr lang="ko-KR" sz="12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</a:br>
            <a:r>
              <a:rPr lang="ko-KR" sz="1200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모기의 </a:t>
            </a:r>
            <a:r>
              <a:rPr lang="ko-KR" sz="1200" b="1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개체수</a:t>
            </a:r>
            <a:r>
              <a:rPr lang="ko-KR" sz="1200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sz="12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27%</a:t>
            </a:r>
            <a:r>
              <a:rPr lang="ko-KR" sz="1200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↑</a:t>
            </a:r>
            <a:endParaRPr sz="1200" dirty="0">
              <a:solidFill>
                <a:srgbClr val="FF0000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전염병 발병 확률 최대 </a:t>
            </a:r>
            <a:r>
              <a:rPr lang="ko-KR" sz="12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20%</a:t>
            </a:r>
            <a:r>
              <a:rPr lang="ko-KR" sz="1200" dirty="0" smtClean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↑</a:t>
            </a:r>
            <a:endParaRPr lang="en-US" altLang="ko-KR" sz="1200" dirty="0">
              <a:solidFill>
                <a:srgbClr val="FF0000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(</a:t>
            </a:r>
            <a:r>
              <a:rPr lang="ko-KR" sz="8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말라리아, </a:t>
            </a:r>
            <a:r>
              <a:rPr lang="ko-KR" sz="800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뎅기열</a:t>
            </a:r>
            <a:r>
              <a:rPr lang="ko-KR" sz="8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, 황열 등 모기 매개 제3급 </a:t>
            </a:r>
            <a:r>
              <a:rPr lang="ko-KR" sz="800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감염병</a:t>
            </a:r>
            <a:r>
              <a:rPr lang="ko-KR" sz="800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)</a:t>
            </a:r>
            <a:endParaRPr lang="en-US" altLang="ko-KR" sz="800" dirty="0" smtClean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800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800" dirty="0" smtClean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▶ </a:t>
            </a:r>
            <a:r>
              <a:rPr lang="ko-KR" sz="1200" b="1" dirty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‘온도’ 상승이 ‘모기 개체 수’ 증가와 </a:t>
            </a:r>
            <a:r>
              <a:rPr lang="ko-KR" sz="1200" b="1" dirty="0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관련하여 </a:t>
            </a:r>
            <a:r>
              <a:rPr lang="ko-KR" sz="1200" b="1" dirty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큰 영향을 미침.</a:t>
            </a:r>
            <a:endParaRPr sz="1200" b="1" dirty="0">
              <a:solidFill>
                <a:srgbClr val="0000F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78247" y="2159794"/>
            <a:ext cx="975382" cy="84376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52000" rtlCol="0" anchor="t"/>
          <a:lstStyle/>
          <a:p>
            <a:pPr algn="ctr"/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182" name="Google Shape;182;g22b0798ec6e_0_40"/>
          <p:cNvSpPr txBox="1"/>
          <p:nvPr/>
        </p:nvSpPr>
        <p:spPr>
          <a:xfrm>
            <a:off x="5985621" y="2490506"/>
            <a:ext cx="2411640" cy="2532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252000" tIns="288000" rIns="72000" bIns="288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온실가스 총 배출량 </a:t>
            </a:r>
            <a:r>
              <a:rPr lang="ko-KR" sz="12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22.3%</a:t>
            </a:r>
            <a:r>
              <a:rPr lang="ko-KR" sz="12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,</a:t>
            </a:r>
            <a:endParaRPr sz="1200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‘</a:t>
            </a:r>
            <a:r>
              <a:rPr lang="ko-KR" sz="12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대기오염 배출시설 수 </a:t>
            </a:r>
            <a:r>
              <a:rPr lang="ko-KR" sz="12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10.9%</a:t>
            </a:r>
            <a:r>
              <a:rPr lang="ko-KR" sz="1200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sz="12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증가에 </a:t>
            </a:r>
            <a:r>
              <a:rPr lang="ko-KR" sz="1200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따른</a:t>
            </a:r>
            <a:r>
              <a:rPr lang="en-US" altLang="ko-KR" sz="1200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모기 </a:t>
            </a:r>
            <a:r>
              <a:rPr lang="ko-KR" sz="12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지수 </a:t>
            </a:r>
            <a:r>
              <a:rPr lang="ko-KR" sz="1200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평균값 392.98 </a:t>
            </a:r>
            <a:r>
              <a:rPr lang="ko-KR" sz="12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유지 </a:t>
            </a:r>
            <a:r>
              <a:rPr lang="ko-KR" sz="1200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中</a:t>
            </a:r>
            <a:r>
              <a:rPr lang="en-US" altLang="ko-KR" sz="800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                                                 </a:t>
            </a:r>
            <a:r>
              <a:rPr lang="ko-KR" sz="8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(2015년 대비, </a:t>
            </a:r>
            <a:r>
              <a:rPr lang="ko-KR" sz="800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모기지수</a:t>
            </a:r>
            <a:r>
              <a:rPr lang="ko-KR" sz="8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기본값: 100</a:t>
            </a:r>
            <a:r>
              <a:rPr lang="ko-KR" sz="800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)</a:t>
            </a:r>
            <a:endParaRPr lang="en-US" altLang="ko-KR" sz="800" dirty="0" smtClean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 smtClean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▶ </a:t>
            </a:r>
            <a:r>
              <a:rPr lang="ko-KR" sz="1200" b="1" dirty="0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‘</a:t>
            </a:r>
            <a:r>
              <a:rPr lang="ko-KR" altLang="en-US" sz="1200" b="1" dirty="0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온실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가스</a:t>
            </a:r>
            <a:r>
              <a:rPr lang="ko-KR" sz="1200" b="1" dirty="0" err="1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’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를</a:t>
            </a:r>
            <a:r>
              <a:rPr lang="ko-KR" sz="1200" b="1" dirty="0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sz="1200" b="1" dirty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발생시키는 쓰레기 배출이 </a:t>
            </a:r>
            <a:r>
              <a:rPr lang="ko-KR" sz="1200" b="1" dirty="0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‘</a:t>
            </a:r>
            <a:r>
              <a:rPr lang="ko-KR" sz="1200" b="1" dirty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모기 </a:t>
            </a:r>
            <a:r>
              <a:rPr lang="ko-KR" sz="1200" b="1" dirty="0" err="1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매개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질</a:t>
            </a:r>
            <a:r>
              <a:rPr lang="ko-KR" sz="1200" b="1" dirty="0" err="1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병</a:t>
            </a:r>
            <a:r>
              <a:rPr lang="ko-KR" sz="1200" b="1" dirty="0" err="1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’의</a:t>
            </a:r>
            <a:r>
              <a:rPr lang="ko-KR" sz="1200" b="1" dirty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 주요 역할</a:t>
            </a:r>
            <a:endParaRPr sz="1200" b="1" dirty="0">
              <a:solidFill>
                <a:srgbClr val="0000F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29598" y="2159794"/>
            <a:ext cx="975382" cy="84376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52000" rtlCol="0" anchor="t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81" name="Google Shape;181;g22b0798ec6e_0_40"/>
          <p:cNvSpPr txBox="1"/>
          <p:nvPr/>
        </p:nvSpPr>
        <p:spPr>
          <a:xfrm>
            <a:off x="3354687" y="2514239"/>
            <a:ext cx="2383754" cy="2532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252000" tIns="288000" rIns="108000" bIns="288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지구 표면 온도 1.5℃ 상승 </a:t>
            </a:r>
            <a:r>
              <a:rPr lang="ko-KR" sz="1200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시</a:t>
            </a:r>
            <a:r>
              <a:rPr lang="en-US" altLang="ko-KR" sz="1200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극한 </a:t>
            </a:r>
            <a:r>
              <a:rPr lang="ko-KR" sz="12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고온 빈도 </a:t>
            </a:r>
            <a:r>
              <a:rPr lang="ko-KR" sz="12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8.6배↑</a:t>
            </a:r>
            <a:r>
              <a:rPr lang="ko-KR" sz="12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,  </a:t>
            </a:r>
            <a:endParaRPr sz="1200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극한 고온 온도 </a:t>
            </a:r>
            <a:r>
              <a:rPr lang="ko-KR" sz="12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2℃↑</a:t>
            </a:r>
            <a:endParaRPr sz="1200" b="1" dirty="0">
              <a:solidFill>
                <a:srgbClr val="FF0000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2050년 지구 표면 온도 </a:t>
            </a:r>
            <a:r>
              <a:rPr lang="ko-KR" sz="12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3.3~5.7℃</a:t>
            </a:r>
            <a:r>
              <a:rPr lang="ko-KR" sz="1200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sz="12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상승 예정</a:t>
            </a:r>
            <a:endParaRPr sz="1200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(온실가스 현 수준 상승률 유지 </a:t>
            </a:r>
            <a:r>
              <a:rPr lang="ko-KR" sz="800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시)</a:t>
            </a:r>
            <a:endParaRPr lang="en-US" altLang="ko-KR" sz="800" dirty="0" smtClean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▶ </a:t>
            </a:r>
            <a:r>
              <a:rPr lang="ko-KR" sz="1200" b="1" dirty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‘</a:t>
            </a:r>
            <a:r>
              <a:rPr lang="ko-KR" sz="1200" b="1" dirty="0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온실</a:t>
            </a:r>
            <a:r>
              <a:rPr lang="en-US" altLang="ko-KR" sz="1200" b="1" dirty="0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sz="1200" b="1" dirty="0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가스</a:t>
            </a:r>
            <a:r>
              <a:rPr lang="ko-KR" sz="1200" b="1" dirty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‘ 증가에 따른 ‘온도‘ </a:t>
            </a:r>
            <a:r>
              <a:rPr lang="ko-KR" sz="1200" b="1" dirty="0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상승은</a:t>
            </a:r>
            <a:r>
              <a:rPr lang="en-US" altLang="ko-KR" sz="1200" b="1" dirty="0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sz="1200" b="1" dirty="0" smtClean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국제적으로 </a:t>
            </a:r>
            <a:r>
              <a:rPr lang="ko-KR" sz="1200" b="1" dirty="0">
                <a:solidFill>
                  <a:srgbClr val="0000FF"/>
                </a:solidFill>
                <a:latin typeface="Gowun Dodum"/>
                <a:ea typeface="Gowun Dodum"/>
                <a:cs typeface="Gowun Dodum"/>
                <a:sym typeface="Gowun Dodum"/>
              </a:rPr>
              <a:t>해결해야 할 최우선 과제</a:t>
            </a:r>
            <a:endParaRPr sz="1200" b="1" dirty="0">
              <a:solidFill>
                <a:srgbClr val="0000F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239040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c11946eb_0_12"/>
          <p:cNvSpPr/>
          <p:nvPr/>
        </p:nvSpPr>
        <p:spPr>
          <a:xfrm>
            <a:off x="0" y="0"/>
            <a:ext cx="9144000" cy="3069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3;p3"/>
          <p:cNvSpPr/>
          <p:nvPr/>
        </p:nvSpPr>
        <p:spPr>
          <a:xfrm>
            <a:off x="372275" y="1009779"/>
            <a:ext cx="8367650" cy="5255192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55c11946eb_0_12"/>
          <p:cNvSpPr txBox="1"/>
          <p:nvPr/>
        </p:nvSpPr>
        <p:spPr>
          <a:xfrm>
            <a:off x="1596800" y="1177416"/>
            <a:ext cx="6515100" cy="12159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         </a:t>
            </a:r>
            <a:r>
              <a:rPr lang="ko-KR" sz="18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모기의 원인</a:t>
            </a:r>
            <a:r>
              <a:rPr lang="ko-KR" sz="1800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이 되는 지구온난화 감소를 목적으로</a:t>
            </a:r>
            <a:endParaRPr sz="1800"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         </a:t>
            </a:r>
            <a:r>
              <a:rPr lang="ko-KR" sz="1800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쓰레기 배출량 감소</a:t>
            </a:r>
            <a:r>
              <a:rPr lang="ko-KR" sz="1800" b="1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를 위해 우리 모두의 노력이 필요.</a:t>
            </a:r>
            <a:endParaRPr sz="1700" b="1"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90" name="Google Shape;190;g255c11946eb_0_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b="1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16</a:t>
            </a:r>
            <a:endParaRPr b="1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91" name="Google Shape;191;g255c11946eb_0_12"/>
          <p:cNvSpPr txBox="1"/>
          <p:nvPr/>
        </p:nvSpPr>
        <p:spPr>
          <a:xfrm>
            <a:off x="374576" y="332656"/>
            <a:ext cx="41046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100" smtClean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6</a:t>
            </a:r>
            <a:r>
              <a:rPr lang="ko-KR" sz="2100" smtClean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sz="21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| 결론</a:t>
            </a:r>
            <a:endParaRPr sz="2100" b="1" i="0" u="none" strike="noStrike" cap="none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92" name="Google Shape;192;g255c11946eb_0_12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8739" y1="17978" x2="29955" y2="18652"/>
                        <a14:foregroundMark x1="23874" y1="51461" x2="17342" y2="54831"/>
                        <a14:foregroundMark x1="31532" y1="77303" x2="37162" y2="84494"/>
                        <a14:foregroundMark x1="73874" y1="79551" x2="78378" y2="77303"/>
                        <a14:foregroundMark x1="87162" y1="48764" x2="87162" y2="597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75" y="1402153"/>
            <a:ext cx="865375" cy="8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55c11946eb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750" y="2518255"/>
            <a:ext cx="4104600" cy="3273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55c11946eb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900" y="2518250"/>
            <a:ext cx="3273550" cy="3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/>
          <p:nvPr/>
        </p:nvSpPr>
        <p:spPr>
          <a:xfrm>
            <a:off x="126000" y="126000"/>
            <a:ext cx="8892000" cy="66153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>
            <a:spLocks noGrp="1"/>
          </p:cNvSpPr>
          <p:nvPr>
            <p:ph type="ctrTitle"/>
          </p:nvPr>
        </p:nvSpPr>
        <p:spPr>
          <a:xfrm>
            <a:off x="2304000" y="2636912"/>
            <a:ext cx="45366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sz="32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감사합니다</a:t>
            </a:r>
            <a:endParaRPr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c11946eb_0_12"/>
          <p:cNvSpPr/>
          <p:nvPr/>
        </p:nvSpPr>
        <p:spPr>
          <a:xfrm>
            <a:off x="0" y="0"/>
            <a:ext cx="9144000" cy="3069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3;p3"/>
          <p:cNvSpPr/>
          <p:nvPr/>
        </p:nvSpPr>
        <p:spPr>
          <a:xfrm>
            <a:off x="372275" y="1009779"/>
            <a:ext cx="8367650" cy="5255192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55c11946eb_0_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b="1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I</a:t>
            </a:r>
            <a:endParaRPr b="1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91" name="Google Shape;191;g255c11946eb_0_12"/>
          <p:cNvSpPr txBox="1"/>
          <p:nvPr/>
        </p:nvSpPr>
        <p:spPr>
          <a:xfrm>
            <a:off x="374576" y="332656"/>
            <a:ext cx="41046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100" smtClean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APPENDIX</a:t>
            </a:r>
            <a:r>
              <a:rPr lang="ko-KR" sz="2100" smtClean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 |</a:t>
            </a:r>
            <a:r>
              <a:rPr lang="en-US" altLang="ko-KR" sz="21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altLang="en-US" sz="2100" smtClean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출처</a:t>
            </a:r>
            <a:endParaRPr sz="2100" b="1" i="0" u="none" strike="noStrike" cap="none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1" name="Google Shape;168;g22b0798ec6e_0_40"/>
          <p:cNvSpPr txBox="1"/>
          <p:nvPr/>
        </p:nvSpPr>
        <p:spPr>
          <a:xfrm>
            <a:off x="831951" y="1328489"/>
            <a:ext cx="7679003" cy="4811053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288000" rIns="108000" bIns="2880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기상 관련 </a:t>
            </a:r>
            <a:r>
              <a:rPr lang="en-US" altLang="ko-KR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Data – </a:t>
            </a: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기상자료개방포털</a:t>
            </a:r>
            <a:endParaRPr lang="en-US" altLang="ko-KR" sz="900" smtClean="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https://</a:t>
            </a:r>
            <a:r>
              <a:rPr lang="en-US" altLang="ko-KR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data.kma.go.kr/cmmn/main.do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altLang="ko-KR" sz="900" smtClean="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altLang="ko-KR" sz="90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온실가스 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배출량 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Data – 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국가지표체계</a:t>
            </a:r>
            <a:endParaRPr lang="en-US" altLang="ko-KR" sz="90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https://www.index.go.kr/unify/idx-info.do?idxCd=4288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altLang="ko-KR" sz="900" smtClean="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altLang="ko-KR" sz="900" smtClean="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모기 개체수 </a:t>
            </a:r>
            <a:r>
              <a:rPr lang="en-US" altLang="ko-KR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Data - </a:t>
            </a:r>
            <a:r>
              <a:rPr lang="ko-KR" altLang="en-US" sz="900"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서울시 모기예보제 </a:t>
            </a:r>
            <a:r>
              <a:rPr lang="ko-KR" altLang="en-US" sz="900" smtClean="0"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정보 </a:t>
            </a:r>
            <a:r>
              <a:rPr lang="en-US" altLang="ko-KR" sz="900" smtClean="0"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/ </a:t>
            </a:r>
            <a:r>
              <a:rPr lang="ko-KR" altLang="en-US" sz="900" smtClean="0"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서울 열린데이터 광장</a:t>
            </a:r>
            <a:endParaRPr lang="ko-KR" altLang="en-US" sz="900"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https://data.seoul.go.kr/dataList/OA-13285/A/1/datasetView.do;jsessionid=AAF4ECFBBA6E26BBB63AE055F2D99B4E.new_portal-svr-21</a:t>
            </a:r>
            <a:endParaRPr lang="en-US" altLang="ko-KR" sz="900" smtClean="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altLang="ko-KR" sz="900" smtClean="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altLang="ko-KR" sz="900" smtClean="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‘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위잉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~’ 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모기 일주일새 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13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배 증가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…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때이른 더위에 비까지 </a:t>
            </a: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내려 </a:t>
            </a:r>
            <a:r>
              <a:rPr lang="en-US" altLang="ko-KR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– </a:t>
            </a: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조선일보</a:t>
            </a:r>
            <a:r>
              <a:rPr lang="en-US" altLang="ko-KR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(23.05.21)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https://</a:t>
            </a:r>
            <a:r>
              <a:rPr 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news.imaeil.com/page/view/2023052114185725354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900" smtClean="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  <a:sym typeface="Gowun Dodum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90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  <a:sym typeface="Gowun Dodum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경기도내 뎅기열 증가 추세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…‘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흰줄숲모기’ 감시 사업 </a:t>
            </a: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추진 </a:t>
            </a:r>
            <a:r>
              <a:rPr lang="en-US" altLang="ko-KR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– </a:t>
            </a: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에코타임스</a:t>
            </a:r>
            <a:r>
              <a:rPr lang="en-US" altLang="ko-KR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(23.04.10)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http://</a:t>
            </a:r>
            <a:r>
              <a:rPr lang="en-US" altLang="ko-KR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www.ecotiger.co.kr/news/articleView.html?idxno=43829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altLang="ko-KR" sz="90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altLang="ko-KR" sz="90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말라리아 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환자 전년 대비 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3.3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배↑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…“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야간 야외활동 가능한 자제” </a:t>
            </a: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권고 </a:t>
            </a:r>
            <a:r>
              <a:rPr lang="en-US" altLang="ko-KR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– </a:t>
            </a: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정책브리핑</a:t>
            </a:r>
            <a:r>
              <a:rPr lang="en-US" altLang="ko-KR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(23.06.15)</a:t>
            </a:r>
            <a:endParaRPr lang="en-US" sz="900" smtClean="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  <a:sym typeface="Gowun Dodum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https://</a:t>
            </a:r>
            <a:r>
              <a:rPr 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www.korea.kr/news/policyNewsView.do?newsId=148916384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900" smtClean="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  <a:sym typeface="Gowun Dodum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90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  <a:sym typeface="Gowun Dodum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‘지카’ 유행도 기상이변에 대한 </a:t>
            </a: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경고  </a:t>
            </a:r>
            <a:r>
              <a:rPr lang="en-US" altLang="ko-KR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- TheScienceTimes(16.02.23)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https://www.sciencetimes.co.kr/news/%EC%A7%80%EC%B9%B4-%EC%9C%A0%ED%96%89%EB%8F%84-%EA%B8%B0%EC%83%81%EC%9D%B4%EB%B3%80%EC%97%90-%EB%8C%80%ED%95%9C-%EA%B2%BD%EA%B3%A0</a:t>
            </a:r>
            <a:r>
              <a:rPr 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47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/>
          <p:nvPr/>
        </p:nvSpPr>
        <p:spPr>
          <a:xfrm>
            <a:off x="4475284" y="0"/>
            <a:ext cx="4668716" cy="6858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57" name="Google Shape;57;p2"/>
          <p:cNvSpPr txBox="1">
            <a:spLocks noGrp="1"/>
          </p:cNvSpPr>
          <p:nvPr>
            <p:ph type="ctrTitle"/>
          </p:nvPr>
        </p:nvSpPr>
        <p:spPr>
          <a:xfrm>
            <a:off x="3227113" y="1634562"/>
            <a:ext cx="113387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ko-KR" sz="2800" b="1" dirty="0">
                <a:solidFill>
                  <a:schemeClr val="bg2">
                    <a:lumMod val="50000"/>
                  </a:schemeClr>
                </a:solidFill>
                <a:latin typeface="Gowun Dodum"/>
                <a:ea typeface="Gowun Dodum"/>
                <a:cs typeface="Gowun Dodum"/>
                <a:sym typeface="Gowun Dodum"/>
              </a:rPr>
              <a:t>목차</a:t>
            </a:r>
            <a:endParaRPr sz="5400" dirty="0">
              <a:solidFill>
                <a:schemeClr val="bg2">
                  <a:lumMod val="50000"/>
                </a:schemeClr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ubTitle" idx="1"/>
          </p:nvPr>
        </p:nvSpPr>
        <p:spPr>
          <a:xfrm>
            <a:off x="5077036" y="2636912"/>
            <a:ext cx="2952328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ko-KR" sz="1600" b="1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01  / 선정 배경</a:t>
            </a:r>
            <a:endParaRPr sz="1600" b="1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5077036" y="3122966"/>
            <a:ext cx="3312368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i="0" u="none" strike="noStrike" cap="none" dirty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02  / </a:t>
            </a:r>
            <a:r>
              <a:rPr lang="ko-KR" sz="1500" b="1" dirty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모기 </a:t>
            </a:r>
            <a:r>
              <a:rPr lang="ko-KR" sz="1500" b="1" dirty="0" err="1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개체수</a:t>
            </a:r>
            <a:r>
              <a:rPr lang="ko-KR" sz="1500" b="1" dirty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 증가 요인의 파악</a:t>
            </a:r>
            <a:endParaRPr sz="1500" b="1" i="0" u="none" strike="noStrike" cap="none" dirty="0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5077036" y="3609020"/>
            <a:ext cx="3312368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03  / </a:t>
            </a:r>
            <a:r>
              <a:rPr lang="ko-KR" sz="1500" b="1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온도 상승 요인의 파악</a:t>
            </a:r>
            <a:endParaRPr sz="1500" b="1" i="0" u="none" strike="noStrike" cap="none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5077036" y="4095074"/>
            <a:ext cx="3312368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i="0" u="none" strike="noStrike" cap="none" dirty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04  / </a:t>
            </a:r>
            <a:r>
              <a:rPr lang="ko-KR" sz="1500" b="1" dirty="0" err="1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온실가스량의</a:t>
            </a:r>
            <a:r>
              <a:rPr lang="ko-KR" sz="1500" b="1" dirty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 증가 요인의 파악</a:t>
            </a:r>
            <a:endParaRPr sz="1500" b="1" i="0" u="none" strike="noStrike" cap="none" dirty="0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5077074" y="4587278"/>
            <a:ext cx="33123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05  / 결론</a:t>
            </a:r>
            <a:endParaRPr sz="1600" b="1" i="0" u="none" strike="noStrike" cap="none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b="1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rPr>
              <a:t>1</a:t>
            </a:r>
            <a:endParaRPr b="1">
              <a:solidFill>
                <a:srgbClr val="FFFFF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971800" y="2338754"/>
            <a:ext cx="150348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475285" y="2338754"/>
            <a:ext cx="1503485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c11946eb_0_12"/>
          <p:cNvSpPr/>
          <p:nvPr/>
        </p:nvSpPr>
        <p:spPr>
          <a:xfrm>
            <a:off x="0" y="0"/>
            <a:ext cx="9144000" cy="3069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3;p3"/>
          <p:cNvSpPr/>
          <p:nvPr/>
        </p:nvSpPr>
        <p:spPr>
          <a:xfrm>
            <a:off x="372275" y="1009779"/>
            <a:ext cx="8367650" cy="5255192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55c11946eb_0_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b="1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II</a:t>
            </a:r>
            <a:endParaRPr b="1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91" name="Google Shape;191;g255c11946eb_0_12"/>
          <p:cNvSpPr txBox="1"/>
          <p:nvPr/>
        </p:nvSpPr>
        <p:spPr>
          <a:xfrm>
            <a:off x="374576" y="332656"/>
            <a:ext cx="41046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100" smtClean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APPENDIX</a:t>
            </a:r>
            <a:r>
              <a:rPr lang="ko-KR" sz="2100" smtClean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 |</a:t>
            </a:r>
            <a:r>
              <a:rPr lang="en-US" altLang="ko-KR" sz="21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altLang="en-US" sz="2100" smtClean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출처</a:t>
            </a:r>
            <a:endParaRPr sz="2100" b="1" i="0" u="none" strike="noStrike" cap="none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1" name="Google Shape;168;g22b0798ec6e_0_40"/>
          <p:cNvSpPr txBox="1"/>
          <p:nvPr/>
        </p:nvSpPr>
        <p:spPr>
          <a:xfrm>
            <a:off x="831951" y="1328489"/>
            <a:ext cx="7679003" cy="4811053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288000" rIns="108000" bIns="28800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코로나 퇴치에 밀려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…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말라리아 사망자 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76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만명 이를 </a:t>
            </a: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듯 </a:t>
            </a:r>
            <a:r>
              <a:rPr lang="en-US" altLang="ko-KR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– </a:t>
            </a: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한겨레</a:t>
            </a:r>
            <a:r>
              <a:rPr lang="en-US" altLang="ko-KR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(20.04.26)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https://</a:t>
            </a:r>
            <a:r>
              <a:rPr 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www.hani.co.kr/arti/international/international_general/942087.html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900" smtClean="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  <a:sym typeface="Gowun Dodum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90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  <a:sym typeface="Gowun Dodum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국내 말라리아 환자 전년대비 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3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배 이상 급증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…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경기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&gt;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인천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&gt;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서울 </a:t>
            </a: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순 </a:t>
            </a:r>
            <a:r>
              <a:rPr lang="en-US" altLang="ko-KR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– </a:t>
            </a: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메디컬월드뉴스</a:t>
            </a:r>
            <a:r>
              <a:rPr lang="en-US" altLang="ko-KR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(23.06.15)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https://</a:t>
            </a:r>
            <a:r>
              <a:rPr 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  <a:sym typeface="Gowun Dodum"/>
              </a:rPr>
              <a:t>www.medicalworldnews.co.kr/news/view.php?idx=1510955978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900" smtClean="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  <a:sym typeface="Gowun Dodum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90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  <a:sym typeface="Gowun Dodum"/>
            </a:endParaRPr>
          </a:p>
          <a:p>
            <a:pPr fontAlgn="base"/>
            <a:r>
              <a:rPr lang="en-US" altLang="ko-KR" sz="900" smtClean="0"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'</a:t>
            </a:r>
            <a:r>
              <a:rPr lang="ko-KR" altLang="en-US" sz="900"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평균기온 </a:t>
            </a:r>
            <a:r>
              <a:rPr lang="en-US" altLang="ko-KR" sz="900"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1℃ </a:t>
            </a:r>
            <a:r>
              <a:rPr lang="ko-KR" altLang="en-US" sz="900"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오를 때마다 전염병 </a:t>
            </a:r>
            <a:r>
              <a:rPr lang="en-US" altLang="ko-KR" sz="900"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4.7</a:t>
            </a:r>
            <a:r>
              <a:rPr lang="ko-KR" altLang="en-US" sz="900"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％ 증가</a:t>
            </a:r>
            <a:r>
              <a:rPr lang="en-US" altLang="ko-KR" sz="900" smtClean="0"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?‘ - YTN</a:t>
            </a:r>
            <a:r>
              <a:rPr lang="ko-KR" altLang="en-US" sz="900" smtClean="0"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사이언스</a:t>
            </a:r>
            <a:r>
              <a:rPr lang="en-US" altLang="ko-KR" sz="900" smtClean="0"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(20.02.04)</a:t>
            </a:r>
          </a:p>
          <a:p>
            <a:pPr fontAlgn="base"/>
            <a:r>
              <a:rPr lang="en-US" altLang="ko-KR" sz="900"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https://</a:t>
            </a:r>
            <a:r>
              <a:rPr lang="en-US" altLang="ko-KR" sz="900" smtClean="0"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m.science.ytn.co.kr/program/view.php?mcd=0082&amp;key=202002041614473642</a:t>
            </a:r>
          </a:p>
          <a:p>
            <a:pPr fontAlgn="base"/>
            <a:endParaRPr lang="en-US" altLang="ko-KR" sz="900" smtClean="0"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 fontAlgn="base"/>
            <a:endParaRPr lang="en-US" altLang="ko-KR" sz="900"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생산부터 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폐기까지 ‘온실가스 배출 주범’ 플라스틱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… 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재활용률은 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9%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에 그쳐 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– 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서울신문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(21.10.25)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https://www.seoul.co.kr/news/newsView.php?id=20211026010001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altLang="ko-KR" sz="900" smtClean="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altLang="ko-KR" sz="90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이산화탄소 농도 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'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빨간불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' 410ppm 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초과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...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코로나 봉쇄에도 기록적 상승세 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– MedicalObserver(20.11.25)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http://www.monews.co.kr/news/articleView.html?idxno=215757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altLang="ko-KR" sz="900" smtClean="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altLang="ko-KR" sz="900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尹 정부 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'2030 NDC 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로드맵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'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과 간과된 플라스틱 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– </a:t>
            </a:r>
            <a:r>
              <a:rPr lang="ko-KR" altLang="en-US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이데일리</a:t>
            </a: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(23.03.26)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sz="90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https://</a:t>
            </a:r>
            <a:r>
              <a:rPr lang="en-US" altLang="ko-KR" sz="900" smtClean="0">
                <a:solidFill>
                  <a:schemeClr val="tx1"/>
                </a:solidFill>
                <a:latin typeface="청정원고딕 R" panose="02020503020101020101" pitchFamily="18" charset="-127"/>
                <a:ea typeface="청정원고딕 R" panose="02020503020101020101" pitchFamily="18" charset="-127"/>
                <a:cs typeface="청정원고딕 R" panose="02020503020101020101" pitchFamily="18" charset="-127"/>
              </a:rPr>
              <a:t>www.edaily.co.kr/news/read?newsId=01121766635547256&amp;mediaCodeNo=257</a:t>
            </a:r>
            <a:endParaRPr lang="en-US" altLang="ko-KR" sz="900" u="sng">
              <a:solidFill>
                <a:schemeClr val="tx1"/>
              </a:solidFill>
              <a:latin typeface="청정원고딕 R" panose="02020503020101020101" pitchFamily="18" charset="-127"/>
              <a:ea typeface="청정원고딕 R" panose="02020503020101020101" pitchFamily="18" charset="-127"/>
              <a:cs typeface="청정원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9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0" y="0"/>
            <a:ext cx="9144000" cy="3357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4193725" y="831275"/>
            <a:ext cx="462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2</a:t>
            </a:r>
            <a:endParaRPr b="1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372275" y="293400"/>
            <a:ext cx="45462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1 | </a:t>
            </a:r>
            <a:r>
              <a:rPr lang="ko-KR" sz="2100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선정 배경</a:t>
            </a:r>
            <a:endParaRPr sz="2100" i="0" u="none" strike="noStrike" cap="none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56" y="4104706"/>
            <a:ext cx="1677325" cy="18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/>
          <p:nvPr/>
        </p:nvSpPr>
        <p:spPr>
          <a:xfrm>
            <a:off x="372275" y="1009778"/>
            <a:ext cx="8367650" cy="5443775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668" y="1364473"/>
            <a:ext cx="6772705" cy="2287380"/>
          </a:xfrm>
          <a:prstGeom prst="rect">
            <a:avLst/>
          </a:prstGeom>
          <a:ln>
            <a:noFill/>
          </a:ln>
          <a:effectLst>
            <a:outerShdw blurRad="292100" dist="38100" dir="2700000" sx="98000" sy="98000" algn="tl" rotWithShape="0">
              <a:srgbClr val="333333">
                <a:alpha val="61000"/>
              </a:srgbClr>
            </a:outerShdw>
          </a:effectLst>
        </p:spPr>
      </p:pic>
      <p:pic>
        <p:nvPicPr>
          <p:cNvPr id="75" name="Google Shape;7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6047" y="2347007"/>
            <a:ext cx="6706453" cy="2750864"/>
          </a:xfrm>
          <a:prstGeom prst="rect">
            <a:avLst/>
          </a:prstGeom>
          <a:ln>
            <a:noFill/>
          </a:ln>
          <a:effectLst>
            <a:outerShdw blurRad="292100" dist="38100" dir="2700000" sx="98000" sy="98000" algn="tl" rotWithShape="0">
              <a:srgbClr val="333333">
                <a:alpha val="61000"/>
              </a:srgbClr>
            </a:outerShdw>
          </a:effectLst>
        </p:spPr>
      </p:pic>
      <p:pic>
        <p:nvPicPr>
          <p:cNvPr id="76" name="Google Shape;76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668" y="3836473"/>
            <a:ext cx="6987400" cy="2287386"/>
          </a:xfrm>
          <a:prstGeom prst="rect">
            <a:avLst/>
          </a:prstGeom>
          <a:ln>
            <a:noFill/>
          </a:ln>
          <a:effectLst>
            <a:outerShdw blurRad="292100" dist="38100" dir="2700000" sx="98000" sy="98000" algn="tl" rotWithShape="0">
              <a:srgbClr val="333333">
                <a:alpha val="61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b0798ec6e_0_22"/>
          <p:cNvSpPr/>
          <p:nvPr/>
        </p:nvSpPr>
        <p:spPr>
          <a:xfrm>
            <a:off x="0" y="0"/>
            <a:ext cx="9144000" cy="3357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3;p3"/>
          <p:cNvSpPr/>
          <p:nvPr/>
        </p:nvSpPr>
        <p:spPr>
          <a:xfrm>
            <a:off x="372275" y="1009779"/>
            <a:ext cx="8367650" cy="4757975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22b0798ec6e_0_22"/>
          <p:cNvSpPr txBox="1"/>
          <p:nvPr/>
        </p:nvSpPr>
        <p:spPr>
          <a:xfrm>
            <a:off x="359175" y="293400"/>
            <a:ext cx="45462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1 | </a:t>
            </a:r>
            <a:r>
              <a:rPr lang="ko-KR" sz="2100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선정 배경</a:t>
            </a:r>
            <a:endParaRPr sz="2100" i="0" u="none" strike="noStrike" cap="none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83" name="Google Shape;83;g22b0798ec6e_0_22"/>
          <p:cNvSpPr txBox="1"/>
          <p:nvPr/>
        </p:nvSpPr>
        <p:spPr>
          <a:xfrm>
            <a:off x="4154575" y="760700"/>
            <a:ext cx="462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g22b0798ec6e_0_22"/>
          <p:cNvPicPr preferRelativeResize="0"/>
          <p:nvPr/>
        </p:nvPicPr>
        <p:blipFill rotWithShape="1">
          <a:blip r:embed="rId3">
            <a:alphaModFix/>
          </a:blip>
          <a:srcRect l="2777" t="1466" r="1784" b="5977"/>
          <a:stretch/>
        </p:blipFill>
        <p:spPr>
          <a:xfrm>
            <a:off x="653300" y="1230830"/>
            <a:ext cx="3435600" cy="3392289"/>
          </a:xfrm>
          <a:prstGeom prst="roundRect">
            <a:avLst>
              <a:gd name="adj" fmla="val 873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6" name="Google Shape;86;g22b0798ec6e_0_22"/>
          <p:cNvPicPr preferRelativeResize="0"/>
          <p:nvPr/>
        </p:nvPicPr>
        <p:blipFill rotWithShape="1">
          <a:blip r:embed="rId4">
            <a:alphaModFix/>
          </a:blip>
          <a:srcRect l="2873" t="2479" r="1969" b="6037"/>
          <a:stretch/>
        </p:blipFill>
        <p:spPr>
          <a:xfrm>
            <a:off x="4281854" y="1222444"/>
            <a:ext cx="4325815" cy="3363300"/>
          </a:xfrm>
          <a:prstGeom prst="roundRect">
            <a:avLst>
              <a:gd name="adj" fmla="val 934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7" name="Google Shape;87;g22b0798ec6e_0_22"/>
          <p:cNvSpPr txBox="1"/>
          <p:nvPr/>
        </p:nvSpPr>
        <p:spPr>
          <a:xfrm>
            <a:off x="958700" y="4760794"/>
            <a:ext cx="2824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latin typeface="Gowun Dodum"/>
                <a:ea typeface="Gowun Dodum"/>
                <a:cs typeface="Gowun Dodum"/>
                <a:sym typeface="Gowun Dodum"/>
              </a:rPr>
              <a:t>말라리아 감염에 따른 사망자 증가</a:t>
            </a:r>
            <a:endParaRPr sz="1200" b="1"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Gowun Dodum"/>
                <a:ea typeface="Gowun Dodum"/>
                <a:cs typeface="Gowun Dodum"/>
                <a:sym typeface="Gowun Dodum"/>
              </a:rPr>
              <a:t>코로나 바이러스 유행에 따른 관심과 예산, </a:t>
            </a:r>
            <a:endParaRPr sz="1200"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Gowun Dodum"/>
                <a:ea typeface="Gowun Dodum"/>
                <a:cs typeface="Gowun Dodum"/>
                <a:sym typeface="Gowun Dodum"/>
              </a:rPr>
              <a:t>약품 공급의 감소</a:t>
            </a:r>
            <a:endParaRPr sz="1200"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latin typeface="Gowun Dodum"/>
                <a:ea typeface="Gowun Dodum"/>
                <a:cs typeface="Gowun Dodum"/>
                <a:sym typeface="Gowun Dodum"/>
              </a:rPr>
              <a:t>→ ‘20 말라리아 사망자: </a:t>
            </a:r>
            <a:r>
              <a:rPr lang="ko-KR" sz="1200" b="1" dirty="0">
                <a:solidFill>
                  <a:srgbClr val="FC5E3E"/>
                </a:solidFill>
                <a:latin typeface="Gowun Dodum"/>
                <a:ea typeface="Gowun Dodum"/>
                <a:cs typeface="Gowun Dodum"/>
                <a:sym typeface="Gowun Dodum"/>
              </a:rPr>
              <a:t>76만 9천명</a:t>
            </a:r>
            <a:endParaRPr sz="1200" b="1" dirty="0">
              <a:solidFill>
                <a:srgbClr val="FC5E3E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88" name="Google Shape;88;g22b0798ec6e_0_22"/>
          <p:cNvSpPr txBox="1"/>
          <p:nvPr/>
        </p:nvSpPr>
        <p:spPr>
          <a:xfrm>
            <a:off x="5110699" y="4705294"/>
            <a:ext cx="3377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latin typeface="Gowun Dodum"/>
                <a:ea typeface="Gowun Dodum"/>
                <a:cs typeface="Gowun Dodum"/>
                <a:sym typeface="Gowun Dodum"/>
              </a:rPr>
              <a:t>매년 지속적인 일본뇌염 환자의 발생</a:t>
            </a:r>
            <a:endParaRPr sz="1200" b="1"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latin typeface="Gowun Dodum"/>
                <a:ea typeface="Gowun Dodum"/>
                <a:cs typeface="Gowun Dodum"/>
                <a:sym typeface="Gowun Dodum"/>
              </a:rPr>
              <a:t>뇌염모기를</a:t>
            </a:r>
            <a:r>
              <a:rPr lang="ko-KR" sz="1200" dirty="0">
                <a:latin typeface="Gowun Dodum"/>
                <a:ea typeface="Gowun Dodum"/>
                <a:cs typeface="Gowun Dodum"/>
                <a:sym typeface="Gowun Dodum"/>
              </a:rPr>
              <a:t> 매개로 매년 일본뇌염 발병 환자 </a:t>
            </a:r>
            <a:endParaRPr sz="1200"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Gowun Dodum"/>
                <a:ea typeface="Gowun Dodum"/>
                <a:cs typeface="Gowun Dodum"/>
                <a:sym typeface="Gowun Dodum"/>
              </a:rPr>
              <a:t>및 사망자의 발생</a:t>
            </a:r>
            <a:endParaRPr sz="1200"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latin typeface="Gowun Dodum"/>
                <a:ea typeface="Gowun Dodum"/>
                <a:cs typeface="Gowun Dodum"/>
                <a:sym typeface="Gowun Dodum"/>
              </a:rPr>
              <a:t>→ 일본뇌염 </a:t>
            </a:r>
            <a:r>
              <a:rPr lang="ko-KR" sz="1200" b="1" dirty="0" err="1">
                <a:latin typeface="Gowun Dodum"/>
                <a:ea typeface="Gowun Dodum"/>
                <a:cs typeface="Gowun Dodum"/>
                <a:sym typeface="Gowun Dodum"/>
              </a:rPr>
              <a:t>발병시</a:t>
            </a:r>
            <a:r>
              <a:rPr lang="ko-KR" sz="1200" b="1" dirty="0">
                <a:latin typeface="Gowun Dodum"/>
                <a:ea typeface="Gowun Dodum"/>
                <a:cs typeface="Gowun Dodum"/>
                <a:sym typeface="Gowun Dodum"/>
              </a:rPr>
              <a:t> 합병증 발병률: </a:t>
            </a:r>
            <a:r>
              <a:rPr lang="ko-KR" sz="1200" b="1" dirty="0">
                <a:solidFill>
                  <a:srgbClr val="FC5E3E"/>
                </a:solidFill>
                <a:latin typeface="Gowun Dodum"/>
                <a:ea typeface="Gowun Dodum"/>
                <a:cs typeface="Gowun Dodum"/>
                <a:sym typeface="Gowun Dodum"/>
              </a:rPr>
              <a:t>59%</a:t>
            </a:r>
            <a:endParaRPr sz="1200" b="1" dirty="0">
              <a:solidFill>
                <a:srgbClr val="FC5E3E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89" name="Google Shape;89;g22b0798ec6e_0_22"/>
          <p:cNvSpPr txBox="1"/>
          <p:nvPr/>
        </p:nvSpPr>
        <p:spPr>
          <a:xfrm>
            <a:off x="3095325" y="5884379"/>
            <a:ext cx="4810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Gowun Dodum"/>
                <a:ea typeface="Gowun Dodum"/>
                <a:cs typeface="Gowun Dodum"/>
                <a:sym typeface="Gowun Dodum"/>
              </a:rPr>
              <a:t>→ 말라리아, 황열, </a:t>
            </a:r>
            <a:r>
              <a:rPr lang="ko-KR" b="1" dirty="0" err="1">
                <a:latin typeface="Gowun Dodum"/>
                <a:ea typeface="Gowun Dodum"/>
                <a:cs typeface="Gowun Dodum"/>
                <a:sym typeface="Gowun Dodum"/>
              </a:rPr>
              <a:t>뎅기열</a:t>
            </a:r>
            <a:r>
              <a:rPr lang="ko-KR" b="1" dirty="0">
                <a:latin typeface="Gowun Dodum"/>
                <a:ea typeface="Gowun Dodum"/>
                <a:cs typeface="Gowun Dodum"/>
                <a:sym typeface="Gowun Dodum"/>
              </a:rPr>
              <a:t> 등 질병의 매개가 될 수 있으며 </a:t>
            </a:r>
            <a:endParaRPr b="1"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Gowun Dodum"/>
                <a:ea typeface="Gowun Dodum"/>
                <a:cs typeface="Gowun Dodum"/>
                <a:sym typeface="Gowun Dodum"/>
              </a:rPr>
              <a:t>    다수의 일반인에게 불편함을 끼침</a:t>
            </a:r>
            <a:endParaRPr b="1"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Gowun Dodum"/>
                <a:ea typeface="Gowun Dodum"/>
                <a:cs typeface="Gowun Dodum"/>
                <a:sym typeface="Gowun Dodum"/>
              </a:rPr>
              <a:t>    </a:t>
            </a:r>
            <a:r>
              <a:rPr lang="ko-KR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모기의 유해성에 대해 전파하기 위해 주제를 선정</a:t>
            </a:r>
            <a:endParaRPr b="1" dirty="0">
              <a:solidFill>
                <a:srgbClr val="FF0000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90" name="Google Shape;90;g22b0798ec6e_0_22"/>
          <p:cNvPicPr preferRelativeResize="0"/>
          <p:nvPr/>
        </p:nvPicPr>
        <p:blipFill rotWithShape="1">
          <a:blip r:embed="rId5">
            <a:alphaModFix/>
          </a:blip>
          <a:srcRect t="6480"/>
          <a:stretch/>
        </p:blipFill>
        <p:spPr>
          <a:xfrm>
            <a:off x="1844243" y="5905429"/>
            <a:ext cx="1053719" cy="7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2b0798ec6e_0_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3</a:t>
            </a:r>
            <a:endParaRPr b="1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61060a5f5_4_1"/>
          <p:cNvSpPr/>
          <p:nvPr/>
        </p:nvSpPr>
        <p:spPr>
          <a:xfrm>
            <a:off x="0" y="0"/>
            <a:ext cx="9144000" cy="3069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73;p3"/>
          <p:cNvSpPr/>
          <p:nvPr/>
        </p:nvSpPr>
        <p:spPr>
          <a:xfrm>
            <a:off x="372275" y="1009779"/>
            <a:ext cx="8367650" cy="5558076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22;g2561060a5f5_4_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4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2" name="Google Shape;121;g2561060a5f5_4_1"/>
          <p:cNvSpPr txBox="1"/>
          <p:nvPr/>
        </p:nvSpPr>
        <p:spPr>
          <a:xfrm>
            <a:off x="374575" y="332650"/>
            <a:ext cx="65136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2 | </a:t>
            </a:r>
            <a:r>
              <a:rPr kumimoji="0" lang="ko-KR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모기 </a:t>
            </a:r>
            <a:r>
              <a:rPr kumimoji="0" lang="ko-KR" alt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개체수</a:t>
            </a:r>
            <a:r>
              <a:rPr kumimoji="0" lang="ko-KR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 증가 요인의 </a:t>
            </a:r>
            <a:r>
              <a:rPr kumimoji="0" lang="ko-K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파악</a:t>
            </a:r>
            <a:r>
              <a:rPr kumimoji="0" lang="en-US" altLang="ko-KR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_</a:t>
            </a:r>
            <a:r>
              <a:rPr kumimoji="0" lang="ko-K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데이터 전처리</a:t>
            </a:r>
            <a:endParaRPr kumimoji="0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58200" y="1390306"/>
            <a:ext cx="1891215" cy="6372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NaN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 처리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6" name="Google Shape;107;p6"/>
          <p:cNvSpPr txBox="1"/>
          <p:nvPr/>
        </p:nvSpPr>
        <p:spPr>
          <a:xfrm>
            <a:off x="667777" y="1719395"/>
            <a:ext cx="7643885" cy="48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▶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데이터프레임의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info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를 확인하여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NaN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개수를 확인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793" y="2578591"/>
            <a:ext cx="3684268" cy="33063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32626" y="4292939"/>
            <a:ext cx="1903614" cy="378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32626" y="4854006"/>
            <a:ext cx="2036618" cy="192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32626" y="5200072"/>
            <a:ext cx="2036618" cy="220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107" y="4796297"/>
            <a:ext cx="15368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*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NaN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처리 필요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wun Dodum" panose="020B0600000101010101" charset="-127"/>
              <a:ea typeface="Gowun Dodum" panose="020B0600000101010101" charset="-127"/>
              <a:cs typeface="Arial"/>
              <a:sym typeface="Arial"/>
            </a:endParaRPr>
          </a:p>
        </p:txBody>
      </p:sp>
      <p:cxnSp>
        <p:nvCxnSpPr>
          <p:cNvPr id="10" name="꺾인 연결선 9"/>
          <p:cNvCxnSpPr>
            <a:stCxn id="5" idx="1"/>
            <a:endCxn id="28" idx="1"/>
          </p:cNvCxnSpPr>
          <p:nvPr/>
        </p:nvCxnSpPr>
        <p:spPr>
          <a:xfrm rot="10800000" flipV="1">
            <a:off x="3432626" y="4482346"/>
            <a:ext cx="12700" cy="828180"/>
          </a:xfrm>
          <a:prstGeom prst="bentConnector3">
            <a:avLst>
              <a:gd name="adj1" fmla="val 54654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34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61060a5f5_4_1"/>
          <p:cNvSpPr/>
          <p:nvPr/>
        </p:nvSpPr>
        <p:spPr>
          <a:xfrm>
            <a:off x="0" y="0"/>
            <a:ext cx="9144000" cy="3069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73;p3"/>
          <p:cNvSpPr/>
          <p:nvPr/>
        </p:nvSpPr>
        <p:spPr>
          <a:xfrm>
            <a:off x="374575" y="1009779"/>
            <a:ext cx="8470299" cy="5558076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22;g2561060a5f5_4_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5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2" name="Google Shape;121;g2561060a5f5_4_1"/>
          <p:cNvSpPr txBox="1"/>
          <p:nvPr/>
        </p:nvSpPr>
        <p:spPr>
          <a:xfrm>
            <a:off x="374575" y="332650"/>
            <a:ext cx="65136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2 | </a:t>
            </a:r>
            <a:r>
              <a:rPr kumimoji="0" lang="ko-KR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모기 </a:t>
            </a:r>
            <a:r>
              <a:rPr kumimoji="0" lang="ko-KR" alt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개체수</a:t>
            </a:r>
            <a:r>
              <a:rPr kumimoji="0" lang="ko-KR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 증가 요인의 </a:t>
            </a:r>
            <a:r>
              <a:rPr kumimoji="0" lang="ko-K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파악</a:t>
            </a:r>
            <a:r>
              <a:rPr kumimoji="0" lang="en-US" altLang="ko-KR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_</a:t>
            </a:r>
            <a:r>
              <a:rPr kumimoji="0" lang="ko-K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데이터 전처리</a:t>
            </a:r>
            <a:endParaRPr kumimoji="0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58200" y="1390306"/>
            <a:ext cx="1891215" cy="63778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NaN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 처리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6" name="Google Shape;107;p6"/>
          <p:cNvSpPr txBox="1"/>
          <p:nvPr/>
        </p:nvSpPr>
        <p:spPr>
          <a:xfrm>
            <a:off x="667777" y="1719395"/>
            <a:ext cx="7643885" cy="421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▶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데이터프레임의 통계량을 보고 치우침 정도를 파악하여 어떤 값으로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NaN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을 채울 지 결정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10961" t="51666" r="34437" b="41546"/>
          <a:stretch/>
        </p:blipFill>
        <p:spPr>
          <a:xfrm>
            <a:off x="477224" y="5343358"/>
            <a:ext cx="2011680" cy="22444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12089" t="57197" r="33309" b="36015"/>
          <a:stretch/>
        </p:blipFill>
        <p:spPr>
          <a:xfrm>
            <a:off x="477224" y="5829828"/>
            <a:ext cx="2011680" cy="22444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11863" t="68259" r="33535" b="24953"/>
          <a:stretch/>
        </p:blipFill>
        <p:spPr>
          <a:xfrm>
            <a:off x="4499352" y="5343358"/>
            <a:ext cx="2011680" cy="22444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11864" t="79321" r="30601" b="14130"/>
          <a:stretch/>
        </p:blipFill>
        <p:spPr>
          <a:xfrm>
            <a:off x="4499352" y="5862238"/>
            <a:ext cx="2119746" cy="2165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2426688" y="5319848"/>
            <a:ext cx="1931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: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없는 데이터는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0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으로 채움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wun Dodum" panose="020B0600000101010101" charset="-127"/>
              <a:ea typeface="Gowun Dodum" panose="020B0600000101010101" charset="-127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4594" y="5740388"/>
            <a:ext cx="2009515" cy="461665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: mean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과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50%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값이 비슷하므로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mean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값으로 채움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wun Dodum" panose="020B0600000101010101" charset="-127"/>
              <a:ea typeface="Gowun Dodum" panose="020B0600000101010101" charset="-127"/>
              <a:cs typeface="Arial"/>
              <a:sym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6009" y="5832008"/>
            <a:ext cx="2098769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: mean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과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50%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값이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차이나므로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median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값으로 채움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04558" y="5215488"/>
            <a:ext cx="207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: mean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과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50%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값이 비슷하므로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mean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값으로 채움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wun Dodum" panose="020B0600000101010101" charset="-127"/>
              <a:ea typeface="Gowun Dodum" panose="020B0600000101010101" charset="-127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5123" t="15148" r="770"/>
          <a:stretch/>
        </p:blipFill>
        <p:spPr>
          <a:xfrm>
            <a:off x="1195533" y="2378508"/>
            <a:ext cx="6787881" cy="257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2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61060a5f5_4_1"/>
          <p:cNvSpPr/>
          <p:nvPr/>
        </p:nvSpPr>
        <p:spPr>
          <a:xfrm>
            <a:off x="0" y="0"/>
            <a:ext cx="9144000" cy="3069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73;p3"/>
          <p:cNvSpPr/>
          <p:nvPr/>
        </p:nvSpPr>
        <p:spPr>
          <a:xfrm>
            <a:off x="374575" y="1009779"/>
            <a:ext cx="8470299" cy="5558076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22;g2561060a5f5_4_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6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2" name="Google Shape;121;g2561060a5f5_4_1"/>
          <p:cNvSpPr txBox="1"/>
          <p:nvPr/>
        </p:nvSpPr>
        <p:spPr>
          <a:xfrm>
            <a:off x="374575" y="332650"/>
            <a:ext cx="65136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2 | </a:t>
            </a:r>
            <a:r>
              <a:rPr kumimoji="0" lang="ko-KR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모기 </a:t>
            </a:r>
            <a:r>
              <a:rPr kumimoji="0" lang="ko-KR" altLang="en-US" sz="2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개체수</a:t>
            </a:r>
            <a:r>
              <a:rPr kumimoji="0" lang="ko-KR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 증가 요인의 </a:t>
            </a:r>
            <a:r>
              <a:rPr kumimoji="0" lang="ko-K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파악</a:t>
            </a:r>
            <a:r>
              <a:rPr kumimoji="0" lang="en-US" altLang="ko-KR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_</a:t>
            </a:r>
            <a:r>
              <a:rPr kumimoji="0" lang="ko-KR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데이터 전처리</a:t>
            </a:r>
            <a:endParaRPr kumimoji="0" sz="2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58200" y="1390306"/>
            <a:ext cx="1891215" cy="63778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이상치 처리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6" name="Google Shape;107;p6"/>
          <p:cNvSpPr txBox="1"/>
          <p:nvPr/>
        </p:nvSpPr>
        <p:spPr>
          <a:xfrm>
            <a:off x="667777" y="1719395"/>
            <a:ext cx="7643885" cy="421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▶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 boxplot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그래프를 참고하여 이상치 파악 및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wun Dodum"/>
                <a:ea typeface="Gowun Dodum"/>
                <a:cs typeface="Gowun Dodum"/>
                <a:sym typeface="Gowun Dodum"/>
              </a:rPr>
              <a:t>처리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956" y="2737708"/>
            <a:ext cx="4572000" cy="30575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36797" y="2850894"/>
            <a:ext cx="398584" cy="937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3807" y="2408619"/>
            <a:ext cx="6265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*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이상치 삭제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: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그래프에 표시되어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있는 이상치 데이터가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 연속되지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wun Dodum" panose="020B0600000101010101" charset="-127"/>
                <a:ea typeface="Gowun Dodum" panose="020B0600000101010101" charset="-127"/>
                <a:cs typeface="Arial"/>
                <a:sym typeface="Arial"/>
              </a:rPr>
              <a:t>않으므로 삭제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wun Dodum" panose="020B0600000101010101" charset="-127"/>
              <a:ea typeface="Gowun Dodum" panose="020B0600000101010101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39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/>
          <p:nvPr/>
        </p:nvSpPr>
        <p:spPr>
          <a:xfrm>
            <a:off x="0" y="0"/>
            <a:ext cx="9144000" cy="3069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73;p3"/>
          <p:cNvSpPr/>
          <p:nvPr/>
        </p:nvSpPr>
        <p:spPr>
          <a:xfrm>
            <a:off x="372275" y="1009779"/>
            <a:ext cx="8367650" cy="5558076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b="1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7</a:t>
            </a:r>
            <a:endParaRPr b="1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3" name="Google Shape;121;g2561060a5f5_4_1"/>
          <p:cNvSpPr txBox="1"/>
          <p:nvPr/>
        </p:nvSpPr>
        <p:spPr>
          <a:xfrm>
            <a:off x="374575" y="332650"/>
            <a:ext cx="65136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dirty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2 | 모기 </a:t>
            </a:r>
            <a:r>
              <a:rPr lang="ko-KR" sz="2100" dirty="0" err="1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개체수</a:t>
            </a:r>
            <a:r>
              <a:rPr lang="ko-KR" sz="2100" dirty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 증가 요인의 파악</a:t>
            </a:r>
            <a:endParaRPr sz="2100" b="1" i="0" u="none" strike="noStrike" cap="none" dirty="0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EEC075-95FC-AD9D-0EB8-26EBD0279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80" b="1365"/>
          <a:stretch/>
        </p:blipFill>
        <p:spPr>
          <a:xfrm>
            <a:off x="749296" y="1653064"/>
            <a:ext cx="4136952" cy="466800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5201247" y="1323975"/>
            <a:ext cx="1228127" cy="7509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algn="ctr"/>
            <a:r>
              <a:rPr lang="ko-KR" altLang="en-US" b="1" dirty="0" smtClean="0"/>
              <a:t>변수 설정</a:t>
            </a:r>
            <a:endParaRPr lang="ko-KR" altLang="en-US" b="1" dirty="0"/>
          </a:p>
        </p:txBody>
      </p:sp>
      <p:sp>
        <p:nvSpPr>
          <p:cNvPr id="107" name="Google Shape;107;p6"/>
          <p:cNvSpPr txBox="1"/>
          <p:nvPr/>
        </p:nvSpPr>
        <p:spPr>
          <a:xfrm>
            <a:off x="5110824" y="1653064"/>
            <a:ext cx="3404525" cy="1127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ko-KR" dirty="0">
                <a:latin typeface="Gowun Dodum"/>
                <a:ea typeface="Gowun Dodum"/>
                <a:cs typeface="Gowun Dodum"/>
                <a:sym typeface="Gowun Dodum"/>
              </a:rPr>
              <a:t>▶ </a:t>
            </a:r>
            <a:r>
              <a:rPr lang="ko-KR" b="1" dirty="0" smtClean="0">
                <a:latin typeface="Gowun Dodum"/>
                <a:ea typeface="Gowun Dodum"/>
                <a:cs typeface="Gowun Dodum"/>
                <a:sym typeface="Gowun Dodum"/>
              </a:rPr>
              <a:t>독립변수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: </a:t>
            </a:r>
            <a:endParaRPr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‘기온’, ‘강수량’, ‘풍속’, ‘상대습도’, ‘</a:t>
            </a:r>
            <a:r>
              <a:rPr lang="ko-KR" dirty="0" smtClean="0">
                <a:latin typeface="Gowun Dodum"/>
                <a:ea typeface="Gowun Dodum"/>
                <a:cs typeface="Gowun Dodum"/>
                <a:sym typeface="Gowun Dodum"/>
              </a:rPr>
              <a:t>일조</a:t>
            </a:r>
            <a:r>
              <a:rPr lang="en-US" altLang="ko-KR" dirty="0" smtClean="0"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dirty="0" smtClean="0">
                <a:latin typeface="Gowun Dodum"/>
                <a:ea typeface="Gowun Dodum"/>
                <a:cs typeface="Gowun Dodum"/>
                <a:sym typeface="Gowun Dodum"/>
              </a:rPr>
              <a:t>시간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’, ‘</a:t>
            </a:r>
            <a:r>
              <a:rPr lang="ko-KR" dirty="0" err="1">
                <a:latin typeface="Gowun Dodum"/>
                <a:ea typeface="Gowun Dodum"/>
                <a:cs typeface="Gowun Dodum"/>
                <a:sym typeface="Gowun Dodum"/>
              </a:rPr>
              <a:t>전운량</a:t>
            </a:r>
            <a:r>
              <a:rPr lang="ko-KR" dirty="0" smtClean="0">
                <a:latin typeface="Gowun Dodum"/>
                <a:ea typeface="Gowun Dodum"/>
                <a:cs typeface="Gowun Dodum"/>
                <a:sym typeface="Gowun Dodum"/>
              </a:rPr>
              <a:t>’</a:t>
            </a:r>
            <a:endParaRPr lang="en-US" altLang="ko-KR" dirty="0" smtClean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Gowun Dodum"/>
              <a:ea typeface="Gowun Dodum"/>
              <a:cs typeface="Gowun Dodum"/>
              <a:sym typeface="Gowun Dodum"/>
            </a:endParaRPr>
          </a:p>
          <a:p>
            <a:pPr lvl="0"/>
            <a:r>
              <a:rPr lang="ko-KR" altLang="ko-KR" dirty="0">
                <a:latin typeface="Gowun Dodum"/>
                <a:ea typeface="Gowun Dodum"/>
                <a:cs typeface="Gowun Dodum"/>
                <a:sym typeface="Gowun Dodum"/>
              </a:rPr>
              <a:t>▶ </a:t>
            </a:r>
            <a:r>
              <a:rPr lang="ko-KR" b="1" dirty="0" smtClean="0">
                <a:latin typeface="Gowun Dodum"/>
                <a:ea typeface="Gowun Dodum"/>
                <a:cs typeface="Gowun Dodum"/>
                <a:sym typeface="Gowun Dodum"/>
              </a:rPr>
              <a:t>종속변수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: ‘평균 </a:t>
            </a:r>
            <a:r>
              <a:rPr lang="ko-KR" dirty="0" err="1">
                <a:latin typeface="Gowun Dodum"/>
                <a:ea typeface="Gowun Dodum"/>
                <a:cs typeface="Gowun Dodum"/>
                <a:sym typeface="Gowun Dodum"/>
              </a:rPr>
              <a:t>모기지수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’</a:t>
            </a:r>
            <a:endParaRPr dirty="0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79000" y="1721795"/>
            <a:ext cx="540575" cy="600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45325" y="5106818"/>
            <a:ext cx="540575" cy="674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01247" y="3003280"/>
            <a:ext cx="1228127" cy="7509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algn="ctr"/>
            <a:r>
              <a:rPr lang="ko-KR" altLang="en-US" b="1" dirty="0" smtClean="0"/>
              <a:t>분석 방법</a:t>
            </a:r>
            <a:endParaRPr lang="ko-KR" altLang="en-US" b="1" dirty="0"/>
          </a:p>
        </p:txBody>
      </p:sp>
      <p:sp>
        <p:nvSpPr>
          <p:cNvPr id="108" name="Google Shape;108;p6"/>
          <p:cNvSpPr txBox="1"/>
          <p:nvPr/>
        </p:nvSpPr>
        <p:spPr>
          <a:xfrm>
            <a:off x="5110824" y="3331155"/>
            <a:ext cx="3404525" cy="932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ko-KR" dirty="0">
                <a:latin typeface="Gowun Dodum"/>
                <a:ea typeface="Gowun Dodum"/>
                <a:cs typeface="Gowun Dodum"/>
                <a:sym typeface="Gowun Dodum"/>
              </a:rPr>
              <a:t>▶ 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독립변수와 종속변수 간의 </a:t>
            </a:r>
            <a:endParaRPr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u="sng" dirty="0">
                <a:latin typeface="Gowun Dodum"/>
                <a:ea typeface="Gowun Dodum"/>
                <a:cs typeface="Gowun Dodum"/>
                <a:sym typeface="Gowun Dodum"/>
              </a:rPr>
              <a:t>상관관계를 시각화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하기 위한 목적으로 </a:t>
            </a:r>
            <a:endParaRPr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>
                <a:latin typeface="Gowun Dodum"/>
                <a:ea typeface="Gowun Dodum"/>
                <a:cs typeface="Gowun Dodum"/>
                <a:sym typeface="Gowun Dodum"/>
              </a:rPr>
              <a:t>Heatmap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 사용.</a:t>
            </a:r>
            <a:endParaRPr dirty="0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01247" y="4417560"/>
            <a:ext cx="1228127" cy="7509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algn="ctr"/>
            <a:r>
              <a:rPr lang="ko-KR" altLang="en-US" b="1" smtClean="0"/>
              <a:t>분석 결과</a:t>
            </a:r>
            <a:endParaRPr lang="ko-KR" altLang="en-US" b="1" dirty="0"/>
          </a:p>
        </p:txBody>
      </p:sp>
      <p:sp>
        <p:nvSpPr>
          <p:cNvPr id="109" name="Google Shape;109;p6"/>
          <p:cNvSpPr txBox="1"/>
          <p:nvPr/>
        </p:nvSpPr>
        <p:spPr>
          <a:xfrm>
            <a:off x="5110825" y="4725255"/>
            <a:ext cx="3404525" cy="147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▶ </a:t>
            </a:r>
            <a:r>
              <a:rPr lang="ko-KR" dirty="0" err="1">
                <a:latin typeface="Gowun Dodum"/>
                <a:ea typeface="Gowun Dodum"/>
                <a:cs typeface="Gowun Dodum"/>
                <a:sym typeface="Gowun Dodum"/>
              </a:rPr>
              <a:t>Heatmap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 확인 결과, 여러 독립변수 중 </a:t>
            </a:r>
            <a:endParaRPr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‘</a:t>
            </a:r>
            <a:r>
              <a:rPr lang="ko-KR" dirty="0" err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기온</a:t>
            </a:r>
            <a:r>
              <a:rPr lang="ko-KR" dirty="0" err="1">
                <a:latin typeface="Gowun Dodum"/>
                <a:ea typeface="Gowun Dodum"/>
                <a:cs typeface="Gowun Dodum"/>
                <a:sym typeface="Gowun Dodum"/>
              </a:rPr>
              <a:t>’과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 평균 </a:t>
            </a:r>
            <a:r>
              <a:rPr lang="ko-KR" dirty="0" err="1">
                <a:latin typeface="Gowun Dodum"/>
                <a:ea typeface="Gowun Dodum"/>
                <a:cs typeface="Gowun Dodum"/>
                <a:sym typeface="Gowun Dodum"/>
              </a:rPr>
              <a:t>모기지수의</a:t>
            </a:r>
            <a:r>
              <a:rPr 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상관관계가 </a:t>
            </a:r>
            <a:endParaRPr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0.51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로 가장 높음.</a:t>
            </a:r>
            <a:endParaRPr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owun Dodum"/>
              <a:ea typeface="Gowun Dodum"/>
              <a:cs typeface="Gowun Dodum"/>
              <a:sym typeface="Gowun Dod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▶ 따라서, ‘</a:t>
            </a:r>
            <a:r>
              <a:rPr lang="ko-KR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모기 </a:t>
            </a:r>
            <a:r>
              <a:rPr lang="ko-KR" b="1" dirty="0" err="1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개체수</a:t>
            </a:r>
            <a:r>
              <a:rPr lang="ko-KR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b="1" dirty="0" err="1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증가’의</a:t>
            </a:r>
            <a:r>
              <a:rPr lang="ko-KR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 가장 큰 </a:t>
            </a:r>
            <a:r>
              <a:rPr lang="ko-KR" b="1" dirty="0" smtClean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요인</a:t>
            </a:r>
            <a:r>
              <a:rPr lang="ko-KR" dirty="0" smtClean="0">
                <a:latin typeface="Gowun Dodum"/>
                <a:ea typeface="Gowun Dodum"/>
                <a:cs typeface="Gowun Dodum"/>
                <a:sym typeface="Gowun Dodum"/>
              </a:rPr>
              <a:t>은</a:t>
            </a:r>
            <a:r>
              <a:rPr lang="en-US" altLang="ko-KR" dirty="0" smtClean="0"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-KR" dirty="0" smtClean="0">
                <a:latin typeface="Gowun Dodum"/>
                <a:ea typeface="Gowun Dodum"/>
                <a:cs typeface="Gowun Dodum"/>
                <a:sym typeface="Gowun Dodum"/>
              </a:rPr>
              <a:t>‘</a:t>
            </a:r>
            <a:r>
              <a:rPr lang="ko-KR" b="1" dirty="0" err="1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기온</a:t>
            </a:r>
            <a:r>
              <a:rPr lang="ko-KR" dirty="0" err="1">
                <a:latin typeface="Gowun Dodum"/>
                <a:ea typeface="Gowun Dodum"/>
                <a:cs typeface="Gowun Dodum"/>
                <a:sym typeface="Gowun Dodum"/>
              </a:rPr>
              <a:t>’임을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 알 수 있음</a:t>
            </a:r>
            <a:endParaRPr dirty="0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8" name="Google Shape;88;g22b0798ec6e_0_22"/>
          <p:cNvSpPr txBox="1"/>
          <p:nvPr/>
        </p:nvSpPr>
        <p:spPr>
          <a:xfrm>
            <a:off x="1078549" y="1284248"/>
            <a:ext cx="3386296" cy="31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smtClean="0">
                <a:latin typeface="Gowun Dodum"/>
                <a:ea typeface="Gowun Dodum"/>
                <a:cs typeface="Gowun Dodum"/>
                <a:sym typeface="Gowun Dodum"/>
              </a:rPr>
              <a:t>&lt; </a:t>
            </a:r>
            <a:r>
              <a:rPr lang="ko-KR" altLang="en-US" sz="1200" b="1" dirty="0" smtClean="0">
                <a:latin typeface="Gowun Dodum"/>
                <a:ea typeface="Gowun Dodum"/>
                <a:cs typeface="Gowun Dodum"/>
                <a:sym typeface="Gowun Dodum"/>
              </a:rPr>
              <a:t>변수들간의 상관 관계를 보여주는 </a:t>
            </a:r>
            <a:r>
              <a:rPr lang="en-US" altLang="ko-KR" sz="1200" b="1" dirty="0" err="1" smtClean="0">
                <a:latin typeface="Gowun Dodum"/>
                <a:ea typeface="Gowun Dodum"/>
                <a:cs typeface="Gowun Dodum"/>
                <a:sym typeface="Gowun Dodum"/>
              </a:rPr>
              <a:t>Heatmap</a:t>
            </a:r>
            <a:r>
              <a:rPr lang="en-US" altLang="ko-KR" sz="1200" b="1" dirty="0" smtClean="0">
                <a:latin typeface="Gowun Dodum"/>
                <a:ea typeface="Gowun Dodum"/>
                <a:cs typeface="Gowun Dodum"/>
                <a:sym typeface="Gowun Dodum"/>
              </a:rPr>
              <a:t> &gt;</a:t>
            </a:r>
            <a:endParaRPr sz="1200" b="1" dirty="0"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61060a5f5_4_1"/>
          <p:cNvSpPr/>
          <p:nvPr/>
        </p:nvSpPr>
        <p:spPr>
          <a:xfrm>
            <a:off x="0" y="0"/>
            <a:ext cx="9144000" cy="3069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73;p3"/>
          <p:cNvSpPr/>
          <p:nvPr/>
        </p:nvSpPr>
        <p:spPr>
          <a:xfrm>
            <a:off x="372275" y="1009779"/>
            <a:ext cx="8367650" cy="5558076"/>
          </a:xfrm>
          <a:prstGeom prst="roundRect">
            <a:avLst>
              <a:gd name="adj" fmla="val 9138"/>
            </a:avLst>
          </a:prstGeom>
          <a:solidFill>
            <a:srgbClr val="F3F3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561060a5f5_4_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b="1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8</a:t>
            </a:r>
            <a:endParaRPr b="1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23" name="Google Shape;123;g2561060a5f5_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1" y="2124075"/>
            <a:ext cx="4255746" cy="31668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g2561060a5f5_4_1"/>
          <p:cNvCxnSpPr/>
          <p:nvPr/>
        </p:nvCxnSpPr>
        <p:spPr>
          <a:xfrm rot="10800000" flipH="1">
            <a:off x="1404271" y="3144375"/>
            <a:ext cx="2067600" cy="1159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121;g2561060a5f5_4_1"/>
          <p:cNvSpPr txBox="1"/>
          <p:nvPr/>
        </p:nvSpPr>
        <p:spPr>
          <a:xfrm>
            <a:off x="374575" y="332650"/>
            <a:ext cx="65136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dirty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2 | 모기 </a:t>
            </a:r>
            <a:r>
              <a:rPr lang="ko-KR" sz="2100" dirty="0" err="1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개체수</a:t>
            </a:r>
            <a:r>
              <a:rPr lang="ko-KR" sz="2100" dirty="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 증가 요인의 파악</a:t>
            </a:r>
            <a:endParaRPr sz="2100" b="1" i="0" u="none" strike="noStrike" cap="none" dirty="0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66383" y="1536435"/>
            <a:ext cx="1228127" cy="7509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algn="ctr"/>
            <a:r>
              <a:rPr lang="ko-KR" altLang="en-US" b="1" dirty="0" smtClean="0"/>
              <a:t>변수 설정</a:t>
            </a:r>
            <a:endParaRPr lang="ko-KR" altLang="en-US" b="1" dirty="0"/>
          </a:p>
        </p:txBody>
      </p:sp>
      <p:sp>
        <p:nvSpPr>
          <p:cNvPr id="23" name="Google Shape;107;p6"/>
          <p:cNvSpPr txBox="1"/>
          <p:nvPr/>
        </p:nvSpPr>
        <p:spPr>
          <a:xfrm>
            <a:off x="5075960" y="1865524"/>
            <a:ext cx="3448800" cy="664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ko-KR" dirty="0">
                <a:latin typeface="Gowun Dodum"/>
                <a:ea typeface="Gowun Dodum"/>
                <a:cs typeface="Gowun Dodum"/>
                <a:sym typeface="Gowun Dodum"/>
              </a:rPr>
              <a:t>▶ </a:t>
            </a:r>
            <a:r>
              <a:rPr lang="ko-KR" b="1" dirty="0" smtClean="0">
                <a:latin typeface="Gowun Dodum"/>
                <a:ea typeface="Gowun Dodum"/>
                <a:cs typeface="Gowun Dodum"/>
                <a:sym typeface="Gowun Dodum"/>
              </a:rPr>
              <a:t>독립변수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: </a:t>
            </a:r>
            <a:r>
              <a:rPr lang="ko-KR" dirty="0" smtClean="0">
                <a:latin typeface="Gowun Dodum"/>
                <a:ea typeface="Gowun Dodum"/>
                <a:cs typeface="Gowun Dodum"/>
                <a:sym typeface="Gowun Dodum"/>
              </a:rPr>
              <a:t>‘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기온</a:t>
            </a:r>
            <a:r>
              <a:rPr lang="ko-KR" dirty="0" smtClean="0">
                <a:latin typeface="Gowun Dodum"/>
                <a:ea typeface="Gowun Dodum"/>
                <a:cs typeface="Gowun Dodum"/>
                <a:sym typeface="Gowun Dodum"/>
              </a:rPr>
              <a:t>’</a:t>
            </a:r>
            <a:endParaRPr lang="en-US" altLang="ko-KR" dirty="0" smtClean="0">
              <a:latin typeface="Gowun Dodum"/>
              <a:ea typeface="Gowun Dodum"/>
              <a:cs typeface="Gowun Dodum"/>
              <a:sym typeface="Gowun Dodum"/>
            </a:endParaRPr>
          </a:p>
          <a:p>
            <a:pPr lvl="0"/>
            <a:endParaRPr sz="400" dirty="0">
              <a:latin typeface="Gowun Dodum"/>
              <a:ea typeface="Gowun Dodum"/>
              <a:cs typeface="Gowun Dodum"/>
              <a:sym typeface="Gowun Dodum"/>
            </a:endParaRPr>
          </a:p>
          <a:p>
            <a:pPr lvl="0"/>
            <a:r>
              <a:rPr lang="ko-KR" altLang="ko-KR" dirty="0">
                <a:latin typeface="Gowun Dodum"/>
                <a:ea typeface="Gowun Dodum"/>
                <a:cs typeface="Gowun Dodum"/>
                <a:sym typeface="Gowun Dodum"/>
              </a:rPr>
              <a:t>▶ </a:t>
            </a:r>
            <a:r>
              <a:rPr lang="ko-KR" b="1" dirty="0" smtClean="0">
                <a:latin typeface="Gowun Dodum"/>
                <a:ea typeface="Gowun Dodum"/>
                <a:cs typeface="Gowun Dodum"/>
                <a:sym typeface="Gowun Dodum"/>
              </a:rPr>
              <a:t>종속변수</a:t>
            </a:r>
            <a:r>
              <a:rPr lang="ko-KR" dirty="0">
                <a:latin typeface="Gowun Dodum"/>
                <a:ea typeface="Gowun Dodum"/>
                <a:cs typeface="Gowun Dodum"/>
                <a:sym typeface="Gowun Dodum"/>
              </a:rPr>
              <a:t>: </a:t>
            </a:r>
            <a:r>
              <a:rPr lang="ko-KR" dirty="0" smtClean="0">
                <a:latin typeface="Gowun Dodum"/>
                <a:ea typeface="Gowun Dodum"/>
                <a:cs typeface="Gowun Dodum"/>
                <a:sym typeface="Gowun Dodum"/>
              </a:rPr>
              <a:t>‘</a:t>
            </a:r>
            <a:r>
              <a:rPr lang="ko-KR" altLang="en-US" dirty="0" smtClean="0">
                <a:latin typeface="Gowun Dodum"/>
                <a:ea typeface="Gowun Dodum"/>
                <a:cs typeface="Gowun Dodum"/>
                <a:sym typeface="Gowun Dodum"/>
              </a:rPr>
              <a:t>모기 </a:t>
            </a:r>
            <a:r>
              <a:rPr lang="ko-KR" altLang="en-US" dirty="0" err="1" smtClean="0">
                <a:latin typeface="Gowun Dodum"/>
                <a:ea typeface="Gowun Dodum"/>
                <a:cs typeface="Gowun Dodum"/>
                <a:sym typeface="Gowun Dodum"/>
              </a:rPr>
              <a:t>개체수</a:t>
            </a:r>
            <a:r>
              <a:rPr lang="ko-KR" dirty="0" smtClean="0">
                <a:latin typeface="Gowun Dodum"/>
                <a:ea typeface="Gowun Dodum"/>
                <a:cs typeface="Gowun Dodum"/>
                <a:sym typeface="Gowun Dodum"/>
              </a:rPr>
              <a:t>’</a:t>
            </a:r>
            <a:endParaRPr dirty="0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57510" y="2819638"/>
            <a:ext cx="1228127" cy="7509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algn="ctr"/>
            <a:r>
              <a:rPr lang="ko-KR" altLang="en-US" b="1" dirty="0" smtClean="0"/>
              <a:t>분석 방법</a:t>
            </a:r>
            <a:endParaRPr lang="ko-KR" altLang="en-US" b="1" dirty="0"/>
          </a:p>
        </p:txBody>
      </p:sp>
      <p:sp>
        <p:nvSpPr>
          <p:cNvPr id="128" name="Google Shape;128;g2561060a5f5_4_1"/>
          <p:cNvSpPr txBox="1"/>
          <p:nvPr/>
        </p:nvSpPr>
        <p:spPr>
          <a:xfrm>
            <a:off x="5051748" y="3134651"/>
            <a:ext cx="3437812" cy="1261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ko-KR" dirty="0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▶</a:t>
            </a:r>
            <a:r>
              <a:rPr lang="en-US" altLang="ko-KR" dirty="0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11</a:t>
            </a:r>
            <a:r>
              <a:rPr lang="ko-KR" altLang="en-US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월</a:t>
            </a:r>
            <a:r>
              <a:rPr lang="en-US" altLang="ko-KR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~4</a:t>
            </a:r>
            <a:r>
              <a:rPr lang="ko-KR" altLang="en-US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월은 모기 </a:t>
            </a:r>
            <a:r>
              <a:rPr lang="ko-KR" altLang="en-US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개체수가 수집되지 않았으며 </a:t>
            </a:r>
            <a:r>
              <a:rPr lang="ko-KR" altLang="ko-KR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27~30℃</a:t>
            </a:r>
            <a:r>
              <a:rPr lang="ko-KR" altLang="ko-KR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에서 최대 </a:t>
            </a:r>
            <a:r>
              <a:rPr lang="ko-KR" altLang="ko-KR" dirty="0" err="1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개체수를</a:t>
            </a:r>
            <a:r>
              <a:rPr lang="ko-KR" altLang="ko-KR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 보임</a:t>
            </a:r>
            <a:r>
              <a:rPr lang="ko-KR" altLang="ko-KR" dirty="0" smtClean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.</a:t>
            </a:r>
            <a:endParaRPr lang="en-US" altLang="ko-KR" dirty="0" smtClean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lvl="0"/>
            <a:endParaRPr lang="ko-KR" altLang="en-US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lvl="0"/>
            <a:r>
              <a:rPr lang="ko-KR" altLang="ko-KR" dirty="0">
                <a:solidFill>
                  <a:srgbClr val="111111"/>
                </a:solidFill>
                <a:latin typeface="Gowun Dodum"/>
                <a:ea typeface="Gowun Dodum"/>
                <a:cs typeface="Gowun Dodum"/>
                <a:sym typeface="Gowun Dodum"/>
              </a:rPr>
              <a:t>▶ </a:t>
            </a:r>
            <a:r>
              <a:rPr lang="ko-KR" altLang="en-US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이에 </a:t>
            </a:r>
            <a:r>
              <a:rPr lang="ko-KR" altLang="en-US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데이터의 전처리 과정을 진행하여</a:t>
            </a:r>
          </a:p>
          <a:p>
            <a:pPr lvl="0"/>
            <a:r>
              <a:rPr lang="en-US" altLang="ko-KR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5</a:t>
            </a:r>
            <a:r>
              <a:rPr lang="ko-KR" altLang="en-US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월</a:t>
            </a:r>
            <a:r>
              <a:rPr lang="en-US" altLang="ko-KR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~10</a:t>
            </a:r>
            <a:r>
              <a:rPr lang="ko-KR" altLang="en-US" b="1" dirty="0">
                <a:solidFill>
                  <a:srgbClr val="FF0000"/>
                </a:solidFill>
                <a:latin typeface="Gowun Dodum"/>
                <a:ea typeface="Gowun Dodum"/>
                <a:cs typeface="Gowun Dodum"/>
                <a:sym typeface="Gowun Dodum"/>
              </a:rPr>
              <a:t>월의 데이터</a:t>
            </a:r>
            <a:r>
              <a:rPr lang="ko-KR" altLang="en-US" dirty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를 기준으로 분석함</a:t>
            </a:r>
            <a:r>
              <a:rPr lang="en-US" altLang="ko-KR" dirty="0" smtClean="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.</a:t>
            </a:r>
            <a:endParaRPr lang="ko-KR" altLang="en-US" dirty="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08582" y="4617585"/>
            <a:ext cx="1228127" cy="7509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52000" rtlCol="0" anchor="t"/>
          <a:lstStyle/>
          <a:p>
            <a:pPr algn="ctr"/>
            <a:r>
              <a:rPr lang="ko-KR" altLang="en-US" b="1" smtClean="0"/>
              <a:t>분석 결과</a:t>
            </a:r>
            <a:endParaRPr lang="ko-KR" altLang="en-US" b="1" dirty="0"/>
          </a:p>
        </p:txBody>
      </p:sp>
      <p:sp>
        <p:nvSpPr>
          <p:cNvPr id="130" name="Google Shape;130;g2561060a5f5_4_1"/>
          <p:cNvSpPr txBox="1"/>
          <p:nvPr/>
        </p:nvSpPr>
        <p:spPr>
          <a:xfrm>
            <a:off x="5023360" y="4955544"/>
            <a:ext cx="3466200" cy="1089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▶ </a:t>
            </a:r>
            <a:r>
              <a:rPr lang="ko-KR" altLang="en-US" dirty="0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‘</a:t>
            </a:r>
            <a:r>
              <a:rPr lang="ko-KR" altLang="en-US" dirty="0" err="1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기온’과</a:t>
            </a:r>
            <a:r>
              <a:rPr lang="ko-KR" altLang="en-US" dirty="0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 ‘모기 </a:t>
            </a:r>
            <a:r>
              <a:rPr lang="ko-KR" altLang="en-US" dirty="0" err="1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개체수’의</a:t>
            </a:r>
            <a:r>
              <a:rPr lang="ko-KR" altLang="en-US" dirty="0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 정확한</a:t>
            </a:r>
          </a:p>
          <a:p>
            <a:pPr lvl="0"/>
            <a:r>
              <a:rPr lang="ko-KR" altLang="en-US" dirty="0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비례관계를 </a:t>
            </a:r>
            <a:r>
              <a:rPr lang="ko-KR" altLang="en-US" dirty="0" smtClean="0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확인한 결과</a:t>
            </a:r>
            <a:r>
              <a:rPr lang="en-US" altLang="ko-KR" dirty="0" smtClean="0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,</a:t>
            </a:r>
            <a:r>
              <a:rPr lang="ko-KR" altLang="en-US" dirty="0" smtClean="0">
                <a:solidFill>
                  <a:schemeClr val="dk1"/>
                </a:solidFill>
                <a:latin typeface="Gowun Dodum" panose="020B0600000101010101" charset="-127"/>
                <a:ea typeface="Gowun Dodum" panose="020B0600000101010101" charset="-127"/>
                <a:cs typeface="Gowun Dodum"/>
                <a:sym typeface="Gowun Dodum"/>
              </a:rPr>
              <a:t> </a:t>
            </a:r>
            <a:r>
              <a:rPr lang="ko-KR" altLang="en-US" dirty="0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‘</a:t>
            </a:r>
            <a:r>
              <a:rPr lang="ko-KR" altLang="en-US" b="1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기온의 </a:t>
            </a:r>
            <a:r>
              <a:rPr lang="ko-KR" altLang="en-US" b="1" dirty="0" err="1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상승</a:t>
            </a:r>
            <a:r>
              <a:rPr lang="ko-KR" altLang="en-US" dirty="0" err="1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’은</a:t>
            </a:r>
            <a:r>
              <a:rPr lang="ko-KR" altLang="en-US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‘</a:t>
            </a:r>
            <a:r>
              <a:rPr lang="ko-KR" altLang="en-US" b="1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모기 </a:t>
            </a:r>
            <a:r>
              <a:rPr lang="ko-KR" altLang="en-US" b="1" dirty="0" err="1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개체수</a:t>
            </a:r>
            <a:r>
              <a:rPr lang="ko-KR" altLang="en-US" b="1" dirty="0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증가’</a:t>
            </a:r>
            <a:r>
              <a:rPr lang="ko-KR" altLang="en-US" dirty="0" err="1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와</a:t>
            </a:r>
            <a:r>
              <a:rPr lang="ko-KR" altLang="en-US" dirty="0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 정비례의 </a:t>
            </a:r>
            <a:r>
              <a:rPr lang="ko-KR" altLang="en-US" dirty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관계임을 알 수 있음</a:t>
            </a:r>
            <a:r>
              <a:rPr lang="en-US" altLang="ko-KR" dirty="0" smtClean="0">
                <a:latin typeface="Gowun Dodum" panose="020B0600000101010101" charset="-127"/>
                <a:ea typeface="Gowun Dodum" panose="020B0600000101010101" charset="-127"/>
                <a:sym typeface="Gowun Dodum"/>
              </a:rPr>
              <a:t>.</a:t>
            </a:r>
            <a:endParaRPr lang="ko-KR" altLang="en-US" dirty="0">
              <a:latin typeface="Gowun Dodum" panose="020B0600000101010101" charset="-127"/>
              <a:ea typeface="Gowun Dodum" panose="020B0600000101010101" charset="-127"/>
              <a:sym typeface="Gowun Dodum"/>
            </a:endParaRPr>
          </a:p>
        </p:txBody>
      </p:sp>
      <p:sp>
        <p:nvSpPr>
          <p:cNvPr id="27" name="Google Shape;88;g22b0798ec6e_0_22"/>
          <p:cNvSpPr txBox="1"/>
          <p:nvPr/>
        </p:nvSpPr>
        <p:spPr>
          <a:xfrm>
            <a:off x="1078549" y="1750978"/>
            <a:ext cx="338629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smtClean="0">
                <a:latin typeface="Gowun Dodum"/>
                <a:ea typeface="Gowun Dodum"/>
                <a:cs typeface="Gowun Dodum"/>
                <a:sym typeface="Gowun Dodum"/>
              </a:rPr>
              <a:t>&lt; </a:t>
            </a:r>
            <a:r>
              <a:rPr lang="ko-KR" altLang="en-US" sz="1200" b="1" dirty="0" smtClean="0">
                <a:latin typeface="Gowun Dodum"/>
                <a:ea typeface="Gowun Dodum"/>
                <a:cs typeface="Gowun Dodum"/>
                <a:sym typeface="Gowun Dodum"/>
              </a:rPr>
              <a:t>기온에 따른 모기 </a:t>
            </a:r>
            <a:r>
              <a:rPr lang="ko-KR" altLang="en-US" sz="1200" b="1" dirty="0" err="1" smtClean="0">
                <a:latin typeface="Gowun Dodum"/>
                <a:ea typeface="Gowun Dodum"/>
                <a:cs typeface="Gowun Dodum"/>
                <a:sym typeface="Gowun Dodum"/>
              </a:rPr>
              <a:t>개체수</a:t>
            </a:r>
            <a:r>
              <a:rPr lang="ko-KR" altLang="en-US" sz="1200" b="1" dirty="0" smtClean="0">
                <a:latin typeface="Gowun Dodum"/>
                <a:ea typeface="Gowun Dodum"/>
                <a:cs typeface="Gowun Dodum"/>
                <a:sym typeface="Gowun Dodum"/>
              </a:rPr>
              <a:t> 변화</a:t>
            </a:r>
            <a:r>
              <a:rPr lang="en-US" altLang="ko-KR" sz="1200" b="1" dirty="0" smtClean="0">
                <a:latin typeface="Gowun Dodum"/>
                <a:ea typeface="Gowun Dodum"/>
                <a:cs typeface="Gowun Dodum"/>
                <a:sym typeface="Gowun Dodum"/>
              </a:rPr>
              <a:t>&gt;</a:t>
            </a:r>
            <a:endParaRPr sz="1200" b="1" dirty="0"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27189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1803</Words>
  <Application>Microsoft Office PowerPoint</Application>
  <PresentationFormat>화면 슬라이드 쇼(4:3)</PresentationFormat>
  <Paragraphs>287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청정원고딕 R</vt:lpstr>
      <vt:lpstr>Arial</vt:lpstr>
      <vt:lpstr>맑은 고딕</vt:lpstr>
      <vt:lpstr>Gowun Dodum</vt:lpstr>
      <vt:lpstr>Office 테마</vt:lpstr>
      <vt:lpstr>환경 오염과 모기 개체 수의 관계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환경오염과 모기 개체 수의 관계</dc:title>
  <dc:creator>네이버 한글캠페인</dc:creator>
  <cp:lastModifiedBy>Windows 사용자</cp:lastModifiedBy>
  <cp:revision>43</cp:revision>
  <dcterms:created xsi:type="dcterms:W3CDTF">2011-08-25T02:21:48Z</dcterms:created>
  <dcterms:modified xsi:type="dcterms:W3CDTF">2023-07-05T22:59:46Z</dcterms:modified>
</cp:coreProperties>
</file>