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0" r:id="rId12"/>
    <p:sldId id="279" r:id="rId13"/>
    <p:sldId id="282" r:id="rId14"/>
    <p:sldId id="281" r:id="rId15"/>
    <p:sldId id="283" r:id="rId16"/>
    <p:sldId id="285" r:id="rId17"/>
    <p:sldId id="286" r:id="rId18"/>
    <p:sldId id="287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599"/>
    <a:srgbClr val="F7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3" autoAdjust="0"/>
  </p:normalViewPr>
  <p:slideViewPr>
    <p:cSldViewPr>
      <p:cViewPr varScale="1">
        <p:scale>
          <a:sx n="45" d="100"/>
          <a:sy n="45" d="100"/>
        </p:scale>
        <p:origin x="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5D44-E899-4104-8BC1-CB0C7397095D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B851-06D6-4027-A82B-F83189BF0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regulation parameter</a:t>
            </a:r>
            <a:r>
              <a:rPr lang="ko-KR" altLang="en-US" dirty="0" smtClean="0"/>
              <a:t>가 커지면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목적 함수를 최소화하는 과정에서 </a:t>
            </a:r>
            <a:r>
              <a:rPr lang="en-US" altLang="ko-KR" dirty="0" smtClean="0"/>
              <a:t>norm</a:t>
            </a:r>
            <a:r>
              <a:rPr lang="ko-KR" altLang="en-US" dirty="0" smtClean="0"/>
              <a:t>이 작아지므로 규제가 강해졌다고 함</a:t>
            </a:r>
          </a:p>
          <a:p>
            <a:pPr lvl="1"/>
            <a:r>
              <a:rPr lang="ko-KR" altLang="en-US" dirty="0" smtClean="0"/>
              <a:t>너무 큰 </a:t>
            </a:r>
            <a:r>
              <a:rPr lang="en-US" altLang="ko-KR" dirty="0" smtClean="0"/>
              <a:t>regulation parameter(</a:t>
            </a:r>
            <a:r>
              <a:rPr lang="ko-KR" altLang="en-US" dirty="0" smtClean="0"/>
              <a:t>강한 규제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사용하면 과소 적합이 생길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가중치가 제대로 학습되지 못해 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/>
              <a:t>regulation parameter</a:t>
            </a:r>
            <a:r>
              <a:rPr lang="ko-KR" altLang="en-US" dirty="0" smtClean="0"/>
              <a:t>가 작아지면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규제가 </a:t>
            </a:r>
            <a:r>
              <a:rPr lang="ko-KR" altLang="en-US" dirty="0" err="1" smtClean="0"/>
              <a:t>약해졌다라고</a:t>
            </a:r>
            <a:r>
              <a:rPr lang="ko-KR" altLang="en-US" dirty="0" smtClean="0"/>
              <a:t> 할 </a:t>
            </a:r>
            <a:r>
              <a:rPr lang="ko-KR" altLang="en-US" dirty="0" err="1" smtClean="0"/>
              <a:t>수있음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너무 작은 </a:t>
            </a:r>
            <a:r>
              <a:rPr lang="en-US" altLang="ko-KR" dirty="0" smtClean="0"/>
              <a:t>regulation parameter(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약한 규제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사용하면 과대 적합을 해결하지 못할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62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8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Test_size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매개변수의 기본값은 </a:t>
            </a:r>
            <a:r>
              <a:rPr lang="en-US" altLang="ko-KR" dirty="0" smtClean="0"/>
              <a:t>0.25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7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Bayesian Ridge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한 종류로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데이터에 대한 사전 지식을 통합하여 모델의 가중치를 추정합니다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 분포를 정의하고 데이터를 통해 이 분포를 업데이트하여 사후 분포를 얻게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0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Bayesian Ridge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한 종류로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데이터에 대한 사전 지식을 통합하여 모델의 가중치를 추정합니다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 분포를 정의하고 데이터를 통해 이 분포를 업데이트하여 사후 분포를 얻게 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스태킹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성능 및 정확성은 다른 모델들과 비교했을 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중간정도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위치했습니다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26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예제 문제를 풀면서 처리했던 </a:t>
            </a:r>
            <a:r>
              <a:rPr lang="ko-KR" altLang="en-US" dirty="0" err="1" smtClean="0"/>
              <a:t>트러블슈팅</a:t>
            </a:r>
            <a:r>
              <a:rPr lang="ko-KR" altLang="en-US" dirty="0" smtClean="0"/>
              <a:t> 하나를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4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5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0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5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1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8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7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신체 지수를 나타내는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컬럼으로 이루어짐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5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B851-06D6-4027-A82B-F83189BF00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7391" y="4152900"/>
            <a:ext cx="1085321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 및 앙상블 기법</a:t>
            </a:r>
            <a:endParaRPr 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0956" y="3314700"/>
            <a:ext cx="678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2FA599"/>
                </a:solidFill>
              </a:rPr>
              <a:t>Regulation and E</a:t>
            </a:r>
            <a:r>
              <a:rPr lang="en-US" altLang="ko-KR" sz="3600" b="1" dirty="0" smtClean="0">
                <a:solidFill>
                  <a:srgbClr val="2FA599"/>
                </a:solidFill>
              </a:rPr>
              <a:t>nsemble  Method</a:t>
            </a:r>
            <a:endParaRPr lang="ko-KR" altLang="en-US" sz="3600" b="1" dirty="0">
              <a:solidFill>
                <a:srgbClr val="2FA599"/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466961" y="5803293"/>
            <a:ext cx="73540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kern="0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조윤재</a:t>
            </a:r>
            <a:r>
              <a:rPr lang="en-US" altLang="ko-KR" sz="2400" b="1" kern="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나창대</a:t>
            </a:r>
            <a:r>
              <a:rPr lang="en-US" altLang="ko-KR" sz="2400" b="1" kern="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김다연</a:t>
            </a:r>
            <a:r>
              <a:rPr lang="en-US" altLang="ko-KR" sz="2400" b="1" kern="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탁성대</a:t>
            </a:r>
            <a:r>
              <a:rPr lang="en-US" altLang="ko-KR" sz="2400" b="1" kern="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이현준</a:t>
            </a:r>
            <a:r>
              <a:rPr lang="en-US" altLang="ko-KR" sz="2400" b="1" kern="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고예진</a:t>
            </a:r>
            <a:endParaRPr lang="en-US" sz="100" b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219200" y="2596383"/>
            <a:ext cx="16687800" cy="2116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Kaggle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Body Fat Prediction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Dataset 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체지방 예측 데이터 셋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사용 목적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 밀도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(Density)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구하는 것은 실제로 많은 비용과 시간이 소요되므로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 지수 데이터를 활용하여 신체 밀도를 예측하는 모델 구축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09427"/>
              </p:ext>
            </p:extLst>
          </p:nvPr>
        </p:nvGraphicFramePr>
        <p:xfrm>
          <a:off x="2656956" y="5067300"/>
          <a:ext cx="12974088" cy="425819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62348">
                  <a:extLst>
                    <a:ext uri="{9D8B030D-6E8A-4147-A177-3AD203B41FA5}">
                      <a16:colId xmlns:a16="http://schemas.microsoft.com/office/drawing/2014/main" val="1058712085"/>
                    </a:ext>
                  </a:extLst>
                </a:gridCol>
                <a:gridCol w="2162348">
                  <a:extLst>
                    <a:ext uri="{9D8B030D-6E8A-4147-A177-3AD203B41FA5}">
                      <a16:colId xmlns:a16="http://schemas.microsoft.com/office/drawing/2014/main" val="872740279"/>
                    </a:ext>
                  </a:extLst>
                </a:gridCol>
                <a:gridCol w="2162348">
                  <a:extLst>
                    <a:ext uri="{9D8B030D-6E8A-4147-A177-3AD203B41FA5}">
                      <a16:colId xmlns:a16="http://schemas.microsoft.com/office/drawing/2014/main" val="3653788185"/>
                    </a:ext>
                  </a:extLst>
                </a:gridCol>
                <a:gridCol w="2162348">
                  <a:extLst>
                    <a:ext uri="{9D8B030D-6E8A-4147-A177-3AD203B41FA5}">
                      <a16:colId xmlns:a16="http://schemas.microsoft.com/office/drawing/2014/main" val="3920818878"/>
                    </a:ext>
                  </a:extLst>
                </a:gridCol>
                <a:gridCol w="2162348">
                  <a:extLst>
                    <a:ext uri="{9D8B030D-6E8A-4147-A177-3AD203B41FA5}">
                      <a16:colId xmlns:a16="http://schemas.microsoft.com/office/drawing/2014/main" val="1367956765"/>
                    </a:ext>
                  </a:extLst>
                </a:gridCol>
                <a:gridCol w="2162348">
                  <a:extLst>
                    <a:ext uri="{9D8B030D-6E8A-4147-A177-3AD203B41FA5}">
                      <a16:colId xmlns:a16="http://schemas.microsoft.com/office/drawing/2014/main" val="3987409404"/>
                    </a:ext>
                  </a:extLst>
                </a:gridCol>
              </a:tblGrid>
              <a:tr h="5141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dtype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dtype</a:t>
                      </a:r>
                      <a:endParaRPr lang="ko-KR" alt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81403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Density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 밀도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float64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Hip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엉덩이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572723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i="0" u="none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BodyFat</a:t>
                      </a:r>
                      <a:endParaRPr lang="en-US" altLang="ko-KR" sz="16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체지방 비율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float64</a:t>
                      </a:r>
                      <a:endParaRPr lang="ko-KR" altLang="en-US" sz="16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Thigh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허벅지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10278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int64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Knee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무릎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654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파운드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Ankle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발목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25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(inch)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Biceps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팔뚝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이두근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838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Neck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Forearm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팔뚝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전완근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94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Chest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가슴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Wrist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손목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98636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Abdomen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둘레</a:t>
                      </a: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float64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83297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56956" y="5588966"/>
            <a:ext cx="64870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71548" y="557524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자형 화살표 16"/>
          <p:cNvSpPr/>
          <p:nvPr/>
        </p:nvSpPr>
        <p:spPr>
          <a:xfrm rot="10800000" flipH="1">
            <a:off x="5105400" y="6617010"/>
            <a:ext cx="8534400" cy="1588217"/>
          </a:xfrm>
          <a:prstGeom prst="uturnArrow">
            <a:avLst>
              <a:gd name="adj1" fmla="val 8087"/>
              <a:gd name="adj2" fmla="val 8220"/>
              <a:gd name="adj3" fmla="val 18027"/>
              <a:gd name="adj4" fmla="val 43750"/>
              <a:gd name="adj5" fmla="val 85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219200" y="2555608"/>
            <a:ext cx="16535400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통계치를 확인하여 이상치 제거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36382" y="3391514"/>
            <a:ext cx="5666899" cy="3321368"/>
            <a:chOff x="3629501" y="3115430"/>
            <a:chExt cx="5666899" cy="33213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r="63676"/>
            <a:stretch/>
          </p:blipFill>
          <p:spPr>
            <a:xfrm>
              <a:off x="3629501" y="3115430"/>
              <a:ext cx="5666899" cy="332136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347447" y="4635637"/>
              <a:ext cx="914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19247" y="4637161"/>
              <a:ext cx="914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286081" y="3390900"/>
            <a:ext cx="5651183" cy="3268980"/>
            <a:chOff x="3645217" y="6595985"/>
            <a:chExt cx="5651183" cy="326898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r="63704"/>
            <a:stretch/>
          </p:blipFill>
          <p:spPr>
            <a:xfrm>
              <a:off x="3645217" y="6595985"/>
              <a:ext cx="5651183" cy="326898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5347447" y="8078075"/>
              <a:ext cx="914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19247" y="8078075"/>
              <a:ext cx="914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791" y="7616177"/>
            <a:ext cx="5301615" cy="10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219200" y="2525694"/>
            <a:ext cx="7467600" cy="199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Heatmap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변수들간의 상관 관계 확인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다중공선성이 있음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 변수들을 조합하여 새로운 열을 생성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다중공선성으로 발생할 수 있는 문제를 줄일 수 있음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99" y="1638300"/>
            <a:ext cx="8305800" cy="81497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l="1259" r="916"/>
          <a:stretch/>
        </p:blipFill>
        <p:spPr>
          <a:xfrm>
            <a:off x="1295401" y="4583877"/>
            <a:ext cx="7892142" cy="399926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400800" y="6017671"/>
            <a:ext cx="2786743" cy="256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219199" y="2525694"/>
            <a:ext cx="11430001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 startAt="4"/>
            </a:pP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표준화한 값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(z)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평균에서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양쪽으로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시그마 안에 있는 데이터만 남김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표준정규분포의 속성을 갖도록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재조정한 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Z-score 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평균으로부터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떨어진 정도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이상치 제거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66" y="3827561"/>
            <a:ext cx="3638522" cy="950833"/>
          </a:xfrm>
          <a:prstGeom prst="rect">
            <a:avLst/>
          </a:prstGeom>
        </p:spPr>
      </p:pic>
      <p:sp>
        <p:nvSpPr>
          <p:cNvPr id="12" name="Object 8"/>
          <p:cNvSpPr txBox="1"/>
          <p:nvPr/>
        </p:nvSpPr>
        <p:spPr>
          <a:xfrm>
            <a:off x="1219200" y="5277626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검증 데이터 분할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002"/>
          <p:cNvGrpSpPr/>
          <p:nvPr/>
        </p:nvGrpSpPr>
        <p:grpSpPr>
          <a:xfrm>
            <a:off x="1295400" y="5844571"/>
            <a:ext cx="813333" cy="30366"/>
            <a:chOff x="1280902" y="4874222"/>
            <a:chExt cx="813333" cy="30366"/>
          </a:xfrm>
        </p:grpSpPr>
        <p:pic>
          <p:nvPicPr>
            <p:cNvPr id="14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066" y="6505679"/>
            <a:ext cx="8481432" cy="760667"/>
          </a:xfrm>
          <a:prstGeom prst="rect">
            <a:avLst/>
          </a:prstGeom>
        </p:spPr>
      </p:pic>
      <p:sp>
        <p:nvSpPr>
          <p:cNvPr id="17" name="Object 8"/>
          <p:cNvSpPr txBox="1"/>
          <p:nvPr/>
        </p:nvSpPr>
        <p:spPr>
          <a:xfrm>
            <a:off x="1219200" y="5944414"/>
            <a:ext cx="10744200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train, test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 분할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1219200" y="7424100"/>
            <a:ext cx="11658600" cy="1285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정규화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scaling)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변수들이 서로 다른 스케일을 가지고 있기 때문에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scaling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모델의 성능을 향상시킬 수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PowerTransformer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데이터의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평균이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정규분포에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근사 하도록 조정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066" y="8818973"/>
            <a:ext cx="4221700" cy="9888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420600" y="1993522"/>
            <a:ext cx="5029200" cy="3640489"/>
            <a:chOff x="12420600" y="1993522"/>
            <a:chExt cx="5029200" cy="3640489"/>
          </a:xfrm>
        </p:grpSpPr>
        <p:pic>
          <p:nvPicPr>
            <p:cNvPr id="1028" name="Picture 4" descr="통계의 표준 정규 분포, 표준 편차 및 적용 범위. 경험적 규칙, 3-시그마 또는 68-95-99.7 규칙. 통계에 사용되는 가우스  분포 또는 종형 곡선. 삽화. 벡터. 로열티 무료 사진, 그림, 이미지 그리고 스톡포토그래피. Image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7" r="3716"/>
            <a:stretch/>
          </p:blipFill>
          <p:spPr bwMode="auto">
            <a:xfrm>
              <a:off x="12420600" y="1993522"/>
              <a:ext cx="5029200" cy="364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13127181" y="2450722"/>
              <a:ext cx="3581400" cy="26816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0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 및 성능 확인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57" y="3009900"/>
            <a:ext cx="7505243" cy="3587811"/>
          </a:xfrm>
          <a:prstGeom prst="rect">
            <a:avLst/>
          </a:prstGeom>
        </p:spPr>
      </p:pic>
      <p:sp>
        <p:nvSpPr>
          <p:cNvPr id="13" name="Object 8"/>
          <p:cNvSpPr txBox="1"/>
          <p:nvPr/>
        </p:nvSpPr>
        <p:spPr>
          <a:xfrm>
            <a:off x="1219200" y="2525694"/>
            <a:ext cx="10744200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모델 객체를 생성하여 리스트에 추가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1219200" y="6743700"/>
            <a:ext cx="10744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학습 시킨 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 score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RMSE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구하기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R2 score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결정 계수이며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회귀식의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정확도를 나타냄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b="32773"/>
          <a:stretch/>
        </p:blipFill>
        <p:spPr>
          <a:xfrm>
            <a:off x="1867357" y="7658100"/>
            <a:ext cx="5313141" cy="17975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76945" b="1031"/>
          <a:stretch/>
        </p:blipFill>
        <p:spPr>
          <a:xfrm>
            <a:off x="1867356" y="9410700"/>
            <a:ext cx="5313141" cy="5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19200" y="2525694"/>
            <a:ext cx="8382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 score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RMSE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비교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데이터셋에는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BayesianRidge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적용하는 것이 성능이 좋음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7811" y="3612535"/>
            <a:ext cx="5132589" cy="4909757"/>
            <a:chOff x="1702066" y="3095008"/>
            <a:chExt cx="5132589" cy="49097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2751" r="1347"/>
            <a:stretch/>
          </p:blipFill>
          <p:spPr>
            <a:xfrm>
              <a:off x="1702066" y="3095008"/>
              <a:ext cx="4697506" cy="4909757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702066" y="3537073"/>
              <a:ext cx="4697506" cy="4507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77853" y="3819455"/>
              <a:ext cx="256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Object 8"/>
          <p:cNvSpPr txBox="1"/>
          <p:nvPr/>
        </p:nvSpPr>
        <p:spPr>
          <a:xfrm>
            <a:off x="9753600" y="2525694"/>
            <a:ext cx="8077200" cy="86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값과 예측 값 비교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BayesianRidge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예측값으로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 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612535"/>
            <a:ext cx="6841808" cy="5144453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1314024" y="4277045"/>
            <a:ext cx="438576" cy="400691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블랜딩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스태킹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13" name="Object 8"/>
          <p:cNvSpPr txBox="1"/>
          <p:nvPr/>
        </p:nvSpPr>
        <p:spPr>
          <a:xfrm>
            <a:off x="1219200" y="2525694"/>
            <a:ext cx="8077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사용한 기본 모델의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학습할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모델 정의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결정 계수가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이상인 모델만 포함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1219200" y="4418861"/>
            <a:ext cx="8077200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값을 사용하여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모델 학습</a:t>
            </a:r>
            <a:endParaRPr lang="en-US" altLang="ko-KR" b="1" dirty="0" smtClean="0">
              <a:solidFill>
                <a:srgbClr val="2F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431979"/>
            <a:ext cx="12829908" cy="90012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920" y="4905745"/>
            <a:ext cx="6396680" cy="480975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4905745"/>
            <a:ext cx="6554411" cy="119171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6362700"/>
            <a:ext cx="5007721" cy="34737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512710" y="8039100"/>
            <a:ext cx="50077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999824" y="6896100"/>
            <a:ext cx="438576" cy="273677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8"/>
          <p:cNvSpPr txBox="1"/>
          <p:nvPr/>
        </p:nvSpPr>
        <p:spPr>
          <a:xfrm>
            <a:off x="11049000" y="9715500"/>
            <a:ext cx="5755160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StackingRegressor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실제값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대비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 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예제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Troubleshooting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13" name="Object 8"/>
          <p:cNvSpPr txBox="1"/>
          <p:nvPr/>
        </p:nvSpPr>
        <p:spPr>
          <a:xfrm>
            <a:off x="1219200" y="2640367"/>
            <a:ext cx="1607820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rain, test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나눌 때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설정했음에도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StackingRegressor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학습 및 예측을 반복할 때 마다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RMSE, R2 score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계속 달라짐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모델로 사용되는 모델을 생성할 때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해당되는 모델에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설정해줘야 하는데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누락하여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StackingRegressor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매번 달랐음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모델 중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RandomForestRegressor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GradientBoostingRegressor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때문에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지정해준 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StackingRegressor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학습하고 예측 값에 대한 평가를 확인한 결과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결과를 반환함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09" y="6975868"/>
            <a:ext cx="6428901" cy="18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/>
          <p:cNvSpPr/>
          <p:nvPr/>
        </p:nvSpPr>
        <p:spPr>
          <a:xfrm>
            <a:off x="16731342" y="7705344"/>
            <a:ext cx="1556657" cy="2581656"/>
          </a:xfrm>
          <a:prstGeom prst="rect">
            <a:avLst/>
          </a:prstGeom>
          <a:blipFill dpi="0" rotWithShape="1">
            <a:blip r:embed="rId2">
              <a:alphaModFix amt="6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89732" l="9375" r="89286">
                          <a14:foregroundMark x1="34375" y1="41518" x2="65179" y2="58482"/>
                          <a14:foregroundMark x1="58929" y1="53125" x2="40179" y2="5357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1" t="-8319" r="-108763" b="-17559"/>
            </a:stretch>
          </a:blipFill>
        </p:spPr>
      </p:sp>
      <p:sp>
        <p:nvSpPr>
          <p:cNvPr id="6" name="Object 4"/>
          <p:cNvSpPr txBox="1"/>
          <p:nvPr/>
        </p:nvSpPr>
        <p:spPr>
          <a:xfrm>
            <a:off x="5493258" y="4229100"/>
            <a:ext cx="730148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9600" b="1" dirty="0" smtClean="0">
                <a:solidFill>
                  <a:schemeClr val="bg1"/>
                </a:solidFill>
                <a:latin typeface="Noto Sans CJK KR Black" pitchFamily="34" charset="0"/>
                <a:cs typeface="Noto Sans CJK KR Black" pitchFamily="34" charset="0"/>
              </a:rPr>
              <a:t>hank you!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760303" y="1364929"/>
            <a:ext cx="107771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kern="0" spc="-2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3810000" y="4152900"/>
            <a:ext cx="4991412" cy="1105211"/>
            <a:chOff x="2704789" y="4741561"/>
            <a:chExt cx="4991412" cy="1105211"/>
          </a:xfrm>
        </p:grpSpPr>
        <p:sp>
          <p:nvSpPr>
            <p:cNvPr id="8" name="Object 8"/>
            <p:cNvSpPr txBox="1"/>
            <p:nvPr/>
          </p:nvSpPr>
          <p:spPr>
            <a:xfrm>
              <a:off x="4056615" y="5328796"/>
              <a:ext cx="363958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규제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(Lasso, Ridge)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056614" y="4766315"/>
              <a:ext cx="350004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b="1" dirty="0" smtClean="0">
                  <a:solidFill>
                    <a:srgbClr val="252525"/>
                  </a:solidFill>
                  <a:latin typeface="Noto Sans CJK KR Black" pitchFamily="34" charset="0"/>
                  <a:cs typeface="Noto Sans CJK KR Black" pitchFamily="34" charset="0"/>
                </a:rPr>
                <a:t>Contents</a:t>
              </a:r>
              <a:r>
                <a:rPr lang="en-US" sz="3000" b="1" dirty="0" smtClean="0">
                  <a:solidFill>
                    <a:srgbClr val="474948"/>
                  </a:solidFill>
                  <a:latin typeface="Noto Sans CJK KR Black" pitchFamily="34" charset="0"/>
                  <a:cs typeface="Noto Sans CJK KR Black" pitchFamily="34" charset="0"/>
                </a:rPr>
                <a:t> </a:t>
              </a:r>
              <a:r>
                <a:rPr lang="en-US" sz="3000" b="1" dirty="0" smtClean="0">
                  <a:solidFill>
                    <a:srgbClr val="2FA599"/>
                  </a:solidFill>
                  <a:latin typeface="Noto Sans CJK KR Black" pitchFamily="34" charset="0"/>
                  <a:cs typeface="Noto Sans CJK KR Black" pitchFamily="34" charset="0"/>
                </a:rPr>
                <a:t>01</a:t>
              </a:r>
              <a:endParaRPr lang="en-US" b="1" dirty="0"/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2704789" y="4741561"/>
              <a:ext cx="1105211" cy="1105211"/>
              <a:chOff x="2182150" y="4595945"/>
              <a:chExt cx="1471035" cy="147103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2150" y="4595945"/>
                <a:ext cx="1471035" cy="1471035"/>
              </a:xfrm>
              <a:prstGeom prst="rect">
                <a:avLst/>
              </a:prstGeom>
            </p:spPr>
          </p:pic>
        </p:grpSp>
        <p:grpSp>
          <p:nvGrpSpPr>
            <p:cNvPr id="29" name="그룹 1008"/>
            <p:cNvGrpSpPr/>
            <p:nvPr/>
          </p:nvGrpSpPr>
          <p:grpSpPr>
            <a:xfrm>
              <a:off x="2960051" y="4955719"/>
              <a:ext cx="594685" cy="594685"/>
              <a:chOff x="10488651" y="7885398"/>
              <a:chExt cx="791525" cy="791525"/>
            </a:xfrm>
          </p:grpSpPr>
          <p:pic>
            <p:nvPicPr>
              <p:cNvPr id="31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</p:grpSp>
      <p:grpSp>
        <p:nvGrpSpPr>
          <p:cNvPr id="32" name="그룹 31"/>
          <p:cNvGrpSpPr/>
          <p:nvPr/>
        </p:nvGrpSpPr>
        <p:grpSpPr>
          <a:xfrm>
            <a:off x="3810000" y="5906310"/>
            <a:ext cx="4991412" cy="1105211"/>
            <a:chOff x="2704789" y="4741561"/>
            <a:chExt cx="4991412" cy="1105211"/>
          </a:xfrm>
        </p:grpSpPr>
        <p:sp>
          <p:nvSpPr>
            <p:cNvPr id="34" name="Object 8"/>
            <p:cNvSpPr txBox="1"/>
            <p:nvPr/>
          </p:nvSpPr>
          <p:spPr>
            <a:xfrm>
              <a:off x="4056615" y="5328796"/>
              <a:ext cx="363958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엘라스틱넷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ElasticNet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Object 9"/>
            <p:cNvSpPr txBox="1"/>
            <p:nvPr/>
          </p:nvSpPr>
          <p:spPr>
            <a:xfrm>
              <a:off x="4056614" y="4766315"/>
              <a:ext cx="350004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b="1" dirty="0" smtClean="0">
                  <a:solidFill>
                    <a:srgbClr val="252525"/>
                  </a:solidFill>
                  <a:latin typeface="Noto Sans CJK KR Black" pitchFamily="34" charset="0"/>
                  <a:cs typeface="Noto Sans CJK KR Black" pitchFamily="34" charset="0"/>
                </a:rPr>
                <a:t>Contents</a:t>
              </a:r>
              <a:r>
                <a:rPr lang="en-US" sz="3000" b="1" dirty="0" smtClean="0">
                  <a:solidFill>
                    <a:srgbClr val="474948"/>
                  </a:solidFill>
                  <a:latin typeface="Noto Sans CJK KR Black" pitchFamily="34" charset="0"/>
                  <a:cs typeface="Noto Sans CJK KR Black" pitchFamily="34" charset="0"/>
                </a:rPr>
                <a:t> </a:t>
              </a:r>
              <a:r>
                <a:rPr lang="en-US" sz="3000" b="1" dirty="0" smtClean="0">
                  <a:solidFill>
                    <a:srgbClr val="2FA599"/>
                  </a:solidFill>
                  <a:latin typeface="Noto Sans CJK KR Black" pitchFamily="34" charset="0"/>
                  <a:cs typeface="Noto Sans CJK KR Black" pitchFamily="34" charset="0"/>
                </a:rPr>
                <a:t>02</a:t>
              </a:r>
              <a:endParaRPr lang="en-US" b="1" dirty="0"/>
            </a:p>
          </p:txBody>
        </p:sp>
        <p:grpSp>
          <p:nvGrpSpPr>
            <p:cNvPr id="37" name="그룹 1004"/>
            <p:cNvGrpSpPr/>
            <p:nvPr/>
          </p:nvGrpSpPr>
          <p:grpSpPr>
            <a:xfrm>
              <a:off x="2704789" y="4741561"/>
              <a:ext cx="1105211" cy="1105211"/>
              <a:chOff x="2182150" y="4595945"/>
              <a:chExt cx="1471035" cy="1471035"/>
            </a:xfrm>
          </p:grpSpPr>
          <p:pic>
            <p:nvPicPr>
              <p:cNvPr id="4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2150" y="4595945"/>
                <a:ext cx="1471035" cy="1471035"/>
              </a:xfrm>
              <a:prstGeom prst="rect">
                <a:avLst/>
              </a:prstGeom>
            </p:spPr>
          </p:pic>
        </p:grpSp>
        <p:grpSp>
          <p:nvGrpSpPr>
            <p:cNvPr id="38" name="그룹 1008"/>
            <p:cNvGrpSpPr/>
            <p:nvPr/>
          </p:nvGrpSpPr>
          <p:grpSpPr>
            <a:xfrm>
              <a:off x="2960051" y="4955719"/>
              <a:ext cx="594685" cy="594685"/>
              <a:chOff x="10488651" y="7885398"/>
              <a:chExt cx="791525" cy="791525"/>
            </a:xfrm>
          </p:grpSpPr>
          <p:pic>
            <p:nvPicPr>
              <p:cNvPr id="39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/>
          <p:cNvGrpSpPr/>
          <p:nvPr/>
        </p:nvGrpSpPr>
        <p:grpSpPr>
          <a:xfrm>
            <a:off x="3810000" y="7772089"/>
            <a:ext cx="4991412" cy="1105211"/>
            <a:chOff x="2704789" y="4741561"/>
            <a:chExt cx="4991412" cy="1105211"/>
          </a:xfrm>
        </p:grpSpPr>
        <p:sp>
          <p:nvSpPr>
            <p:cNvPr id="42" name="Object 8"/>
            <p:cNvSpPr txBox="1"/>
            <p:nvPr/>
          </p:nvSpPr>
          <p:spPr>
            <a:xfrm>
              <a:off x="4056615" y="5328796"/>
              <a:ext cx="363958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블랜딩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(Blending)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Object 9"/>
            <p:cNvSpPr txBox="1"/>
            <p:nvPr/>
          </p:nvSpPr>
          <p:spPr>
            <a:xfrm>
              <a:off x="4056614" y="4766315"/>
              <a:ext cx="350004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b="1" dirty="0" smtClean="0">
                  <a:solidFill>
                    <a:srgbClr val="252525"/>
                  </a:solidFill>
                  <a:latin typeface="Noto Sans CJK KR Black" pitchFamily="34" charset="0"/>
                  <a:cs typeface="Noto Sans CJK KR Black" pitchFamily="34" charset="0"/>
                </a:rPr>
                <a:t>Contents</a:t>
              </a:r>
              <a:r>
                <a:rPr lang="en-US" sz="3000" b="1" dirty="0" smtClean="0">
                  <a:solidFill>
                    <a:srgbClr val="474948"/>
                  </a:solidFill>
                  <a:latin typeface="Noto Sans CJK KR Black" pitchFamily="34" charset="0"/>
                  <a:cs typeface="Noto Sans CJK KR Black" pitchFamily="34" charset="0"/>
                </a:rPr>
                <a:t> </a:t>
              </a:r>
              <a:r>
                <a:rPr lang="en-US" sz="3000" b="1" dirty="0" smtClean="0">
                  <a:solidFill>
                    <a:srgbClr val="2FA599"/>
                  </a:solidFill>
                  <a:latin typeface="Noto Sans CJK KR Black" pitchFamily="34" charset="0"/>
                  <a:cs typeface="Noto Sans CJK KR Black" pitchFamily="34" charset="0"/>
                </a:rPr>
                <a:t>03</a:t>
              </a:r>
              <a:endParaRPr lang="en-US" b="1" dirty="0"/>
            </a:p>
          </p:txBody>
        </p:sp>
        <p:grpSp>
          <p:nvGrpSpPr>
            <p:cNvPr id="44" name="그룹 1004"/>
            <p:cNvGrpSpPr/>
            <p:nvPr/>
          </p:nvGrpSpPr>
          <p:grpSpPr>
            <a:xfrm>
              <a:off x="2704789" y="4741561"/>
              <a:ext cx="1105211" cy="1105211"/>
              <a:chOff x="2182150" y="4595945"/>
              <a:chExt cx="1471035" cy="1471035"/>
            </a:xfrm>
          </p:grpSpPr>
          <p:pic>
            <p:nvPicPr>
              <p:cNvPr id="47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2150" y="4595945"/>
                <a:ext cx="1471035" cy="1471035"/>
              </a:xfrm>
              <a:prstGeom prst="rect">
                <a:avLst/>
              </a:prstGeom>
            </p:spPr>
          </p:pic>
        </p:grpSp>
        <p:grpSp>
          <p:nvGrpSpPr>
            <p:cNvPr id="45" name="그룹 1008"/>
            <p:cNvGrpSpPr/>
            <p:nvPr/>
          </p:nvGrpSpPr>
          <p:grpSpPr>
            <a:xfrm>
              <a:off x="2960051" y="4955719"/>
              <a:ext cx="594685" cy="594685"/>
              <a:chOff x="10488651" y="7885398"/>
              <a:chExt cx="791525" cy="791525"/>
            </a:xfrm>
          </p:grpSpPr>
          <p:pic>
            <p:nvPicPr>
              <p:cNvPr id="46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</p:grpSp>
      <p:grpSp>
        <p:nvGrpSpPr>
          <p:cNvPr id="48" name="그룹 47"/>
          <p:cNvGrpSpPr/>
          <p:nvPr/>
        </p:nvGrpSpPr>
        <p:grpSpPr>
          <a:xfrm>
            <a:off x="9715188" y="4152900"/>
            <a:ext cx="4991412" cy="1105211"/>
            <a:chOff x="2704789" y="4741561"/>
            <a:chExt cx="4991412" cy="1105211"/>
          </a:xfrm>
        </p:grpSpPr>
        <p:sp>
          <p:nvSpPr>
            <p:cNvPr id="49" name="Object 8"/>
            <p:cNvSpPr txBox="1"/>
            <p:nvPr/>
          </p:nvSpPr>
          <p:spPr>
            <a:xfrm>
              <a:off x="4056615" y="5328796"/>
              <a:ext cx="363958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스태킹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(Stacking)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Object 9"/>
            <p:cNvSpPr txBox="1"/>
            <p:nvPr/>
          </p:nvSpPr>
          <p:spPr>
            <a:xfrm>
              <a:off x="4056614" y="4766315"/>
              <a:ext cx="350004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b="1" dirty="0" smtClean="0">
                  <a:solidFill>
                    <a:srgbClr val="252525"/>
                  </a:solidFill>
                  <a:latin typeface="Noto Sans CJK KR Black" pitchFamily="34" charset="0"/>
                  <a:cs typeface="Noto Sans CJK KR Black" pitchFamily="34" charset="0"/>
                </a:rPr>
                <a:t>Contents</a:t>
              </a:r>
              <a:r>
                <a:rPr lang="en-US" sz="3000" b="1" dirty="0" smtClean="0">
                  <a:solidFill>
                    <a:srgbClr val="474948"/>
                  </a:solidFill>
                  <a:latin typeface="Noto Sans CJK KR Black" pitchFamily="34" charset="0"/>
                  <a:cs typeface="Noto Sans CJK KR Black" pitchFamily="34" charset="0"/>
                </a:rPr>
                <a:t> </a:t>
              </a:r>
              <a:r>
                <a:rPr lang="en-US" sz="3000" b="1" dirty="0" smtClean="0">
                  <a:solidFill>
                    <a:srgbClr val="2FA599"/>
                  </a:solidFill>
                  <a:latin typeface="Noto Sans CJK KR Black" pitchFamily="34" charset="0"/>
                  <a:cs typeface="Noto Sans CJK KR Black" pitchFamily="34" charset="0"/>
                </a:rPr>
                <a:t>04</a:t>
              </a:r>
              <a:endParaRPr lang="en-US" b="1" dirty="0"/>
            </a:p>
          </p:txBody>
        </p:sp>
        <p:grpSp>
          <p:nvGrpSpPr>
            <p:cNvPr id="51" name="그룹 1004"/>
            <p:cNvGrpSpPr/>
            <p:nvPr/>
          </p:nvGrpSpPr>
          <p:grpSpPr>
            <a:xfrm>
              <a:off x="2704789" y="4741561"/>
              <a:ext cx="1105211" cy="1105211"/>
              <a:chOff x="2182150" y="4595945"/>
              <a:chExt cx="1471035" cy="1471035"/>
            </a:xfrm>
          </p:grpSpPr>
          <p:pic>
            <p:nvPicPr>
              <p:cNvPr id="54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2150" y="4595945"/>
                <a:ext cx="1471035" cy="1471035"/>
              </a:xfrm>
              <a:prstGeom prst="rect">
                <a:avLst/>
              </a:prstGeom>
            </p:spPr>
          </p:pic>
        </p:grpSp>
        <p:grpSp>
          <p:nvGrpSpPr>
            <p:cNvPr id="52" name="그룹 1008"/>
            <p:cNvGrpSpPr/>
            <p:nvPr/>
          </p:nvGrpSpPr>
          <p:grpSpPr>
            <a:xfrm>
              <a:off x="2960051" y="4955719"/>
              <a:ext cx="594685" cy="594685"/>
              <a:chOff x="10488651" y="7885398"/>
              <a:chExt cx="791525" cy="791525"/>
            </a:xfrm>
          </p:grpSpPr>
          <p:pic>
            <p:nvPicPr>
              <p:cNvPr id="53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/>
          <p:cNvGrpSpPr/>
          <p:nvPr/>
        </p:nvGrpSpPr>
        <p:grpSpPr>
          <a:xfrm>
            <a:off x="9715188" y="5906310"/>
            <a:ext cx="4991412" cy="1105211"/>
            <a:chOff x="2704789" y="4741561"/>
            <a:chExt cx="4991412" cy="1105211"/>
          </a:xfrm>
        </p:grpSpPr>
        <p:sp>
          <p:nvSpPr>
            <p:cNvPr id="56" name="Object 8"/>
            <p:cNvSpPr txBox="1"/>
            <p:nvPr/>
          </p:nvSpPr>
          <p:spPr>
            <a:xfrm>
              <a:off x="4056615" y="5328796"/>
              <a:ext cx="363958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 </a:t>
              </a:r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장단점 요약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Object 9"/>
            <p:cNvSpPr txBox="1"/>
            <p:nvPr/>
          </p:nvSpPr>
          <p:spPr>
            <a:xfrm>
              <a:off x="4056614" y="4766315"/>
              <a:ext cx="350004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b="1" dirty="0" smtClean="0">
                  <a:solidFill>
                    <a:srgbClr val="252525"/>
                  </a:solidFill>
                  <a:latin typeface="Noto Sans CJK KR Black" pitchFamily="34" charset="0"/>
                  <a:cs typeface="Noto Sans CJK KR Black" pitchFamily="34" charset="0"/>
                </a:rPr>
                <a:t>Contents</a:t>
              </a:r>
              <a:r>
                <a:rPr lang="en-US" sz="3000" b="1" dirty="0" smtClean="0">
                  <a:solidFill>
                    <a:srgbClr val="474948"/>
                  </a:solidFill>
                  <a:latin typeface="Noto Sans CJK KR Black" pitchFamily="34" charset="0"/>
                  <a:cs typeface="Noto Sans CJK KR Black" pitchFamily="34" charset="0"/>
                </a:rPr>
                <a:t> </a:t>
              </a:r>
              <a:r>
                <a:rPr lang="en-US" sz="3000" b="1" dirty="0" smtClean="0">
                  <a:solidFill>
                    <a:srgbClr val="2FA599"/>
                  </a:solidFill>
                  <a:latin typeface="Noto Sans CJK KR Black" pitchFamily="34" charset="0"/>
                  <a:cs typeface="Noto Sans CJK KR Black" pitchFamily="34" charset="0"/>
                </a:rPr>
                <a:t>05</a:t>
              </a:r>
              <a:endParaRPr lang="en-US" b="1" dirty="0"/>
            </a:p>
          </p:txBody>
        </p:sp>
        <p:grpSp>
          <p:nvGrpSpPr>
            <p:cNvPr id="58" name="그룹 1004"/>
            <p:cNvGrpSpPr/>
            <p:nvPr/>
          </p:nvGrpSpPr>
          <p:grpSpPr>
            <a:xfrm>
              <a:off x="2704789" y="4741561"/>
              <a:ext cx="1105211" cy="1105211"/>
              <a:chOff x="2182150" y="4595945"/>
              <a:chExt cx="1471035" cy="1471035"/>
            </a:xfrm>
          </p:grpSpPr>
          <p:pic>
            <p:nvPicPr>
              <p:cNvPr id="61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2150" y="4595945"/>
                <a:ext cx="1471035" cy="1471035"/>
              </a:xfrm>
              <a:prstGeom prst="rect">
                <a:avLst/>
              </a:prstGeom>
            </p:spPr>
          </p:pic>
        </p:grpSp>
        <p:grpSp>
          <p:nvGrpSpPr>
            <p:cNvPr id="59" name="그룹 1008"/>
            <p:cNvGrpSpPr/>
            <p:nvPr/>
          </p:nvGrpSpPr>
          <p:grpSpPr>
            <a:xfrm>
              <a:off x="2960051" y="4955719"/>
              <a:ext cx="594685" cy="594685"/>
              <a:chOff x="10488651" y="7885398"/>
              <a:chExt cx="791525" cy="791525"/>
            </a:xfrm>
          </p:grpSpPr>
          <p:pic>
            <p:nvPicPr>
              <p:cNvPr id="60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</p:grpSp>
      <p:grpSp>
        <p:nvGrpSpPr>
          <p:cNvPr id="62" name="그룹 61"/>
          <p:cNvGrpSpPr/>
          <p:nvPr/>
        </p:nvGrpSpPr>
        <p:grpSpPr>
          <a:xfrm>
            <a:off x="9715188" y="7772089"/>
            <a:ext cx="4991412" cy="1105211"/>
            <a:chOff x="2704789" y="4741561"/>
            <a:chExt cx="4991412" cy="1105211"/>
          </a:xfrm>
        </p:grpSpPr>
        <p:sp>
          <p:nvSpPr>
            <p:cNvPr id="63" name="Object 8"/>
            <p:cNvSpPr txBox="1"/>
            <p:nvPr/>
          </p:nvSpPr>
          <p:spPr>
            <a:xfrm>
              <a:off x="4056615" y="5328796"/>
              <a:ext cx="363958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예제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Object 9"/>
            <p:cNvSpPr txBox="1"/>
            <p:nvPr/>
          </p:nvSpPr>
          <p:spPr>
            <a:xfrm>
              <a:off x="4056614" y="4766315"/>
              <a:ext cx="350004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b="1" dirty="0" smtClean="0">
                  <a:solidFill>
                    <a:srgbClr val="252525"/>
                  </a:solidFill>
                  <a:latin typeface="Noto Sans CJK KR Black" pitchFamily="34" charset="0"/>
                  <a:cs typeface="Noto Sans CJK KR Black" pitchFamily="34" charset="0"/>
                </a:rPr>
                <a:t>Contents</a:t>
              </a:r>
              <a:r>
                <a:rPr lang="en-US" sz="3000" b="1" dirty="0" smtClean="0">
                  <a:solidFill>
                    <a:srgbClr val="474948"/>
                  </a:solidFill>
                  <a:latin typeface="Noto Sans CJK KR Black" pitchFamily="34" charset="0"/>
                  <a:cs typeface="Noto Sans CJK KR Black" pitchFamily="34" charset="0"/>
                </a:rPr>
                <a:t> </a:t>
              </a:r>
              <a:r>
                <a:rPr lang="en-US" sz="3000" b="1" dirty="0" smtClean="0">
                  <a:solidFill>
                    <a:srgbClr val="2FA599"/>
                  </a:solidFill>
                  <a:latin typeface="Noto Sans CJK KR Black" pitchFamily="34" charset="0"/>
                  <a:cs typeface="Noto Sans CJK KR Black" pitchFamily="34" charset="0"/>
                </a:rPr>
                <a:t>06</a:t>
              </a:r>
              <a:endParaRPr lang="en-US" b="1" dirty="0"/>
            </a:p>
          </p:txBody>
        </p:sp>
        <p:grpSp>
          <p:nvGrpSpPr>
            <p:cNvPr id="65" name="그룹 1004"/>
            <p:cNvGrpSpPr/>
            <p:nvPr/>
          </p:nvGrpSpPr>
          <p:grpSpPr>
            <a:xfrm>
              <a:off x="2704789" y="4741561"/>
              <a:ext cx="1105211" cy="1105211"/>
              <a:chOff x="2182150" y="4595945"/>
              <a:chExt cx="1471035" cy="1471035"/>
            </a:xfrm>
          </p:grpSpPr>
          <p:pic>
            <p:nvPicPr>
              <p:cNvPr id="68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2150" y="4595945"/>
                <a:ext cx="1471035" cy="1471035"/>
              </a:xfrm>
              <a:prstGeom prst="rect">
                <a:avLst/>
              </a:prstGeom>
            </p:spPr>
          </p:pic>
        </p:grpSp>
        <p:grpSp>
          <p:nvGrpSpPr>
            <p:cNvPr id="66" name="그룹 1008"/>
            <p:cNvGrpSpPr/>
            <p:nvPr/>
          </p:nvGrpSpPr>
          <p:grpSpPr>
            <a:xfrm>
              <a:off x="2960051" y="4955719"/>
              <a:ext cx="594685" cy="594685"/>
              <a:chOff x="10488651" y="7885398"/>
              <a:chExt cx="791525" cy="791525"/>
            </a:xfrm>
          </p:grpSpPr>
          <p:pic>
            <p:nvPicPr>
              <p:cNvPr id="67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419100"/>
            <a:ext cx="1561022" cy="1225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3639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규제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(Lasso, Ridge)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1002"/>
          <p:cNvGrpSpPr/>
          <p:nvPr/>
        </p:nvGrpSpPr>
        <p:grpSpPr>
          <a:xfrm>
            <a:off x="1295400" y="2552700"/>
            <a:ext cx="813333" cy="30366"/>
            <a:chOff x="1280902" y="4874222"/>
            <a:chExt cx="813333" cy="30366"/>
          </a:xfrm>
        </p:grpSpPr>
        <p:pic>
          <p:nvPicPr>
            <p:cNvPr id="11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12" name="Object 8"/>
          <p:cNvSpPr txBox="1"/>
          <p:nvPr/>
        </p:nvSpPr>
        <p:spPr>
          <a:xfrm>
            <a:off x="1219200" y="2019300"/>
            <a:ext cx="36395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규제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Regularization)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19200" y="2857500"/>
            <a:ext cx="15544800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과적합을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피하여 일반화 성능을 잃지 않도록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가중치를 제한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방법으로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과적합을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대표적인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규제는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함수에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가중치의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norm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더한 함수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(Objective function)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가중치를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norm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 벡터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행렬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05"/>
          <a:stretch/>
        </p:blipFill>
        <p:spPr>
          <a:xfrm>
            <a:off x="3962400" y="4569876"/>
            <a:ext cx="3714750" cy="8312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68"/>
          <a:stretch/>
        </p:blipFill>
        <p:spPr>
          <a:xfrm>
            <a:off x="8562975" y="4381500"/>
            <a:ext cx="3714750" cy="1034433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1219200" y="5959928"/>
            <a:ext cx="1554480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(Objective function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학습을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최적화하고자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02" y="7094994"/>
            <a:ext cx="2019300" cy="304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6771912"/>
            <a:ext cx="4124325" cy="8191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771912"/>
            <a:ext cx="4257675" cy="819150"/>
          </a:xfrm>
          <a:prstGeom prst="rect">
            <a:avLst/>
          </a:prstGeom>
        </p:spPr>
      </p:pic>
      <p:sp>
        <p:nvSpPr>
          <p:cNvPr id="19" name="Object 8"/>
          <p:cNvSpPr txBox="1"/>
          <p:nvPr/>
        </p:nvSpPr>
        <p:spPr>
          <a:xfrm>
            <a:off x="2667000" y="7640124"/>
            <a:ext cx="3503676" cy="3121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적용하지 않은 모델의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11666591" y="7666229"/>
            <a:ext cx="3503676" cy="3121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적용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6713591" y="7671120"/>
            <a:ext cx="3503676" cy="3121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적용한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219200" y="8334970"/>
            <a:ext cx="155448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 startAt="3"/>
            </a:pP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규제가 적용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모델은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함수를 최소화하는 방향으로 학습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함수가 최소화 되면서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함수와 가중치 벡터 또한 최소화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모델의 복잡도가 낮아지므로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과적합을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피하는 방향으로 학습됨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05200" y="4326429"/>
            <a:ext cx="9601200" cy="139316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62200" y="6619526"/>
            <a:ext cx="13716000" cy="14195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430000" y="6269206"/>
            <a:ext cx="46898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Regulation </a:t>
            </a:r>
            <a:r>
              <a:rPr lang="en-US" altLang="ko-KR" sz="1300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</a:t>
            </a:r>
            <a:r>
              <a:rPr lang="ko-KR" altLang="en-US" sz="1300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규제의 정도를 제어하는 </a:t>
            </a:r>
            <a:r>
              <a:rPr lang="ko-KR" altLang="en-US" sz="1300" dirty="0" err="1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endParaRPr lang="ko-KR" altLang="en-US" sz="1300" dirty="0"/>
          </a:p>
        </p:txBody>
      </p:sp>
      <p:sp>
        <p:nvSpPr>
          <p:cNvPr id="26" name="Object 8"/>
          <p:cNvSpPr txBox="1"/>
          <p:nvPr/>
        </p:nvSpPr>
        <p:spPr>
          <a:xfrm>
            <a:off x="4067937" y="5290090"/>
            <a:ext cx="350367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규제에서 사용되는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norm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bject 8"/>
          <p:cNvSpPr txBox="1"/>
          <p:nvPr/>
        </p:nvSpPr>
        <p:spPr>
          <a:xfrm>
            <a:off x="8668512" y="5337602"/>
            <a:ext cx="350367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규제에서 사용되는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norm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419100"/>
            <a:ext cx="1561022" cy="1225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3639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규제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(Lasso, Ridge)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219200" y="1985755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라쏘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회귀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(Lasso Regression)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19200" y="2781300"/>
            <a:ext cx="14706600" cy="32547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회귀에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모델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규제가 강해지면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(regulation parameter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커지면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L1-norm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작아지고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이에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가중치들이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되거나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 err="1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가까워짐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가중치가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된다는 것은 모델에서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영향력이 작은 특성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(feature)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배제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한다는 것과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같음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중요하지 않은 특성들은 모델에서 제외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단순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하게 만들고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영향력이 큰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8801" y="3310010"/>
            <a:ext cx="5105400" cy="109764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40" y="3476365"/>
            <a:ext cx="4257675" cy="819150"/>
          </a:xfrm>
          <a:prstGeom prst="rect">
            <a:avLst/>
          </a:prstGeom>
        </p:spPr>
      </p:pic>
      <p:grpSp>
        <p:nvGrpSpPr>
          <p:cNvPr id="26" name="그룹 1002"/>
          <p:cNvGrpSpPr/>
          <p:nvPr/>
        </p:nvGrpSpPr>
        <p:grpSpPr>
          <a:xfrm>
            <a:off x="1295400" y="7585974"/>
            <a:ext cx="813333" cy="30366"/>
            <a:chOff x="1280902" y="4874222"/>
            <a:chExt cx="813333" cy="30366"/>
          </a:xfrm>
        </p:grpSpPr>
        <p:pic>
          <p:nvPicPr>
            <p:cNvPr id="27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28" name="Object 8"/>
          <p:cNvSpPr txBox="1"/>
          <p:nvPr/>
        </p:nvSpPr>
        <p:spPr>
          <a:xfrm>
            <a:off x="1219200" y="6988961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라쏘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회귀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(Lasso Regression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의 활용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219200" y="7801570"/>
            <a:ext cx="10363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선택이 중요한 경우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유용하게 사용함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특성을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간결하고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해석하기 쉬운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얻을 수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295400" y="2552700"/>
            <a:ext cx="813333" cy="30366"/>
            <a:chOff x="1280902" y="4874222"/>
            <a:chExt cx="813333" cy="30366"/>
          </a:xfrm>
        </p:grpSpPr>
        <p:pic>
          <p:nvPicPr>
            <p:cNvPr id="33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419100"/>
            <a:ext cx="1561022" cy="1225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3639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규제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(Lasso, Ridge)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219200" y="1985755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릿지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회귀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(Ridge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Regression)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19200" y="2781300"/>
            <a:ext cx="14706600" cy="32547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회귀에 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모델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회귀와 달리 값이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가중치는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없지만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가까운 값으로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작아짐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불필요한 특성의 영향력을 줄여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단순해짐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과적합을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방지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하고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일반화 성능을 향상</a:t>
            </a:r>
            <a:endParaRPr lang="en-US" altLang="ko-KR" b="1" dirty="0" smtClean="0">
              <a:solidFill>
                <a:srgbClr val="2FA59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8801" y="3310010"/>
            <a:ext cx="5105400" cy="109764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3486150"/>
            <a:ext cx="4391025" cy="819150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295400" y="7791914"/>
            <a:ext cx="813333" cy="30366"/>
            <a:chOff x="1280902" y="4874222"/>
            <a:chExt cx="813333" cy="30366"/>
          </a:xfrm>
        </p:grpSpPr>
        <p:pic>
          <p:nvPicPr>
            <p:cNvPr id="19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20" name="Object 8"/>
          <p:cNvSpPr txBox="1"/>
          <p:nvPr/>
        </p:nvSpPr>
        <p:spPr>
          <a:xfrm>
            <a:off x="1219200" y="7194901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릿지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회귀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Ridge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Regression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의 활용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219200" y="8007510"/>
            <a:ext cx="14173200" cy="86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특성을 포함한 채로 모델을 훈련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 err="1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다중공선성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문제를 완화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모델의 안정성을 높일 수 있음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1002"/>
          <p:cNvGrpSpPr/>
          <p:nvPr/>
        </p:nvGrpSpPr>
        <p:grpSpPr>
          <a:xfrm>
            <a:off x="1295400" y="2552700"/>
            <a:ext cx="813333" cy="30366"/>
            <a:chOff x="1280902" y="4874222"/>
            <a:chExt cx="813333" cy="30366"/>
          </a:xfrm>
        </p:grpSpPr>
        <p:pic>
          <p:nvPicPr>
            <p:cNvPr id="25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pic>
        <p:nvPicPr>
          <p:cNvPr id="1026" name="Picture 2" descr="https://blog.kakaocdn.net/dn/psbOx/btq9PTx8RsT/aRZLvlnRnaothTpcwbbhN0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941690"/>
            <a:ext cx="67341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520487" y="7676971"/>
            <a:ext cx="4405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ias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편향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값과 예측 값 간의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Variance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예측값이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흩어진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예측값의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평균과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예측값들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간의 차이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엘라스틱넷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ElasticNet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219200" y="1985755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엘라스틱넷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ElasticNet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19200" y="2781300"/>
            <a:ext cx="14706600" cy="3831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 모델의 한 종류로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(L1 regularization)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(L2 regularization)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함께 사용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특성들을 제외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L2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특성들의 가중치를 제한함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으로써 모델을 더욱 일반화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규제의 강도를 조절하는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alpha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모델의 복잡성을 조절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alpha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작을수록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규제의 효과가 감소하여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복잡해지고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alpha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클수록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규제의 효과가 증가하여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</a:t>
            </a:r>
            <a:r>
              <a:rPr lang="ko-KR" altLang="en-US" b="1" dirty="0" err="1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단순해짐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모델의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복잡성을 조절하면서 적절한 편향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분산 트레이드오프를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설정할 수 있음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2"/>
          <p:cNvGrpSpPr/>
          <p:nvPr/>
        </p:nvGrpSpPr>
        <p:grpSpPr>
          <a:xfrm>
            <a:off x="1295400" y="7890774"/>
            <a:ext cx="813333" cy="30366"/>
            <a:chOff x="1280902" y="4874222"/>
            <a:chExt cx="813333" cy="30366"/>
          </a:xfrm>
        </p:grpSpPr>
        <p:pic>
          <p:nvPicPr>
            <p:cNvPr id="19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20" name="Object 8"/>
          <p:cNvSpPr txBox="1"/>
          <p:nvPr/>
        </p:nvSpPr>
        <p:spPr>
          <a:xfrm>
            <a:off x="1219200" y="7293761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엘라스틱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넷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ElasticNet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의 활용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219200" y="8106370"/>
            <a:ext cx="14173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AutoNum type="arabicParenR"/>
            </a:pP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선택과 다중 공선성 제어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복잡성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많고 상호 관련성이 있는 경우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유용하게 사용됨</a:t>
            </a:r>
          </a:p>
        </p:txBody>
      </p:sp>
      <p:grpSp>
        <p:nvGrpSpPr>
          <p:cNvPr id="16" name="그룹 1002"/>
          <p:cNvGrpSpPr/>
          <p:nvPr/>
        </p:nvGrpSpPr>
        <p:grpSpPr>
          <a:xfrm>
            <a:off x="1295400" y="2552700"/>
            <a:ext cx="813333" cy="30366"/>
            <a:chOff x="1280902" y="4874222"/>
            <a:chExt cx="813333" cy="30366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pic>
        <p:nvPicPr>
          <p:cNvPr id="1028" name="Picture 4" descr="Linear Regression: Ridge, Lasso &amp; Elastic Net - Data Scie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6" r="-2181"/>
          <a:stretch/>
        </p:blipFill>
        <p:spPr bwMode="auto">
          <a:xfrm>
            <a:off x="1752600" y="3318730"/>
            <a:ext cx="6324600" cy="98107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블랜딩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(Blending)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219200" y="1985755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블랜딩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(Blending)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002"/>
          <p:cNvGrpSpPr/>
          <p:nvPr/>
        </p:nvGrpSpPr>
        <p:grpSpPr>
          <a:xfrm>
            <a:off x="1295400" y="2552700"/>
            <a:ext cx="813333" cy="30366"/>
            <a:chOff x="1280902" y="4874222"/>
            <a:chExt cx="813333" cy="30366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pic>
        <p:nvPicPr>
          <p:cNvPr id="2050" name="Picture 2" descr="https://blog.kakaocdn.net/dn/cuozn6/btrhdvqjkkW/VKhw8k7gh92LD18yL7RK0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1586339"/>
            <a:ext cx="6202176" cy="78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8"/>
          <p:cNvSpPr txBox="1"/>
          <p:nvPr/>
        </p:nvSpPr>
        <p:spPr>
          <a:xfrm>
            <a:off x="1219200" y="2857500"/>
            <a:ext cx="10287000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AutoNum type="arabicParenR"/>
            </a:pP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기본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조합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평균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 계산을 하거나 별도 모델에 입력하여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활용하는 기법</a:t>
            </a:r>
            <a:endParaRPr lang="en-US" altLang="ko-KR" b="1" dirty="0" smtClean="0">
              <a:solidFill>
                <a:srgbClr val="2F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기본 모델의 다양한 특성을 학습하므로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예측 성능을 향상시킴</a:t>
            </a:r>
            <a:endParaRPr lang="en-US" altLang="ko-KR" b="1" dirty="0">
              <a:solidFill>
                <a:srgbClr val="2F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8"/>
          <p:cNvSpPr txBox="1"/>
          <p:nvPr/>
        </p:nvSpPr>
        <p:spPr>
          <a:xfrm>
            <a:off x="1219200" y="5035301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블랜딩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(Blending)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의 종류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1002"/>
          <p:cNvGrpSpPr/>
          <p:nvPr/>
        </p:nvGrpSpPr>
        <p:grpSpPr>
          <a:xfrm>
            <a:off x="1295400" y="5602246"/>
            <a:ext cx="813333" cy="30366"/>
            <a:chOff x="1280902" y="4874222"/>
            <a:chExt cx="813333" cy="30366"/>
          </a:xfrm>
        </p:grpSpPr>
        <p:pic>
          <p:nvPicPr>
            <p:cNvPr id="2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27" name="Object 8"/>
          <p:cNvSpPr txBox="1"/>
          <p:nvPr/>
        </p:nvSpPr>
        <p:spPr>
          <a:xfrm>
            <a:off x="1219200" y="5907046"/>
            <a:ext cx="101346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 Blending: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기본 모델을 학습시킨 후에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결과를 단순히 평균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Weighted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Blending: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가중치를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예측 결과를 조합하는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모델의 성능이나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신뢰도에 따라 설정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Stacked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Blending: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모델들의 예측 결과를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예측을 수행하는 메타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학습 데이터로 입력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방법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 Stacking)</a:t>
            </a:r>
            <a:endParaRPr lang="en-US" altLang="ko-KR" b="1" dirty="0">
              <a:solidFill>
                <a:srgbClr val="2F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82400" y="2705100"/>
            <a:ext cx="6202176" cy="2330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스태킹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(Stacking)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219200" y="1866900"/>
            <a:ext cx="8305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스태킹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(Stacking)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002"/>
          <p:cNvGrpSpPr/>
          <p:nvPr/>
        </p:nvGrpSpPr>
        <p:grpSpPr>
          <a:xfrm>
            <a:off x="1295400" y="2433845"/>
            <a:ext cx="813333" cy="30366"/>
            <a:chOff x="1280902" y="4874222"/>
            <a:chExt cx="813333" cy="30366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902" y="4874222"/>
              <a:ext cx="813333" cy="30366"/>
            </a:xfrm>
            <a:prstGeom prst="rect">
              <a:avLst/>
            </a:prstGeom>
          </p:spPr>
        </p:pic>
      </p:grpSp>
      <p:sp>
        <p:nvSpPr>
          <p:cNvPr id="14" name="Object 8"/>
          <p:cNvSpPr txBox="1"/>
          <p:nvPr/>
        </p:nvSpPr>
        <p:spPr>
          <a:xfrm>
            <a:off x="1219200" y="2596383"/>
            <a:ext cx="16535400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Ensemble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기법의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기본 모델을 조합하여 모델을 구성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모델들의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결과를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예측을 수행하는 메타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학습데이터로 입력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모델들의 학습 결과로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학습을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거치기 때문에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모델보다 성능이 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향상됨</a:t>
            </a:r>
            <a:endParaRPr lang="en-US" altLang="ko-KR" b="1" dirty="0" smtClean="0">
              <a:solidFill>
                <a:srgbClr val="2F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복잡성 등의 이유로 </a:t>
            </a:r>
            <a:r>
              <a:rPr lang="ko-KR" altLang="en-US" b="1" dirty="0" err="1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과적합이</a:t>
            </a:r>
            <a:r>
              <a:rPr lang="ko-KR" altLang="en-US" b="1" dirty="0" smtClean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것을 방지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 </a:t>
            </a:r>
            <a:r>
              <a:rPr lang="ko-KR" altLang="en-US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 검증</a:t>
            </a:r>
            <a:r>
              <a:rPr lang="en-US" altLang="ko-KR" b="1" dirty="0">
                <a:solidFill>
                  <a:srgbClr val="2F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(Cross Validation)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모델들을 학습하고 예측 결과를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생성할 수 있음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https://blog.kakaocdn.net/dn/cM3MVi/btqF3GahzmF/XJjnJf0pUiUkJs0nSEc4y1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9"/>
          <a:stretch/>
        </p:blipFill>
        <p:spPr bwMode="auto">
          <a:xfrm>
            <a:off x="6781800" y="4610100"/>
            <a:ext cx="6716590" cy="53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86032" y="5130904"/>
            <a:ext cx="6085065" cy="222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6032" y="7923467"/>
            <a:ext cx="6085066" cy="2026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63860" y="5130904"/>
            <a:ext cx="87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3860" y="7923467"/>
            <a:ext cx="87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1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247049"/>
            <a:ext cx="15610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kern="0" spc="-300" dirty="0" smtClean="0">
                <a:solidFill>
                  <a:srgbClr val="2FA599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sz="1400" b="1" dirty="0"/>
          </a:p>
        </p:txBody>
      </p:sp>
      <p:sp>
        <p:nvSpPr>
          <p:cNvPr id="9" name="Object 8"/>
          <p:cNvSpPr txBox="1"/>
          <p:nvPr/>
        </p:nvSpPr>
        <p:spPr>
          <a:xfrm>
            <a:off x="1999214" y="1031878"/>
            <a:ext cx="104975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Method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장단점 요약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22752"/>
              </p:ext>
            </p:extLst>
          </p:nvPr>
        </p:nvGraphicFramePr>
        <p:xfrm>
          <a:off x="1066800" y="2339927"/>
          <a:ext cx="16364488" cy="579158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10674">
                  <a:extLst>
                    <a:ext uri="{9D8B030D-6E8A-4147-A177-3AD203B41FA5}">
                      <a16:colId xmlns:a16="http://schemas.microsoft.com/office/drawing/2014/main" val="1058712085"/>
                    </a:ext>
                  </a:extLst>
                </a:gridCol>
                <a:gridCol w="6526907">
                  <a:extLst>
                    <a:ext uri="{9D8B030D-6E8A-4147-A177-3AD203B41FA5}">
                      <a16:colId xmlns:a16="http://schemas.microsoft.com/office/drawing/2014/main" val="872740279"/>
                    </a:ext>
                  </a:extLst>
                </a:gridCol>
                <a:gridCol w="6526907">
                  <a:extLst>
                    <a:ext uri="{9D8B030D-6E8A-4147-A177-3AD203B41FA5}">
                      <a16:colId xmlns:a16="http://schemas.microsoft.com/office/drawing/2014/main" val="67829220"/>
                    </a:ext>
                  </a:extLst>
                </a:gridCol>
              </a:tblGrid>
              <a:tr h="5025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814039"/>
                  </a:ext>
                </a:extLst>
              </a:tr>
              <a:tr h="1057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라쏘</a:t>
                      </a: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 </a:t>
                      </a: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(Lasso Regression)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방식을 사용하기 때문에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들의 가중치를 </a:t>
                      </a:r>
                      <a:endParaRPr lang="en-US" altLang="ko-KR" sz="1600" b="1" u="sng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만들 수 있어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b="1" u="sng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u="sng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선택이 가능함</a:t>
                      </a:r>
                      <a:endParaRPr lang="ko-KR" altLang="en-US" sz="1600" b="1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제외되는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인해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예상치 못한 결과를 만들어 낼 수 있어서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데이터의 특성과 목표에 맞는 모델 선택이 중요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5727239"/>
                  </a:ext>
                </a:extLst>
              </a:tr>
              <a:tr h="1057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릿지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회귀 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(Ridge Regression)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방식을 사용하기 때문에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가중치를 </a:t>
                      </a:r>
                      <a:endParaRPr lang="en-US" altLang="ko-KR" sz="1600" b="1" u="sng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줄이고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과적합을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예방할 수 있음</a:t>
                      </a:r>
                      <a:endParaRPr lang="ko-KR" altLang="en-US" sz="1600" b="1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 상관 관계가 높은 경우 제한적인 성능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보일 수 있음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102784"/>
                  </a:ext>
                </a:extLst>
              </a:tr>
              <a:tr h="1057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엘라스틱넷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ElasticNet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L1, L2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방식을 혼합하여 사용하기 때문에 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Ridge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endParaRPr lang="en-US" altLang="ko-KR" sz="1600" b="1" u="sng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장점을 동시에 활용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수 있음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값을 적절하게 설정하지 못하면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Ridge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보다는 </a:t>
                      </a:r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능력이 떨어질 수 있음</a:t>
                      </a:r>
                      <a:endParaRPr lang="ko-KR" altLang="en-US" sz="1600" b="1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65445"/>
                  </a:ext>
                </a:extLst>
              </a:tr>
              <a:tr h="1057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블랜딩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(Blending)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Weighted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blending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모델의 예측 값에 가중치를 두어 조합하기 때문에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지식을 활용한 모델 적용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가능함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값의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조합에 따라 예측 성능이 달라질 수 있고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샘플 마다 가중치를 달리하여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결과를 최적화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 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2524"/>
                  </a:ext>
                </a:extLst>
              </a:tr>
              <a:tr h="1057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스태킹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(Stacking)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모델들을 결합해 사용하고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결과를 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한번 더 최종 모델로 학습하면서 예측 성능을 향상시킴</a:t>
                      </a:r>
                      <a:endParaRPr lang="ko-KR" altLang="en-US" sz="1600" b="1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쌓기가 복잡하여 </a:t>
                      </a:r>
                      <a:r>
                        <a:rPr lang="ko-KR" altLang="en-US" sz="1600" b="1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튜닝이 어렵고</a:t>
                      </a:r>
                      <a:r>
                        <a:rPr lang="en-US" altLang="ko-KR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과적합의</a:t>
                      </a: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600" b="1" u="sng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우려가 있음</a:t>
                      </a:r>
                      <a:endParaRPr lang="ko-KR" altLang="en-US" sz="1600" b="1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88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1164</Words>
  <Application>Microsoft Office PowerPoint</Application>
  <PresentationFormat>사용자 지정</PresentationFormat>
  <Paragraphs>241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?? ??</vt:lpstr>
      <vt:lpstr>Noto Sans CJK KR Black</vt:lpstr>
      <vt:lpstr>Noto Sans CJK KR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127</cp:revision>
  <dcterms:created xsi:type="dcterms:W3CDTF">2023-07-14T15:14:11Z</dcterms:created>
  <dcterms:modified xsi:type="dcterms:W3CDTF">2023-07-17T00:07:55Z</dcterms:modified>
</cp:coreProperties>
</file>