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2" r:id="rId5"/>
    <p:sldId id="296" r:id="rId6"/>
    <p:sldId id="261" r:id="rId7"/>
    <p:sldId id="287" r:id="rId8"/>
    <p:sldId id="292" r:id="rId9"/>
    <p:sldId id="297" r:id="rId10"/>
    <p:sldId id="289" r:id="rId11"/>
    <p:sldId id="293" r:id="rId12"/>
    <p:sldId id="290" r:id="rId13"/>
    <p:sldId id="298" r:id="rId14"/>
    <p:sldId id="295" r:id="rId15"/>
    <p:sldId id="299" r:id="rId16"/>
    <p:sldId id="269" r:id="rId17"/>
    <p:sldId id="30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8E6"/>
    <a:srgbClr val="87C4F1"/>
    <a:srgbClr val="FBCE01"/>
    <a:srgbClr val="7C8387"/>
    <a:srgbClr val="FCFBF7"/>
    <a:srgbClr val="EDE5D5"/>
    <a:srgbClr val="A6A7A9"/>
    <a:srgbClr val="D8BEA7"/>
    <a:srgbClr val="FDDE45"/>
    <a:srgbClr val="F8E0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568603" y="2995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1749341" y="5054195"/>
            <a:ext cx="26084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고예진</a:t>
            </a:r>
            <a:r>
              <a:rPr lang="en-US" altLang="ko-KR" sz="250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 </a:t>
            </a:r>
            <a:r>
              <a:rPr lang="ko-KR" altLang="en-US" sz="250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김다연</a:t>
            </a:r>
            <a:r>
              <a:rPr lang="en-US" altLang="ko-KR" sz="250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 </a:t>
            </a:r>
            <a:r>
              <a:rPr lang="ko-KR" altLang="en-US" sz="250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나창대</a:t>
            </a:r>
            <a:endParaRPr lang="en-US" altLang="ko-KR" sz="2500" smtClean="0">
              <a:solidFill>
                <a:schemeClr val="accent4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  <a:p>
            <a:pPr algn="ctr"/>
            <a:r>
              <a:rPr lang="ko-KR" altLang="en-US" sz="250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이현준</a:t>
            </a:r>
            <a:r>
              <a:rPr lang="en-US" altLang="ko-KR" sz="250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 </a:t>
            </a:r>
            <a:r>
              <a:rPr lang="ko-KR" altLang="en-US" sz="250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조윤재</a:t>
            </a:r>
            <a:r>
              <a:rPr lang="en-US" altLang="ko-KR" sz="250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 </a:t>
            </a:r>
            <a:r>
              <a:rPr lang="ko-KR" altLang="en-US" sz="250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탁성대</a:t>
            </a:r>
            <a:endParaRPr lang="ko-KR" altLang="en-US" sz="2500" dirty="0">
              <a:solidFill>
                <a:schemeClr val="accent4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17" y="6429439"/>
            <a:ext cx="2924583" cy="333422"/>
          </a:xfrm>
          <a:prstGeom prst="rect">
            <a:avLst/>
          </a:prstGeom>
        </p:spPr>
      </p:pic>
      <p:pic>
        <p:nvPicPr>
          <p:cNvPr id="2050" name="Picture 2" descr="조개먹고 살찐 보노보노 뚱뚱한 돼지 비만 짤 사진 : 네이버 블로그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1" y="2451588"/>
            <a:ext cx="2310939" cy="24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1918206" y="648393"/>
            <a:ext cx="8830151" cy="1305459"/>
          </a:xfrm>
          <a:prstGeom prst="wedgeRoundRectCallout">
            <a:avLst>
              <a:gd name="adj1" fmla="val -2926"/>
              <a:gd name="adj2" fmla="val 81256"/>
              <a:gd name="adj3" fmla="val 16667"/>
            </a:avLst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spc="100">
                <a:solidFill>
                  <a:srgbClr val="FF0000"/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닮은꼴 연예인</a:t>
            </a:r>
            <a:r>
              <a:rPr lang="ko-KR" altLang="en-US" sz="2500" spc="10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 찾아주는 </a:t>
            </a:r>
            <a:r>
              <a:rPr lang="ko-KR" altLang="en-US" sz="2500" spc="10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인공지능 </a:t>
            </a:r>
            <a:r>
              <a:rPr lang="ko-KR" altLang="en-US" sz="2500" spc="10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모델의 </a:t>
            </a:r>
            <a:r>
              <a:rPr lang="ko-KR" altLang="en-US" sz="2500" spc="10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제작</a:t>
            </a:r>
            <a:endParaRPr lang="ko-KR" altLang="en-US" sz="2500" spc="100">
              <a:solidFill>
                <a:schemeClr val="accent4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mtClean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17" y="6429439"/>
            <a:ext cx="2924583" cy="3334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719999" y="4502306"/>
            <a:ext cx="3053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Train dataset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과 </a:t>
            </a:r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test dataset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을 </a:t>
            </a:r>
            <a:endParaRPr lang="en-US" altLang="ko-KR" sz="1600" smtClean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  <a:p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8:2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의 비율로 분할하여 각 폴더에 생성함</a:t>
            </a:r>
            <a:endParaRPr lang="ko-KR" altLang="en-US" sz="16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668703" y="121920"/>
            <a:ext cx="5266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100">
                <a:solidFill>
                  <a:schemeClr val="tx2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모델 생성 및 학습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625" y="1487120"/>
            <a:ext cx="7597474" cy="4863804"/>
          </a:xfrm>
          <a:prstGeom prst="rect">
            <a:avLst/>
          </a:prstGeom>
        </p:spPr>
      </p:pic>
      <p:pic>
        <p:nvPicPr>
          <p:cNvPr id="7170" name="Picture 2" descr="How the train and test samples are split? | by Rathinavel M.S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08" y="2113424"/>
            <a:ext cx="2625013" cy="150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6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mtClean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17" y="6429439"/>
            <a:ext cx="2924583" cy="3334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719999" y="4502306"/>
            <a:ext cx="305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이미지 증강 작업을 통해  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Train dataset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과 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test </a:t>
            </a:r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dataset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을 추가로 확보한 후</a:t>
            </a:r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</a:t>
            </a:r>
          </a:p>
          <a:p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Dataloader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를 생성</a:t>
            </a:r>
            <a:endParaRPr lang="ko-KR" altLang="en-US" sz="16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625" y="1499323"/>
            <a:ext cx="7752534" cy="49301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03" y="1629227"/>
            <a:ext cx="2511525" cy="2580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668703" y="121920"/>
            <a:ext cx="5266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100">
                <a:solidFill>
                  <a:schemeClr val="tx2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모델 생성 및 학습</a:t>
            </a:r>
          </a:p>
        </p:txBody>
      </p:sp>
    </p:spTree>
    <p:extLst>
      <p:ext uri="{BB962C8B-B14F-4D97-AF65-F5344CB8AC3E}">
        <p14:creationId xmlns:p14="http://schemas.microsoft.com/office/powerpoint/2010/main" val="418754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mtClean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17" y="6429439"/>
            <a:ext cx="2924583" cy="3334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719999" y="4502306"/>
            <a:ext cx="3053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Optimizer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는 </a:t>
            </a:r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Adam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을 이용</a:t>
            </a:r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</a:t>
            </a:r>
          </a:p>
          <a:p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다중분류를 위한 손실함수로 </a:t>
            </a:r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CrossEntropyLoss()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를 이용하여</a:t>
            </a:r>
            <a:endParaRPr lang="en-US" altLang="ko-KR" sz="1600" smtClean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  <a:p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Resnet50 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모델에 대해 학습을 진행</a:t>
            </a:r>
            <a:endParaRPr lang="ko-KR" altLang="en-US" sz="16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625" y="1487119"/>
            <a:ext cx="6898539" cy="4998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668703" y="121920"/>
            <a:ext cx="5266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100">
                <a:solidFill>
                  <a:schemeClr val="tx2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모델 생성 및 학습</a:t>
            </a:r>
          </a:p>
        </p:txBody>
      </p:sp>
    </p:spTree>
    <p:extLst>
      <p:ext uri="{BB962C8B-B14F-4D97-AF65-F5344CB8AC3E}">
        <p14:creationId xmlns:p14="http://schemas.microsoft.com/office/powerpoint/2010/main" val="23193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100" smtClean="0">
                <a:solidFill>
                  <a:schemeClr val="tx2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테스트</a:t>
            </a:r>
            <a:endParaRPr lang="ko-KR" altLang="en-US" sz="3600" spc="100">
              <a:solidFill>
                <a:schemeClr val="tx2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mtClean="0">
                <a:solidFill>
                  <a:schemeClr val="bg1"/>
                </a:solidFill>
              </a:rPr>
              <a:t>4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17" y="6429439"/>
            <a:ext cx="292458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2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mtClean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17" y="6429439"/>
            <a:ext cx="2924583" cy="3334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719999" y="4502306"/>
            <a:ext cx="3053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Optimizer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는 </a:t>
            </a:r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Adam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을 이용</a:t>
            </a:r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</a:t>
            </a:r>
          </a:p>
          <a:p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다중분류를 위한 손실함수로 </a:t>
            </a:r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CrossEntropyLoss()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를 이용하여</a:t>
            </a:r>
            <a:endParaRPr lang="en-US" altLang="ko-KR" sz="1600" smtClean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  <a:p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Resnet50 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모델에 대해 학습을 진행</a:t>
            </a:r>
            <a:endParaRPr lang="ko-KR" altLang="en-US" sz="16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668703" y="121920"/>
            <a:ext cx="5266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테스트</a:t>
            </a:r>
            <a:endParaRPr lang="ko-KR" altLang="en-US" sz="32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626" y="1487120"/>
            <a:ext cx="6399974" cy="23372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625" y="3923664"/>
            <a:ext cx="6399975" cy="22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100" smtClean="0">
                <a:solidFill>
                  <a:schemeClr val="tx2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트러블 슈팅</a:t>
            </a:r>
            <a:endParaRPr lang="ko-KR" altLang="en-US" sz="3600" spc="100">
              <a:solidFill>
                <a:schemeClr val="tx2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mtClean="0">
                <a:solidFill>
                  <a:schemeClr val="bg1"/>
                </a:solidFill>
              </a:rPr>
              <a:t>5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17" y="6429439"/>
            <a:ext cx="292458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8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100">
                <a:solidFill>
                  <a:schemeClr val="tx2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트러블 슈팅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mtClean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문제점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017253" y="1407738"/>
            <a:ext cx="4998689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Mediapipe </a:t>
            </a: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라이브러리를 이용하여 인물 이미지에서 </a:t>
            </a:r>
            <a:endParaRPr lang="en-US" altLang="ko-KR" sz="1600" spc="100" smtClean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얼굴만 가져올 수 있도록 의도했으나</a:t>
            </a:r>
            <a:r>
              <a:rPr lang="en-US" altLang="ko-KR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우측 사진과 같이 귀고리</a:t>
            </a:r>
            <a:r>
              <a:rPr lang="en-US" altLang="ko-KR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 </a:t>
            </a: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안고있는 강아지 등의 데이터 불순물이 발생함</a:t>
            </a:r>
            <a:r>
              <a:rPr lang="en-US" altLang="ko-KR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.</a:t>
            </a:r>
            <a:endParaRPr lang="ko-KR" altLang="en-US" sz="1600" spc="1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원인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20536" y="3144450"/>
            <a:ext cx="899372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Mediapipe </a:t>
            </a: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라이브러리는 기본적으로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얼굴을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감지하고 </a:t>
            </a: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추출하는데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초점이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맞춰져 </a:t>
            </a: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있지만</a:t>
            </a:r>
            <a:r>
              <a:rPr lang="en-US" altLang="ko-KR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얼굴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감지 기술은 눈</a:t>
            </a:r>
            <a:r>
              <a:rPr lang="en-US" altLang="ko-KR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코</a:t>
            </a:r>
            <a:r>
              <a:rPr lang="en-US" altLang="ko-KR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입 등과 같이 얼굴 주변의 다른 부분과 겹치거나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비슷한 </a:t>
            </a: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특징 및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패턴도 </a:t>
            </a: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얼굴로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인식할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수 </a:t>
            </a: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있음</a:t>
            </a:r>
            <a:r>
              <a:rPr lang="en-US" altLang="ko-KR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따라서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데이터 불순물이 발생할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수 </a:t>
            </a: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있으며</a:t>
            </a:r>
            <a:r>
              <a:rPr lang="en-US" altLang="ko-KR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</a:t>
            </a: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 이러한 부분이 원인인 것으로 파악됨</a:t>
            </a:r>
            <a:r>
              <a:rPr lang="en-US" altLang="ko-KR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.</a:t>
            </a:r>
            <a:endParaRPr lang="ko-KR" altLang="en-US" sz="1600" spc="1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smtClean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해결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28849" y="5049202"/>
            <a:ext cx="8993726" cy="96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해당 문제를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해결하기 위해서는 더 정교한 얼굴 감지 모델을 사용하거나</a:t>
            </a:r>
            <a:r>
              <a:rPr lang="en-US" altLang="ko-KR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 </a:t>
            </a:r>
            <a:endParaRPr lang="en-US" altLang="ko-KR" sz="1600" spc="100" smtClean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얼굴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감지 결과를 후처리하는 방법을 고려할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수 </a:t>
            </a: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있음</a:t>
            </a:r>
            <a:r>
              <a:rPr lang="en-US" altLang="ko-KR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. </a:t>
            </a:r>
            <a:r>
              <a:rPr lang="ko-KR" altLang="en-US" sz="1600" spc="1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 </a:t>
            </a:r>
            <a:endParaRPr lang="en-US" altLang="ko-KR" sz="1600" spc="100" smtClean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따라서 얼굴 감지 결과의 후처리 작업을 위해 불순물을 제거하는 작업을 진행했음</a:t>
            </a:r>
            <a:r>
              <a:rPr lang="en-US" altLang="ko-KR" sz="1600" spc="1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079" y="999881"/>
            <a:ext cx="289421" cy="16287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667" y="1157009"/>
            <a:ext cx="1417823" cy="14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67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목차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481493" y="1461105"/>
            <a:ext cx="3175836" cy="584775"/>
            <a:chOff x="481493" y="1461105"/>
            <a:chExt cx="3175836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81493" y="1461105"/>
              <a:ext cx="327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청정원고딕 B" panose="02020503020101020101" pitchFamily="18" charset="-127"/>
                  <a:ea typeface="청정원고딕 B" panose="02020503020101020101" pitchFamily="18" charset="-127"/>
                  <a:cs typeface="청정원고딕 B" panose="02020503020101020101" pitchFamily="18" charset="-127"/>
                </a:rPr>
                <a:t>1</a:t>
              </a:r>
              <a:endParaRPr lang="ko-KR" altLang="en-US" sz="3200" b="1" dirty="0">
                <a:solidFill>
                  <a:schemeClr val="bg1"/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100">
                  <a:solidFill>
                    <a:schemeClr val="tx2">
                      <a:lumMod val="50000"/>
                    </a:schemeClr>
                  </a:solidFill>
                  <a:latin typeface="청정원고딕 B" panose="02020503020101020101" pitchFamily="18" charset="-127"/>
                  <a:ea typeface="청정원고딕 B" panose="02020503020101020101" pitchFamily="18" charset="-127"/>
                  <a:cs typeface="청정원고딕 B" panose="02020503020101020101" pitchFamily="18" charset="-127"/>
                </a:rPr>
                <a:t>제작 전 설정</a:t>
              </a:r>
              <a:endParaRPr lang="ko-KR" altLang="en-US" sz="2400" spc="100">
                <a:solidFill>
                  <a:schemeClr val="tx2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A208B53-099A-40CC-A54D-D084DC7C5DA5}"/>
              </a:ext>
            </a:extLst>
          </p:cNvPr>
          <p:cNvSpPr txBox="1"/>
          <p:nvPr/>
        </p:nvSpPr>
        <p:spPr>
          <a:xfrm>
            <a:off x="1152304" y="2576471"/>
            <a:ext cx="3070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smtClean="0">
                <a:solidFill>
                  <a:schemeClr val="tx2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데이터 선정 및 크롤링</a:t>
            </a:r>
            <a:endParaRPr lang="ko-KR" altLang="en-US" sz="2400" spc="100">
              <a:solidFill>
                <a:schemeClr val="tx2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519AB-383A-4302-84C4-7A82F08C9CEF}"/>
              </a:ext>
            </a:extLst>
          </p:cNvPr>
          <p:cNvSpPr txBox="1"/>
          <p:nvPr/>
        </p:nvSpPr>
        <p:spPr>
          <a:xfrm>
            <a:off x="1137649" y="3641335"/>
            <a:ext cx="251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smtClean="0">
                <a:solidFill>
                  <a:schemeClr val="tx2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모델 생성 및 학습</a:t>
            </a:r>
            <a:endParaRPr lang="ko-KR" altLang="en-US" sz="2400" spc="100">
              <a:solidFill>
                <a:schemeClr val="tx2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B0A944-CAFF-4F64-8ADB-EAF6997D6573}"/>
              </a:ext>
            </a:extLst>
          </p:cNvPr>
          <p:cNvSpPr txBox="1"/>
          <p:nvPr/>
        </p:nvSpPr>
        <p:spPr>
          <a:xfrm>
            <a:off x="1137649" y="4706199"/>
            <a:ext cx="251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>
                <a:solidFill>
                  <a:schemeClr val="tx2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테스트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593" y="1753492"/>
            <a:ext cx="6100407" cy="321406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EB0A944-CAFF-4F64-8ADB-EAF6997D6573}"/>
              </a:ext>
            </a:extLst>
          </p:cNvPr>
          <p:cNvSpPr txBox="1"/>
          <p:nvPr/>
        </p:nvSpPr>
        <p:spPr>
          <a:xfrm>
            <a:off x="1137649" y="5771063"/>
            <a:ext cx="251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smtClean="0">
                <a:solidFill>
                  <a:schemeClr val="tx2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트러블 슈팅</a:t>
            </a:r>
            <a:endParaRPr lang="ko-KR" altLang="en-US" sz="2400" spc="100">
              <a:solidFill>
                <a:schemeClr val="tx2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53" y="4655697"/>
            <a:ext cx="1209844" cy="220058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38616" y="1422735"/>
            <a:ext cx="673607" cy="612370"/>
            <a:chOff x="3284450" y="1470555"/>
            <a:chExt cx="986229" cy="9862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4450" y="1470555"/>
              <a:ext cx="986229" cy="986229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3340700" y="1603861"/>
              <a:ext cx="840600" cy="757347"/>
            </a:xfrm>
            <a:prstGeom prst="ellipse">
              <a:avLst/>
            </a:prstGeom>
            <a:solidFill>
              <a:srgbClr val="87C4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chemeClr val="tx1"/>
                  </a:solidFill>
                </a:rPr>
                <a:t>1</a:t>
              </a:r>
              <a:endParaRPr lang="ko-KR" altLang="en-US" sz="2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54588" y="2490216"/>
            <a:ext cx="673607" cy="612370"/>
            <a:chOff x="3284450" y="1470555"/>
            <a:chExt cx="986229" cy="986229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4450" y="1470555"/>
              <a:ext cx="986229" cy="986229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3340700" y="1603861"/>
              <a:ext cx="840600" cy="757347"/>
            </a:xfrm>
            <a:prstGeom prst="ellipse">
              <a:avLst/>
            </a:prstGeom>
            <a:solidFill>
              <a:srgbClr val="87C4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chemeClr val="tx1"/>
                  </a:solidFill>
                </a:rPr>
                <a:t>2</a:t>
              </a:r>
              <a:endParaRPr lang="ko-KR" altLang="en-US" sz="2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58071" y="3565982"/>
            <a:ext cx="673607" cy="612370"/>
            <a:chOff x="3284450" y="1470555"/>
            <a:chExt cx="986229" cy="986229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4450" y="1470555"/>
              <a:ext cx="986229" cy="986229"/>
            </a:xfrm>
            <a:prstGeom prst="rect">
              <a:avLst/>
            </a:prstGeom>
          </p:spPr>
        </p:pic>
        <p:sp>
          <p:nvSpPr>
            <p:cNvPr id="40" name="타원 39"/>
            <p:cNvSpPr/>
            <p:nvPr/>
          </p:nvSpPr>
          <p:spPr>
            <a:xfrm>
              <a:off x="3340700" y="1603861"/>
              <a:ext cx="840600" cy="757347"/>
            </a:xfrm>
            <a:prstGeom prst="ellipse">
              <a:avLst/>
            </a:prstGeom>
            <a:solidFill>
              <a:srgbClr val="87C4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chemeClr val="tx1"/>
                  </a:solidFill>
                </a:rPr>
                <a:t>3</a:t>
              </a:r>
              <a:endParaRPr lang="ko-KR" altLang="en-US" sz="2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54588" y="4630846"/>
            <a:ext cx="673607" cy="612370"/>
            <a:chOff x="3284450" y="1470555"/>
            <a:chExt cx="986229" cy="986229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4450" y="1470555"/>
              <a:ext cx="986229" cy="986229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3340700" y="1603861"/>
              <a:ext cx="840600" cy="757347"/>
            </a:xfrm>
            <a:prstGeom prst="ellipse">
              <a:avLst/>
            </a:prstGeom>
            <a:solidFill>
              <a:srgbClr val="87C4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chemeClr val="tx1"/>
                  </a:solidFill>
                </a:rPr>
                <a:t>4</a:t>
              </a:r>
              <a:endParaRPr lang="ko-KR" altLang="en-US" sz="2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27301" y="5706612"/>
            <a:ext cx="673607" cy="612370"/>
            <a:chOff x="3284450" y="1470555"/>
            <a:chExt cx="986229" cy="986229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4450" y="1470555"/>
              <a:ext cx="986229" cy="986229"/>
            </a:xfrm>
            <a:prstGeom prst="rect">
              <a:avLst/>
            </a:prstGeom>
          </p:spPr>
        </p:pic>
        <p:sp>
          <p:nvSpPr>
            <p:cNvPr id="46" name="타원 45"/>
            <p:cNvSpPr/>
            <p:nvPr/>
          </p:nvSpPr>
          <p:spPr>
            <a:xfrm>
              <a:off x="3340700" y="1603861"/>
              <a:ext cx="840600" cy="757347"/>
            </a:xfrm>
            <a:prstGeom prst="ellipse">
              <a:avLst/>
            </a:prstGeom>
            <a:solidFill>
              <a:srgbClr val="87C4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chemeClr val="tx1"/>
                  </a:solidFill>
                </a:rPr>
                <a:t>5</a:t>
              </a:r>
              <a:endParaRPr lang="ko-KR" altLang="en-US" sz="2400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18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100">
                <a:solidFill>
                  <a:schemeClr val="tx2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제작 전 설정</a:t>
            </a:r>
            <a:endParaRPr lang="ko-KR" altLang="en-US" sz="3600" spc="100">
              <a:solidFill>
                <a:schemeClr val="tx2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1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17" y="6429439"/>
            <a:ext cx="292458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972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100" smtClean="0">
                <a:solidFill>
                  <a:schemeClr val="tx2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제작 전 설정</a:t>
            </a:r>
            <a:endParaRPr lang="ko-KR" altLang="en-US" sz="3200" spc="100">
              <a:solidFill>
                <a:schemeClr val="tx2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397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965357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658554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C0E37-FA1F-4ADD-909B-0B9CC0B134DE}"/>
              </a:ext>
            </a:extLst>
          </p:cNvPr>
          <p:cNvSpPr/>
          <p:nvPr/>
        </p:nvSpPr>
        <p:spPr>
          <a:xfrm>
            <a:off x="9241032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723915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6469239" y="1918542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147087" y="346441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&gt;&gt;</a:t>
            </a:r>
            <a:endParaRPr lang="ko-KR" altLang="en-US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5900909" y="346441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&gt;&gt;</a:t>
            </a:r>
            <a:endParaRPr lang="ko-KR" altLang="en-US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AB7C6-D808-4B0E-8234-6D20B2A4D7A7}"/>
              </a:ext>
            </a:extLst>
          </p:cNvPr>
          <p:cNvSpPr txBox="1"/>
          <p:nvPr/>
        </p:nvSpPr>
        <p:spPr>
          <a:xfrm>
            <a:off x="8654731" y="346441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&gt;&gt;</a:t>
            </a:r>
            <a:endParaRPr lang="ko-KR" altLang="en-US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E7B05-9A6A-4029-BFD2-6242CFA35A33}"/>
              </a:ext>
            </a:extLst>
          </p:cNvPr>
          <p:cNvSpPr txBox="1"/>
          <p:nvPr/>
        </p:nvSpPr>
        <p:spPr>
          <a:xfrm>
            <a:off x="1097280" y="1986732"/>
            <a:ext cx="1778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데이터 선정 </a:t>
            </a:r>
            <a:endParaRPr lang="ko-KR" altLang="en-US" sz="20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723914" y="1831119"/>
            <a:ext cx="2041451" cy="658554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402717" y="198673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크롤링</a:t>
            </a:r>
            <a:endParaRPr lang="ko-KR" altLang="en-US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6482471" y="1831119"/>
            <a:ext cx="2041451" cy="658554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6744494" y="1986732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모델 생성 및 학습</a:t>
            </a:r>
            <a:endParaRPr lang="ko-KR" altLang="en-US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71EAF-6391-461B-9CAD-8C1690F4B09A}"/>
              </a:ext>
            </a:extLst>
          </p:cNvPr>
          <p:cNvSpPr/>
          <p:nvPr/>
        </p:nvSpPr>
        <p:spPr>
          <a:xfrm>
            <a:off x="9241028" y="1831119"/>
            <a:ext cx="2041451" cy="658554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72B19-9BF6-4177-8BA5-BF9EBE8E896D}"/>
              </a:ext>
            </a:extLst>
          </p:cNvPr>
          <p:cNvSpPr txBox="1"/>
          <p:nvPr/>
        </p:nvSpPr>
        <p:spPr>
          <a:xfrm>
            <a:off x="9910803" y="198673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테스트</a:t>
            </a:r>
            <a:endParaRPr lang="ko-KR" altLang="en-US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965357" y="3255397"/>
            <a:ext cx="2009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임의의 연예인 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20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명 </a:t>
            </a:r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(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남자 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10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명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 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여자 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10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명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)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을 선정하여 해당 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연예인들의 </a:t>
            </a:r>
            <a:endParaRPr lang="en-US" altLang="ko-KR" sz="1600" smtClean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  <a:p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사진으로 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데이터셋화</a:t>
            </a:r>
            <a:endParaRPr lang="ko-KR" altLang="en-US" sz="16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9AD16-4057-436E-B8D8-86451ABDE901}"/>
              </a:ext>
            </a:extLst>
          </p:cNvPr>
          <p:cNvSpPr txBox="1"/>
          <p:nvPr/>
        </p:nvSpPr>
        <p:spPr>
          <a:xfrm>
            <a:off x="3717620" y="3124136"/>
            <a:ext cx="20477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필요한 연예인들의 사진은 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Pinterest, Google 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등의 검색엔진에서 크롤링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(Crawling)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을 통해 확보</a:t>
            </a:r>
            <a:endParaRPr lang="ko-KR" altLang="en-US" sz="16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6458860" y="3198001"/>
            <a:ext cx="204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ResNet50 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모델을 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이용하여 </a:t>
            </a:r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train dataset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을 이용해서 반복학습 진행</a:t>
            </a:r>
            <a:endParaRPr lang="ko-KR" altLang="en-US" sz="16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C99BC-4A7B-4865-8E47-2DDE72BE524C}"/>
              </a:ext>
            </a:extLst>
          </p:cNvPr>
          <p:cNvSpPr txBox="1"/>
          <p:nvPr/>
        </p:nvSpPr>
        <p:spPr>
          <a:xfrm>
            <a:off x="9267417" y="3124136"/>
            <a:ext cx="201506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임의의 사진을 입력하여 모델이 정확하게 작동하는지 테스트</a:t>
            </a:r>
            <a:endParaRPr lang="ko-KR" altLang="en-US" sz="16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17" y="6429439"/>
            <a:ext cx="292458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데이터 선정 및 크롤링 </a:t>
            </a:r>
            <a:endParaRPr lang="ko-KR" altLang="en-US" sz="36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mtClean="0">
                <a:solidFill>
                  <a:schemeClr val="bg1"/>
                </a:solidFill>
              </a:rPr>
              <a:t>2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17" y="6429439"/>
            <a:ext cx="292458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6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mtClean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17" y="6429439"/>
            <a:ext cx="2924583" cy="3334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942" y="1975613"/>
            <a:ext cx="6702290" cy="18881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668703" y="121920"/>
            <a:ext cx="5266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데이터 </a:t>
            </a:r>
            <a:r>
              <a:rPr lang="ko-KR" altLang="en-US" sz="32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선정 및 크롤링 </a:t>
            </a:r>
            <a:endParaRPr lang="ko-KR" altLang="en-US" sz="32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719999" y="4502306"/>
            <a:ext cx="2938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임의의 연예인 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20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명 </a:t>
            </a:r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/>
            </a:r>
            <a:b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</a:br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(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남자 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10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명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 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여자 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10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명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)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을 선정하여 </a:t>
            </a:r>
            <a:endParaRPr lang="en-US" altLang="ko-KR" sz="1600" smtClean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  <a:p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해당 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연예인들의 사진으로 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데이터셋화</a:t>
            </a:r>
            <a:endParaRPr lang="en-US" altLang="ko-KR" sz="1600" smtClean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942" y="4502306"/>
            <a:ext cx="6134190" cy="52140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282" y="1912295"/>
            <a:ext cx="887761" cy="88238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612" y="3030761"/>
            <a:ext cx="893431" cy="88021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044" y="1909032"/>
            <a:ext cx="1249950" cy="88564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043" y="3030761"/>
            <a:ext cx="1249951" cy="885643"/>
          </a:xfrm>
          <a:prstGeom prst="rect">
            <a:avLst/>
          </a:prstGeom>
        </p:spPr>
      </p:pic>
      <p:pic>
        <p:nvPicPr>
          <p:cNvPr id="1032" name="Picture 8" descr="Selenium은 개발자를 위한 치열한 툴킷입니다 - Promdevelo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058" y="2504483"/>
            <a:ext cx="1015329" cy="52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크롬(Chrome) 이란 무엇인가?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145" y="2450751"/>
            <a:ext cx="1116272" cy="6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mtClean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17" y="6429439"/>
            <a:ext cx="2924583" cy="3334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624" y="1648545"/>
            <a:ext cx="7621747" cy="48795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719999" y="4502306"/>
            <a:ext cx="30539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필요한 연예인들의 사진은 </a:t>
            </a:r>
            <a:endParaRPr lang="en-US" altLang="ko-KR" sz="1600" smtClean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  <a:p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Pinterest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, Google 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등의 검색엔진에서 크롤링</a:t>
            </a:r>
            <a:r>
              <a:rPr lang="en-US" altLang="ko-KR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(Crawling)</a:t>
            </a:r>
            <a:r>
              <a:rPr lang="ko-KR" altLang="en-US" sz="16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을 통해 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수집</a:t>
            </a:r>
            <a:endParaRPr lang="en-US" altLang="ko-KR" sz="1600" smtClean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  <a:p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→ 데이터의 부족함이 없도록 </a:t>
            </a:r>
            <a:endParaRPr lang="en-US" altLang="ko-KR" sz="1600" smtClean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  <a:p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각 </a:t>
            </a:r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100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장 이상의 파일을 크롤링으로 확보</a:t>
            </a:r>
            <a:endParaRPr lang="en-US" altLang="ko-KR" sz="1600" smtClean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  <a:p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BeautifulSoup, Selenium </a:t>
            </a:r>
          </a:p>
          <a:p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라이브러리 이용</a:t>
            </a:r>
            <a:endParaRPr lang="ko-KR" altLang="en-US" sz="16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668703" y="121920"/>
            <a:ext cx="5266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데이터 </a:t>
            </a:r>
            <a:r>
              <a:rPr lang="ko-KR" altLang="en-US" sz="32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선정 및 크롤링 </a:t>
            </a:r>
            <a:endParaRPr lang="ko-KR" altLang="en-US" sz="32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988" y="3374673"/>
            <a:ext cx="1819706" cy="575844"/>
          </a:xfrm>
          <a:prstGeom prst="rect">
            <a:avLst/>
          </a:prstGeom>
        </p:spPr>
      </p:pic>
      <p:pic>
        <p:nvPicPr>
          <p:cNvPr id="4102" name="Picture 6" descr="스타트업in] 핀터레스트, &quot;어머 이거 수집해야돼&quot; 수집 욕구 자극하는 직관적인 SNS - 데일리팝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88" y="1831425"/>
            <a:ext cx="1819706" cy="121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22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mtClean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17" y="6429439"/>
            <a:ext cx="2924583" cy="3334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719999" y="4502306"/>
            <a:ext cx="305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정확한 학습을 위해 </a:t>
            </a:r>
            <a:endParaRPr lang="en-US" altLang="ko-KR" sz="1600" smtClean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  <a:p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연예인들의 사진의 얼굴부분만 편집</a:t>
            </a:r>
            <a:endParaRPr lang="en-US" altLang="ko-KR" sz="1600" smtClean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  <a:p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→</a:t>
            </a:r>
            <a:r>
              <a:rPr lang="en-US" altLang="ko-KR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mediapipe </a:t>
            </a:r>
            <a:r>
              <a:rPr lang="ko-KR" altLang="en-US" sz="1600" smtClean="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라이브러리 이용</a:t>
            </a:r>
            <a:endParaRPr lang="ko-KR" altLang="en-US" sz="16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668703" y="121920"/>
            <a:ext cx="5266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데이터 선정 및 크롤링 </a:t>
            </a:r>
            <a:endParaRPr lang="ko-KR" altLang="en-US" sz="3200" dirty="0"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625" y="1499323"/>
            <a:ext cx="7848091" cy="49301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82" y="1487120"/>
            <a:ext cx="1384430" cy="20812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50" y="3104465"/>
            <a:ext cx="1247775" cy="1247775"/>
          </a:xfrm>
          <a:prstGeom prst="rect">
            <a:avLst/>
          </a:prstGeom>
        </p:spPr>
      </p:pic>
      <p:sp>
        <p:nvSpPr>
          <p:cNvPr id="10" name="굽은 화살표 9"/>
          <p:cNvSpPr/>
          <p:nvPr/>
        </p:nvSpPr>
        <p:spPr>
          <a:xfrm rot="5400000">
            <a:off x="2344408" y="2298541"/>
            <a:ext cx="670003" cy="537120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0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rgbClr val="43A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010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100">
                <a:solidFill>
                  <a:schemeClr val="tx2">
                    <a:lumMod val="50000"/>
                  </a:schemeClr>
                </a:solidFill>
                <a:latin typeface="청정원고딕 B" panose="02020503020101020101" pitchFamily="18" charset="-127"/>
                <a:ea typeface="청정원고딕 B" panose="02020503020101020101" pitchFamily="18" charset="-127"/>
                <a:cs typeface="청정원고딕 B" panose="02020503020101020101" pitchFamily="18" charset="-127"/>
              </a:rPr>
              <a:t>모델 생성 및 학습</a:t>
            </a:r>
            <a:endParaRPr lang="ko-KR" altLang="en-US" sz="3600" spc="100">
              <a:solidFill>
                <a:schemeClr val="tx2">
                  <a:lumMod val="50000"/>
                </a:schemeClr>
              </a:solidFill>
              <a:latin typeface="청정원고딕 B" panose="02020503020101020101" pitchFamily="18" charset="-127"/>
              <a:ea typeface="청정원고딕 B" panose="02020503020101020101" pitchFamily="18" charset="-127"/>
              <a:cs typeface="청정원고딕 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mtClean="0">
                <a:solidFill>
                  <a:schemeClr val="bg1"/>
                </a:solidFill>
              </a:rPr>
              <a:t>3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17" y="6429439"/>
            <a:ext cx="292458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9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376</Words>
  <Application>Microsoft Office PowerPoint</Application>
  <PresentationFormat>와이드스크린</PresentationFormat>
  <Paragraphs>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 Nova</vt:lpstr>
      <vt:lpstr>나눔스퀘어 Bold</vt:lpstr>
      <vt:lpstr>나눔스퀘어 Light</vt:lpstr>
      <vt:lpstr>청정원고딕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39</cp:revision>
  <dcterms:created xsi:type="dcterms:W3CDTF">2020-12-13T00:02:47Z</dcterms:created>
  <dcterms:modified xsi:type="dcterms:W3CDTF">2023-07-20T06:18:43Z</dcterms:modified>
</cp:coreProperties>
</file>