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</p:sldMasterIdLst>
  <p:notesMasterIdLst>
    <p:notesMasterId r:id="rId15"/>
  </p:notesMasterIdLst>
  <p:sldIdLst>
    <p:sldId id="258" r:id="rId3"/>
    <p:sldId id="257" r:id="rId4"/>
    <p:sldId id="259" r:id="rId5"/>
    <p:sldId id="260" r:id="rId6"/>
    <p:sldId id="266" r:id="rId7"/>
    <p:sldId id="261" r:id="rId8"/>
    <p:sldId id="267" r:id="rId9"/>
    <p:sldId id="268" r:id="rId10"/>
    <p:sldId id="262" r:id="rId11"/>
    <p:sldId id="269" r:id="rId12"/>
    <p:sldId id="263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485F"/>
    <a:srgbClr val="492D94"/>
    <a:srgbClr val="FFFFFF"/>
    <a:srgbClr val="FAFAF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A9783-BFB9-4D93-844D-83A40CF6FCFA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EC09F-BE49-46FC-9BB1-AED66DF49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bbad980b1_2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bbad980b1_2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3683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8bbad980b1_2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8bbad980b1_2_1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7144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8bbad980b1_2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8bbad980b1_2_1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7630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bbad980b1_2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bbad980b1_2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47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bbad980b1_2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8bbad980b1_2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143864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8bbad980b1_2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8bbad980b1_2_1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7299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8bbad980b1_2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8bbad980b1_2_1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128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8bbad980b1_2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8bbad980b1_2_1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9353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8bbad980b1_2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8bbad980b1_2_1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5416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8bbad980b1_2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8bbad980b1_2_1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4334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8bbad980b1_2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8bbad980b1_2_1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5532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8bbad980b1_2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8bbad980b1_2_1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954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ght_Title and body">
  <p:cSld name="Light_Title and body">
    <p:bg>
      <p:bgPr>
        <a:solidFill>
          <a:srgbClr val="FAFAFA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/>
        </p:nvSpPr>
        <p:spPr>
          <a:xfrm>
            <a:off x="11546833" y="6333133"/>
            <a:ext cx="555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2E4486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933" b="0" i="0" u="none" strike="noStrike" kern="0" cap="none" spc="0" normalizeH="0" baseline="0" noProof="0" dirty="0">
              <a:ln>
                <a:noFill/>
              </a:ln>
              <a:solidFill>
                <a:srgbClr val="2E4486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7" name="Google Shape;37;p9"/>
          <p:cNvCxnSpPr/>
          <p:nvPr/>
        </p:nvCxnSpPr>
        <p:spPr>
          <a:xfrm>
            <a:off x="0" y="908569"/>
            <a:ext cx="12192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9"/>
          <p:cNvCxnSpPr/>
          <p:nvPr/>
        </p:nvCxnSpPr>
        <p:spPr>
          <a:xfrm>
            <a:off x="11297699" y="6590267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2E448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57200" y="1487467"/>
            <a:ext cx="11277600" cy="491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lvl="1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7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■"/>
              <a:defRPr sz="17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7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7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■"/>
              <a:defRPr sz="17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7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7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14856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300"/>
              <a:buFont typeface="Proxima Nova"/>
              <a:buChar char="■"/>
              <a:defRPr sz="17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roxima Nova"/>
              <a:buNone/>
              <a:defRPr sz="3067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11734800" y="6476267"/>
            <a:ext cx="0" cy="22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50751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ght_Title and body" preserve="1" userDrawn="1">
  <p:cSld name="1_Light_Title and body">
    <p:bg>
      <p:bgPr>
        <a:solidFill>
          <a:srgbClr val="FAFAFA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/>
        </p:nvSpPr>
        <p:spPr>
          <a:xfrm>
            <a:off x="11546833" y="6333133"/>
            <a:ext cx="555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2E4486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933" b="0" i="0" u="none" strike="noStrike" kern="0" cap="none" spc="0" normalizeH="0" baseline="0" noProof="0" dirty="0">
              <a:ln>
                <a:noFill/>
              </a:ln>
              <a:solidFill>
                <a:srgbClr val="2E4486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8" name="Google Shape;38;p9"/>
          <p:cNvCxnSpPr/>
          <p:nvPr/>
        </p:nvCxnSpPr>
        <p:spPr>
          <a:xfrm>
            <a:off x="11297699" y="6590267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2E448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9"/>
          <p:cNvCxnSpPr/>
          <p:nvPr/>
        </p:nvCxnSpPr>
        <p:spPr>
          <a:xfrm>
            <a:off x="11734800" y="6476267"/>
            <a:ext cx="0" cy="22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32117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dk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subTitle" idx="1"/>
          </p:nvPr>
        </p:nvSpPr>
        <p:spPr>
          <a:xfrm>
            <a:off x="692067" y="4753733"/>
            <a:ext cx="6133200" cy="7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692067" y="2867800"/>
            <a:ext cx="10827600" cy="112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Font typeface="Proxima Nova"/>
              <a:buNone/>
              <a:defRPr sz="6000" b="1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Font typeface="Proxima Nova"/>
              <a:buNone/>
              <a:defRPr sz="6000" b="1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Font typeface="Proxima Nova"/>
              <a:buNone/>
              <a:defRPr sz="6000" b="1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Font typeface="Proxima Nova"/>
              <a:buNone/>
              <a:defRPr sz="6000" b="1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Font typeface="Proxima Nova"/>
              <a:buNone/>
              <a:defRPr sz="6000" b="1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Font typeface="Proxima Nova"/>
              <a:buNone/>
              <a:defRPr sz="6000" b="1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Font typeface="Proxima Nova"/>
              <a:buNone/>
              <a:defRPr sz="6000" b="1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Font typeface="Proxima Nova"/>
              <a:buNone/>
              <a:defRPr sz="6000" b="1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438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ght_Title and body">
  <p:cSld name="Light_Title and body">
    <p:bg>
      <p:bgPr>
        <a:solidFill>
          <a:srgbClr val="FAFAFA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/>
        </p:nvSpPr>
        <p:spPr>
          <a:xfrm>
            <a:off x="11546833" y="6333133"/>
            <a:ext cx="555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2E4486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933" b="0" i="0" u="none" strike="noStrike" kern="0" cap="none" spc="0" normalizeH="0" baseline="0" noProof="0" dirty="0">
              <a:ln>
                <a:noFill/>
              </a:ln>
              <a:solidFill>
                <a:srgbClr val="2E4486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7" name="Google Shape;37;p9"/>
          <p:cNvCxnSpPr/>
          <p:nvPr/>
        </p:nvCxnSpPr>
        <p:spPr>
          <a:xfrm>
            <a:off x="0" y="917713"/>
            <a:ext cx="12192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9"/>
          <p:cNvCxnSpPr/>
          <p:nvPr/>
        </p:nvCxnSpPr>
        <p:spPr>
          <a:xfrm>
            <a:off x="11297699" y="6590267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2E448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57200" y="1487467"/>
            <a:ext cx="11277600" cy="491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lvl="1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7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■"/>
              <a:defRPr sz="17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7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7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■"/>
              <a:defRPr sz="17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7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7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14856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300"/>
              <a:buFont typeface="Proxima Nova"/>
              <a:buChar char="■"/>
              <a:defRPr sz="17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roxima Nova"/>
              <a:buNone/>
              <a:defRPr sz="3067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11734800" y="6476267"/>
            <a:ext cx="0" cy="22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39085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dk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subTitle" idx="1"/>
          </p:nvPr>
        </p:nvSpPr>
        <p:spPr>
          <a:xfrm>
            <a:off x="692067" y="4753733"/>
            <a:ext cx="6133200" cy="7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692067" y="2867800"/>
            <a:ext cx="10827600" cy="112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Font typeface="Proxima Nova"/>
              <a:buNone/>
              <a:defRPr sz="6000" b="1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Font typeface="Proxima Nova"/>
              <a:buNone/>
              <a:defRPr sz="6000" b="1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Font typeface="Proxima Nova"/>
              <a:buNone/>
              <a:defRPr sz="6000" b="1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Font typeface="Proxima Nova"/>
              <a:buNone/>
              <a:defRPr sz="6000" b="1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Font typeface="Proxima Nova"/>
              <a:buNone/>
              <a:defRPr sz="6000" b="1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Font typeface="Proxima Nova"/>
              <a:buNone/>
              <a:defRPr sz="6000" b="1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Font typeface="Proxima Nova"/>
              <a:buNone/>
              <a:defRPr sz="6000" b="1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Font typeface="Proxima Nova"/>
              <a:buNone/>
              <a:defRPr sz="6000" b="1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1432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/>
          <p:nvPr/>
        </p:nvSpPr>
        <p:spPr>
          <a:xfrm>
            <a:off x="8133" y="-300"/>
            <a:ext cx="570800" cy="2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457200" y="1487467"/>
            <a:ext cx="11277600" cy="49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  <a:defRPr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11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roxima Nova"/>
              <a:buNone/>
              <a:defRPr sz="2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45733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16">
          <p15:clr>
            <a:srgbClr val="43526A"/>
          </p15:clr>
        </p15:guide>
        <p15:guide id="2" pos="5544">
          <p15:clr>
            <a:srgbClr val="43526A"/>
          </p15:clr>
        </p15:guide>
        <p15:guide id="3" orient="horz" pos="3024">
          <p15:clr>
            <a:srgbClr val="43526A"/>
          </p15:clr>
        </p15:guide>
        <p15:guide id="4" orient="horz" pos="703">
          <p15:clr>
            <a:srgbClr val="43526A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/>
          <p:nvPr/>
        </p:nvSpPr>
        <p:spPr>
          <a:xfrm>
            <a:off x="8133" y="-300"/>
            <a:ext cx="570800" cy="2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457200" y="1487467"/>
            <a:ext cx="11277600" cy="49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  <a:defRPr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11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roxima Nova"/>
              <a:buNone/>
              <a:defRPr sz="2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30603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16">
          <p15:clr>
            <a:srgbClr val="43526A"/>
          </p15:clr>
        </p15:guide>
        <p15:guide id="2" pos="5544">
          <p15:clr>
            <a:srgbClr val="43526A"/>
          </p15:clr>
        </p15:guide>
        <p15:guide id="3" orient="horz" pos="3024">
          <p15:clr>
            <a:srgbClr val="43526A"/>
          </p15:clr>
        </p15:guide>
        <p15:guide id="4" orient="horz" pos="703">
          <p15:clr>
            <a:srgbClr val="43526A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hyperlink" Target="../../Downloads/bpe_model.json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4;p1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-19893"/>
            <a:ext cx="12206512" cy="50216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/>
          <p:cNvSpPr/>
          <p:nvPr/>
        </p:nvSpPr>
        <p:spPr>
          <a:xfrm>
            <a:off x="0" y="5001768"/>
            <a:ext cx="12192000" cy="1920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Google Shape;55;p12"/>
          <p:cNvSpPr txBox="1">
            <a:spLocks noGrp="1"/>
          </p:cNvSpPr>
          <p:nvPr>
            <p:ph type="subTitle" idx="1"/>
          </p:nvPr>
        </p:nvSpPr>
        <p:spPr>
          <a:xfrm>
            <a:off x="481754" y="5421245"/>
            <a:ext cx="6531693" cy="42177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altLang="ko-KR" sz="1800" b="1" dirty="0" smtClean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Prepared by </a:t>
            </a:r>
            <a:r>
              <a:rPr lang="ko-KR" altLang="en-US" sz="1800" b="1" dirty="0" err="1" smtClean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조윤재</a:t>
            </a:r>
            <a:r>
              <a:rPr lang="en-US" altLang="ko-KR" sz="1800" b="1" dirty="0" smtClean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800" b="1" dirty="0" err="1" smtClean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나창대</a:t>
            </a:r>
            <a:r>
              <a:rPr lang="en-US" altLang="ko-KR" sz="1800" b="1" dirty="0" smtClean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800" b="1" dirty="0" err="1" smtClean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김다연</a:t>
            </a:r>
            <a:r>
              <a:rPr lang="en-US" altLang="ko-KR" sz="1800" b="1" dirty="0" smtClean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800" b="1" dirty="0" smtClean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이현준</a:t>
            </a:r>
            <a:r>
              <a:rPr lang="en-US" altLang="ko-KR" sz="1800" b="1" dirty="0" smtClean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800" b="1" dirty="0" err="1" smtClean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탁성대</a:t>
            </a:r>
            <a:r>
              <a:rPr lang="en-US" altLang="ko-KR" sz="1800" b="1" dirty="0" smtClean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800" b="1" dirty="0" err="1" smtClean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고예진</a:t>
            </a:r>
            <a:r>
              <a:rPr lang="en-US" altLang="ko-KR" sz="1800" b="1" dirty="0" smtClean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endParaRPr sz="1800" b="1" dirty="0">
              <a:solidFill>
                <a:schemeClr val="tx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591483" y="3463899"/>
            <a:ext cx="7464381" cy="11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3733" dirty="0" smtClean="0">
                <a:latin typeface="+mn-ea"/>
                <a:ea typeface="+mn-ea"/>
              </a:rPr>
              <a:t>Tokenizer </a:t>
            </a:r>
            <a:r>
              <a:rPr lang="ko-KR" altLang="en-US" sz="3733" dirty="0" smtClean="0">
                <a:latin typeface="+mn-ea"/>
                <a:ea typeface="+mn-ea"/>
              </a:rPr>
              <a:t>알고리즘</a:t>
            </a:r>
            <a:r>
              <a:rPr lang="en-US" altLang="ko-KR" sz="2667" b="0" dirty="0"/>
              <a:t/>
            </a:r>
            <a:br>
              <a:rPr lang="en-US" altLang="ko-KR" sz="2667" b="0" dirty="0"/>
            </a:br>
            <a:r>
              <a:rPr lang="en-US" altLang="ko-KR" sz="2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Byte Pair Encoding &amp; </a:t>
            </a:r>
            <a:r>
              <a:rPr lang="en-US" altLang="ko-KR" sz="2400" dirty="0" err="1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WordPiece</a:t>
            </a:r>
            <a:r>
              <a:rPr lang="en-US" altLang="ko-KR" sz="2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 Tokenizer</a:t>
            </a:r>
            <a:endParaRPr sz="3600" dirty="0">
              <a:solidFill>
                <a:schemeClr val="tx2">
                  <a:lumMod val="25000"/>
                  <a:lumOff val="7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5001768"/>
            <a:ext cx="12192000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82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Box 259">
            <a:extLst>
              <a:ext uri="{FF2B5EF4-FFF2-40B4-BE49-F238E27FC236}">
                <a16:creationId xmlns:a16="http://schemas.microsoft.com/office/drawing/2014/main" id="{0C7046A3-10DF-41F3-8320-AA8BD7BB4921}"/>
              </a:ext>
            </a:extLst>
          </p:cNvPr>
          <p:cNvSpPr txBox="1"/>
          <p:nvPr/>
        </p:nvSpPr>
        <p:spPr>
          <a:xfrm>
            <a:off x="457199" y="1762126"/>
            <a:ext cx="11442701" cy="3619499"/>
          </a:xfrm>
          <a:prstGeom prst="roundRect">
            <a:avLst>
              <a:gd name="adj" fmla="val 7509"/>
            </a:avLst>
          </a:prstGeom>
          <a:solidFill>
            <a:srgbClr val="FAFAFA"/>
          </a:solidFill>
          <a:ln w="12700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lIns="192000" tIns="48000" bIns="48000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ko-KR"/>
            </a:defPPr>
            <a:lvl1pPr>
              <a:lnSpc>
                <a:spcPct val="150000"/>
              </a:lnSpc>
              <a:defRPr sz="1200" b="1">
                <a:solidFill>
                  <a:schemeClr val="bg2">
                    <a:lumMod val="50000"/>
                  </a:schemeClr>
                </a:solidFill>
                <a:latin typeface="+mn-ea"/>
              </a:defRPr>
            </a:lvl1pPr>
            <a:lvl2pPr marL="0" lvl="1" defTabSz="1219170" latinLnBrk="0">
              <a:lnSpc>
                <a:spcPct val="150000"/>
              </a:lnSpc>
              <a:buClr>
                <a:srgbClr val="000000"/>
              </a:buClr>
              <a:defRPr sz="1467" b="1" ker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</a:defRPr>
            </a:lvl2pPr>
          </a:lstStyle>
          <a:p>
            <a:pPr lvl="1"/>
            <a:endParaRPr lang="en-US" altLang="ko-KR" dirty="0">
              <a:sym typeface="Arial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0C7046A3-10DF-41F3-8320-AA8BD7BB4921}"/>
              </a:ext>
            </a:extLst>
          </p:cNvPr>
          <p:cNvSpPr txBox="1"/>
          <p:nvPr/>
        </p:nvSpPr>
        <p:spPr>
          <a:xfrm>
            <a:off x="5276468" y="2384543"/>
            <a:ext cx="4349672" cy="2735688"/>
          </a:xfrm>
          <a:prstGeom prst="roundRect">
            <a:avLst>
              <a:gd name="adj" fmla="val 5264"/>
            </a:avLst>
          </a:prstGeom>
          <a:solidFill>
            <a:schemeClr val="bg2">
              <a:lumMod val="20000"/>
              <a:lumOff val="80000"/>
            </a:schemeClr>
          </a:solidFill>
          <a:ln w="12700">
            <a:noFill/>
          </a:ln>
        </p:spPr>
        <p:txBody>
          <a:bodyPr wrap="square" lIns="72000" tIns="144000" rIns="72000" bIns="48000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ko-KR"/>
            </a:defPPr>
            <a:lvl1pPr>
              <a:lnSpc>
                <a:spcPct val="150000"/>
              </a:lnSpc>
              <a:defRPr sz="1200" b="1">
                <a:solidFill>
                  <a:schemeClr val="bg2">
                    <a:lumMod val="50000"/>
                  </a:schemeClr>
                </a:solidFill>
                <a:latin typeface="+mn-ea"/>
              </a:defRPr>
            </a:lvl1pPr>
            <a:lvl2pPr marL="0" lvl="1" algn="ctr" defTabSz="1219170" latinLnBrk="0">
              <a:buClr>
                <a:srgbClr val="000000"/>
              </a:buClr>
              <a:defRPr sz="1467" b="1" ker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</a:defRPr>
            </a:lvl2pPr>
          </a:lstStyle>
          <a:p>
            <a:pPr lvl="1">
              <a:lnSpc>
                <a:spcPct val="150000"/>
              </a:lnSpc>
            </a:pPr>
            <a:endParaRPr lang="en-US" altLang="ko-KR" sz="1300" dirty="0">
              <a:sym typeface="Arial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0C7046A3-10DF-41F3-8320-AA8BD7BB4921}"/>
              </a:ext>
            </a:extLst>
          </p:cNvPr>
          <p:cNvSpPr txBox="1"/>
          <p:nvPr/>
        </p:nvSpPr>
        <p:spPr>
          <a:xfrm>
            <a:off x="2685545" y="2384543"/>
            <a:ext cx="2294906" cy="2735688"/>
          </a:xfrm>
          <a:prstGeom prst="roundRect">
            <a:avLst>
              <a:gd name="adj" fmla="val 5264"/>
            </a:avLst>
          </a:prstGeom>
          <a:solidFill>
            <a:schemeClr val="bg2">
              <a:lumMod val="20000"/>
              <a:lumOff val="80000"/>
            </a:schemeClr>
          </a:solidFill>
          <a:ln w="12700">
            <a:noFill/>
          </a:ln>
        </p:spPr>
        <p:txBody>
          <a:bodyPr wrap="square" lIns="72000" tIns="144000" rIns="72000" bIns="48000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ko-KR"/>
            </a:defPPr>
            <a:lvl1pPr>
              <a:lnSpc>
                <a:spcPct val="150000"/>
              </a:lnSpc>
              <a:defRPr sz="1200" b="1">
                <a:solidFill>
                  <a:schemeClr val="bg2">
                    <a:lumMod val="50000"/>
                  </a:schemeClr>
                </a:solidFill>
                <a:latin typeface="+mn-ea"/>
              </a:defRPr>
            </a:lvl1pPr>
            <a:lvl2pPr marL="0" lvl="1" algn="ctr" defTabSz="1219170" latinLnBrk="0">
              <a:buClr>
                <a:srgbClr val="000000"/>
              </a:buClr>
              <a:defRPr sz="1467" b="1" ker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</a:defRPr>
            </a:lvl2pPr>
          </a:lstStyle>
          <a:p>
            <a:pPr lvl="1">
              <a:lnSpc>
                <a:spcPct val="150000"/>
              </a:lnSpc>
            </a:pPr>
            <a:endParaRPr lang="en-US" altLang="ko-KR" sz="1300" dirty="0">
              <a:sym typeface="Arial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0C7046A3-10DF-41F3-8320-AA8BD7BB4921}"/>
              </a:ext>
            </a:extLst>
          </p:cNvPr>
          <p:cNvSpPr txBox="1"/>
          <p:nvPr/>
        </p:nvSpPr>
        <p:spPr>
          <a:xfrm>
            <a:off x="744624" y="2384543"/>
            <a:ext cx="1626517" cy="2735688"/>
          </a:xfrm>
          <a:prstGeom prst="roundRect">
            <a:avLst>
              <a:gd name="adj" fmla="val 5264"/>
            </a:avLst>
          </a:prstGeom>
          <a:solidFill>
            <a:schemeClr val="bg2">
              <a:lumMod val="20000"/>
              <a:lumOff val="80000"/>
            </a:schemeClr>
          </a:solidFill>
          <a:ln w="12700">
            <a:noFill/>
          </a:ln>
        </p:spPr>
        <p:txBody>
          <a:bodyPr wrap="square" lIns="72000" tIns="144000" rIns="72000" bIns="48000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ko-KR"/>
            </a:defPPr>
            <a:lvl1pPr>
              <a:lnSpc>
                <a:spcPct val="150000"/>
              </a:lnSpc>
              <a:defRPr sz="1200" b="1">
                <a:solidFill>
                  <a:schemeClr val="bg2">
                    <a:lumMod val="50000"/>
                  </a:schemeClr>
                </a:solidFill>
                <a:latin typeface="+mn-ea"/>
              </a:defRPr>
            </a:lvl1pPr>
            <a:lvl2pPr marL="0" lvl="1" algn="ctr" defTabSz="1219170" latinLnBrk="0">
              <a:buClr>
                <a:srgbClr val="000000"/>
              </a:buClr>
              <a:defRPr sz="1467" b="1" ker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</a:defRPr>
            </a:lvl2pPr>
          </a:lstStyle>
          <a:p>
            <a:pPr lvl="1">
              <a:lnSpc>
                <a:spcPct val="150000"/>
              </a:lnSpc>
            </a:pPr>
            <a:endParaRPr lang="en-US" altLang="ko-KR" sz="1300" dirty="0">
              <a:sym typeface="Arial"/>
            </a:endParaRPr>
          </a:p>
        </p:txBody>
      </p:sp>
      <p:sp>
        <p:nvSpPr>
          <p:cNvPr id="652" name="Google Shape;652;p39"/>
          <p:cNvSpPr txBox="1">
            <a:spLocks noGrp="1"/>
          </p:cNvSpPr>
          <p:nvPr>
            <p:ph type="title"/>
          </p:nvPr>
        </p:nvSpPr>
        <p:spPr>
          <a:xfrm>
            <a:off x="457200" y="25400"/>
            <a:ext cx="5404104" cy="85573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ko-KR" sz="2400" dirty="0">
                <a:latin typeface="+mn-ea"/>
                <a:ea typeface="+mn-ea"/>
              </a:rPr>
              <a:t>1. </a:t>
            </a:r>
            <a:r>
              <a:rPr lang="en-US" altLang="ko-KR" sz="2400" dirty="0" err="1">
                <a:latin typeface="+mn-ea"/>
                <a:ea typeface="+mn-ea"/>
              </a:rPr>
              <a:t>WordPiece</a:t>
            </a:r>
            <a:r>
              <a:rPr lang="en-US" altLang="ko-KR" sz="2400" dirty="0">
                <a:latin typeface="+mn-ea"/>
                <a:ea typeface="+mn-ea"/>
              </a:rPr>
              <a:t> tokenizer </a:t>
            </a:r>
            <a:r>
              <a:rPr lang="ko-KR" altLang="en-US" sz="2400" dirty="0">
                <a:latin typeface="+mn-ea"/>
                <a:ea typeface="+mn-ea"/>
              </a:rPr>
              <a:t>알고리즘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656438" y="511800"/>
            <a:ext cx="1373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WordPiece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457200" y="1172837"/>
            <a:ext cx="7196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i="0" dirty="0" smtClean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✔ </a:t>
            </a:r>
            <a:r>
              <a:rPr lang="en-US" altLang="ko-KR" b="1" i="0" dirty="0" err="1" smtClean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WordPiece</a:t>
            </a:r>
            <a:r>
              <a:rPr lang="en-US" altLang="ko-KR" b="1" i="0" dirty="0" smtClean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 tokeniz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ing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프로세스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_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어휘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구성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(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사전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)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생성 예시</a:t>
            </a:r>
            <a:endParaRPr lang="en-US" altLang="ko-KR" b="1" i="0" dirty="0">
              <a:solidFill>
                <a:schemeClr val="bg2">
                  <a:lumMod val="50000"/>
                </a:schemeClr>
              </a:solidFill>
              <a:effectLst/>
              <a:latin typeface="-apple-system"/>
            </a:endParaRPr>
          </a:p>
        </p:txBody>
      </p:sp>
      <p:sp>
        <p:nvSpPr>
          <p:cNvPr id="168" name="Google Shape;275;p6"/>
          <p:cNvSpPr txBox="1"/>
          <p:nvPr/>
        </p:nvSpPr>
        <p:spPr>
          <a:xfrm>
            <a:off x="1107099" y="2663706"/>
            <a:ext cx="304097" cy="2461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276;p6"/>
          <p:cNvSpPr txBox="1"/>
          <p:nvPr/>
        </p:nvSpPr>
        <p:spPr>
          <a:xfrm>
            <a:off x="1516441" y="2663706"/>
            <a:ext cx="505058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hug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277;p6"/>
          <p:cNvSpPr txBox="1"/>
          <p:nvPr/>
        </p:nvSpPr>
        <p:spPr>
          <a:xfrm>
            <a:off x="1107098" y="3149177"/>
            <a:ext cx="304097" cy="2461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278;p6"/>
          <p:cNvSpPr txBox="1"/>
          <p:nvPr/>
        </p:nvSpPr>
        <p:spPr>
          <a:xfrm>
            <a:off x="1516441" y="3149177"/>
            <a:ext cx="505057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pug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279;p6"/>
          <p:cNvSpPr txBox="1"/>
          <p:nvPr/>
        </p:nvSpPr>
        <p:spPr>
          <a:xfrm>
            <a:off x="1107098" y="3634648"/>
            <a:ext cx="304097" cy="2461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280;p6"/>
          <p:cNvSpPr txBox="1"/>
          <p:nvPr/>
        </p:nvSpPr>
        <p:spPr>
          <a:xfrm>
            <a:off x="1516441" y="3634648"/>
            <a:ext cx="505057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pun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281;p6"/>
          <p:cNvSpPr txBox="1"/>
          <p:nvPr/>
        </p:nvSpPr>
        <p:spPr>
          <a:xfrm>
            <a:off x="1107098" y="4120118"/>
            <a:ext cx="304097" cy="2461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282;p6"/>
          <p:cNvSpPr txBox="1"/>
          <p:nvPr/>
        </p:nvSpPr>
        <p:spPr>
          <a:xfrm>
            <a:off x="1516441" y="4120118"/>
            <a:ext cx="505057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gun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283;p6"/>
          <p:cNvSpPr txBox="1"/>
          <p:nvPr/>
        </p:nvSpPr>
        <p:spPr>
          <a:xfrm>
            <a:off x="1107098" y="4605589"/>
            <a:ext cx="304097" cy="2461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284;p6"/>
          <p:cNvSpPr txBox="1"/>
          <p:nvPr/>
        </p:nvSpPr>
        <p:spPr>
          <a:xfrm>
            <a:off x="1516441" y="4605589"/>
            <a:ext cx="505057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hugs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287;p6"/>
          <p:cNvSpPr txBox="1"/>
          <p:nvPr/>
        </p:nvSpPr>
        <p:spPr>
          <a:xfrm>
            <a:off x="8199519" y="2671058"/>
            <a:ext cx="218628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h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288;p6"/>
          <p:cNvSpPr txBox="1"/>
          <p:nvPr/>
        </p:nvSpPr>
        <p:spPr>
          <a:xfrm>
            <a:off x="8199519" y="3156529"/>
            <a:ext cx="218628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p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289;p6"/>
          <p:cNvSpPr txBox="1"/>
          <p:nvPr/>
        </p:nvSpPr>
        <p:spPr>
          <a:xfrm>
            <a:off x="8199519" y="3642000"/>
            <a:ext cx="218628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p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290;p6"/>
          <p:cNvSpPr txBox="1"/>
          <p:nvPr/>
        </p:nvSpPr>
        <p:spPr>
          <a:xfrm>
            <a:off x="8199519" y="4127470"/>
            <a:ext cx="218628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g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291;p6"/>
          <p:cNvSpPr txBox="1"/>
          <p:nvPr/>
        </p:nvSpPr>
        <p:spPr>
          <a:xfrm>
            <a:off x="8199519" y="4612941"/>
            <a:ext cx="218628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h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292;p6"/>
          <p:cNvSpPr txBox="1"/>
          <p:nvPr/>
        </p:nvSpPr>
        <p:spPr>
          <a:xfrm>
            <a:off x="8484404" y="2671058"/>
            <a:ext cx="521268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##ug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293;p6"/>
          <p:cNvSpPr txBox="1"/>
          <p:nvPr/>
        </p:nvSpPr>
        <p:spPr>
          <a:xfrm>
            <a:off x="8499980" y="3642000"/>
            <a:ext cx="468754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##u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294;p6"/>
          <p:cNvSpPr txBox="1"/>
          <p:nvPr/>
        </p:nvSpPr>
        <p:spPr>
          <a:xfrm>
            <a:off x="8499988" y="4127470"/>
            <a:ext cx="468649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##u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295;p6"/>
          <p:cNvSpPr txBox="1"/>
          <p:nvPr/>
        </p:nvSpPr>
        <p:spPr>
          <a:xfrm>
            <a:off x="9040380" y="3642000"/>
            <a:ext cx="468649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##n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296;p6"/>
          <p:cNvSpPr txBox="1"/>
          <p:nvPr/>
        </p:nvSpPr>
        <p:spPr>
          <a:xfrm>
            <a:off x="9050172" y="4127470"/>
            <a:ext cx="468649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##n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297;p6"/>
          <p:cNvSpPr txBox="1"/>
          <p:nvPr/>
        </p:nvSpPr>
        <p:spPr>
          <a:xfrm>
            <a:off x="9071560" y="4612941"/>
            <a:ext cx="468649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##s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298;p6"/>
          <p:cNvSpPr txBox="1"/>
          <p:nvPr/>
        </p:nvSpPr>
        <p:spPr>
          <a:xfrm>
            <a:off x="8484404" y="3160657"/>
            <a:ext cx="521268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##ug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299;p6"/>
          <p:cNvSpPr txBox="1"/>
          <p:nvPr/>
        </p:nvSpPr>
        <p:spPr>
          <a:xfrm>
            <a:off x="8484404" y="4612941"/>
            <a:ext cx="521268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##ug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311;p6"/>
          <p:cNvSpPr txBox="1"/>
          <p:nvPr/>
        </p:nvSpPr>
        <p:spPr>
          <a:xfrm>
            <a:off x="3020795" y="2663706"/>
            <a:ext cx="218628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h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312;p6"/>
          <p:cNvSpPr txBox="1"/>
          <p:nvPr/>
        </p:nvSpPr>
        <p:spPr>
          <a:xfrm>
            <a:off x="3291218" y="2663706"/>
            <a:ext cx="452298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##u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313;p6"/>
          <p:cNvSpPr txBox="1"/>
          <p:nvPr/>
        </p:nvSpPr>
        <p:spPr>
          <a:xfrm>
            <a:off x="3796276" y="2663706"/>
            <a:ext cx="453024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##g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314;p6"/>
          <p:cNvSpPr txBox="1"/>
          <p:nvPr/>
        </p:nvSpPr>
        <p:spPr>
          <a:xfrm>
            <a:off x="3020795" y="3150286"/>
            <a:ext cx="218628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p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315;p6"/>
          <p:cNvSpPr txBox="1"/>
          <p:nvPr/>
        </p:nvSpPr>
        <p:spPr>
          <a:xfrm>
            <a:off x="3291218" y="3150286"/>
            <a:ext cx="452298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##u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316;p6"/>
          <p:cNvSpPr txBox="1"/>
          <p:nvPr/>
        </p:nvSpPr>
        <p:spPr>
          <a:xfrm>
            <a:off x="3796276" y="3150286"/>
            <a:ext cx="453024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##g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317;p6"/>
          <p:cNvSpPr txBox="1"/>
          <p:nvPr/>
        </p:nvSpPr>
        <p:spPr>
          <a:xfrm>
            <a:off x="3020795" y="3639781"/>
            <a:ext cx="218628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p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318;p6"/>
          <p:cNvSpPr txBox="1"/>
          <p:nvPr/>
        </p:nvSpPr>
        <p:spPr>
          <a:xfrm>
            <a:off x="3291218" y="3639781"/>
            <a:ext cx="452298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##u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319;p6"/>
          <p:cNvSpPr txBox="1"/>
          <p:nvPr/>
        </p:nvSpPr>
        <p:spPr>
          <a:xfrm>
            <a:off x="3796276" y="3639781"/>
            <a:ext cx="453024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##n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320;p6"/>
          <p:cNvSpPr txBox="1"/>
          <p:nvPr/>
        </p:nvSpPr>
        <p:spPr>
          <a:xfrm>
            <a:off x="3020795" y="4126361"/>
            <a:ext cx="218628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g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321;p6"/>
          <p:cNvSpPr txBox="1"/>
          <p:nvPr/>
        </p:nvSpPr>
        <p:spPr>
          <a:xfrm>
            <a:off x="3291218" y="4126361"/>
            <a:ext cx="452298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##u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322;p6"/>
          <p:cNvSpPr txBox="1"/>
          <p:nvPr/>
        </p:nvSpPr>
        <p:spPr>
          <a:xfrm>
            <a:off x="3796276" y="4126361"/>
            <a:ext cx="453024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##n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323;p6"/>
          <p:cNvSpPr txBox="1"/>
          <p:nvPr/>
        </p:nvSpPr>
        <p:spPr>
          <a:xfrm>
            <a:off x="3020795" y="4612941"/>
            <a:ext cx="218628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h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324;p6"/>
          <p:cNvSpPr txBox="1"/>
          <p:nvPr/>
        </p:nvSpPr>
        <p:spPr>
          <a:xfrm>
            <a:off x="3291218" y="4612941"/>
            <a:ext cx="452298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##u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325;p6"/>
          <p:cNvSpPr txBox="1"/>
          <p:nvPr/>
        </p:nvSpPr>
        <p:spPr>
          <a:xfrm>
            <a:off x="3796276" y="4612941"/>
            <a:ext cx="453024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##g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326;p6"/>
          <p:cNvSpPr txBox="1"/>
          <p:nvPr/>
        </p:nvSpPr>
        <p:spPr>
          <a:xfrm>
            <a:off x="4302081" y="4614648"/>
            <a:ext cx="453024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##s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328;p6"/>
          <p:cNvSpPr txBox="1"/>
          <p:nvPr/>
        </p:nvSpPr>
        <p:spPr>
          <a:xfrm>
            <a:off x="5704735" y="2500258"/>
            <a:ext cx="218628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h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329;p6"/>
          <p:cNvSpPr txBox="1"/>
          <p:nvPr/>
        </p:nvSpPr>
        <p:spPr>
          <a:xfrm>
            <a:off x="5989998" y="2448962"/>
            <a:ext cx="145821" cy="34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867" b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+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332;p6"/>
          <p:cNvSpPr txBox="1"/>
          <p:nvPr/>
        </p:nvSpPr>
        <p:spPr>
          <a:xfrm>
            <a:off x="6000821" y="2880706"/>
            <a:ext cx="145821" cy="34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867" b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+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335;p6"/>
          <p:cNvSpPr txBox="1"/>
          <p:nvPr/>
        </p:nvSpPr>
        <p:spPr>
          <a:xfrm>
            <a:off x="5704735" y="3384134"/>
            <a:ext cx="218628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p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336;p6"/>
          <p:cNvSpPr txBox="1"/>
          <p:nvPr/>
        </p:nvSpPr>
        <p:spPr>
          <a:xfrm>
            <a:off x="5989998" y="3332838"/>
            <a:ext cx="145821" cy="34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867" b="1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+</a:t>
            </a:r>
            <a:endParaRPr sz="18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339;p6"/>
          <p:cNvSpPr txBox="1"/>
          <p:nvPr/>
        </p:nvSpPr>
        <p:spPr>
          <a:xfrm>
            <a:off x="5989998" y="3780494"/>
            <a:ext cx="145821" cy="34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867" b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+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342;p6"/>
          <p:cNvSpPr txBox="1"/>
          <p:nvPr/>
        </p:nvSpPr>
        <p:spPr>
          <a:xfrm>
            <a:off x="5733521" y="4311576"/>
            <a:ext cx="218628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g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343;p6"/>
          <p:cNvSpPr txBox="1"/>
          <p:nvPr/>
        </p:nvSpPr>
        <p:spPr>
          <a:xfrm>
            <a:off x="5990648" y="4260279"/>
            <a:ext cx="145821" cy="34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867" b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+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346;p6"/>
          <p:cNvSpPr txBox="1"/>
          <p:nvPr/>
        </p:nvSpPr>
        <p:spPr>
          <a:xfrm>
            <a:off x="5992933" y="4668693"/>
            <a:ext cx="145821" cy="34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867" b="1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+</a:t>
            </a:r>
            <a:endParaRPr sz="18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349;p6"/>
          <p:cNvSpPr txBox="1"/>
          <p:nvPr/>
        </p:nvSpPr>
        <p:spPr>
          <a:xfrm>
            <a:off x="6180558" y="2500258"/>
            <a:ext cx="452298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##u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350;p6"/>
          <p:cNvSpPr txBox="1"/>
          <p:nvPr/>
        </p:nvSpPr>
        <p:spPr>
          <a:xfrm>
            <a:off x="5517348" y="2932002"/>
            <a:ext cx="452298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##u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351;p6"/>
          <p:cNvSpPr txBox="1"/>
          <p:nvPr/>
        </p:nvSpPr>
        <p:spPr>
          <a:xfrm>
            <a:off x="6177536" y="2932002"/>
            <a:ext cx="452298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##g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352;p6"/>
          <p:cNvSpPr txBox="1"/>
          <p:nvPr/>
        </p:nvSpPr>
        <p:spPr>
          <a:xfrm>
            <a:off x="6170641" y="3401548"/>
            <a:ext cx="452298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##</a:t>
            </a:r>
            <a:r>
              <a:rPr lang="en-US" sz="1200" b="1" dirty="0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u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353;p6"/>
          <p:cNvSpPr txBox="1"/>
          <p:nvPr/>
        </p:nvSpPr>
        <p:spPr>
          <a:xfrm>
            <a:off x="5517348" y="3831790"/>
            <a:ext cx="452298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##u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354;p6"/>
          <p:cNvSpPr txBox="1"/>
          <p:nvPr/>
        </p:nvSpPr>
        <p:spPr>
          <a:xfrm>
            <a:off x="6174095" y="3831790"/>
            <a:ext cx="452298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##n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355;p6"/>
          <p:cNvSpPr txBox="1"/>
          <p:nvPr/>
        </p:nvSpPr>
        <p:spPr>
          <a:xfrm>
            <a:off x="6180558" y="4311576"/>
            <a:ext cx="452298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##u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356;p6"/>
          <p:cNvSpPr txBox="1"/>
          <p:nvPr/>
        </p:nvSpPr>
        <p:spPr>
          <a:xfrm>
            <a:off x="6175305" y="4719989"/>
            <a:ext cx="452298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##s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357;p6"/>
          <p:cNvSpPr txBox="1"/>
          <p:nvPr/>
        </p:nvSpPr>
        <p:spPr>
          <a:xfrm>
            <a:off x="5517348" y="4719989"/>
            <a:ext cx="452298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##g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직선 화살표 연결선 249"/>
          <p:cNvCxnSpPr/>
          <p:nvPr/>
        </p:nvCxnSpPr>
        <p:spPr>
          <a:xfrm>
            <a:off x="744624" y="2068218"/>
            <a:ext cx="10923501" cy="0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직사각형 250"/>
          <p:cNvSpPr/>
          <p:nvPr/>
        </p:nvSpPr>
        <p:spPr>
          <a:xfrm>
            <a:off x="1004024" y="1913591"/>
            <a:ext cx="1070768" cy="318100"/>
          </a:xfrm>
          <a:prstGeom prst="rect">
            <a:avLst/>
          </a:prstGeom>
          <a:solidFill>
            <a:srgbClr val="FAFAFA"/>
          </a:solidFill>
        </p:spPr>
        <p:txBody>
          <a:bodyPr wrap="square">
            <a:spAutoFit/>
          </a:bodyPr>
          <a:lstStyle/>
          <a:p>
            <a:pPr marL="0" lvl="1" algn="ctr" defTabSz="1219170" latinLnBrk="0">
              <a:buClr>
                <a:srgbClr val="000000"/>
              </a:buClr>
            </a:pPr>
            <a:r>
              <a:rPr lang="ko-KR" altLang="en-US" sz="1467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어절 분리</a:t>
            </a:r>
            <a:endParaRPr lang="en-US" altLang="ko-KR" sz="1467" b="1" kern="0" dirty="0" smtClean="0">
              <a:solidFill>
                <a:srgbClr val="8694B1">
                  <a:lumMod val="50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3196336" y="1913591"/>
            <a:ext cx="1070768" cy="337698"/>
          </a:xfrm>
          <a:prstGeom prst="rect">
            <a:avLst/>
          </a:prstGeom>
          <a:solidFill>
            <a:srgbClr val="FAFAFA"/>
          </a:solidFill>
        </p:spPr>
        <p:txBody>
          <a:bodyPr wrap="square">
            <a:spAutoFit/>
          </a:bodyPr>
          <a:lstStyle/>
          <a:p>
            <a:pPr marL="0" lvl="1" algn="ctr" defTabSz="1219170" latinLnBrk="0">
              <a:buClr>
                <a:srgbClr val="000000"/>
              </a:buClr>
            </a:pPr>
            <a:r>
              <a:rPr lang="ko-KR" altLang="en-US" sz="1467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문자 분리</a:t>
            </a:r>
            <a:endParaRPr lang="en-US" altLang="ko-KR" sz="1467" b="1" kern="0" dirty="0" smtClean="0">
              <a:solidFill>
                <a:srgbClr val="8694B1">
                  <a:lumMod val="50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6269345" y="1913591"/>
            <a:ext cx="2086624" cy="371468"/>
          </a:xfrm>
          <a:prstGeom prst="rect">
            <a:avLst/>
          </a:prstGeom>
          <a:solidFill>
            <a:srgbClr val="FAFAFA"/>
          </a:solidFill>
        </p:spPr>
        <p:txBody>
          <a:bodyPr wrap="square">
            <a:spAutoFit/>
          </a:bodyPr>
          <a:lstStyle/>
          <a:p>
            <a:pPr marL="0" lvl="1" algn="ctr" defTabSz="1219170" latinLnBrk="0">
              <a:buClr>
                <a:srgbClr val="000000"/>
              </a:buClr>
            </a:pPr>
            <a:r>
              <a:rPr lang="ko-KR" altLang="en-US" sz="1467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빈도수 계산 및 </a:t>
            </a:r>
            <a:r>
              <a:rPr lang="en-US" altLang="ko-KR" sz="1467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merge</a:t>
            </a:r>
          </a:p>
        </p:txBody>
      </p:sp>
      <p:sp>
        <p:nvSpPr>
          <p:cNvPr id="254" name="직사각형 253"/>
          <p:cNvSpPr/>
          <p:nvPr/>
        </p:nvSpPr>
        <p:spPr>
          <a:xfrm>
            <a:off x="9843400" y="1913591"/>
            <a:ext cx="1510400" cy="318100"/>
          </a:xfrm>
          <a:prstGeom prst="rect">
            <a:avLst/>
          </a:prstGeom>
          <a:solidFill>
            <a:srgbClr val="FAFAFA"/>
          </a:solidFill>
        </p:spPr>
        <p:txBody>
          <a:bodyPr wrap="square">
            <a:spAutoFit/>
          </a:bodyPr>
          <a:lstStyle/>
          <a:p>
            <a:pPr marL="0" lvl="1" algn="ctr" defTabSz="1219170" latinLnBrk="0">
              <a:buClr>
                <a:srgbClr val="000000"/>
              </a:buClr>
            </a:pPr>
            <a:r>
              <a:rPr lang="ko-KR" altLang="en-US" sz="1467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이전 작업 반복</a:t>
            </a:r>
            <a:endParaRPr lang="en-US" altLang="ko-KR" sz="1467" b="1" kern="0" dirty="0" smtClean="0">
              <a:solidFill>
                <a:srgbClr val="8694B1">
                  <a:lumMod val="50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82054" y="3360702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…</a:t>
            </a:r>
            <a:endParaRPr lang="ko-KR" altLang="en-US" sz="3200" dirty="0"/>
          </a:p>
        </p:txBody>
      </p:sp>
      <p:sp>
        <p:nvSpPr>
          <p:cNvPr id="87" name="Google Shape;292;p6"/>
          <p:cNvSpPr txBox="1"/>
          <p:nvPr/>
        </p:nvSpPr>
        <p:spPr>
          <a:xfrm>
            <a:off x="7102142" y="3914298"/>
            <a:ext cx="521268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 dirty="0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##</a:t>
            </a:r>
            <a:r>
              <a:rPr lang="en-US" sz="1200" b="1" dirty="0" err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ug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246;p4"/>
          <p:cNvSpPr/>
          <p:nvPr/>
        </p:nvSpPr>
        <p:spPr>
          <a:xfrm>
            <a:off x="6698958" y="3216628"/>
            <a:ext cx="1259179" cy="2435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30467" rIns="60950" bIns="30467" anchor="ctr" anchorCtr="0">
            <a:noAutofit/>
          </a:bodyPr>
          <a:lstStyle/>
          <a:p>
            <a:pPr algn="ctr"/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602332" y="3104061"/>
            <a:ext cx="1625757" cy="769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 defTabSz="1219170" latinLnBrk="0">
              <a:lnSpc>
                <a:spcPct val="150000"/>
              </a:lnSpc>
              <a:buClr>
                <a:srgbClr val="000000"/>
              </a:buClr>
            </a:pPr>
            <a:r>
              <a:rPr lang="en-US" altLang="ko-KR" sz="1467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Likelihood </a:t>
            </a:r>
            <a:r>
              <a:rPr lang="ko-KR" altLang="en-US" sz="1467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값이</a:t>
            </a:r>
            <a:r>
              <a:rPr lang="en-US" altLang="ko-KR" sz="1467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endParaRPr lang="en-US" altLang="ko-KR" sz="1467" b="1" kern="0" dirty="0" smtClean="0">
              <a:solidFill>
                <a:srgbClr val="8694B1">
                  <a:lumMod val="50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  <a:p>
            <a:pPr marL="0" lvl="1" algn="ctr" defTabSz="1219170" latinLnBrk="0">
              <a:lnSpc>
                <a:spcPct val="150000"/>
              </a:lnSpc>
              <a:buClr>
                <a:srgbClr val="000000"/>
              </a:buClr>
            </a:pPr>
            <a:r>
              <a:rPr lang="ko-KR" altLang="en-US" sz="1467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최대인 쌍</a:t>
            </a:r>
            <a:endParaRPr lang="en-US" altLang="ko-KR" sz="1467" b="1" kern="0" dirty="0" smtClean="0">
              <a:solidFill>
                <a:srgbClr val="8694B1">
                  <a:lumMod val="50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991354" y="5702530"/>
                <a:ext cx="4620750" cy="4625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ko-KR" altLang="en-US" sz="1400" b="1" i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쌍</m:t>
                          </m:r>
                          <m:r>
                            <a:rPr lang="ko-KR" altLang="en-US" sz="1400" b="1" i="0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의</m:t>
                          </m:r>
                          <m:r>
                            <a:rPr lang="en-US" altLang="ko-KR" sz="1400" b="1" i="0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 </m:t>
                          </m:r>
                          <m:r>
                            <a:rPr lang="ko-KR" altLang="en-US" sz="1400" b="1" i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빈</m:t>
                          </m:r>
                          <m:r>
                            <a:rPr lang="ko-KR" altLang="en-US" sz="1400" b="1" i="0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도</m:t>
                          </m:r>
                          <m:r>
                            <a:rPr lang="ko-KR" altLang="en-US" sz="1400" b="1" i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수</m:t>
                          </m:r>
                        </m:num>
                        <m:den>
                          <m:r>
                            <a:rPr lang="ko-KR" altLang="en-US" sz="1400" b="1" i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첫</m:t>
                          </m:r>
                          <m:r>
                            <a:rPr lang="ko-KR" altLang="en-US" sz="1400" b="1" i="0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번</m:t>
                          </m:r>
                          <m:r>
                            <a:rPr lang="ko-KR" altLang="en-US" sz="1400" b="1" i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째</m:t>
                          </m:r>
                          <m:r>
                            <a:rPr lang="en-US" altLang="ko-KR" sz="1400" b="1" i="0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 </m:t>
                          </m:r>
                          <m:r>
                            <a:rPr lang="ko-KR" altLang="en-US" sz="1400" b="1" i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요</m:t>
                          </m:r>
                          <m:r>
                            <a:rPr lang="ko-KR" altLang="en-US" sz="1400" b="1" i="0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소</m:t>
                          </m:r>
                          <m:r>
                            <a:rPr lang="ko-KR" altLang="en-US" sz="1400" b="1" i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의</m:t>
                          </m:r>
                          <m:r>
                            <a:rPr lang="en-US" altLang="ko-KR" sz="1400" b="1" i="0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 </m:t>
                          </m:r>
                          <m:r>
                            <a:rPr lang="ko-KR" altLang="en-US" sz="1400" b="1" i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빈</m:t>
                          </m:r>
                          <m:r>
                            <a:rPr lang="ko-KR" altLang="en-US" sz="1400" b="1" i="0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도</m:t>
                          </m:r>
                          <m:r>
                            <a:rPr lang="ko-KR" altLang="en-US" sz="1400" b="1" i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수</m:t>
                          </m:r>
                          <m:r>
                            <a:rPr lang="en-US" altLang="ko-KR" sz="1400" b="1" i="0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×</m:t>
                          </m:r>
                          <m:r>
                            <a:rPr lang="ko-KR" altLang="en-US" sz="1400" b="1" i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두</m:t>
                          </m:r>
                          <m:r>
                            <a:rPr lang="ko-KR" altLang="en-US" sz="1400" b="1" i="0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번</m:t>
                          </m:r>
                          <m:r>
                            <a:rPr lang="ko-KR" altLang="en-US" sz="1400" b="1" i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째</m:t>
                          </m:r>
                          <m:r>
                            <a:rPr lang="en-US" altLang="ko-KR" sz="1400" b="1" i="0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 </m:t>
                          </m:r>
                          <m:r>
                            <a:rPr lang="ko-KR" altLang="en-US" sz="1400" b="1" i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요</m:t>
                          </m:r>
                          <m:r>
                            <a:rPr lang="ko-KR" altLang="en-US" sz="1400" b="1" i="0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소</m:t>
                          </m:r>
                          <m:r>
                            <a:rPr lang="ko-KR" altLang="en-US" sz="1400" b="1" i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의</m:t>
                          </m:r>
                          <m:r>
                            <a:rPr lang="en-US" altLang="ko-KR" sz="1400" b="1" i="0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 </m:t>
                          </m:r>
                          <m:r>
                            <a:rPr lang="ko-KR" altLang="en-US" sz="1400" b="1" i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빈</m:t>
                          </m:r>
                          <m:r>
                            <a:rPr lang="ko-KR" altLang="en-US" sz="1400" b="1" i="0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도</m:t>
                          </m:r>
                          <m:r>
                            <a:rPr lang="en-US" altLang="ko-KR" sz="1400" b="1" i="0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 </m:t>
                          </m:r>
                          <m:r>
                            <a:rPr lang="ko-KR" altLang="en-US" sz="1400" b="1" i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수</m:t>
                          </m:r>
                          <m:r>
                            <a:rPr lang="en-US" altLang="ko-KR" sz="1400" b="1" i="0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ko-KR" altLang="en-US" sz="1400" b="1" dirty="0">
                  <a:solidFill>
                    <a:schemeClr val="tx1">
                      <a:lumMod val="75000"/>
                    </a:schemeClr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354" y="5702530"/>
                <a:ext cx="4620750" cy="462563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직사각형 76"/>
          <p:cNvSpPr/>
          <p:nvPr/>
        </p:nvSpPr>
        <p:spPr>
          <a:xfrm>
            <a:off x="6920899" y="6211241"/>
            <a:ext cx="4740282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 defTabSz="1219170" latinLnBrk="0">
              <a:buClr>
                <a:srgbClr val="000000"/>
              </a:buClr>
            </a:pPr>
            <a:r>
              <a:rPr lang="en-US" altLang="ko-KR" sz="1467" kern="0" dirty="0" smtClean="0">
                <a:solidFill>
                  <a:schemeClr val="bg2"/>
                </a:solidFill>
                <a:latin typeface="맑은 고딕" panose="020B0503020000020004" pitchFamily="50" charset="-127"/>
                <a:cs typeface="Arial"/>
                <a:sym typeface="Arial"/>
              </a:rPr>
              <a:t>(Hugging Face</a:t>
            </a:r>
            <a:r>
              <a:rPr lang="ko-KR" altLang="en-US" sz="1467" kern="0" dirty="0" smtClean="0">
                <a:solidFill>
                  <a:schemeClr val="bg2"/>
                </a:solidFill>
                <a:latin typeface="맑은 고딕" panose="020B0503020000020004" pitchFamily="50" charset="-127"/>
                <a:cs typeface="Arial"/>
                <a:sym typeface="Arial"/>
              </a:rPr>
              <a:t>에서 정의하는 </a:t>
            </a:r>
            <a:r>
              <a:rPr lang="en-US" altLang="ko-KR" sz="1467" kern="0" dirty="0" smtClean="0">
                <a:solidFill>
                  <a:schemeClr val="bg2"/>
                </a:solidFill>
                <a:latin typeface="맑은 고딕" panose="020B0503020000020004" pitchFamily="50" charset="-127"/>
                <a:cs typeface="Arial"/>
                <a:sym typeface="Arial"/>
              </a:rPr>
              <a:t>likelihood </a:t>
            </a:r>
            <a:r>
              <a:rPr lang="ko-KR" altLang="en-US" sz="1467" kern="0" dirty="0" smtClean="0">
                <a:solidFill>
                  <a:schemeClr val="bg2"/>
                </a:solidFill>
                <a:latin typeface="맑은 고딕" panose="020B0503020000020004" pitchFamily="50" charset="-127"/>
                <a:cs typeface="Arial"/>
                <a:sym typeface="Arial"/>
              </a:rPr>
              <a:t>계산법</a:t>
            </a:r>
            <a:r>
              <a:rPr lang="en-US" altLang="ko-KR" sz="1467" kern="0" dirty="0" smtClean="0">
                <a:solidFill>
                  <a:schemeClr val="bg2"/>
                </a:solidFill>
                <a:latin typeface="맑은 고딕" panose="020B0503020000020004" pitchFamily="50" charset="-127"/>
                <a:cs typeface="Arial"/>
                <a:sym typeface="Arial"/>
              </a:rPr>
              <a:t>)</a:t>
            </a:r>
            <a:endParaRPr lang="en-US" altLang="ko-KR" sz="1467" kern="0" dirty="0" smtClean="0">
              <a:solidFill>
                <a:schemeClr val="bg2"/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32506" y="5786019"/>
            <a:ext cx="1426993" cy="318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marL="0" lvl="1" algn="ctr" defTabSz="1219170" latinLnBrk="0">
              <a:buClr>
                <a:srgbClr val="000000"/>
              </a:buClr>
            </a:pPr>
            <a:r>
              <a:rPr lang="en-US" altLang="ko-KR" sz="1467" b="1" kern="0" dirty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Likelihood </a:t>
            </a:r>
            <a:r>
              <a:rPr lang="ko-KR" altLang="en-US" sz="1467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값</a:t>
            </a:r>
            <a:r>
              <a:rPr lang="en-US" altLang="ko-KR" sz="1467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endParaRPr lang="en-US" altLang="ko-KR" sz="1467" b="1" kern="0" dirty="0">
              <a:solidFill>
                <a:srgbClr val="8694B1">
                  <a:lumMod val="50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907774" y="5771730"/>
            <a:ext cx="35137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1" algn="ctr" defTabSz="1219170" latinLnBrk="0">
              <a:buClr>
                <a:srgbClr val="000000"/>
              </a:buClr>
            </a:pPr>
            <a:r>
              <a:rPr lang="en-US" altLang="ko-KR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=</a:t>
            </a:r>
            <a:endParaRPr lang="en-US" altLang="ko-KR" b="1" kern="0" dirty="0">
              <a:solidFill>
                <a:srgbClr val="8694B1">
                  <a:lumMod val="50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827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9"/>
          <p:cNvSpPr txBox="1">
            <a:spLocks noGrp="1"/>
          </p:cNvSpPr>
          <p:nvPr>
            <p:ph type="title"/>
          </p:nvPr>
        </p:nvSpPr>
        <p:spPr>
          <a:xfrm>
            <a:off x="457200" y="25400"/>
            <a:ext cx="5404104" cy="85573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ko-KR" sz="2400" dirty="0" smtClean="0">
                <a:latin typeface="+mn-ea"/>
                <a:ea typeface="+mn-ea"/>
              </a:rPr>
              <a:t>2. </a:t>
            </a:r>
            <a:r>
              <a:rPr lang="en-US" altLang="ko-KR" sz="2400" dirty="0" err="1">
                <a:latin typeface="+mn-ea"/>
                <a:ea typeface="+mn-ea"/>
              </a:rPr>
              <a:t>WordPiece</a:t>
            </a:r>
            <a:r>
              <a:rPr lang="en-US" altLang="ko-KR" sz="2400" dirty="0">
                <a:latin typeface="+mn-ea"/>
                <a:ea typeface="+mn-ea"/>
              </a:rPr>
              <a:t> tokenizer </a:t>
            </a:r>
            <a:r>
              <a:rPr lang="ko-KR" altLang="en-US" sz="2400" dirty="0" smtClean="0">
                <a:latin typeface="+mn-ea"/>
                <a:ea typeface="+mn-ea"/>
              </a:rPr>
              <a:t>예제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656438" y="511800"/>
            <a:ext cx="1373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WordPiece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457200" y="13732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https://colab.research.google.com/drive/15tAFMmcNLhDoIoFOZN00ad85RJgJ82dr#scrollTo=RKBvuEKE9XkY</a:t>
            </a:r>
          </a:p>
        </p:txBody>
      </p:sp>
    </p:spTree>
    <p:extLst>
      <p:ext uri="{BB962C8B-B14F-4D97-AF65-F5344CB8AC3E}">
        <p14:creationId xmlns:p14="http://schemas.microsoft.com/office/powerpoint/2010/main" val="52563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4;p1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-19894"/>
            <a:ext cx="12206512" cy="6877893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3920674" y="2743486"/>
            <a:ext cx="3898899" cy="11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5400" dirty="0" smtClean="0">
                <a:latin typeface="+mn-ea"/>
                <a:ea typeface="+mn-ea"/>
              </a:rPr>
              <a:t>Thank You!</a:t>
            </a:r>
            <a:endParaRPr sz="5400" dirty="0">
              <a:solidFill>
                <a:schemeClr val="tx2">
                  <a:lumMod val="25000"/>
                  <a:lumOff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078" name="Picture 6" descr="기도 이모티콘 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641" y="3076418"/>
            <a:ext cx="508332" cy="50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12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628007" y="2220722"/>
            <a:ext cx="3370716" cy="0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628007" y="4662170"/>
            <a:ext cx="3549098" cy="0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0"/>
            <a:ext cx="4695825" cy="6858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CFAF79-9C1E-4C1F-A7F5-D14743710B4D}"/>
              </a:ext>
            </a:extLst>
          </p:cNvPr>
          <p:cNvSpPr txBox="1"/>
          <p:nvPr/>
        </p:nvSpPr>
        <p:spPr>
          <a:xfrm>
            <a:off x="5270538" y="2936369"/>
            <a:ext cx="470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-KR" sz="16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2. BPE tokenizer </a:t>
            </a:r>
            <a:r>
              <a:rPr lang="ko-KR" altLang="en-US" sz="16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예제</a:t>
            </a:r>
            <a:endParaRPr lang="ko-KR" altLang="en-US" sz="16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DCFAF79-9C1E-4C1F-A7F5-D14743710B4D}"/>
              </a:ext>
            </a:extLst>
          </p:cNvPr>
          <p:cNvSpPr txBox="1"/>
          <p:nvPr/>
        </p:nvSpPr>
        <p:spPr>
          <a:xfrm>
            <a:off x="5270538" y="2461647"/>
            <a:ext cx="470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-KR" sz="16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1. BPE tokenizer </a:t>
            </a:r>
            <a:r>
              <a:rPr lang="ko-KR" altLang="en-US" sz="16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알고리즘</a:t>
            </a:r>
            <a:endParaRPr lang="ko-KR" altLang="en-US" sz="16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936848" y="1676761"/>
            <a:ext cx="30893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Byte Pair Encoding 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CFAF79-9C1E-4C1F-A7F5-D14743710B4D}"/>
              </a:ext>
            </a:extLst>
          </p:cNvPr>
          <p:cNvSpPr txBox="1"/>
          <p:nvPr/>
        </p:nvSpPr>
        <p:spPr>
          <a:xfrm>
            <a:off x="5270538" y="5460114"/>
            <a:ext cx="470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-KR" sz="16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2. </a:t>
            </a:r>
            <a:r>
              <a:rPr lang="en-US" altLang="ko-KR" sz="16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WordPiece</a:t>
            </a:r>
            <a:r>
              <a:rPr lang="en-US" altLang="ko-KR" sz="16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tokenizer </a:t>
            </a:r>
            <a:r>
              <a:rPr lang="ko-KR" altLang="en-US" sz="16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예제</a:t>
            </a:r>
            <a:endParaRPr lang="ko-KR" altLang="en-US" sz="16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CFAF79-9C1E-4C1F-A7F5-D14743710B4D}"/>
              </a:ext>
            </a:extLst>
          </p:cNvPr>
          <p:cNvSpPr txBox="1"/>
          <p:nvPr/>
        </p:nvSpPr>
        <p:spPr>
          <a:xfrm>
            <a:off x="5270538" y="4985392"/>
            <a:ext cx="470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-KR" sz="16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1. </a:t>
            </a:r>
            <a:r>
              <a:rPr lang="en-US" altLang="ko-KR" sz="16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WordPiece</a:t>
            </a:r>
            <a:r>
              <a:rPr lang="en-US" altLang="ko-KR" sz="16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tokenizer </a:t>
            </a:r>
            <a:r>
              <a:rPr lang="ko-KR" altLang="en-US" sz="16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알고리즘</a:t>
            </a:r>
            <a:endParaRPr lang="ko-KR" altLang="en-US" sz="16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936848" y="4118209"/>
            <a:ext cx="1769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 smtClean="0"/>
              <a:t>WordPiece</a:t>
            </a:r>
            <a:endParaRPr lang="ko-KR" altLang="en-US" sz="2400" b="1" dirty="0"/>
          </a:p>
        </p:txBody>
      </p:sp>
      <p:sp>
        <p:nvSpPr>
          <p:cNvPr id="31" name="Google Shape;135;p20"/>
          <p:cNvSpPr txBox="1">
            <a:spLocks/>
          </p:cNvSpPr>
          <p:nvPr/>
        </p:nvSpPr>
        <p:spPr>
          <a:xfrm>
            <a:off x="1066419" y="2942600"/>
            <a:ext cx="2560320" cy="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roxima Nova"/>
              <a:buNone/>
              <a:defRPr sz="3067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latinLnBrk="0"/>
            <a:r>
              <a:rPr lang="en-US" sz="3733" kern="0" dirty="0" smtClean="0"/>
              <a:t>Contents</a:t>
            </a:r>
            <a:endParaRPr lang="en-US" sz="3733" kern="0" dirty="0"/>
          </a:p>
        </p:txBody>
      </p:sp>
    </p:spTree>
    <p:extLst>
      <p:ext uri="{BB962C8B-B14F-4D97-AF65-F5344CB8AC3E}">
        <p14:creationId xmlns:p14="http://schemas.microsoft.com/office/powerpoint/2010/main" val="53802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9"/>
          <p:cNvSpPr txBox="1">
            <a:spLocks noGrp="1"/>
          </p:cNvSpPr>
          <p:nvPr>
            <p:ph type="title"/>
          </p:nvPr>
        </p:nvSpPr>
        <p:spPr>
          <a:xfrm>
            <a:off x="457200" y="25400"/>
            <a:ext cx="5404104" cy="85573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ko-KR" sz="2400" dirty="0" smtClean="0">
                <a:latin typeface="+mn-ea"/>
                <a:ea typeface="+mn-ea"/>
              </a:rPr>
              <a:t>1.BPE tokenizer </a:t>
            </a:r>
            <a:r>
              <a:rPr lang="ko-KR" altLang="en-US" sz="2400" dirty="0" smtClean="0">
                <a:latin typeface="+mn-ea"/>
                <a:ea typeface="+mn-ea"/>
              </a:rPr>
              <a:t>알고리즘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7046A3-10DF-41F3-8320-AA8BD7BB4921}"/>
              </a:ext>
            </a:extLst>
          </p:cNvPr>
          <p:cNvSpPr txBox="1"/>
          <p:nvPr/>
        </p:nvSpPr>
        <p:spPr>
          <a:xfrm>
            <a:off x="727193" y="1651243"/>
            <a:ext cx="8150107" cy="779210"/>
          </a:xfrm>
          <a:prstGeom prst="roundRect">
            <a:avLst>
              <a:gd name="adj" fmla="val 9252"/>
            </a:avLst>
          </a:prstGeom>
          <a:noFill/>
          <a:ln w="12700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lIns="192000" tIns="48000" bIns="4800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50000"/>
              </a:lnSpc>
              <a:defRPr sz="1200" b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lvl="1" defTabSz="1219170" latinLnBrk="0">
              <a:lnSpc>
                <a:spcPct val="150000"/>
              </a:lnSpc>
              <a:buClr>
                <a:srgbClr val="000000"/>
              </a:buClr>
            </a:pPr>
            <a:r>
              <a:rPr lang="en-US" altLang="ko-KR" sz="1400" b="1" kern="0" dirty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• </a:t>
            </a:r>
            <a:r>
              <a:rPr lang="ko-KR" altLang="en-US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단어를 </a:t>
            </a:r>
            <a:r>
              <a:rPr lang="en-US" altLang="ko-KR" sz="1400" b="1" kern="0" dirty="0" err="1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subword</a:t>
            </a:r>
            <a:r>
              <a:rPr lang="en-US" altLang="ko-KR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(</a:t>
            </a:r>
            <a:r>
              <a:rPr lang="ko-KR" altLang="en-US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하위 단어</a:t>
            </a:r>
            <a:r>
              <a:rPr lang="en-US" altLang="ko-KR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)</a:t>
            </a:r>
            <a:r>
              <a:rPr lang="ko-KR" altLang="en-US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로 분리하는 </a:t>
            </a:r>
            <a:r>
              <a:rPr lang="ko-KR" altLang="en-US" sz="1400" b="1" kern="0" dirty="0" err="1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토큰화</a:t>
            </a:r>
            <a:r>
              <a:rPr lang="ko-KR" altLang="en-US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알고리즘</a:t>
            </a:r>
            <a:endParaRPr lang="en-US" altLang="ko-KR" sz="1400" b="1" kern="0" dirty="0" smtClean="0">
              <a:solidFill>
                <a:srgbClr val="8694B1">
                  <a:lumMod val="50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  <a:p>
            <a:pPr marL="0" lvl="1" defTabSz="1219170" latinLnBrk="0">
              <a:lnSpc>
                <a:spcPct val="150000"/>
              </a:lnSpc>
              <a:buClr>
                <a:srgbClr val="000000"/>
              </a:buClr>
            </a:pPr>
            <a:r>
              <a:rPr lang="en-US" altLang="ko-KR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• </a:t>
            </a:r>
            <a:r>
              <a:rPr lang="ko-KR" altLang="en-US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반복적으로 말뭉치</a:t>
            </a:r>
            <a:r>
              <a:rPr lang="en-US" altLang="ko-KR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(corpus)</a:t>
            </a:r>
            <a:r>
              <a:rPr lang="ko-KR" altLang="en-US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에서 가장 빈도가 높은 문자 쌍을 찾아 하나의 새로운 토큰으로 통합</a:t>
            </a:r>
            <a:endParaRPr lang="en-US" altLang="ko-KR" sz="1400" b="1" kern="0" dirty="0" smtClean="0">
              <a:solidFill>
                <a:srgbClr val="8694B1">
                  <a:lumMod val="50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7046A3-10DF-41F3-8320-AA8BD7BB4921}"/>
              </a:ext>
            </a:extLst>
          </p:cNvPr>
          <p:cNvSpPr txBox="1"/>
          <p:nvPr/>
        </p:nvSpPr>
        <p:spPr>
          <a:xfrm>
            <a:off x="754623" y="5436840"/>
            <a:ext cx="10327905" cy="826721"/>
          </a:xfrm>
          <a:prstGeom prst="roundRect">
            <a:avLst>
              <a:gd name="adj" fmla="val 10924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F7F9FF"/>
            </a:solidFill>
          </a:ln>
        </p:spPr>
        <p:txBody>
          <a:bodyPr wrap="square" tIns="48000" bIns="48000" rtlCol="0">
            <a:spAutoFit/>
          </a:bodyPr>
          <a:lstStyle/>
          <a:p>
            <a:pPr marL="0" lvl="1" defTabSz="1219170" latinLnBrk="0">
              <a:lnSpc>
                <a:spcPct val="150000"/>
              </a:lnSpc>
              <a:buClr>
                <a:srgbClr val="000000"/>
              </a:buClr>
            </a:pPr>
            <a:r>
              <a:rPr lang="en-US" altLang="ko-KR" sz="1467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 * </a:t>
            </a:r>
            <a:r>
              <a:rPr lang="en-US" altLang="ko-KR" sz="1467" b="1" kern="0" dirty="0" err="1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subword</a:t>
            </a:r>
            <a:r>
              <a:rPr lang="en-US" altLang="ko-KR" sz="1467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(</a:t>
            </a:r>
            <a:r>
              <a:rPr lang="ko-KR" altLang="en-US" sz="1467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하위 단어</a:t>
            </a:r>
            <a:r>
              <a:rPr lang="en-US" altLang="ko-KR" sz="1467" b="1" kern="0" dirty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): </a:t>
            </a:r>
            <a:r>
              <a:rPr lang="ko-KR" altLang="en-US" sz="1467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단어보다 작은 의미 단위</a:t>
            </a:r>
            <a:endParaRPr lang="en-US" altLang="ko-KR" sz="1467" b="1" kern="0" dirty="0">
              <a:solidFill>
                <a:srgbClr val="8694B1">
                  <a:lumMod val="50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  <a:p>
            <a:pPr marL="0" lvl="1" defTabSz="1219170" latinLnBrk="0">
              <a:lnSpc>
                <a:spcPct val="150000"/>
              </a:lnSpc>
              <a:buClr>
                <a:srgbClr val="000000"/>
              </a:buClr>
            </a:pPr>
            <a:r>
              <a:rPr lang="en-US" altLang="ko-KR" sz="1467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    - </a:t>
            </a:r>
            <a:r>
              <a:rPr lang="ko-KR" altLang="en-US" sz="1467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분리</a:t>
            </a:r>
            <a:r>
              <a:rPr lang="en-US" altLang="ko-KR" sz="1467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ko-KR" altLang="en-US" sz="1467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예시</a:t>
            </a:r>
            <a:r>
              <a:rPr lang="en-US" altLang="ko-KR" sz="1467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: ‘refactoring’ -&gt; ‘re’, ‘factor’, ‘</a:t>
            </a:r>
            <a:r>
              <a:rPr lang="en-US" altLang="ko-KR" sz="1467" b="1" kern="0" dirty="0" err="1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ing</a:t>
            </a:r>
            <a:r>
              <a:rPr lang="en-US" altLang="ko-KR" sz="1467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’</a:t>
            </a:r>
            <a:endParaRPr lang="ko-KR" altLang="en-US" sz="1467" b="1" kern="0" dirty="0">
              <a:solidFill>
                <a:srgbClr val="8694B1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BC98843-4222-42AE-A663-736A5DEBA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7632" y="5209548"/>
            <a:ext cx="574357" cy="57435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9732513" y="511800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Byte Pair Encoding 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457200" y="1172837"/>
            <a:ext cx="6062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i="0" dirty="0" smtClean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✔ </a:t>
            </a:r>
            <a:r>
              <a:rPr lang="en-US" altLang="ko-KR" b="1" i="0" dirty="0" smtClean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BPE(Byte Pair Encoding) </a:t>
            </a:r>
            <a:r>
              <a:rPr lang="ko-KR" altLang="en-US" b="1" i="0" dirty="0" smtClean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알고리즘이란</a:t>
            </a:r>
            <a:r>
              <a:rPr lang="en-US" altLang="ko-KR" b="1" i="0" dirty="0" smtClean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?</a:t>
            </a:r>
            <a:endParaRPr lang="en-US" altLang="ko-KR" b="1" i="0" dirty="0">
              <a:solidFill>
                <a:schemeClr val="bg2">
                  <a:lumMod val="50000"/>
                </a:schemeClr>
              </a:solidFill>
              <a:effectLst/>
              <a:latin typeface="-apple-syste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7046A3-10DF-41F3-8320-AA8BD7BB4921}"/>
              </a:ext>
            </a:extLst>
          </p:cNvPr>
          <p:cNvSpPr txBox="1"/>
          <p:nvPr/>
        </p:nvSpPr>
        <p:spPr>
          <a:xfrm>
            <a:off x="727193" y="3225610"/>
            <a:ext cx="10327903" cy="1779022"/>
          </a:xfrm>
          <a:prstGeom prst="roundRect">
            <a:avLst>
              <a:gd name="adj" fmla="val 7509"/>
            </a:avLst>
          </a:prstGeom>
          <a:noFill/>
          <a:ln w="12700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lIns="192000" tIns="48000" bIns="4800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50000"/>
              </a:lnSpc>
              <a:defRPr sz="1200" b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lvl="1" defTabSz="1219170" latinLnBrk="0">
              <a:lnSpc>
                <a:spcPct val="150000"/>
              </a:lnSpc>
              <a:buClr>
                <a:srgbClr val="000000"/>
              </a:buClr>
            </a:pPr>
            <a:r>
              <a:rPr lang="en-US" altLang="ko-KR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• OOV(Out of Vocabulary) </a:t>
            </a:r>
            <a:r>
              <a:rPr lang="ko-KR" altLang="en-US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문제를 완화할 수 있음</a:t>
            </a:r>
            <a:r>
              <a:rPr lang="en-US" altLang="ko-KR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/>
            </a:r>
            <a:br>
              <a:rPr lang="en-US" altLang="ko-KR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</a:br>
            <a:r>
              <a:rPr lang="en-US" altLang="ko-KR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 </a:t>
            </a:r>
            <a:r>
              <a:rPr lang="ko-KR" altLang="en-US" sz="1200" b="1" kern="0" dirty="0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cs typeface="Arial"/>
                <a:sym typeface="Arial"/>
              </a:rPr>
              <a:t>→ </a:t>
            </a:r>
            <a:r>
              <a:rPr lang="ko-KR" altLang="en-US" sz="1200" b="1" kern="0" dirty="0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cs typeface="Arial"/>
                <a:sym typeface="Arial"/>
              </a:rPr>
              <a:t>학습된 사전에 없는 신조어나 </a:t>
            </a:r>
            <a:r>
              <a:rPr lang="ko-KR" altLang="en-US" sz="1200" b="1" kern="0" dirty="0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cs typeface="Arial"/>
                <a:sym typeface="Arial"/>
              </a:rPr>
              <a:t>오타 등도 </a:t>
            </a:r>
            <a:r>
              <a:rPr lang="en-US" altLang="ko-KR" sz="1200" b="1" kern="0" dirty="0" err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cs typeface="Arial"/>
                <a:sym typeface="Arial"/>
              </a:rPr>
              <a:t>subword</a:t>
            </a:r>
            <a:r>
              <a:rPr lang="en-US" altLang="ko-KR" sz="1200" b="1" kern="0" dirty="0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ko-KR" altLang="en-US" sz="1200" b="1" kern="0" dirty="0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cs typeface="Arial"/>
                <a:sym typeface="Arial"/>
              </a:rPr>
              <a:t>단위로 </a:t>
            </a:r>
            <a:r>
              <a:rPr lang="ko-KR" altLang="en-US" sz="1200" b="1" kern="0" dirty="0" err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cs typeface="Arial"/>
                <a:sym typeface="Arial"/>
              </a:rPr>
              <a:t>토크나이징하여</a:t>
            </a:r>
            <a:r>
              <a:rPr lang="ko-KR" altLang="en-US" sz="1200" b="1" kern="0" dirty="0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cs typeface="Arial"/>
                <a:sym typeface="Arial"/>
              </a:rPr>
              <a:t> 표현 가능</a:t>
            </a:r>
            <a:endParaRPr lang="en-US" altLang="ko-KR" sz="1200" b="1" kern="0" dirty="0" smtClean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cs typeface="Arial"/>
              <a:sym typeface="Arial"/>
            </a:endParaRPr>
          </a:p>
          <a:p>
            <a:pPr marL="0" lvl="1" defTabSz="1219170" latinLnBrk="0">
              <a:lnSpc>
                <a:spcPct val="150000"/>
              </a:lnSpc>
              <a:buClr>
                <a:srgbClr val="000000"/>
              </a:buClr>
            </a:pPr>
            <a:r>
              <a:rPr lang="en-US" altLang="ko-KR" sz="1400" b="1" kern="0" dirty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• </a:t>
            </a:r>
            <a:r>
              <a:rPr lang="ko-KR" altLang="en-US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단어를 작은 단위로 분할하기 때문에 다양한 형태의 단어를 처리할 수 있는 유연성이 있음</a:t>
            </a:r>
            <a:endParaRPr lang="en-US" altLang="ko-KR" sz="1400" b="1" kern="0" dirty="0" smtClean="0">
              <a:solidFill>
                <a:srgbClr val="8694B1">
                  <a:lumMod val="50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  <a:p>
            <a:pPr marL="0" lvl="1" defTabSz="1219170" latinLnBrk="0">
              <a:lnSpc>
                <a:spcPct val="150000"/>
              </a:lnSpc>
              <a:buClr>
                <a:srgbClr val="000000"/>
              </a:buClr>
            </a:pPr>
            <a:r>
              <a:rPr lang="en-US" altLang="ko-KR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• </a:t>
            </a:r>
            <a:r>
              <a:rPr lang="ko-KR" altLang="en-US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희귀한 단어를 작은 단위로 분할함으로써 모델에 적절하게 학습시킬 수 있음</a:t>
            </a:r>
            <a:endParaRPr lang="en-US" altLang="ko-KR" sz="1400" b="1" kern="0" dirty="0" smtClean="0">
              <a:solidFill>
                <a:srgbClr val="8694B1">
                  <a:lumMod val="50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  <a:p>
            <a:pPr marL="0" lvl="1" defTabSz="1219170" latinLnBrk="0">
              <a:lnSpc>
                <a:spcPct val="150000"/>
              </a:lnSpc>
              <a:buClr>
                <a:srgbClr val="000000"/>
              </a:buClr>
            </a:pPr>
            <a:r>
              <a:rPr lang="en-US" altLang="ko-KR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• </a:t>
            </a:r>
            <a:r>
              <a:rPr lang="ko-KR" altLang="en-US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중복되는 서브워드들을 하나의 토큰으로 대체함으로써 데이터의 크기를 줄일 수 있음</a:t>
            </a:r>
            <a:endParaRPr lang="en-US" altLang="ko-KR" sz="1400" b="1" kern="0" dirty="0" smtClean="0">
              <a:solidFill>
                <a:srgbClr val="8694B1">
                  <a:lumMod val="50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7200" y="2747204"/>
            <a:ext cx="6062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i="0" dirty="0" smtClean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✔ </a:t>
            </a:r>
            <a:r>
              <a:rPr lang="en-US" altLang="ko-KR" b="1" i="0" dirty="0" smtClean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BPE(Byte Pair Encoding) </a:t>
            </a:r>
            <a:r>
              <a:rPr lang="ko-KR" altLang="en-US" b="1" i="0" dirty="0" smtClean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알고리즘 장점</a:t>
            </a:r>
            <a:endParaRPr lang="en-US" altLang="ko-KR" b="1" i="0" dirty="0">
              <a:solidFill>
                <a:schemeClr val="bg2">
                  <a:lumMod val="50000"/>
                </a:schemeClr>
              </a:solidFill>
              <a:effectLst/>
              <a:latin typeface="-apple-system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C49FC1B-A8AD-DAF9-083A-AF6A370969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501"/>
          <a:stretch/>
        </p:blipFill>
        <p:spPr>
          <a:xfrm>
            <a:off x="9105044" y="1461115"/>
            <a:ext cx="2653129" cy="1286089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707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0C7046A3-10DF-41F3-8320-AA8BD7BB4921}"/>
              </a:ext>
            </a:extLst>
          </p:cNvPr>
          <p:cNvSpPr txBox="1"/>
          <p:nvPr/>
        </p:nvSpPr>
        <p:spPr>
          <a:xfrm>
            <a:off x="6172796" y="2285542"/>
            <a:ext cx="474463" cy="548894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lIns="192000" tIns="48000" bIns="48000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ko-KR"/>
            </a:defPPr>
            <a:lvl1pPr>
              <a:lnSpc>
                <a:spcPct val="150000"/>
              </a:lnSpc>
              <a:defRPr sz="1200" b="1">
                <a:solidFill>
                  <a:schemeClr val="bg2">
                    <a:lumMod val="50000"/>
                  </a:schemeClr>
                </a:solidFill>
                <a:latin typeface="+mn-ea"/>
              </a:defRPr>
            </a:lvl1pPr>
            <a:lvl2pPr marL="0" lvl="1" defTabSz="1219170" latinLnBrk="0">
              <a:lnSpc>
                <a:spcPct val="150000"/>
              </a:lnSpc>
              <a:buClr>
                <a:srgbClr val="000000"/>
              </a:buClr>
              <a:defRPr sz="1467" b="1" ker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</a:defRPr>
            </a:lvl2pPr>
          </a:lstStyle>
          <a:p>
            <a:pPr lvl="1"/>
            <a:endParaRPr lang="en-US" altLang="ko-KR" dirty="0">
              <a:sym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7046A3-10DF-41F3-8320-AA8BD7BB4921}"/>
              </a:ext>
            </a:extLst>
          </p:cNvPr>
          <p:cNvSpPr txBox="1"/>
          <p:nvPr/>
        </p:nvSpPr>
        <p:spPr>
          <a:xfrm>
            <a:off x="1227225" y="2674242"/>
            <a:ext cx="10396255" cy="3180457"/>
          </a:xfrm>
          <a:prstGeom prst="roundRect">
            <a:avLst>
              <a:gd name="adj" fmla="val 7509"/>
            </a:avLst>
          </a:prstGeom>
          <a:solidFill>
            <a:srgbClr val="FAFAFA"/>
          </a:solidFill>
          <a:ln w="12700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lIns="192000" tIns="48000" bIns="48000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ko-KR"/>
            </a:defPPr>
            <a:lvl1pPr>
              <a:lnSpc>
                <a:spcPct val="150000"/>
              </a:lnSpc>
              <a:defRPr sz="1200" b="1">
                <a:solidFill>
                  <a:schemeClr val="bg2">
                    <a:lumMod val="50000"/>
                  </a:schemeClr>
                </a:solidFill>
                <a:latin typeface="+mn-ea"/>
              </a:defRPr>
            </a:lvl1pPr>
            <a:lvl2pPr marL="0" lvl="1" defTabSz="1219170" latinLnBrk="0">
              <a:lnSpc>
                <a:spcPct val="150000"/>
              </a:lnSpc>
              <a:buClr>
                <a:srgbClr val="000000"/>
              </a:buClr>
              <a:defRPr sz="1467" b="1" ker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</a:defRPr>
            </a:lvl2pPr>
          </a:lstStyle>
          <a:p>
            <a:pPr lvl="1"/>
            <a:endParaRPr lang="en-US" altLang="ko-KR" dirty="0">
              <a:sym typeface="Arial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1638300" y="3085704"/>
            <a:ext cx="9608937" cy="396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2" name="Google Shape;652;p39"/>
          <p:cNvSpPr txBox="1">
            <a:spLocks noGrp="1"/>
          </p:cNvSpPr>
          <p:nvPr>
            <p:ph type="title"/>
          </p:nvPr>
        </p:nvSpPr>
        <p:spPr>
          <a:xfrm>
            <a:off x="457200" y="25400"/>
            <a:ext cx="5404104" cy="85573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ko-KR" sz="2400" dirty="0" smtClean="0">
                <a:latin typeface="+mn-ea"/>
                <a:ea typeface="+mn-ea"/>
              </a:rPr>
              <a:t>1.BPE tokenizer </a:t>
            </a:r>
            <a:r>
              <a:rPr lang="ko-KR" altLang="en-US" sz="2400" dirty="0" smtClean="0">
                <a:latin typeface="+mn-ea"/>
                <a:ea typeface="+mn-ea"/>
              </a:rPr>
              <a:t>알고리즘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32513" y="511800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Byte Pair Encoding 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457200" y="1172837"/>
            <a:ext cx="6062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i="0" dirty="0" smtClean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✔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T</a:t>
            </a:r>
            <a:r>
              <a:rPr lang="en-US" altLang="ko-KR" b="1" i="0" dirty="0" smtClean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okenizing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프로세스</a:t>
            </a:r>
            <a:endParaRPr lang="en-US" altLang="ko-KR" b="1" i="0" dirty="0">
              <a:solidFill>
                <a:schemeClr val="bg2">
                  <a:lumMod val="50000"/>
                </a:schemeClr>
              </a:solidFill>
              <a:effectLst/>
              <a:latin typeface="-apple-system"/>
            </a:endParaRPr>
          </a:p>
        </p:txBody>
      </p:sp>
      <p:sp>
        <p:nvSpPr>
          <p:cNvPr id="15" name="자유형 88">
            <a:extLst>
              <a:ext uri="{FF2B5EF4-FFF2-40B4-BE49-F238E27FC236}">
                <a16:creationId xmlns:a16="http://schemas.microsoft.com/office/drawing/2014/main" id="{62C66FE1-51EE-46B4-83F9-FCBA87158C4A}"/>
              </a:ext>
            </a:extLst>
          </p:cNvPr>
          <p:cNvSpPr/>
          <p:nvPr/>
        </p:nvSpPr>
        <p:spPr>
          <a:xfrm rot="10800000" flipH="1" flipV="1">
            <a:off x="732866" y="1746026"/>
            <a:ext cx="1884453" cy="474784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latinLnBrk="1">
              <a:buClrTx/>
              <a:defRPr/>
            </a:pPr>
            <a:r>
              <a:rPr lang="en-US" altLang="ko-KR" sz="1200" b="1" dirty="0" smtClean="0">
                <a:solidFill>
                  <a:srgbClr val="FFFFFF"/>
                </a:solidFill>
                <a:latin typeface="맑은 고딕" panose="020F0502020204030204"/>
                <a:ea typeface="맑은 고딕" panose="020B0503020000020004" pitchFamily="50" charset="-127"/>
              </a:rPr>
              <a:t>Tokenizer </a:t>
            </a:r>
            <a:r>
              <a:rPr lang="ko-KR" altLang="en-US" sz="1200" b="1" dirty="0" smtClean="0">
                <a:solidFill>
                  <a:srgbClr val="FFFFFF"/>
                </a:solidFill>
                <a:latin typeface="맑은 고딕" panose="020F0502020204030204"/>
                <a:ea typeface="맑은 고딕" panose="020B0503020000020004" pitchFamily="50" charset="-127"/>
              </a:rPr>
              <a:t>모델 생성</a:t>
            </a:r>
            <a:endParaRPr lang="ko-KR" altLang="en-US" sz="1200" b="1" kern="1200" dirty="0">
              <a:solidFill>
                <a:srgbClr val="FFFFFF"/>
              </a:solidFill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자유형 88">
            <a:extLst>
              <a:ext uri="{FF2B5EF4-FFF2-40B4-BE49-F238E27FC236}">
                <a16:creationId xmlns:a16="http://schemas.microsoft.com/office/drawing/2014/main" id="{62C66FE1-51EE-46B4-83F9-FCBA87158C4A}"/>
              </a:ext>
            </a:extLst>
          </p:cNvPr>
          <p:cNvSpPr/>
          <p:nvPr/>
        </p:nvSpPr>
        <p:spPr>
          <a:xfrm rot="10800000" flipH="1" flipV="1">
            <a:off x="2907460" y="1746026"/>
            <a:ext cx="2141618" cy="474784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latinLnBrk="1">
              <a:buClrTx/>
              <a:defRPr/>
            </a:pPr>
            <a:r>
              <a:rPr lang="ko-KR" altLang="en-US" sz="1200" b="1" smtClean="0">
                <a:solidFill>
                  <a:srgbClr val="FFFFFF"/>
                </a:solidFill>
                <a:latin typeface="맑은 고딕" panose="020F0502020204030204"/>
                <a:ea typeface="맑은 고딕" panose="020B0503020000020004" pitchFamily="50" charset="-127"/>
              </a:rPr>
              <a:t>학습 데이터로 모델 학습</a:t>
            </a:r>
            <a:endParaRPr lang="ko-KR" altLang="en-US" sz="1200" b="1" kern="1200" dirty="0">
              <a:solidFill>
                <a:srgbClr val="FFFFFF"/>
              </a:solidFill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자유형 88">
            <a:extLst>
              <a:ext uri="{FF2B5EF4-FFF2-40B4-BE49-F238E27FC236}">
                <a16:creationId xmlns:a16="http://schemas.microsoft.com/office/drawing/2014/main" id="{62C66FE1-51EE-46B4-83F9-FCBA87158C4A}"/>
              </a:ext>
            </a:extLst>
          </p:cNvPr>
          <p:cNvSpPr/>
          <p:nvPr/>
        </p:nvSpPr>
        <p:spPr>
          <a:xfrm rot="10800000" flipH="1" flipV="1">
            <a:off x="5339219" y="1746026"/>
            <a:ext cx="2141618" cy="474784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latinLnBrk="1">
              <a:buClrTx/>
              <a:defRPr/>
            </a:pPr>
            <a:r>
              <a:rPr lang="ko-KR" altLang="en-US" sz="1200" b="1" dirty="0" smtClean="0">
                <a:solidFill>
                  <a:srgbClr val="FFFFFF"/>
                </a:solidFill>
                <a:latin typeface="맑은 고딕" panose="020F0502020204030204"/>
                <a:ea typeface="맑은 고딕" panose="020B0503020000020004" pitchFamily="50" charset="-127"/>
              </a:rPr>
              <a:t>어휘 구성</a:t>
            </a:r>
            <a:r>
              <a:rPr lang="en-US" altLang="ko-KR" sz="1200" b="1" dirty="0" smtClean="0">
                <a:solidFill>
                  <a:srgbClr val="FFFFFF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srgbClr val="FFFFFF"/>
                </a:solidFill>
                <a:latin typeface="맑은 고딕" panose="020F0502020204030204"/>
                <a:ea typeface="맑은 고딕" panose="020B0503020000020004" pitchFamily="50" charset="-127"/>
              </a:rPr>
              <a:t>사전</a:t>
            </a:r>
            <a:r>
              <a:rPr lang="en-US" altLang="ko-KR" sz="1200" b="1" dirty="0" smtClean="0">
                <a:solidFill>
                  <a:srgbClr val="FFFFFF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r>
              <a:rPr lang="ko-KR" altLang="en-US" sz="1200" b="1" dirty="0" smtClean="0">
                <a:solidFill>
                  <a:srgbClr val="FFFFFF"/>
                </a:solidFill>
                <a:latin typeface="맑은 고딕" panose="020F0502020204030204"/>
                <a:ea typeface="맑은 고딕" panose="020B0503020000020004" pitchFamily="50" charset="-127"/>
              </a:rPr>
              <a:t>생성</a:t>
            </a:r>
            <a:endParaRPr lang="ko-KR" altLang="en-US" sz="1200" b="1" kern="1200" dirty="0">
              <a:solidFill>
                <a:srgbClr val="FFFFFF"/>
              </a:solidFill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자유형 88">
            <a:extLst>
              <a:ext uri="{FF2B5EF4-FFF2-40B4-BE49-F238E27FC236}">
                <a16:creationId xmlns:a16="http://schemas.microsoft.com/office/drawing/2014/main" id="{62C66FE1-51EE-46B4-83F9-FCBA87158C4A}"/>
              </a:ext>
            </a:extLst>
          </p:cNvPr>
          <p:cNvSpPr/>
          <p:nvPr/>
        </p:nvSpPr>
        <p:spPr>
          <a:xfrm rot="10800000" flipH="1" flipV="1">
            <a:off x="7770978" y="1746026"/>
            <a:ext cx="1709743" cy="474784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latinLnBrk="1">
              <a:buClrTx/>
              <a:defRPr/>
            </a:pPr>
            <a:r>
              <a:rPr lang="en-US" altLang="ko-KR" sz="1200" b="1" dirty="0" smtClean="0">
                <a:solidFill>
                  <a:srgbClr val="FFFFFF"/>
                </a:solidFill>
                <a:latin typeface="맑은 고딕" panose="020F0502020204030204"/>
                <a:ea typeface="맑은 고딕" panose="020B0503020000020004" pitchFamily="50" charset="-127"/>
              </a:rPr>
              <a:t>Text </a:t>
            </a:r>
            <a:r>
              <a:rPr lang="ko-KR" altLang="en-US" sz="1200" b="1" dirty="0" smtClean="0">
                <a:solidFill>
                  <a:srgbClr val="FFFFFF"/>
                </a:solidFill>
                <a:latin typeface="맑은 고딕" panose="020F0502020204030204"/>
                <a:ea typeface="맑은 고딕" panose="020B0503020000020004" pitchFamily="50" charset="-127"/>
              </a:rPr>
              <a:t>데이터 입력</a:t>
            </a:r>
            <a:endParaRPr lang="ko-KR" altLang="en-US" sz="1200" b="1" kern="1200" dirty="0">
              <a:solidFill>
                <a:srgbClr val="FFFFFF"/>
              </a:solidFill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자유형 88">
            <a:extLst>
              <a:ext uri="{FF2B5EF4-FFF2-40B4-BE49-F238E27FC236}">
                <a16:creationId xmlns:a16="http://schemas.microsoft.com/office/drawing/2014/main" id="{62C66FE1-51EE-46B4-83F9-FCBA87158C4A}"/>
              </a:ext>
            </a:extLst>
          </p:cNvPr>
          <p:cNvSpPr/>
          <p:nvPr/>
        </p:nvSpPr>
        <p:spPr>
          <a:xfrm rot="10800000" flipH="1" flipV="1">
            <a:off x="9770862" y="1746026"/>
            <a:ext cx="1709743" cy="474784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latinLnBrk="1">
              <a:buClrTx/>
              <a:defRPr/>
            </a:pPr>
            <a:r>
              <a:rPr lang="ko-KR" altLang="en-US" sz="1200" b="1" kern="1200" dirty="0" err="1" smtClean="0">
                <a:solidFill>
                  <a:srgbClr val="FFFFFF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토큰화된</a:t>
            </a:r>
            <a:r>
              <a:rPr lang="ko-KR" altLang="en-US" sz="1200" b="1" kern="1200" dirty="0" smtClean="0">
                <a:solidFill>
                  <a:srgbClr val="FFFFFF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결과 반환</a:t>
            </a:r>
            <a:endParaRPr lang="ko-KR" altLang="en-US" sz="1200" b="1" kern="1200" dirty="0">
              <a:solidFill>
                <a:srgbClr val="FFFFFF"/>
              </a:solidFill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17319" y="1798751"/>
            <a:ext cx="3000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chemeClr val="bg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2000" b="1" dirty="0">
              <a:solidFill>
                <a:schemeClr val="bg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44108" y="1798751"/>
            <a:ext cx="3000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chemeClr val="bg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2000" b="1" dirty="0">
              <a:solidFill>
                <a:schemeClr val="bg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80837" y="1798751"/>
            <a:ext cx="3000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chemeClr val="bg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2000" b="1" dirty="0">
              <a:solidFill>
                <a:schemeClr val="bg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475751" y="1798751"/>
            <a:ext cx="3000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chemeClr val="bg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2000" b="1" dirty="0">
              <a:solidFill>
                <a:schemeClr val="bg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7046A3-10DF-41F3-8320-AA8BD7BB4921}"/>
              </a:ext>
            </a:extLst>
          </p:cNvPr>
          <p:cNvSpPr txBox="1"/>
          <p:nvPr/>
        </p:nvSpPr>
        <p:spPr>
          <a:xfrm>
            <a:off x="1563933" y="3374787"/>
            <a:ext cx="1715074" cy="1895714"/>
          </a:xfrm>
          <a:prstGeom prst="roundRect">
            <a:avLst>
              <a:gd name="adj" fmla="val 5264"/>
            </a:avLst>
          </a:prstGeom>
          <a:solidFill>
            <a:schemeClr val="bg2">
              <a:lumMod val="20000"/>
              <a:lumOff val="80000"/>
            </a:schemeClr>
          </a:solidFill>
          <a:ln w="12700">
            <a:noFill/>
          </a:ln>
        </p:spPr>
        <p:txBody>
          <a:bodyPr wrap="square" lIns="72000" tIns="144000" rIns="72000" bIns="48000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ko-KR"/>
            </a:defPPr>
            <a:lvl1pPr>
              <a:lnSpc>
                <a:spcPct val="150000"/>
              </a:lnSpc>
              <a:defRPr sz="1200" b="1">
                <a:solidFill>
                  <a:schemeClr val="bg2">
                    <a:lumMod val="50000"/>
                  </a:schemeClr>
                </a:solidFill>
                <a:latin typeface="+mn-ea"/>
              </a:defRPr>
            </a:lvl1pPr>
            <a:lvl2pPr marL="0" lvl="1" algn="ctr" defTabSz="1219170" latinLnBrk="0">
              <a:buClr>
                <a:srgbClr val="000000"/>
              </a:buClr>
              <a:defRPr sz="1467" b="1" ker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</a:defRPr>
            </a:lvl2pPr>
          </a:lstStyle>
          <a:p>
            <a:pPr lvl="1">
              <a:lnSpc>
                <a:spcPct val="150000"/>
              </a:lnSpc>
            </a:pPr>
            <a:r>
              <a:rPr lang="ko-KR" altLang="en-US" sz="1300" dirty="0" smtClean="0">
                <a:sym typeface="Arial"/>
              </a:rPr>
              <a:t>말뭉치</a:t>
            </a:r>
            <a:r>
              <a:rPr lang="en-US" altLang="ko-KR" sz="1300" dirty="0" smtClean="0">
                <a:sym typeface="Arial"/>
              </a:rPr>
              <a:t> </a:t>
            </a:r>
            <a:r>
              <a:rPr lang="ko-KR" altLang="en-US" sz="1300" dirty="0" smtClean="0">
                <a:sym typeface="Arial"/>
              </a:rPr>
              <a:t>내의 </a:t>
            </a:r>
            <a:r>
              <a:rPr lang="ko-KR" altLang="en-US" sz="1300" dirty="0" smtClean="0">
                <a:sym typeface="Arial"/>
              </a:rPr>
              <a:t>문장</a:t>
            </a:r>
            <a:r>
              <a:rPr lang="ko-KR" altLang="en-US" sz="1300" dirty="0" smtClean="0">
                <a:sym typeface="Arial"/>
              </a:rPr>
              <a:t>들을 </a:t>
            </a:r>
            <a:r>
              <a:rPr lang="ko-KR" altLang="en-US" sz="1300" dirty="0" smtClean="0">
                <a:sym typeface="Arial"/>
              </a:rPr>
              <a:t>어절 단위로 </a:t>
            </a:r>
            <a:r>
              <a:rPr lang="ko-KR" altLang="en-US" sz="1300" dirty="0" err="1" smtClean="0">
                <a:sym typeface="Arial"/>
              </a:rPr>
              <a:t>토크나이징</a:t>
            </a:r>
            <a:endParaRPr lang="en-US" altLang="ko-KR" sz="1300" dirty="0">
              <a:sym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7046A3-10DF-41F3-8320-AA8BD7BB4921}"/>
              </a:ext>
            </a:extLst>
          </p:cNvPr>
          <p:cNvSpPr txBox="1"/>
          <p:nvPr/>
        </p:nvSpPr>
        <p:spPr>
          <a:xfrm>
            <a:off x="3555991" y="3374787"/>
            <a:ext cx="1715074" cy="1895714"/>
          </a:xfrm>
          <a:prstGeom prst="roundRect">
            <a:avLst>
              <a:gd name="adj" fmla="val 5264"/>
            </a:avLst>
          </a:prstGeom>
          <a:solidFill>
            <a:schemeClr val="bg2">
              <a:lumMod val="20000"/>
              <a:lumOff val="80000"/>
            </a:schemeClr>
          </a:solidFill>
          <a:ln w="12700">
            <a:noFill/>
          </a:ln>
        </p:spPr>
        <p:txBody>
          <a:bodyPr wrap="square" lIns="72000" tIns="144000" rIns="72000" bIns="48000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ko-KR"/>
            </a:defPPr>
            <a:lvl1pPr>
              <a:lnSpc>
                <a:spcPct val="150000"/>
              </a:lnSpc>
              <a:defRPr sz="1200" b="1">
                <a:solidFill>
                  <a:schemeClr val="bg2">
                    <a:lumMod val="50000"/>
                  </a:schemeClr>
                </a:solidFill>
                <a:latin typeface="+mn-ea"/>
              </a:defRPr>
            </a:lvl1pPr>
            <a:lvl2pPr marL="0" lvl="1" algn="ctr" defTabSz="1219170" latinLnBrk="0">
              <a:buClr>
                <a:srgbClr val="000000"/>
              </a:buClr>
              <a:defRPr sz="1467" b="1" ker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</a:defRPr>
            </a:lvl2pPr>
          </a:lstStyle>
          <a:p>
            <a:pPr lvl="1">
              <a:lnSpc>
                <a:spcPct val="150000"/>
              </a:lnSpc>
            </a:pPr>
            <a:r>
              <a:rPr lang="ko-KR" altLang="en-US" sz="1300" dirty="0" smtClean="0">
                <a:sym typeface="Arial"/>
              </a:rPr>
              <a:t>어절 </a:t>
            </a:r>
            <a:r>
              <a:rPr lang="en-US" altLang="ko-KR" sz="1300" dirty="0" smtClean="0">
                <a:sym typeface="Arial"/>
              </a:rPr>
              <a:t>token</a:t>
            </a:r>
            <a:r>
              <a:rPr lang="ko-KR" altLang="en-US" sz="1300" dirty="0" smtClean="0">
                <a:sym typeface="Arial"/>
              </a:rPr>
              <a:t>들을 문자</a:t>
            </a:r>
            <a:r>
              <a:rPr lang="en-US" altLang="ko-KR" sz="1300" dirty="0" smtClean="0">
                <a:sym typeface="Arial"/>
              </a:rPr>
              <a:t> </a:t>
            </a:r>
            <a:r>
              <a:rPr lang="ko-KR" altLang="en-US" sz="1300" dirty="0" smtClean="0">
                <a:sym typeface="Arial"/>
              </a:rPr>
              <a:t>단위로 분리 및 사전 생성</a:t>
            </a:r>
            <a:endParaRPr lang="en-US" altLang="ko-KR" sz="1300" dirty="0" smtClean="0">
              <a:sym typeface="Arial"/>
            </a:endParaRPr>
          </a:p>
          <a:p>
            <a:pPr lvl="1">
              <a:lnSpc>
                <a:spcPct val="150000"/>
              </a:lnSpc>
            </a:pPr>
            <a:endParaRPr lang="en-US" altLang="ko-KR" sz="600" dirty="0" smtClean="0">
              <a:sym typeface="Arial"/>
            </a:endParaRPr>
          </a:p>
          <a:p>
            <a:pPr lvl="1"/>
            <a:r>
              <a:rPr lang="en-US" altLang="ko-KR" sz="1300" dirty="0" smtClean="0">
                <a:sym typeface="Arial"/>
              </a:rPr>
              <a:t>(</a:t>
            </a:r>
            <a:r>
              <a:rPr lang="ko-KR" altLang="en-US" sz="1300" dirty="0" smtClean="0">
                <a:sym typeface="Arial"/>
              </a:rPr>
              <a:t>각 </a:t>
            </a:r>
            <a:r>
              <a:rPr lang="en-US" altLang="ko-KR" sz="1300" dirty="0" smtClean="0">
                <a:sym typeface="Arial"/>
              </a:rPr>
              <a:t>word</a:t>
            </a:r>
            <a:r>
              <a:rPr lang="ko-KR" altLang="en-US" sz="1300" dirty="0" smtClean="0">
                <a:sym typeface="Arial"/>
              </a:rPr>
              <a:t>의 끝에 </a:t>
            </a:r>
            <a:r>
              <a:rPr lang="en-US" altLang="ko-KR" sz="1300" dirty="0" smtClean="0">
                <a:sym typeface="Arial"/>
              </a:rPr>
              <a:t>&lt;/w&gt; </a:t>
            </a:r>
            <a:r>
              <a:rPr lang="ko-KR" altLang="en-US" sz="1300" dirty="0" smtClean="0">
                <a:sym typeface="Arial"/>
              </a:rPr>
              <a:t>토큰을 붙임</a:t>
            </a:r>
            <a:r>
              <a:rPr lang="en-US" altLang="ko-KR" sz="1300" dirty="0" smtClean="0">
                <a:sym typeface="Arial"/>
              </a:rPr>
              <a:t>)</a:t>
            </a:r>
            <a:endParaRPr lang="en-US" altLang="ko-KR" sz="1300" dirty="0">
              <a:sym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7046A3-10DF-41F3-8320-AA8BD7BB4921}"/>
              </a:ext>
            </a:extLst>
          </p:cNvPr>
          <p:cNvSpPr txBox="1"/>
          <p:nvPr/>
        </p:nvSpPr>
        <p:spPr>
          <a:xfrm>
            <a:off x="5548049" y="3374787"/>
            <a:ext cx="1715074" cy="1895714"/>
          </a:xfrm>
          <a:prstGeom prst="roundRect">
            <a:avLst>
              <a:gd name="adj" fmla="val 5264"/>
            </a:avLst>
          </a:prstGeom>
          <a:solidFill>
            <a:schemeClr val="bg2">
              <a:lumMod val="20000"/>
              <a:lumOff val="80000"/>
            </a:schemeClr>
          </a:solidFill>
          <a:ln w="12700">
            <a:noFill/>
          </a:ln>
        </p:spPr>
        <p:txBody>
          <a:bodyPr wrap="square" lIns="72000" tIns="144000" rIns="72000" bIns="48000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ko-KR"/>
            </a:defPPr>
            <a:lvl1pPr>
              <a:lnSpc>
                <a:spcPct val="150000"/>
              </a:lnSpc>
              <a:defRPr sz="1200" b="1">
                <a:solidFill>
                  <a:schemeClr val="bg2">
                    <a:lumMod val="50000"/>
                  </a:schemeClr>
                </a:solidFill>
                <a:latin typeface="+mn-ea"/>
              </a:defRPr>
            </a:lvl1pPr>
            <a:lvl2pPr marL="0" lvl="1" algn="ctr" defTabSz="1219170" latinLnBrk="0">
              <a:buClr>
                <a:srgbClr val="000000"/>
              </a:buClr>
              <a:defRPr sz="1467" b="1" ker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</a:defRPr>
            </a:lvl2pPr>
          </a:lstStyle>
          <a:p>
            <a:pPr lvl="1">
              <a:lnSpc>
                <a:spcPct val="150000"/>
              </a:lnSpc>
            </a:pPr>
            <a:r>
              <a:rPr lang="ko-KR" altLang="en-US" sz="1300" dirty="0" smtClean="0">
                <a:sym typeface="Arial"/>
              </a:rPr>
              <a:t>가장 많이 빈도가 높은 쌍을 찾아 </a:t>
            </a:r>
            <a:r>
              <a:rPr lang="ko-KR" altLang="en-US" sz="1300" dirty="0" smtClean="0">
                <a:sym typeface="Arial"/>
              </a:rPr>
              <a:t>병</a:t>
            </a:r>
            <a:r>
              <a:rPr lang="ko-KR" altLang="en-US" sz="1300" dirty="0" smtClean="0">
                <a:sym typeface="Arial"/>
              </a:rPr>
              <a:t>합</a:t>
            </a:r>
            <a:r>
              <a:rPr lang="ko-KR" altLang="en-US" sz="1300" dirty="0" smtClean="0">
                <a:sym typeface="Arial"/>
              </a:rPr>
              <a:t> </a:t>
            </a:r>
            <a:r>
              <a:rPr lang="ko-KR" altLang="en-US" sz="1300" dirty="0" smtClean="0">
                <a:sym typeface="Arial"/>
              </a:rPr>
              <a:t>후</a:t>
            </a:r>
            <a:r>
              <a:rPr lang="en-US" altLang="ko-KR" sz="1300" dirty="0" smtClean="0">
                <a:sym typeface="Arial"/>
              </a:rPr>
              <a:t>(merge)</a:t>
            </a:r>
            <a:r>
              <a:rPr lang="ko-KR" altLang="en-US" sz="1300" dirty="0" smtClean="0">
                <a:sym typeface="Arial"/>
              </a:rPr>
              <a:t> 사전 업데이트</a:t>
            </a:r>
            <a:endParaRPr lang="en-US" altLang="ko-KR" sz="1300" dirty="0">
              <a:sym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7046A3-10DF-41F3-8320-AA8BD7BB4921}"/>
              </a:ext>
            </a:extLst>
          </p:cNvPr>
          <p:cNvSpPr txBox="1"/>
          <p:nvPr/>
        </p:nvSpPr>
        <p:spPr>
          <a:xfrm>
            <a:off x="7540106" y="3374787"/>
            <a:ext cx="1715074" cy="1895714"/>
          </a:xfrm>
          <a:prstGeom prst="roundRect">
            <a:avLst>
              <a:gd name="adj" fmla="val 5264"/>
            </a:avLst>
          </a:prstGeom>
          <a:solidFill>
            <a:schemeClr val="bg2">
              <a:lumMod val="20000"/>
              <a:lumOff val="80000"/>
            </a:schemeClr>
          </a:solidFill>
          <a:ln w="12700">
            <a:noFill/>
          </a:ln>
        </p:spPr>
        <p:txBody>
          <a:bodyPr wrap="square" lIns="72000" tIns="144000" rIns="72000" bIns="48000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ko-KR"/>
            </a:defPPr>
            <a:lvl1pPr>
              <a:lnSpc>
                <a:spcPct val="150000"/>
              </a:lnSpc>
              <a:defRPr sz="1200" b="1">
                <a:solidFill>
                  <a:schemeClr val="bg2">
                    <a:lumMod val="50000"/>
                  </a:schemeClr>
                </a:solidFill>
                <a:latin typeface="+mn-ea"/>
              </a:defRPr>
            </a:lvl1pPr>
            <a:lvl2pPr marL="0" lvl="1" algn="ctr" defTabSz="1219170" latinLnBrk="0">
              <a:buClr>
                <a:srgbClr val="000000"/>
              </a:buClr>
              <a:defRPr sz="1467" b="1" ker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</a:defRPr>
            </a:lvl2pPr>
          </a:lstStyle>
          <a:p>
            <a:pPr lvl="1">
              <a:lnSpc>
                <a:spcPct val="150000"/>
              </a:lnSpc>
            </a:pPr>
            <a:r>
              <a:rPr lang="ko-KR" altLang="en-US" sz="1300" dirty="0" smtClean="0">
                <a:sym typeface="Arial"/>
              </a:rPr>
              <a:t> </a:t>
            </a:r>
            <a:r>
              <a:rPr lang="en-US" altLang="ko-KR" sz="1300" dirty="0" smtClean="0">
                <a:sym typeface="Arial"/>
              </a:rPr>
              <a:t>STEP 3.</a:t>
            </a:r>
            <a:r>
              <a:rPr lang="ko-KR" altLang="en-US" sz="1300" dirty="0" smtClean="0">
                <a:sym typeface="Arial"/>
              </a:rPr>
              <a:t>을 사용자가 지정한 횟수만큼 반복</a:t>
            </a:r>
            <a:endParaRPr lang="en-US" altLang="ko-KR" sz="1300" dirty="0">
              <a:sym typeface="Arial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7046A3-10DF-41F3-8320-AA8BD7BB4921}"/>
              </a:ext>
            </a:extLst>
          </p:cNvPr>
          <p:cNvSpPr txBox="1"/>
          <p:nvPr/>
        </p:nvSpPr>
        <p:spPr>
          <a:xfrm>
            <a:off x="9532163" y="3374787"/>
            <a:ext cx="1715074" cy="1895714"/>
          </a:xfrm>
          <a:prstGeom prst="roundRect">
            <a:avLst>
              <a:gd name="adj" fmla="val 5264"/>
            </a:avLst>
          </a:prstGeom>
          <a:solidFill>
            <a:schemeClr val="bg2">
              <a:lumMod val="20000"/>
              <a:lumOff val="80000"/>
            </a:schemeClr>
          </a:solidFill>
          <a:ln w="12700">
            <a:noFill/>
          </a:ln>
        </p:spPr>
        <p:txBody>
          <a:bodyPr wrap="square" lIns="72000" tIns="144000" rIns="72000" bIns="48000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ko-KR"/>
            </a:defPPr>
            <a:lvl1pPr>
              <a:lnSpc>
                <a:spcPct val="150000"/>
              </a:lnSpc>
              <a:defRPr sz="1200" b="1">
                <a:solidFill>
                  <a:schemeClr val="bg2">
                    <a:lumMod val="50000"/>
                  </a:schemeClr>
                </a:solidFill>
                <a:latin typeface="+mn-ea"/>
              </a:defRPr>
            </a:lvl1pPr>
            <a:lvl2pPr marL="0" lvl="1" algn="ctr" defTabSz="1219170" latinLnBrk="0">
              <a:buClr>
                <a:srgbClr val="000000"/>
              </a:buClr>
              <a:defRPr sz="1467" b="1" ker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</a:defRPr>
            </a:lvl2pPr>
          </a:lstStyle>
          <a:p>
            <a:pPr lvl="1">
              <a:lnSpc>
                <a:spcPct val="150000"/>
              </a:lnSpc>
            </a:pPr>
            <a:r>
              <a:rPr lang="ko-KR" altLang="en-US" sz="1300" dirty="0" smtClean="0">
                <a:sym typeface="Arial"/>
              </a:rPr>
              <a:t>최종</a:t>
            </a:r>
            <a:r>
              <a:rPr lang="en-US" altLang="ko-KR" sz="1300" dirty="0" smtClean="0">
                <a:sym typeface="Arial"/>
              </a:rPr>
              <a:t> </a:t>
            </a:r>
            <a:r>
              <a:rPr lang="ko-KR" altLang="en-US" sz="1300" dirty="0" err="1" smtClean="0">
                <a:sym typeface="Arial"/>
              </a:rPr>
              <a:t>어휘구성</a:t>
            </a:r>
            <a:r>
              <a:rPr lang="ko-KR" altLang="en-US" sz="1300" dirty="0" smtClean="0">
                <a:sym typeface="Arial"/>
              </a:rPr>
              <a:t> 완료</a:t>
            </a:r>
            <a:r>
              <a:rPr lang="en-US" altLang="ko-KR" sz="1300" dirty="0" smtClean="0">
                <a:sym typeface="Arial"/>
              </a:rPr>
              <a:t/>
            </a:r>
            <a:br>
              <a:rPr lang="en-US" altLang="ko-KR" sz="1300" dirty="0" smtClean="0">
                <a:sym typeface="Arial"/>
              </a:rPr>
            </a:br>
            <a:endParaRPr lang="en-US" altLang="ko-KR" sz="600" dirty="0" smtClean="0">
              <a:sym typeface="Arial"/>
            </a:endParaRPr>
          </a:p>
          <a:p>
            <a:pPr lvl="1"/>
            <a:r>
              <a:rPr lang="en-US" altLang="ko-KR" sz="1200" dirty="0" smtClean="0">
                <a:sym typeface="Arial"/>
              </a:rPr>
              <a:t>(</a:t>
            </a:r>
            <a:r>
              <a:rPr lang="ko-KR" altLang="en-US" sz="1200" dirty="0" smtClean="0">
                <a:sym typeface="Arial"/>
              </a:rPr>
              <a:t>최종 사전 크기 </a:t>
            </a:r>
            <a:r>
              <a:rPr lang="en-US" altLang="ko-KR" sz="1200" dirty="0" smtClean="0">
                <a:sym typeface="Arial"/>
              </a:rPr>
              <a:t>= </a:t>
            </a:r>
            <a:r>
              <a:rPr lang="ko-KR" altLang="en-US" sz="1200" dirty="0" smtClean="0">
                <a:sym typeface="Arial"/>
              </a:rPr>
              <a:t>초기 사전 크기 </a:t>
            </a:r>
            <a:r>
              <a:rPr lang="en-US" altLang="ko-KR" sz="1200" dirty="0" smtClean="0">
                <a:sym typeface="Arial"/>
              </a:rPr>
              <a:t>+ merge </a:t>
            </a:r>
            <a:r>
              <a:rPr lang="ko-KR" altLang="en-US" sz="1200" dirty="0" smtClean="0">
                <a:sym typeface="Arial"/>
              </a:rPr>
              <a:t>작업 수</a:t>
            </a:r>
            <a:r>
              <a:rPr lang="en-US" altLang="ko-KR" sz="1200" dirty="0" smtClean="0">
                <a:sym typeface="Arial"/>
              </a:rPr>
              <a:t>)</a:t>
            </a:r>
            <a:endParaRPr lang="en-US" altLang="ko-KR" sz="1200" dirty="0"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34757" y="2929686"/>
            <a:ext cx="973425" cy="318100"/>
          </a:xfrm>
          <a:prstGeom prst="rect">
            <a:avLst/>
          </a:prstGeom>
          <a:solidFill>
            <a:srgbClr val="FAFAFA"/>
          </a:solidFill>
        </p:spPr>
        <p:txBody>
          <a:bodyPr wrap="square">
            <a:spAutoFit/>
          </a:bodyPr>
          <a:lstStyle/>
          <a:p>
            <a:pPr marL="0" lvl="1" algn="ctr" defTabSz="1219170" latinLnBrk="0">
              <a:buClr>
                <a:srgbClr val="000000"/>
              </a:buClr>
            </a:pPr>
            <a:r>
              <a:rPr lang="en-US" altLang="ko-KR" sz="1467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STEP 1.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931574" y="2929686"/>
            <a:ext cx="973425" cy="318100"/>
          </a:xfrm>
          <a:prstGeom prst="rect">
            <a:avLst/>
          </a:prstGeom>
          <a:solidFill>
            <a:srgbClr val="FAFAFA"/>
          </a:solidFill>
        </p:spPr>
        <p:txBody>
          <a:bodyPr wrap="square">
            <a:spAutoFit/>
          </a:bodyPr>
          <a:lstStyle/>
          <a:p>
            <a:pPr marL="0" lvl="1" algn="ctr" defTabSz="1219170" latinLnBrk="0">
              <a:buClr>
                <a:srgbClr val="000000"/>
              </a:buClr>
            </a:pPr>
            <a:r>
              <a:rPr lang="en-US" altLang="ko-KR" sz="1467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STEP 2.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913630" y="2929686"/>
            <a:ext cx="973425" cy="318100"/>
          </a:xfrm>
          <a:prstGeom prst="rect">
            <a:avLst/>
          </a:prstGeom>
          <a:solidFill>
            <a:srgbClr val="FAFAFA"/>
          </a:solidFill>
        </p:spPr>
        <p:txBody>
          <a:bodyPr wrap="square">
            <a:spAutoFit/>
          </a:bodyPr>
          <a:lstStyle/>
          <a:p>
            <a:pPr marL="0" lvl="1" algn="ctr" defTabSz="1219170" latinLnBrk="0">
              <a:buClr>
                <a:srgbClr val="000000"/>
              </a:buClr>
            </a:pPr>
            <a:r>
              <a:rPr lang="en-US" altLang="ko-KR" sz="1467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STEP 3.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916399" y="2929686"/>
            <a:ext cx="973425" cy="318100"/>
          </a:xfrm>
          <a:prstGeom prst="rect">
            <a:avLst/>
          </a:prstGeom>
          <a:solidFill>
            <a:srgbClr val="FAFAFA"/>
          </a:solidFill>
        </p:spPr>
        <p:txBody>
          <a:bodyPr wrap="square">
            <a:spAutoFit/>
          </a:bodyPr>
          <a:lstStyle/>
          <a:p>
            <a:pPr marL="0" lvl="1" algn="ctr" defTabSz="1219170" latinLnBrk="0">
              <a:buClr>
                <a:srgbClr val="000000"/>
              </a:buClr>
            </a:pPr>
            <a:r>
              <a:rPr lang="en-US" altLang="ko-KR" sz="1467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STEP 4.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9900274" y="2929686"/>
            <a:ext cx="973425" cy="318100"/>
          </a:xfrm>
          <a:prstGeom prst="rect">
            <a:avLst/>
          </a:prstGeom>
          <a:solidFill>
            <a:srgbClr val="FAFAFA"/>
          </a:solidFill>
        </p:spPr>
        <p:txBody>
          <a:bodyPr wrap="square">
            <a:spAutoFit/>
          </a:bodyPr>
          <a:lstStyle/>
          <a:p>
            <a:pPr marL="0" lvl="1" algn="ctr" defTabSz="1219170" latinLnBrk="0">
              <a:buClr>
                <a:srgbClr val="000000"/>
              </a:buClr>
            </a:pPr>
            <a:r>
              <a:rPr lang="en-US" altLang="ko-KR" sz="1467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STEP 5.</a:t>
            </a:r>
          </a:p>
        </p:txBody>
      </p:sp>
    </p:spTree>
    <p:extLst>
      <p:ext uri="{BB962C8B-B14F-4D97-AF65-F5344CB8AC3E}">
        <p14:creationId xmlns:p14="http://schemas.microsoft.com/office/powerpoint/2010/main" val="418290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Box 169">
            <a:extLst>
              <a:ext uri="{FF2B5EF4-FFF2-40B4-BE49-F238E27FC236}">
                <a16:creationId xmlns:a16="http://schemas.microsoft.com/office/drawing/2014/main" id="{0C7046A3-10DF-41F3-8320-AA8BD7BB4921}"/>
              </a:ext>
            </a:extLst>
          </p:cNvPr>
          <p:cNvSpPr txBox="1"/>
          <p:nvPr/>
        </p:nvSpPr>
        <p:spPr>
          <a:xfrm>
            <a:off x="6172796" y="2285542"/>
            <a:ext cx="474463" cy="548894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lIns="192000" tIns="48000" bIns="48000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ko-KR"/>
            </a:defPPr>
            <a:lvl1pPr>
              <a:lnSpc>
                <a:spcPct val="150000"/>
              </a:lnSpc>
              <a:defRPr sz="1200" b="1">
                <a:solidFill>
                  <a:schemeClr val="bg2">
                    <a:lumMod val="50000"/>
                  </a:schemeClr>
                </a:solidFill>
                <a:latin typeface="+mn-ea"/>
              </a:defRPr>
            </a:lvl1pPr>
            <a:lvl2pPr marL="0" lvl="1" defTabSz="1219170" latinLnBrk="0">
              <a:lnSpc>
                <a:spcPct val="150000"/>
              </a:lnSpc>
              <a:buClr>
                <a:srgbClr val="000000"/>
              </a:buClr>
              <a:defRPr sz="1467" b="1" ker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</a:defRPr>
            </a:lvl2pPr>
          </a:lstStyle>
          <a:p>
            <a:pPr lvl="1"/>
            <a:endParaRPr lang="en-US" altLang="ko-KR" dirty="0">
              <a:sym typeface="Arial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C7046A3-10DF-41F3-8320-AA8BD7BB4921}"/>
              </a:ext>
            </a:extLst>
          </p:cNvPr>
          <p:cNvSpPr txBox="1"/>
          <p:nvPr/>
        </p:nvSpPr>
        <p:spPr>
          <a:xfrm>
            <a:off x="457199" y="2657677"/>
            <a:ext cx="11445817" cy="3693307"/>
          </a:xfrm>
          <a:prstGeom prst="roundRect">
            <a:avLst>
              <a:gd name="adj" fmla="val 7509"/>
            </a:avLst>
          </a:prstGeom>
          <a:solidFill>
            <a:srgbClr val="FAFAFA"/>
          </a:solidFill>
          <a:ln w="12700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lIns="192000" tIns="48000" bIns="48000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ko-KR"/>
            </a:defPPr>
            <a:lvl1pPr>
              <a:lnSpc>
                <a:spcPct val="150000"/>
              </a:lnSpc>
              <a:defRPr sz="1200" b="1">
                <a:solidFill>
                  <a:schemeClr val="bg2">
                    <a:lumMod val="50000"/>
                  </a:schemeClr>
                </a:solidFill>
                <a:latin typeface="+mn-ea"/>
              </a:defRPr>
            </a:lvl1pPr>
            <a:lvl2pPr marL="0" lvl="1" defTabSz="1219170" latinLnBrk="0">
              <a:lnSpc>
                <a:spcPct val="150000"/>
              </a:lnSpc>
              <a:buClr>
                <a:srgbClr val="000000"/>
              </a:buClr>
              <a:defRPr sz="1467" b="1" ker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</a:defRPr>
            </a:lvl2pPr>
          </a:lstStyle>
          <a:p>
            <a:pPr lvl="1"/>
            <a:endParaRPr lang="en-US" altLang="ko-KR" dirty="0">
              <a:sym typeface="Arial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C7046A3-10DF-41F3-8320-AA8BD7BB4921}"/>
              </a:ext>
            </a:extLst>
          </p:cNvPr>
          <p:cNvSpPr txBox="1"/>
          <p:nvPr/>
        </p:nvSpPr>
        <p:spPr>
          <a:xfrm>
            <a:off x="8319551" y="3269327"/>
            <a:ext cx="3185261" cy="2735688"/>
          </a:xfrm>
          <a:prstGeom prst="roundRect">
            <a:avLst>
              <a:gd name="adj" fmla="val 5264"/>
            </a:avLst>
          </a:prstGeom>
          <a:solidFill>
            <a:schemeClr val="bg2">
              <a:lumMod val="20000"/>
              <a:lumOff val="80000"/>
            </a:schemeClr>
          </a:solidFill>
          <a:ln w="12700">
            <a:noFill/>
          </a:ln>
        </p:spPr>
        <p:txBody>
          <a:bodyPr wrap="square" lIns="72000" tIns="144000" rIns="72000" bIns="48000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ko-KR"/>
            </a:defPPr>
            <a:lvl1pPr>
              <a:lnSpc>
                <a:spcPct val="150000"/>
              </a:lnSpc>
              <a:defRPr sz="1200" b="1">
                <a:solidFill>
                  <a:schemeClr val="bg2">
                    <a:lumMod val="50000"/>
                  </a:schemeClr>
                </a:solidFill>
                <a:latin typeface="+mn-ea"/>
              </a:defRPr>
            </a:lvl1pPr>
            <a:lvl2pPr marL="0" lvl="1" algn="ctr" defTabSz="1219170" latinLnBrk="0">
              <a:buClr>
                <a:srgbClr val="000000"/>
              </a:buClr>
              <a:defRPr sz="1467" b="1" ker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</a:defRPr>
            </a:lvl2pPr>
          </a:lstStyle>
          <a:p>
            <a:pPr lvl="1">
              <a:lnSpc>
                <a:spcPct val="150000"/>
              </a:lnSpc>
            </a:pPr>
            <a:endParaRPr lang="en-US" altLang="ko-KR" sz="1300" dirty="0">
              <a:sym typeface="Arial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C7046A3-10DF-41F3-8320-AA8BD7BB4921}"/>
              </a:ext>
            </a:extLst>
          </p:cNvPr>
          <p:cNvSpPr txBox="1"/>
          <p:nvPr/>
        </p:nvSpPr>
        <p:spPr>
          <a:xfrm>
            <a:off x="4814489" y="3269327"/>
            <a:ext cx="3253335" cy="2735688"/>
          </a:xfrm>
          <a:prstGeom prst="roundRect">
            <a:avLst>
              <a:gd name="adj" fmla="val 5264"/>
            </a:avLst>
          </a:prstGeom>
          <a:solidFill>
            <a:schemeClr val="bg2">
              <a:lumMod val="20000"/>
              <a:lumOff val="80000"/>
            </a:schemeClr>
          </a:solidFill>
          <a:ln w="12700">
            <a:noFill/>
          </a:ln>
        </p:spPr>
        <p:txBody>
          <a:bodyPr wrap="square" lIns="72000" tIns="144000" rIns="72000" bIns="48000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ko-KR"/>
            </a:defPPr>
            <a:lvl1pPr>
              <a:lnSpc>
                <a:spcPct val="150000"/>
              </a:lnSpc>
              <a:defRPr sz="1200" b="1">
                <a:solidFill>
                  <a:schemeClr val="bg2">
                    <a:lumMod val="50000"/>
                  </a:schemeClr>
                </a:solidFill>
                <a:latin typeface="+mn-ea"/>
              </a:defRPr>
            </a:lvl1pPr>
            <a:lvl2pPr marL="0" lvl="1" algn="ctr" defTabSz="1219170" latinLnBrk="0">
              <a:buClr>
                <a:srgbClr val="000000"/>
              </a:buClr>
              <a:defRPr sz="1467" b="1" ker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</a:defRPr>
            </a:lvl2pPr>
          </a:lstStyle>
          <a:p>
            <a:pPr lvl="1">
              <a:lnSpc>
                <a:spcPct val="150000"/>
              </a:lnSpc>
            </a:pPr>
            <a:endParaRPr lang="en-US" altLang="ko-KR" sz="1300" dirty="0">
              <a:sym typeface="Arial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C7046A3-10DF-41F3-8320-AA8BD7BB4921}"/>
              </a:ext>
            </a:extLst>
          </p:cNvPr>
          <p:cNvSpPr txBox="1"/>
          <p:nvPr/>
        </p:nvSpPr>
        <p:spPr>
          <a:xfrm>
            <a:off x="2894437" y="3269327"/>
            <a:ext cx="1626517" cy="2735688"/>
          </a:xfrm>
          <a:prstGeom prst="roundRect">
            <a:avLst>
              <a:gd name="adj" fmla="val 5264"/>
            </a:avLst>
          </a:prstGeom>
          <a:solidFill>
            <a:schemeClr val="bg2">
              <a:lumMod val="20000"/>
              <a:lumOff val="80000"/>
            </a:schemeClr>
          </a:solidFill>
          <a:ln w="12700">
            <a:noFill/>
          </a:ln>
        </p:spPr>
        <p:txBody>
          <a:bodyPr wrap="square" lIns="72000" tIns="144000" rIns="72000" bIns="48000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ko-KR"/>
            </a:defPPr>
            <a:lvl1pPr>
              <a:lnSpc>
                <a:spcPct val="150000"/>
              </a:lnSpc>
              <a:defRPr sz="1200" b="1">
                <a:solidFill>
                  <a:schemeClr val="bg2">
                    <a:lumMod val="50000"/>
                  </a:schemeClr>
                </a:solidFill>
                <a:latin typeface="+mn-ea"/>
              </a:defRPr>
            </a:lvl1pPr>
            <a:lvl2pPr marL="0" lvl="1" algn="ctr" defTabSz="1219170" latinLnBrk="0">
              <a:buClr>
                <a:srgbClr val="000000"/>
              </a:buClr>
              <a:defRPr sz="1467" b="1" ker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</a:defRPr>
            </a:lvl2pPr>
          </a:lstStyle>
          <a:p>
            <a:pPr lvl="1">
              <a:lnSpc>
                <a:spcPct val="150000"/>
              </a:lnSpc>
            </a:pPr>
            <a:endParaRPr lang="en-US" altLang="ko-KR" sz="1300" dirty="0">
              <a:sym typeface="Arial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C7046A3-10DF-41F3-8320-AA8BD7BB4921}"/>
              </a:ext>
            </a:extLst>
          </p:cNvPr>
          <p:cNvSpPr txBox="1"/>
          <p:nvPr/>
        </p:nvSpPr>
        <p:spPr>
          <a:xfrm>
            <a:off x="882673" y="3269327"/>
            <a:ext cx="1626517" cy="2735688"/>
          </a:xfrm>
          <a:prstGeom prst="roundRect">
            <a:avLst>
              <a:gd name="adj" fmla="val 5264"/>
            </a:avLst>
          </a:prstGeom>
          <a:solidFill>
            <a:schemeClr val="bg2">
              <a:lumMod val="20000"/>
              <a:lumOff val="80000"/>
            </a:schemeClr>
          </a:solidFill>
          <a:ln w="12700">
            <a:noFill/>
          </a:ln>
        </p:spPr>
        <p:txBody>
          <a:bodyPr wrap="square" lIns="72000" tIns="144000" rIns="72000" bIns="48000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ko-KR"/>
            </a:defPPr>
            <a:lvl1pPr>
              <a:lnSpc>
                <a:spcPct val="150000"/>
              </a:lnSpc>
              <a:defRPr sz="1200" b="1">
                <a:solidFill>
                  <a:schemeClr val="bg2">
                    <a:lumMod val="50000"/>
                  </a:schemeClr>
                </a:solidFill>
                <a:latin typeface="+mn-ea"/>
              </a:defRPr>
            </a:lvl1pPr>
            <a:lvl2pPr marL="0" lvl="1" algn="ctr" defTabSz="1219170" latinLnBrk="0">
              <a:buClr>
                <a:srgbClr val="000000"/>
              </a:buClr>
              <a:defRPr sz="1467" b="1" ker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</a:defRPr>
            </a:lvl2pPr>
          </a:lstStyle>
          <a:p>
            <a:pPr lvl="1">
              <a:lnSpc>
                <a:spcPct val="150000"/>
              </a:lnSpc>
            </a:pPr>
            <a:endParaRPr lang="en-US" altLang="ko-KR" sz="1300" dirty="0">
              <a:sym typeface="Arial"/>
            </a:endParaRPr>
          </a:p>
        </p:txBody>
      </p:sp>
      <p:cxnSp>
        <p:nvCxnSpPr>
          <p:cNvPr id="164" name="직선 화살표 연결선 163"/>
          <p:cNvCxnSpPr/>
          <p:nvPr/>
        </p:nvCxnSpPr>
        <p:spPr>
          <a:xfrm>
            <a:off x="966718" y="3044398"/>
            <a:ext cx="10538094" cy="0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2" name="Google Shape;652;p39"/>
          <p:cNvSpPr txBox="1">
            <a:spLocks noGrp="1"/>
          </p:cNvSpPr>
          <p:nvPr>
            <p:ph type="title"/>
          </p:nvPr>
        </p:nvSpPr>
        <p:spPr>
          <a:xfrm>
            <a:off x="457200" y="25400"/>
            <a:ext cx="5404104" cy="85573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ko-KR" sz="2400" dirty="0" smtClean="0">
                <a:latin typeface="+mn-ea"/>
                <a:ea typeface="+mn-ea"/>
              </a:rPr>
              <a:t>1.BPE tokenizer </a:t>
            </a:r>
            <a:r>
              <a:rPr lang="ko-KR" altLang="en-US" sz="2400" dirty="0" smtClean="0">
                <a:latin typeface="+mn-ea"/>
                <a:ea typeface="+mn-ea"/>
              </a:rPr>
              <a:t>알고리즘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32513" y="511800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Byte Pair Encoding 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457200" y="1172837"/>
            <a:ext cx="6733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i="0" dirty="0" smtClean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✔ </a:t>
            </a:r>
            <a:r>
              <a:rPr lang="en-US" altLang="ko-KR" b="1" i="0" dirty="0" smtClean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BPE tokenizing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프로세스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_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어휘 구성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(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사전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)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생성 예시</a:t>
            </a:r>
            <a:endParaRPr lang="en-US" altLang="ko-KR" b="1" i="0" dirty="0">
              <a:solidFill>
                <a:schemeClr val="bg2">
                  <a:lumMod val="50000"/>
                </a:schemeClr>
              </a:solidFill>
              <a:effectLst/>
              <a:latin typeface="-apple-system"/>
            </a:endParaRPr>
          </a:p>
        </p:txBody>
      </p:sp>
      <p:sp>
        <p:nvSpPr>
          <p:cNvPr id="15" name="자유형 88">
            <a:extLst>
              <a:ext uri="{FF2B5EF4-FFF2-40B4-BE49-F238E27FC236}">
                <a16:creationId xmlns:a16="http://schemas.microsoft.com/office/drawing/2014/main" id="{62C66FE1-51EE-46B4-83F9-FCBA87158C4A}"/>
              </a:ext>
            </a:extLst>
          </p:cNvPr>
          <p:cNvSpPr/>
          <p:nvPr/>
        </p:nvSpPr>
        <p:spPr>
          <a:xfrm rot="10800000" flipH="1" flipV="1">
            <a:off x="732866" y="1746026"/>
            <a:ext cx="1884453" cy="474784"/>
          </a:xfrm>
          <a:prstGeom prst="flowChartAlternateProcess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latinLnBrk="1">
              <a:buClrTx/>
              <a:defRPr/>
            </a:pPr>
            <a:r>
              <a:rPr lang="en-US" altLang="ko-KR" sz="1200" b="1" dirty="0" smtClean="0">
                <a:solidFill>
                  <a:srgbClr val="FFFFFF"/>
                </a:solidFill>
                <a:latin typeface="맑은 고딕" panose="020F0502020204030204"/>
                <a:ea typeface="맑은 고딕" panose="020B0503020000020004" pitchFamily="50" charset="-127"/>
              </a:rPr>
              <a:t>Tokenizer </a:t>
            </a:r>
            <a:r>
              <a:rPr lang="ko-KR" altLang="en-US" sz="1200" b="1" dirty="0" smtClean="0">
                <a:solidFill>
                  <a:srgbClr val="FFFFFF"/>
                </a:solidFill>
                <a:latin typeface="맑은 고딕" panose="020F0502020204030204"/>
                <a:ea typeface="맑은 고딕" panose="020B0503020000020004" pitchFamily="50" charset="-127"/>
              </a:rPr>
              <a:t>모델 생성</a:t>
            </a:r>
            <a:endParaRPr lang="ko-KR" altLang="en-US" sz="1200" b="1" kern="1200" dirty="0">
              <a:solidFill>
                <a:srgbClr val="FFFFFF"/>
              </a:solidFill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자유형 88">
            <a:extLst>
              <a:ext uri="{FF2B5EF4-FFF2-40B4-BE49-F238E27FC236}">
                <a16:creationId xmlns:a16="http://schemas.microsoft.com/office/drawing/2014/main" id="{62C66FE1-51EE-46B4-83F9-FCBA87158C4A}"/>
              </a:ext>
            </a:extLst>
          </p:cNvPr>
          <p:cNvSpPr/>
          <p:nvPr/>
        </p:nvSpPr>
        <p:spPr>
          <a:xfrm rot="10800000" flipH="1" flipV="1">
            <a:off x="2907460" y="1746026"/>
            <a:ext cx="2141618" cy="474784"/>
          </a:xfrm>
          <a:prstGeom prst="flowChartAlternateProcess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latinLnBrk="1">
              <a:buClrTx/>
              <a:defRPr/>
            </a:pPr>
            <a:r>
              <a:rPr lang="ko-KR" altLang="en-US" sz="1200" b="1" smtClean="0">
                <a:solidFill>
                  <a:srgbClr val="FFFFFF"/>
                </a:solidFill>
                <a:latin typeface="맑은 고딕" panose="020F0502020204030204"/>
                <a:ea typeface="맑은 고딕" panose="020B0503020000020004" pitchFamily="50" charset="-127"/>
              </a:rPr>
              <a:t>학습 데이터로 모델 학습</a:t>
            </a:r>
            <a:endParaRPr lang="ko-KR" altLang="en-US" sz="1200" b="1" kern="1200" dirty="0">
              <a:solidFill>
                <a:srgbClr val="FFFFFF"/>
              </a:solidFill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자유형 88">
            <a:extLst>
              <a:ext uri="{FF2B5EF4-FFF2-40B4-BE49-F238E27FC236}">
                <a16:creationId xmlns:a16="http://schemas.microsoft.com/office/drawing/2014/main" id="{62C66FE1-51EE-46B4-83F9-FCBA87158C4A}"/>
              </a:ext>
            </a:extLst>
          </p:cNvPr>
          <p:cNvSpPr/>
          <p:nvPr/>
        </p:nvSpPr>
        <p:spPr>
          <a:xfrm rot="10800000" flipH="1" flipV="1">
            <a:off x="5339219" y="1746026"/>
            <a:ext cx="2141618" cy="474784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latinLnBrk="1">
              <a:buClrTx/>
              <a:defRPr/>
            </a:pPr>
            <a:r>
              <a:rPr lang="ko-KR" altLang="en-US" sz="1200" b="1" dirty="0" smtClean="0">
                <a:solidFill>
                  <a:srgbClr val="FFFFFF"/>
                </a:solidFill>
                <a:latin typeface="맑은 고딕" panose="020F0502020204030204"/>
                <a:ea typeface="맑은 고딕" panose="020B0503020000020004" pitchFamily="50" charset="-127"/>
              </a:rPr>
              <a:t>어휘 구성</a:t>
            </a:r>
            <a:r>
              <a:rPr lang="en-US" altLang="ko-KR" sz="1200" b="1" dirty="0" smtClean="0">
                <a:solidFill>
                  <a:srgbClr val="FFFFFF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srgbClr val="FFFFFF"/>
                </a:solidFill>
                <a:latin typeface="맑은 고딕" panose="020F0502020204030204"/>
                <a:ea typeface="맑은 고딕" panose="020B0503020000020004" pitchFamily="50" charset="-127"/>
              </a:rPr>
              <a:t>사전</a:t>
            </a:r>
            <a:r>
              <a:rPr lang="en-US" altLang="ko-KR" sz="1200" b="1" dirty="0" smtClean="0">
                <a:solidFill>
                  <a:srgbClr val="FFFFFF"/>
                </a:solidFill>
                <a:latin typeface="맑은 고딕" panose="020F0502020204030204"/>
                <a:ea typeface="맑은 고딕" panose="020B0503020000020004" pitchFamily="50" charset="-127"/>
              </a:rPr>
              <a:t>) </a:t>
            </a:r>
            <a:r>
              <a:rPr lang="ko-KR" altLang="en-US" sz="1200" b="1" dirty="0" smtClean="0">
                <a:solidFill>
                  <a:srgbClr val="FFFFFF"/>
                </a:solidFill>
                <a:latin typeface="맑은 고딕" panose="020F0502020204030204"/>
                <a:ea typeface="맑은 고딕" panose="020B0503020000020004" pitchFamily="50" charset="-127"/>
              </a:rPr>
              <a:t>생성</a:t>
            </a:r>
            <a:endParaRPr lang="ko-KR" altLang="en-US" sz="1200" b="1" kern="1200" dirty="0">
              <a:solidFill>
                <a:srgbClr val="FFFFFF"/>
              </a:solidFill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자유형 88">
            <a:extLst>
              <a:ext uri="{FF2B5EF4-FFF2-40B4-BE49-F238E27FC236}">
                <a16:creationId xmlns:a16="http://schemas.microsoft.com/office/drawing/2014/main" id="{62C66FE1-51EE-46B4-83F9-FCBA87158C4A}"/>
              </a:ext>
            </a:extLst>
          </p:cNvPr>
          <p:cNvSpPr/>
          <p:nvPr/>
        </p:nvSpPr>
        <p:spPr>
          <a:xfrm rot="10800000" flipH="1" flipV="1">
            <a:off x="7770978" y="1746026"/>
            <a:ext cx="1709743" cy="474784"/>
          </a:xfrm>
          <a:prstGeom prst="flowChartAlternateProcess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latinLnBrk="1">
              <a:buClrTx/>
              <a:defRPr/>
            </a:pPr>
            <a:r>
              <a:rPr lang="en-US" altLang="ko-KR" sz="1200" b="1" dirty="0" smtClean="0">
                <a:solidFill>
                  <a:srgbClr val="FFFFFF"/>
                </a:solidFill>
                <a:latin typeface="맑은 고딕" panose="020F0502020204030204"/>
                <a:ea typeface="맑은 고딕" panose="020B0503020000020004" pitchFamily="50" charset="-127"/>
              </a:rPr>
              <a:t>Text </a:t>
            </a:r>
            <a:r>
              <a:rPr lang="ko-KR" altLang="en-US" sz="1200" b="1" dirty="0" smtClean="0">
                <a:solidFill>
                  <a:srgbClr val="FFFFFF"/>
                </a:solidFill>
                <a:latin typeface="맑은 고딕" panose="020F0502020204030204"/>
                <a:ea typeface="맑은 고딕" panose="020B0503020000020004" pitchFamily="50" charset="-127"/>
              </a:rPr>
              <a:t>데이터 입력</a:t>
            </a:r>
            <a:endParaRPr lang="ko-KR" altLang="en-US" sz="1200" b="1" kern="1200" dirty="0">
              <a:solidFill>
                <a:srgbClr val="FFFFFF"/>
              </a:solidFill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자유형 88">
            <a:extLst>
              <a:ext uri="{FF2B5EF4-FFF2-40B4-BE49-F238E27FC236}">
                <a16:creationId xmlns:a16="http://schemas.microsoft.com/office/drawing/2014/main" id="{62C66FE1-51EE-46B4-83F9-FCBA87158C4A}"/>
              </a:ext>
            </a:extLst>
          </p:cNvPr>
          <p:cNvSpPr/>
          <p:nvPr/>
        </p:nvSpPr>
        <p:spPr>
          <a:xfrm rot="10800000" flipH="1" flipV="1">
            <a:off x="9770862" y="1746026"/>
            <a:ext cx="1709743" cy="474784"/>
          </a:xfrm>
          <a:prstGeom prst="flowChartAlternateProcess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latinLnBrk="1">
              <a:buClrTx/>
              <a:defRPr/>
            </a:pPr>
            <a:r>
              <a:rPr lang="ko-KR" altLang="en-US" sz="1200" b="1" kern="1200" dirty="0" err="1" smtClean="0">
                <a:solidFill>
                  <a:srgbClr val="FFFFFF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토큰화된</a:t>
            </a:r>
            <a:r>
              <a:rPr lang="ko-KR" altLang="en-US" sz="1200" b="1" kern="1200" dirty="0" smtClean="0">
                <a:solidFill>
                  <a:srgbClr val="FFFFFF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결과 반환</a:t>
            </a:r>
            <a:endParaRPr lang="ko-KR" altLang="en-US" sz="1200" b="1" kern="1200" dirty="0">
              <a:solidFill>
                <a:srgbClr val="FFFFFF"/>
              </a:solidFill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17319" y="1798751"/>
            <a:ext cx="3000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chemeClr val="bg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2000" b="1" dirty="0">
              <a:solidFill>
                <a:schemeClr val="bg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44108" y="1798751"/>
            <a:ext cx="3000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chemeClr val="bg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2000" b="1" dirty="0">
              <a:solidFill>
                <a:schemeClr val="bg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80837" y="1798751"/>
            <a:ext cx="3000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chemeClr val="bg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2000" b="1" dirty="0">
              <a:solidFill>
                <a:schemeClr val="bg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475751" y="1798751"/>
            <a:ext cx="3000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chemeClr val="bg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2000" b="1" dirty="0">
              <a:solidFill>
                <a:schemeClr val="bg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Google Shape;124;p4"/>
          <p:cNvSpPr txBox="1"/>
          <p:nvPr/>
        </p:nvSpPr>
        <p:spPr>
          <a:xfrm>
            <a:off x="1268597" y="3458137"/>
            <a:ext cx="304097" cy="2461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125;p4"/>
          <p:cNvSpPr txBox="1"/>
          <p:nvPr/>
        </p:nvSpPr>
        <p:spPr>
          <a:xfrm>
            <a:off x="1677939" y="3458137"/>
            <a:ext cx="505058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 dirty="0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hug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126;p4"/>
          <p:cNvSpPr txBox="1"/>
          <p:nvPr/>
        </p:nvSpPr>
        <p:spPr>
          <a:xfrm>
            <a:off x="1268596" y="3943608"/>
            <a:ext cx="304097" cy="2461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127;p4"/>
          <p:cNvSpPr txBox="1"/>
          <p:nvPr/>
        </p:nvSpPr>
        <p:spPr>
          <a:xfrm>
            <a:off x="1677939" y="3943608"/>
            <a:ext cx="505058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pug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128;p4"/>
          <p:cNvSpPr txBox="1"/>
          <p:nvPr/>
        </p:nvSpPr>
        <p:spPr>
          <a:xfrm>
            <a:off x="1268596" y="4429078"/>
            <a:ext cx="304097" cy="2461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29;p4"/>
          <p:cNvSpPr txBox="1"/>
          <p:nvPr/>
        </p:nvSpPr>
        <p:spPr>
          <a:xfrm>
            <a:off x="1677939" y="4429078"/>
            <a:ext cx="505058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pun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130;p4"/>
          <p:cNvSpPr txBox="1"/>
          <p:nvPr/>
        </p:nvSpPr>
        <p:spPr>
          <a:xfrm>
            <a:off x="1268596" y="4914549"/>
            <a:ext cx="304097" cy="2461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31;p4"/>
          <p:cNvSpPr txBox="1"/>
          <p:nvPr/>
        </p:nvSpPr>
        <p:spPr>
          <a:xfrm>
            <a:off x="1677939" y="4914549"/>
            <a:ext cx="505058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bun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132;p4"/>
          <p:cNvSpPr txBox="1"/>
          <p:nvPr/>
        </p:nvSpPr>
        <p:spPr>
          <a:xfrm>
            <a:off x="1268596" y="5400020"/>
            <a:ext cx="304097" cy="2461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133;p4"/>
          <p:cNvSpPr txBox="1"/>
          <p:nvPr/>
        </p:nvSpPr>
        <p:spPr>
          <a:xfrm>
            <a:off x="1677939" y="5400020"/>
            <a:ext cx="505058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 dirty="0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hugs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136;p4"/>
          <p:cNvSpPr txBox="1"/>
          <p:nvPr/>
        </p:nvSpPr>
        <p:spPr>
          <a:xfrm>
            <a:off x="3105463" y="3458137"/>
            <a:ext cx="264540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 dirty="0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h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137;p4"/>
          <p:cNvSpPr txBox="1"/>
          <p:nvPr/>
        </p:nvSpPr>
        <p:spPr>
          <a:xfrm>
            <a:off x="3105463" y="3943608"/>
            <a:ext cx="264540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p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138;p4"/>
          <p:cNvSpPr txBox="1"/>
          <p:nvPr/>
        </p:nvSpPr>
        <p:spPr>
          <a:xfrm>
            <a:off x="3105463" y="4429079"/>
            <a:ext cx="264540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p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139;p4"/>
          <p:cNvSpPr txBox="1"/>
          <p:nvPr/>
        </p:nvSpPr>
        <p:spPr>
          <a:xfrm>
            <a:off x="3105463" y="4914549"/>
            <a:ext cx="264540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b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140;p4"/>
          <p:cNvSpPr txBox="1"/>
          <p:nvPr/>
        </p:nvSpPr>
        <p:spPr>
          <a:xfrm>
            <a:off x="3105463" y="5400020"/>
            <a:ext cx="264540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h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141;p4"/>
          <p:cNvSpPr txBox="1"/>
          <p:nvPr/>
        </p:nvSpPr>
        <p:spPr>
          <a:xfrm>
            <a:off x="3428708" y="3458137"/>
            <a:ext cx="264540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u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142;p4"/>
          <p:cNvSpPr txBox="1"/>
          <p:nvPr/>
        </p:nvSpPr>
        <p:spPr>
          <a:xfrm>
            <a:off x="3428707" y="3943608"/>
            <a:ext cx="264540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 dirty="0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u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143;p4"/>
          <p:cNvSpPr txBox="1"/>
          <p:nvPr/>
        </p:nvSpPr>
        <p:spPr>
          <a:xfrm>
            <a:off x="3428707" y="4429079"/>
            <a:ext cx="264540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u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144;p4"/>
          <p:cNvSpPr txBox="1"/>
          <p:nvPr/>
        </p:nvSpPr>
        <p:spPr>
          <a:xfrm>
            <a:off x="3428707" y="4914549"/>
            <a:ext cx="264540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u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145;p4"/>
          <p:cNvSpPr txBox="1"/>
          <p:nvPr/>
        </p:nvSpPr>
        <p:spPr>
          <a:xfrm>
            <a:off x="3428707" y="5400020"/>
            <a:ext cx="264540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u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146;p4"/>
          <p:cNvSpPr txBox="1"/>
          <p:nvPr/>
        </p:nvSpPr>
        <p:spPr>
          <a:xfrm>
            <a:off x="3752331" y="3458137"/>
            <a:ext cx="264540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g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147;p4"/>
          <p:cNvSpPr txBox="1"/>
          <p:nvPr/>
        </p:nvSpPr>
        <p:spPr>
          <a:xfrm>
            <a:off x="3752330" y="3943608"/>
            <a:ext cx="264540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g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148;p4"/>
          <p:cNvSpPr txBox="1"/>
          <p:nvPr/>
        </p:nvSpPr>
        <p:spPr>
          <a:xfrm>
            <a:off x="3752330" y="4429079"/>
            <a:ext cx="264540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149;p4"/>
          <p:cNvSpPr txBox="1"/>
          <p:nvPr/>
        </p:nvSpPr>
        <p:spPr>
          <a:xfrm>
            <a:off x="3752330" y="4914549"/>
            <a:ext cx="264540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150;p4"/>
          <p:cNvSpPr txBox="1"/>
          <p:nvPr/>
        </p:nvSpPr>
        <p:spPr>
          <a:xfrm>
            <a:off x="3752330" y="5400020"/>
            <a:ext cx="264540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g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151;p4"/>
          <p:cNvSpPr txBox="1"/>
          <p:nvPr/>
        </p:nvSpPr>
        <p:spPr>
          <a:xfrm>
            <a:off x="4075575" y="5400020"/>
            <a:ext cx="264540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153;p4"/>
          <p:cNvSpPr txBox="1"/>
          <p:nvPr/>
        </p:nvSpPr>
        <p:spPr>
          <a:xfrm>
            <a:off x="5124611" y="3381510"/>
            <a:ext cx="240491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h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154;p4"/>
          <p:cNvSpPr txBox="1"/>
          <p:nvPr/>
        </p:nvSpPr>
        <p:spPr>
          <a:xfrm>
            <a:off x="5622331" y="3370680"/>
            <a:ext cx="240491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 dirty="0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u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155;p4"/>
          <p:cNvSpPr txBox="1"/>
          <p:nvPr/>
        </p:nvSpPr>
        <p:spPr>
          <a:xfrm>
            <a:off x="5413515" y="3314656"/>
            <a:ext cx="160403" cy="34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867" b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+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156;p4"/>
          <p:cNvSpPr txBox="1"/>
          <p:nvPr/>
        </p:nvSpPr>
        <p:spPr>
          <a:xfrm>
            <a:off x="5911235" y="3314656"/>
            <a:ext cx="160403" cy="34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867" b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: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157;p4"/>
          <p:cNvSpPr txBox="1"/>
          <p:nvPr/>
        </p:nvSpPr>
        <p:spPr>
          <a:xfrm>
            <a:off x="5969595" y="3350732"/>
            <a:ext cx="511829" cy="276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15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158;p4"/>
          <p:cNvSpPr txBox="1"/>
          <p:nvPr/>
        </p:nvSpPr>
        <p:spPr>
          <a:xfrm>
            <a:off x="5124611" y="3821136"/>
            <a:ext cx="240491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u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159;p4"/>
          <p:cNvSpPr txBox="1"/>
          <p:nvPr/>
        </p:nvSpPr>
        <p:spPr>
          <a:xfrm>
            <a:off x="5622331" y="3810305"/>
            <a:ext cx="240491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g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160;p4"/>
          <p:cNvSpPr txBox="1"/>
          <p:nvPr/>
        </p:nvSpPr>
        <p:spPr>
          <a:xfrm>
            <a:off x="5413515" y="3754281"/>
            <a:ext cx="160403" cy="34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867" b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+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161;p4"/>
          <p:cNvSpPr txBox="1"/>
          <p:nvPr/>
        </p:nvSpPr>
        <p:spPr>
          <a:xfrm>
            <a:off x="5911235" y="3754281"/>
            <a:ext cx="160403" cy="34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b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162;p4"/>
          <p:cNvSpPr txBox="1"/>
          <p:nvPr/>
        </p:nvSpPr>
        <p:spPr>
          <a:xfrm>
            <a:off x="5969595" y="3790357"/>
            <a:ext cx="511829" cy="276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20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163;p4"/>
          <p:cNvSpPr txBox="1"/>
          <p:nvPr/>
        </p:nvSpPr>
        <p:spPr>
          <a:xfrm>
            <a:off x="5124611" y="4268967"/>
            <a:ext cx="240491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p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164;p4"/>
          <p:cNvSpPr txBox="1"/>
          <p:nvPr/>
        </p:nvSpPr>
        <p:spPr>
          <a:xfrm>
            <a:off x="5622331" y="4258136"/>
            <a:ext cx="240491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u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165;p4"/>
          <p:cNvSpPr txBox="1"/>
          <p:nvPr/>
        </p:nvSpPr>
        <p:spPr>
          <a:xfrm>
            <a:off x="5413515" y="4202113"/>
            <a:ext cx="160403" cy="34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867" b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+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166;p4"/>
          <p:cNvSpPr txBox="1"/>
          <p:nvPr/>
        </p:nvSpPr>
        <p:spPr>
          <a:xfrm>
            <a:off x="5911235" y="4202113"/>
            <a:ext cx="160403" cy="34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b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167;p4"/>
          <p:cNvSpPr txBox="1"/>
          <p:nvPr/>
        </p:nvSpPr>
        <p:spPr>
          <a:xfrm>
            <a:off x="5969595" y="4238188"/>
            <a:ext cx="511829" cy="276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400" b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17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168;p4"/>
          <p:cNvSpPr txBox="1"/>
          <p:nvPr/>
        </p:nvSpPr>
        <p:spPr>
          <a:xfrm>
            <a:off x="5124611" y="4708592"/>
            <a:ext cx="240491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u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169;p4"/>
          <p:cNvSpPr txBox="1"/>
          <p:nvPr/>
        </p:nvSpPr>
        <p:spPr>
          <a:xfrm>
            <a:off x="5622331" y="4697762"/>
            <a:ext cx="240491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170;p4"/>
          <p:cNvSpPr txBox="1"/>
          <p:nvPr/>
        </p:nvSpPr>
        <p:spPr>
          <a:xfrm>
            <a:off x="5413515" y="4641738"/>
            <a:ext cx="160403" cy="34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867" b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+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171;p4"/>
          <p:cNvSpPr txBox="1"/>
          <p:nvPr/>
        </p:nvSpPr>
        <p:spPr>
          <a:xfrm>
            <a:off x="5911235" y="4641738"/>
            <a:ext cx="160403" cy="34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b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172;p4"/>
          <p:cNvSpPr txBox="1"/>
          <p:nvPr/>
        </p:nvSpPr>
        <p:spPr>
          <a:xfrm>
            <a:off x="5969595" y="4677814"/>
            <a:ext cx="511829" cy="276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16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173;p4"/>
          <p:cNvSpPr txBox="1"/>
          <p:nvPr/>
        </p:nvSpPr>
        <p:spPr>
          <a:xfrm>
            <a:off x="5124611" y="5185777"/>
            <a:ext cx="240491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b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174;p4"/>
          <p:cNvSpPr txBox="1"/>
          <p:nvPr/>
        </p:nvSpPr>
        <p:spPr>
          <a:xfrm>
            <a:off x="5622331" y="5174946"/>
            <a:ext cx="240491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u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175;p4"/>
          <p:cNvSpPr txBox="1"/>
          <p:nvPr/>
        </p:nvSpPr>
        <p:spPr>
          <a:xfrm>
            <a:off x="5413515" y="5118923"/>
            <a:ext cx="160403" cy="34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867" b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+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76;p4"/>
          <p:cNvSpPr txBox="1"/>
          <p:nvPr/>
        </p:nvSpPr>
        <p:spPr>
          <a:xfrm>
            <a:off x="5911235" y="5118923"/>
            <a:ext cx="160403" cy="34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b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177;p4"/>
          <p:cNvSpPr txBox="1"/>
          <p:nvPr/>
        </p:nvSpPr>
        <p:spPr>
          <a:xfrm>
            <a:off x="5969595" y="5154998"/>
            <a:ext cx="511829" cy="276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400" b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4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78;p4"/>
          <p:cNvSpPr txBox="1"/>
          <p:nvPr/>
        </p:nvSpPr>
        <p:spPr>
          <a:xfrm>
            <a:off x="5124611" y="5625402"/>
            <a:ext cx="240491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g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179;p4"/>
          <p:cNvSpPr txBox="1"/>
          <p:nvPr/>
        </p:nvSpPr>
        <p:spPr>
          <a:xfrm>
            <a:off x="5622331" y="5614572"/>
            <a:ext cx="240491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180;p4"/>
          <p:cNvSpPr txBox="1"/>
          <p:nvPr/>
        </p:nvSpPr>
        <p:spPr>
          <a:xfrm>
            <a:off x="5413515" y="5558548"/>
            <a:ext cx="160403" cy="34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867" b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+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181;p4"/>
          <p:cNvSpPr txBox="1"/>
          <p:nvPr/>
        </p:nvSpPr>
        <p:spPr>
          <a:xfrm>
            <a:off x="5911235" y="5558548"/>
            <a:ext cx="160403" cy="34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b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182;p4"/>
          <p:cNvSpPr txBox="1"/>
          <p:nvPr/>
        </p:nvSpPr>
        <p:spPr>
          <a:xfrm>
            <a:off x="5969595" y="5594624"/>
            <a:ext cx="511829" cy="276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5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184;p4"/>
          <p:cNvSpPr txBox="1"/>
          <p:nvPr/>
        </p:nvSpPr>
        <p:spPr>
          <a:xfrm>
            <a:off x="6905915" y="3711503"/>
            <a:ext cx="240491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h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185;p4"/>
          <p:cNvSpPr txBox="1"/>
          <p:nvPr/>
        </p:nvSpPr>
        <p:spPr>
          <a:xfrm>
            <a:off x="6905914" y="4101724"/>
            <a:ext cx="240491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p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186;p4"/>
          <p:cNvSpPr txBox="1"/>
          <p:nvPr/>
        </p:nvSpPr>
        <p:spPr>
          <a:xfrm>
            <a:off x="6905914" y="4472895"/>
            <a:ext cx="240491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 dirty="0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p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187;p4"/>
          <p:cNvSpPr txBox="1"/>
          <p:nvPr/>
        </p:nvSpPr>
        <p:spPr>
          <a:xfrm>
            <a:off x="6905914" y="4853590"/>
            <a:ext cx="240491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b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188;p4"/>
          <p:cNvSpPr txBox="1"/>
          <p:nvPr/>
        </p:nvSpPr>
        <p:spPr>
          <a:xfrm>
            <a:off x="6905914" y="5231111"/>
            <a:ext cx="240491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h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89;p4"/>
          <p:cNvSpPr txBox="1"/>
          <p:nvPr/>
        </p:nvSpPr>
        <p:spPr>
          <a:xfrm>
            <a:off x="7180986" y="3711503"/>
            <a:ext cx="391583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 dirty="0" err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ug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190;p4"/>
          <p:cNvSpPr txBox="1"/>
          <p:nvPr/>
        </p:nvSpPr>
        <p:spPr>
          <a:xfrm>
            <a:off x="7199773" y="4472895"/>
            <a:ext cx="240491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u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91;p4"/>
          <p:cNvSpPr txBox="1"/>
          <p:nvPr/>
        </p:nvSpPr>
        <p:spPr>
          <a:xfrm>
            <a:off x="7199773" y="4853590"/>
            <a:ext cx="240491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u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92;p4"/>
          <p:cNvSpPr txBox="1"/>
          <p:nvPr/>
        </p:nvSpPr>
        <p:spPr>
          <a:xfrm>
            <a:off x="7493976" y="4472895"/>
            <a:ext cx="240491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 dirty="0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n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93;p4"/>
          <p:cNvSpPr txBox="1"/>
          <p:nvPr/>
        </p:nvSpPr>
        <p:spPr>
          <a:xfrm>
            <a:off x="7493976" y="4853590"/>
            <a:ext cx="240491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 dirty="0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n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94;p4"/>
          <p:cNvSpPr txBox="1"/>
          <p:nvPr/>
        </p:nvSpPr>
        <p:spPr>
          <a:xfrm>
            <a:off x="7607151" y="5231111"/>
            <a:ext cx="240491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95;p4"/>
          <p:cNvSpPr txBox="1"/>
          <p:nvPr/>
        </p:nvSpPr>
        <p:spPr>
          <a:xfrm>
            <a:off x="7180986" y="4105852"/>
            <a:ext cx="391583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 dirty="0" err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ug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96;p4"/>
          <p:cNvSpPr txBox="1"/>
          <p:nvPr/>
        </p:nvSpPr>
        <p:spPr>
          <a:xfrm>
            <a:off x="7180986" y="5231111"/>
            <a:ext cx="391583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ug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98;p4"/>
          <p:cNvSpPr txBox="1"/>
          <p:nvPr/>
        </p:nvSpPr>
        <p:spPr>
          <a:xfrm>
            <a:off x="8610688" y="3412287"/>
            <a:ext cx="240491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h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99;p4"/>
          <p:cNvSpPr txBox="1"/>
          <p:nvPr/>
        </p:nvSpPr>
        <p:spPr>
          <a:xfrm>
            <a:off x="8899592" y="3345432"/>
            <a:ext cx="160403" cy="34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867" b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+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200;p4"/>
          <p:cNvSpPr txBox="1"/>
          <p:nvPr/>
        </p:nvSpPr>
        <p:spPr>
          <a:xfrm>
            <a:off x="9455503" y="3345432"/>
            <a:ext cx="160403" cy="33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b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201;p4"/>
          <p:cNvSpPr txBox="1"/>
          <p:nvPr/>
        </p:nvSpPr>
        <p:spPr>
          <a:xfrm>
            <a:off x="9513863" y="3381508"/>
            <a:ext cx="511829" cy="276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15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202;p4"/>
          <p:cNvSpPr txBox="1"/>
          <p:nvPr/>
        </p:nvSpPr>
        <p:spPr>
          <a:xfrm>
            <a:off x="8610688" y="4299743"/>
            <a:ext cx="240491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p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203;p4"/>
          <p:cNvSpPr txBox="1"/>
          <p:nvPr/>
        </p:nvSpPr>
        <p:spPr>
          <a:xfrm>
            <a:off x="9108408" y="4288913"/>
            <a:ext cx="240491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u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204;p4"/>
          <p:cNvSpPr txBox="1"/>
          <p:nvPr/>
        </p:nvSpPr>
        <p:spPr>
          <a:xfrm>
            <a:off x="8899592" y="4232889"/>
            <a:ext cx="160403" cy="34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867" b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+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205;p4"/>
          <p:cNvSpPr txBox="1"/>
          <p:nvPr/>
        </p:nvSpPr>
        <p:spPr>
          <a:xfrm>
            <a:off x="9455503" y="4232889"/>
            <a:ext cx="160403" cy="33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b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206;p4"/>
          <p:cNvSpPr txBox="1"/>
          <p:nvPr/>
        </p:nvSpPr>
        <p:spPr>
          <a:xfrm>
            <a:off x="9513863" y="4268965"/>
            <a:ext cx="511829" cy="276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400" b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12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207;p4"/>
          <p:cNvSpPr txBox="1"/>
          <p:nvPr/>
        </p:nvSpPr>
        <p:spPr>
          <a:xfrm>
            <a:off x="8610688" y="4739369"/>
            <a:ext cx="240491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u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208;p4"/>
          <p:cNvSpPr txBox="1"/>
          <p:nvPr/>
        </p:nvSpPr>
        <p:spPr>
          <a:xfrm>
            <a:off x="9108408" y="4728538"/>
            <a:ext cx="240491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209;p4"/>
          <p:cNvSpPr txBox="1"/>
          <p:nvPr/>
        </p:nvSpPr>
        <p:spPr>
          <a:xfrm>
            <a:off x="8899592" y="4672514"/>
            <a:ext cx="160403" cy="34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867" b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+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210;p4"/>
          <p:cNvSpPr txBox="1"/>
          <p:nvPr/>
        </p:nvSpPr>
        <p:spPr>
          <a:xfrm>
            <a:off x="9455503" y="4672514"/>
            <a:ext cx="160403" cy="33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b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211;p4"/>
          <p:cNvSpPr txBox="1"/>
          <p:nvPr/>
        </p:nvSpPr>
        <p:spPr>
          <a:xfrm>
            <a:off x="9513863" y="4708590"/>
            <a:ext cx="511829" cy="276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400" b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16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212;p4"/>
          <p:cNvSpPr txBox="1"/>
          <p:nvPr/>
        </p:nvSpPr>
        <p:spPr>
          <a:xfrm>
            <a:off x="8610688" y="5216553"/>
            <a:ext cx="240491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b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213;p4"/>
          <p:cNvSpPr txBox="1"/>
          <p:nvPr/>
        </p:nvSpPr>
        <p:spPr>
          <a:xfrm>
            <a:off x="9108408" y="5205723"/>
            <a:ext cx="240491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u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214;p4"/>
          <p:cNvSpPr txBox="1"/>
          <p:nvPr/>
        </p:nvSpPr>
        <p:spPr>
          <a:xfrm>
            <a:off x="8899592" y="5149699"/>
            <a:ext cx="160403" cy="34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867" b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+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215;p4"/>
          <p:cNvSpPr txBox="1"/>
          <p:nvPr/>
        </p:nvSpPr>
        <p:spPr>
          <a:xfrm>
            <a:off x="9455503" y="5149699"/>
            <a:ext cx="160403" cy="33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b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216;p4"/>
          <p:cNvSpPr txBox="1"/>
          <p:nvPr/>
        </p:nvSpPr>
        <p:spPr>
          <a:xfrm>
            <a:off x="9513863" y="5185775"/>
            <a:ext cx="511829" cy="276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400" b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4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217;p4"/>
          <p:cNvSpPr txBox="1"/>
          <p:nvPr/>
        </p:nvSpPr>
        <p:spPr>
          <a:xfrm>
            <a:off x="9108408" y="5645348"/>
            <a:ext cx="240491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 dirty="0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s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218;p4"/>
          <p:cNvSpPr txBox="1"/>
          <p:nvPr/>
        </p:nvSpPr>
        <p:spPr>
          <a:xfrm>
            <a:off x="8899592" y="5589324"/>
            <a:ext cx="160403" cy="34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867" b="1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+</a:t>
            </a:r>
            <a:endParaRPr sz="18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219;p4"/>
          <p:cNvSpPr txBox="1"/>
          <p:nvPr/>
        </p:nvSpPr>
        <p:spPr>
          <a:xfrm>
            <a:off x="9455503" y="5589324"/>
            <a:ext cx="160403" cy="33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b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220;p4"/>
          <p:cNvSpPr txBox="1"/>
          <p:nvPr/>
        </p:nvSpPr>
        <p:spPr>
          <a:xfrm>
            <a:off x="9513863" y="5625400"/>
            <a:ext cx="511829" cy="276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400" b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5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221;p4"/>
          <p:cNvSpPr txBox="1"/>
          <p:nvPr/>
        </p:nvSpPr>
        <p:spPr>
          <a:xfrm>
            <a:off x="9074364" y="3409117"/>
            <a:ext cx="391583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 dirty="0" err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ug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222;p4"/>
          <p:cNvSpPr txBox="1"/>
          <p:nvPr/>
        </p:nvSpPr>
        <p:spPr>
          <a:xfrm>
            <a:off x="8610688" y="3858693"/>
            <a:ext cx="240491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p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223;p4"/>
          <p:cNvSpPr txBox="1"/>
          <p:nvPr/>
        </p:nvSpPr>
        <p:spPr>
          <a:xfrm>
            <a:off x="9513863" y="3827915"/>
            <a:ext cx="511829" cy="276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400" b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5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224;p4"/>
          <p:cNvSpPr txBox="1"/>
          <p:nvPr/>
        </p:nvSpPr>
        <p:spPr>
          <a:xfrm>
            <a:off x="9074364" y="3858693"/>
            <a:ext cx="391583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ug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225;p4"/>
          <p:cNvSpPr txBox="1"/>
          <p:nvPr/>
        </p:nvSpPr>
        <p:spPr>
          <a:xfrm>
            <a:off x="8891964" y="3785058"/>
            <a:ext cx="160403" cy="34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867" b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+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226;p4"/>
          <p:cNvSpPr txBox="1"/>
          <p:nvPr/>
        </p:nvSpPr>
        <p:spPr>
          <a:xfrm>
            <a:off x="9455503" y="3785058"/>
            <a:ext cx="160403" cy="33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b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227;p4"/>
          <p:cNvSpPr txBox="1"/>
          <p:nvPr/>
        </p:nvSpPr>
        <p:spPr>
          <a:xfrm>
            <a:off x="8586348" y="5645348"/>
            <a:ext cx="391583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 dirty="0" err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ug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229;p4"/>
          <p:cNvSpPr txBox="1"/>
          <p:nvPr/>
        </p:nvSpPr>
        <p:spPr>
          <a:xfrm>
            <a:off x="10300556" y="3722173"/>
            <a:ext cx="240491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h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230;p4"/>
          <p:cNvSpPr txBox="1"/>
          <p:nvPr/>
        </p:nvSpPr>
        <p:spPr>
          <a:xfrm>
            <a:off x="10300555" y="4112394"/>
            <a:ext cx="240491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p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231;p4"/>
          <p:cNvSpPr txBox="1"/>
          <p:nvPr/>
        </p:nvSpPr>
        <p:spPr>
          <a:xfrm>
            <a:off x="10300555" y="4512140"/>
            <a:ext cx="240491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p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232;p4"/>
          <p:cNvSpPr txBox="1"/>
          <p:nvPr/>
        </p:nvSpPr>
        <p:spPr>
          <a:xfrm>
            <a:off x="10300555" y="4902360"/>
            <a:ext cx="240491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b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233;p4"/>
          <p:cNvSpPr txBox="1"/>
          <p:nvPr/>
        </p:nvSpPr>
        <p:spPr>
          <a:xfrm>
            <a:off x="10300555" y="5311631"/>
            <a:ext cx="240491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h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234;p4"/>
          <p:cNvSpPr txBox="1"/>
          <p:nvPr/>
        </p:nvSpPr>
        <p:spPr>
          <a:xfrm>
            <a:off x="10575627" y="3722173"/>
            <a:ext cx="391583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ug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235;p4"/>
          <p:cNvSpPr txBox="1"/>
          <p:nvPr/>
        </p:nvSpPr>
        <p:spPr>
          <a:xfrm>
            <a:off x="11001792" y="5311631"/>
            <a:ext cx="240491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236;p4"/>
          <p:cNvSpPr txBox="1"/>
          <p:nvPr/>
        </p:nvSpPr>
        <p:spPr>
          <a:xfrm>
            <a:off x="10575627" y="4116522"/>
            <a:ext cx="391583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ug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237;p4"/>
          <p:cNvSpPr txBox="1"/>
          <p:nvPr/>
        </p:nvSpPr>
        <p:spPr>
          <a:xfrm>
            <a:off x="10575627" y="5311631"/>
            <a:ext cx="391583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 dirty="0" err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ug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238;p4"/>
          <p:cNvSpPr txBox="1"/>
          <p:nvPr/>
        </p:nvSpPr>
        <p:spPr>
          <a:xfrm>
            <a:off x="10576069" y="4510248"/>
            <a:ext cx="391583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un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239;p4"/>
          <p:cNvSpPr txBox="1"/>
          <p:nvPr/>
        </p:nvSpPr>
        <p:spPr>
          <a:xfrm>
            <a:off x="10576069" y="4902942"/>
            <a:ext cx="391583" cy="246195"/>
          </a:xfrm>
          <a:prstGeom prst="rect">
            <a:avLst/>
          </a:prstGeom>
          <a:solidFill>
            <a:srgbClr val="D1CAE4"/>
          </a:solidFill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200" b="1">
                <a:solidFill>
                  <a:srgbClr val="5C5962"/>
                </a:solidFill>
                <a:latin typeface="Noto Sans"/>
                <a:ea typeface="Noto Sans"/>
                <a:cs typeface="Noto Sans"/>
                <a:sym typeface="Noto Sans"/>
              </a:rPr>
              <a:t>un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245;p4"/>
          <p:cNvSpPr/>
          <p:nvPr/>
        </p:nvSpPr>
        <p:spPr>
          <a:xfrm>
            <a:off x="4934826" y="3672689"/>
            <a:ext cx="1546597" cy="505466"/>
          </a:xfrm>
          <a:prstGeom prst="rect">
            <a:avLst/>
          </a:prstGeom>
          <a:noFill/>
          <a:ln w="38100" cap="flat" cmpd="sng">
            <a:solidFill>
              <a:srgbClr val="492D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30467" rIns="60950" bIns="30467" anchor="ctr" anchorCtr="0">
            <a:noAutofit/>
          </a:bodyPr>
          <a:lstStyle/>
          <a:p>
            <a:pPr algn="ctr"/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246;p4"/>
          <p:cNvSpPr/>
          <p:nvPr/>
        </p:nvSpPr>
        <p:spPr>
          <a:xfrm>
            <a:off x="8478881" y="4613231"/>
            <a:ext cx="1546811" cy="505466"/>
          </a:xfrm>
          <a:prstGeom prst="rect">
            <a:avLst/>
          </a:prstGeom>
          <a:noFill/>
          <a:ln w="38100" cap="flat" cmpd="sng">
            <a:solidFill>
              <a:srgbClr val="492D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30467" rIns="60950" bIns="30467" anchor="ctr" anchorCtr="0">
            <a:noAutofit/>
          </a:bodyPr>
          <a:lstStyle/>
          <a:p>
            <a:pPr algn="ctr"/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1219924" y="2851671"/>
            <a:ext cx="1070768" cy="318100"/>
          </a:xfrm>
          <a:prstGeom prst="rect">
            <a:avLst/>
          </a:prstGeom>
          <a:solidFill>
            <a:srgbClr val="FAFAFA"/>
          </a:solidFill>
        </p:spPr>
        <p:txBody>
          <a:bodyPr wrap="square">
            <a:spAutoFit/>
          </a:bodyPr>
          <a:lstStyle/>
          <a:p>
            <a:pPr marL="0" lvl="1" algn="ctr" defTabSz="1219170" latinLnBrk="0">
              <a:buClr>
                <a:srgbClr val="000000"/>
              </a:buClr>
            </a:pPr>
            <a:r>
              <a:rPr lang="ko-KR" altLang="en-US" sz="1467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어절 분리</a:t>
            </a:r>
            <a:endParaRPr lang="en-US" altLang="ko-KR" sz="1467" b="1" kern="0" dirty="0" smtClean="0">
              <a:solidFill>
                <a:srgbClr val="8694B1">
                  <a:lumMod val="50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3159610" y="2851671"/>
            <a:ext cx="1070768" cy="337698"/>
          </a:xfrm>
          <a:prstGeom prst="rect">
            <a:avLst/>
          </a:prstGeom>
          <a:solidFill>
            <a:srgbClr val="FAFAFA"/>
          </a:solidFill>
        </p:spPr>
        <p:txBody>
          <a:bodyPr wrap="square">
            <a:spAutoFit/>
          </a:bodyPr>
          <a:lstStyle/>
          <a:p>
            <a:pPr marL="0" lvl="1" algn="ctr" defTabSz="1219170" latinLnBrk="0">
              <a:buClr>
                <a:srgbClr val="000000"/>
              </a:buClr>
            </a:pPr>
            <a:r>
              <a:rPr lang="ko-KR" altLang="en-US" sz="1467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문자 분리</a:t>
            </a:r>
            <a:endParaRPr lang="en-US" altLang="ko-KR" sz="1467" b="1" kern="0" dirty="0" smtClean="0">
              <a:solidFill>
                <a:srgbClr val="8694B1">
                  <a:lumMod val="50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5428618" y="2851671"/>
            <a:ext cx="2086624" cy="371468"/>
          </a:xfrm>
          <a:prstGeom prst="rect">
            <a:avLst/>
          </a:prstGeom>
          <a:solidFill>
            <a:srgbClr val="FAFAFA"/>
          </a:solidFill>
        </p:spPr>
        <p:txBody>
          <a:bodyPr wrap="square">
            <a:spAutoFit/>
          </a:bodyPr>
          <a:lstStyle/>
          <a:p>
            <a:pPr marL="0" lvl="1" algn="ctr" defTabSz="1219170" latinLnBrk="0">
              <a:buClr>
                <a:srgbClr val="000000"/>
              </a:buClr>
            </a:pPr>
            <a:r>
              <a:rPr lang="ko-KR" altLang="en-US" sz="1467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빈도수 계산 및 </a:t>
            </a:r>
            <a:r>
              <a:rPr lang="en-US" altLang="ko-KR" sz="1467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merge</a:t>
            </a:r>
          </a:p>
        </p:txBody>
      </p:sp>
      <p:sp>
        <p:nvSpPr>
          <p:cNvPr id="163" name="직사각형 162"/>
          <p:cNvSpPr/>
          <p:nvPr/>
        </p:nvSpPr>
        <p:spPr>
          <a:xfrm>
            <a:off x="9042932" y="2851671"/>
            <a:ext cx="1738498" cy="318100"/>
          </a:xfrm>
          <a:prstGeom prst="rect">
            <a:avLst/>
          </a:prstGeom>
          <a:solidFill>
            <a:srgbClr val="FAFAFA"/>
          </a:solidFill>
        </p:spPr>
        <p:txBody>
          <a:bodyPr wrap="square">
            <a:spAutoFit/>
          </a:bodyPr>
          <a:lstStyle/>
          <a:p>
            <a:pPr marL="0" lvl="1" algn="ctr" defTabSz="1219170" latinLnBrk="0">
              <a:buClr>
                <a:srgbClr val="000000"/>
              </a:buClr>
            </a:pPr>
            <a:r>
              <a:rPr lang="ko-KR" altLang="en-US" sz="1467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이전 작업 반복</a:t>
            </a:r>
            <a:endParaRPr lang="en-US" altLang="ko-KR" sz="1467" b="1" kern="0" dirty="0" smtClean="0">
              <a:solidFill>
                <a:srgbClr val="8694B1">
                  <a:lumMod val="50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04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9"/>
          <p:cNvSpPr txBox="1">
            <a:spLocks noGrp="1"/>
          </p:cNvSpPr>
          <p:nvPr>
            <p:ph type="title"/>
          </p:nvPr>
        </p:nvSpPr>
        <p:spPr>
          <a:xfrm>
            <a:off x="457200" y="25400"/>
            <a:ext cx="5404104" cy="85573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ko-KR" sz="2400" dirty="0">
                <a:latin typeface="+mn-ea"/>
                <a:ea typeface="+mn-ea"/>
              </a:rPr>
              <a:t>2</a:t>
            </a:r>
            <a:r>
              <a:rPr lang="en-US" altLang="ko-KR" sz="2400" dirty="0" smtClean="0">
                <a:latin typeface="+mn-ea"/>
                <a:ea typeface="+mn-ea"/>
              </a:rPr>
              <a:t>.BPE tokenizer </a:t>
            </a:r>
            <a:r>
              <a:rPr lang="ko-KR" altLang="en-US" sz="2400" dirty="0" smtClean="0">
                <a:latin typeface="+mn-ea"/>
                <a:ea typeface="+mn-ea"/>
              </a:rPr>
              <a:t>예제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32513" y="511800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Byte Pair Encoding 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D01384-0C95-2050-CC85-F6CAE8ACC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12" y="1716675"/>
            <a:ext cx="5601482" cy="1867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2F3C38-2DCE-FA68-4BD5-9B4CCD627575}"/>
              </a:ext>
            </a:extLst>
          </p:cNvPr>
          <p:cNvSpPr txBox="1"/>
          <p:nvPr/>
        </p:nvSpPr>
        <p:spPr>
          <a:xfrm>
            <a:off x="362298" y="4251037"/>
            <a:ext cx="566203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>
                <a:solidFill>
                  <a:schemeClr val="bg2">
                    <a:lumMod val="50000"/>
                  </a:schemeClr>
                </a:solidFill>
                <a:latin typeface="-apple-system"/>
              </a:defRPr>
            </a:lvl1pPr>
          </a:lstStyle>
          <a:p>
            <a:r>
              <a:rPr lang="en-US" altLang="ko-KR" dirty="0"/>
              <a:t>2. Train</a:t>
            </a:r>
            <a:r>
              <a:rPr lang="ko-KR" altLang="en-US" dirty="0"/>
              <a:t>할 단어를 </a:t>
            </a:r>
            <a:r>
              <a:rPr lang="ko-KR" altLang="en-US" dirty="0" err="1"/>
              <a:t>변수화한</a:t>
            </a:r>
            <a:r>
              <a:rPr lang="ko-KR" altLang="en-US" dirty="0"/>
              <a:t> 후 하나의 문자열로 연결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1624F5-CC75-D5AB-CE93-1115C4010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12" y="4740058"/>
            <a:ext cx="5544324" cy="1114581"/>
          </a:xfrm>
          <a:prstGeom prst="rect">
            <a:avLst/>
          </a:prstGeom>
        </p:spPr>
      </p:pic>
      <p:sp>
        <p:nvSpPr>
          <p:cNvPr id="8" name="말풍선: 모서리가 둥근 사각형 16">
            <a:extLst>
              <a:ext uri="{FF2B5EF4-FFF2-40B4-BE49-F238E27FC236}">
                <a16:creationId xmlns:a16="http://schemas.microsoft.com/office/drawing/2014/main" id="{983C85E3-2161-E8E0-9AE0-6F4B97FEC97A}"/>
              </a:ext>
            </a:extLst>
          </p:cNvPr>
          <p:cNvSpPr/>
          <p:nvPr/>
        </p:nvSpPr>
        <p:spPr>
          <a:xfrm>
            <a:off x="6583680" y="1542169"/>
            <a:ext cx="5201918" cy="1304479"/>
          </a:xfrm>
          <a:prstGeom prst="wedgeRoundRectCallout">
            <a:avLst>
              <a:gd name="adj1" fmla="val -56812"/>
              <a:gd name="adj2" fmla="val -19118"/>
              <a:gd name="adj3" fmla="val 16667"/>
            </a:avLst>
          </a:prstGeom>
          <a:solidFill>
            <a:srgbClr val="FFFFFF"/>
          </a:solidFill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300" b="1" i="0" dirty="0">
                <a:solidFill>
                  <a:schemeClr val="bg2">
                    <a:lumMod val="50000"/>
                  </a:schemeClr>
                </a:solidFill>
                <a:effectLst/>
                <a:latin typeface="+mn-ea"/>
                <a:cs typeface="청정원명조 B" panose="02020503020101020101" pitchFamily="18" charset="-127"/>
              </a:rPr>
              <a:t>Tokenizers </a:t>
            </a:r>
            <a:r>
              <a:rPr lang="ko-KR" altLang="en-US" sz="1300" b="1" i="0" dirty="0">
                <a:solidFill>
                  <a:schemeClr val="bg2">
                    <a:lumMod val="50000"/>
                  </a:schemeClr>
                </a:solidFill>
                <a:effectLst/>
                <a:latin typeface="+mn-ea"/>
                <a:cs typeface="청정원명조 B" panose="02020503020101020101" pitchFamily="18" charset="-127"/>
              </a:rPr>
              <a:t>라이브러리</a:t>
            </a:r>
            <a:r>
              <a:rPr lang="en-US" altLang="ko-KR" sz="1300" b="1" i="0" dirty="0">
                <a:solidFill>
                  <a:schemeClr val="bg2">
                    <a:lumMod val="50000"/>
                  </a:schemeClr>
                </a:solidFill>
                <a:effectLst/>
                <a:latin typeface="+mn-ea"/>
                <a:cs typeface="청정원명조 B" panose="02020503020101020101" pitchFamily="18" charset="-127"/>
              </a:rPr>
              <a:t>:</a:t>
            </a:r>
            <a:r>
              <a:rPr lang="ko-KR" altLang="en-US" sz="1300" b="0" i="0" dirty="0">
                <a:solidFill>
                  <a:schemeClr val="bg2">
                    <a:lumMod val="50000"/>
                  </a:schemeClr>
                </a:solidFill>
                <a:effectLst/>
                <a:latin typeface="+mn-ea"/>
                <a:cs typeface="청정원명조 B" panose="02020503020101020101" pitchFamily="18" charset="-127"/>
              </a:rPr>
              <a:t> </a:t>
            </a:r>
            <a:endParaRPr lang="en-US" altLang="ko-KR" sz="1300" b="0" i="0" dirty="0">
              <a:solidFill>
                <a:schemeClr val="bg2">
                  <a:lumMod val="50000"/>
                </a:schemeClr>
              </a:solidFill>
              <a:effectLst/>
              <a:latin typeface="+mn-ea"/>
              <a:cs typeface="청정원명조 B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b="0" i="0" dirty="0">
                <a:solidFill>
                  <a:schemeClr val="bg2">
                    <a:lumMod val="50000"/>
                  </a:schemeClr>
                </a:solidFill>
                <a:effectLst/>
                <a:latin typeface="+mn-ea"/>
                <a:cs typeface="청정원명조 B" panose="02020503020101020101" pitchFamily="18" charset="-127"/>
              </a:rPr>
              <a:t>텍스트를 토큰</a:t>
            </a:r>
            <a:r>
              <a:rPr lang="en-US" altLang="ko-KR" sz="1300" b="0" i="0" dirty="0">
                <a:solidFill>
                  <a:schemeClr val="bg2">
                    <a:lumMod val="50000"/>
                  </a:schemeClr>
                </a:solidFill>
                <a:effectLst/>
                <a:latin typeface="+mn-ea"/>
                <a:cs typeface="청정원명조 B" panose="02020503020101020101" pitchFamily="18" charset="-127"/>
              </a:rPr>
              <a:t>(token) </a:t>
            </a:r>
            <a:r>
              <a:rPr lang="ko-KR" altLang="en-US" sz="1300" b="0" i="0" dirty="0">
                <a:solidFill>
                  <a:schemeClr val="bg2">
                    <a:lumMod val="50000"/>
                  </a:schemeClr>
                </a:solidFill>
                <a:effectLst/>
                <a:latin typeface="+mn-ea"/>
                <a:cs typeface="청정원명조 B" panose="02020503020101020101" pitchFamily="18" charset="-127"/>
              </a:rPr>
              <a:t>단위로 분할하고 처리하는 기능의 도구</a:t>
            </a:r>
            <a:r>
              <a:rPr lang="en-US" altLang="ko-KR" sz="1300" b="0" i="0" dirty="0">
                <a:solidFill>
                  <a:schemeClr val="bg2">
                    <a:lumMod val="50000"/>
                  </a:schemeClr>
                </a:solidFill>
                <a:effectLst/>
                <a:latin typeface="+mn-ea"/>
                <a:cs typeface="청정원명조 B" panose="0202050302010102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300" b="0" i="0" dirty="0">
                <a:solidFill>
                  <a:schemeClr val="bg2">
                    <a:lumMod val="50000"/>
                  </a:schemeClr>
                </a:solidFill>
                <a:effectLst/>
                <a:latin typeface="+mn-ea"/>
                <a:cs typeface="청정원명조 B" panose="02020503020101020101" pitchFamily="18" charset="-127"/>
              </a:rPr>
              <a:t>텍스트 분석</a:t>
            </a:r>
            <a:r>
              <a:rPr lang="en-US" altLang="ko-KR" sz="1300" b="0" i="0" dirty="0">
                <a:solidFill>
                  <a:schemeClr val="bg2">
                    <a:lumMod val="50000"/>
                  </a:schemeClr>
                </a:solidFill>
                <a:effectLst/>
                <a:latin typeface="+mn-ea"/>
                <a:cs typeface="청정원명조 B" panose="02020503020101020101" pitchFamily="18" charset="-127"/>
              </a:rPr>
              <a:t>, </a:t>
            </a:r>
            <a:r>
              <a:rPr lang="ko-KR" altLang="en-US" sz="1300" b="0" i="0" dirty="0">
                <a:solidFill>
                  <a:schemeClr val="bg2">
                    <a:lumMod val="50000"/>
                  </a:schemeClr>
                </a:solidFill>
                <a:effectLst/>
                <a:latin typeface="+mn-ea"/>
                <a:cs typeface="청정원명조 B" panose="02020503020101020101" pitchFamily="18" charset="-127"/>
              </a:rPr>
              <a:t>자연어 처리 및 기계 학습 작업에서 널리 사용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됨</a:t>
            </a:r>
            <a:r>
              <a:rPr lang="en-US" altLang="ko-KR" sz="1300" b="0" i="0" dirty="0">
                <a:solidFill>
                  <a:schemeClr val="bg2">
                    <a:lumMod val="50000"/>
                  </a:schemeClr>
                </a:solidFill>
                <a:effectLst/>
                <a:latin typeface="+mn-ea"/>
                <a:cs typeface="청정원명조 B" panose="02020503020101020101" pitchFamily="18" charset="-127"/>
              </a:rPr>
              <a:t>.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  <a:latin typeface="+mn-ea"/>
              <a:cs typeface="청정원명조 B" panose="02020503020101020101" pitchFamily="18" charset="-127"/>
            </a:endParaRPr>
          </a:p>
        </p:txBody>
      </p:sp>
      <p:sp>
        <p:nvSpPr>
          <p:cNvPr id="9" name="말풍선: 모서리가 둥근 사각형 17">
            <a:extLst>
              <a:ext uri="{FF2B5EF4-FFF2-40B4-BE49-F238E27FC236}">
                <a16:creationId xmlns:a16="http://schemas.microsoft.com/office/drawing/2014/main" id="{0E0C5C59-3155-4432-EAA0-1E421DCB345E}"/>
              </a:ext>
            </a:extLst>
          </p:cNvPr>
          <p:cNvSpPr/>
          <p:nvPr/>
        </p:nvSpPr>
        <p:spPr>
          <a:xfrm>
            <a:off x="6583681" y="3096925"/>
            <a:ext cx="5201918" cy="3286266"/>
          </a:xfrm>
          <a:prstGeom prst="wedgeRoundRectCallout">
            <a:avLst>
              <a:gd name="adj1" fmla="val -56746"/>
              <a:gd name="adj2" fmla="val -43027"/>
              <a:gd name="adj3" fmla="val 16667"/>
            </a:avLst>
          </a:prstGeom>
          <a:solidFill>
            <a:srgbClr val="FFFFFF"/>
          </a:solidFill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필요한 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Tokenizers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의 모듈을 불러옴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2">
                  <a:lumMod val="50000"/>
                </a:schemeClr>
              </a:solidFill>
              <a:latin typeface="+mn-ea"/>
              <a:cs typeface="청정원명조 B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BPE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: </a:t>
            </a:r>
            <a:r>
              <a:rPr lang="en-US" altLang="ko-KR" sz="1300" dirty="0" err="1" smtClean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subword</a:t>
            </a:r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를 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기준으로 </a:t>
            </a:r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텍스트를 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토큰으로 </a:t>
            </a:r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분할하는 모듈</a:t>
            </a:r>
            <a:endParaRPr lang="en-US" altLang="ko-KR" sz="1300" dirty="0">
              <a:solidFill>
                <a:schemeClr val="bg2">
                  <a:lumMod val="50000"/>
                </a:schemeClr>
              </a:solidFill>
              <a:latin typeface="+mn-ea"/>
              <a:cs typeface="청정원명조 B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Whitespace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: ‘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공백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’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을 </a:t>
            </a:r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기준으로 텍스트를 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토큰으로 </a:t>
            </a:r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분할</a:t>
            </a:r>
            <a:endParaRPr lang="en-US" altLang="ko-KR" sz="1300" dirty="0">
              <a:solidFill>
                <a:schemeClr val="bg2">
                  <a:lumMod val="50000"/>
                </a:schemeClr>
              </a:solidFill>
              <a:latin typeface="+mn-ea"/>
              <a:cs typeface="청정원명조 B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err="1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Metaspace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: ‘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문자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’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를 </a:t>
            </a:r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기준으로 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텍스트를 토큰으로 </a:t>
            </a:r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분할</a:t>
            </a:r>
            <a:endParaRPr lang="en-US" altLang="ko-KR" sz="1300" dirty="0">
              <a:solidFill>
                <a:schemeClr val="bg2">
                  <a:lumMod val="50000"/>
                </a:schemeClr>
              </a:solidFill>
              <a:latin typeface="+mn-ea"/>
              <a:cs typeface="청정원명조 B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err="1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TemplateProcessing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: 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템플릿 기반 텍스트를 </a:t>
            </a:r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처리</a:t>
            </a:r>
            <a:endParaRPr lang="en-US" altLang="ko-KR" sz="1300" dirty="0">
              <a:solidFill>
                <a:schemeClr val="bg2">
                  <a:lumMod val="50000"/>
                </a:schemeClr>
              </a:solidFill>
              <a:latin typeface="+mn-ea"/>
              <a:cs typeface="청정원명조 B" panose="020205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2">
                  <a:lumMod val="50000"/>
                </a:schemeClr>
              </a:solidFill>
              <a:latin typeface="+mn-ea"/>
              <a:cs typeface="청정원명조 B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이외에도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, BPE 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진행에 필요한 여러 모듈을 불러옴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.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  <a:latin typeface="+mn-ea"/>
              <a:cs typeface="청정원명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0938" y="1172837"/>
            <a:ext cx="6062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1. tokenizers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라이브러리의 설치 및 관련 모듈 불러오기 </a:t>
            </a:r>
          </a:p>
        </p:txBody>
      </p:sp>
    </p:spTree>
    <p:extLst>
      <p:ext uri="{BB962C8B-B14F-4D97-AF65-F5344CB8AC3E}">
        <p14:creationId xmlns:p14="http://schemas.microsoft.com/office/powerpoint/2010/main" val="117312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9"/>
          <p:cNvSpPr txBox="1">
            <a:spLocks noGrp="1"/>
          </p:cNvSpPr>
          <p:nvPr>
            <p:ph type="title"/>
          </p:nvPr>
        </p:nvSpPr>
        <p:spPr>
          <a:xfrm>
            <a:off x="457200" y="25400"/>
            <a:ext cx="5404104" cy="85573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ko-KR" sz="2400" dirty="0">
                <a:latin typeface="+mn-ea"/>
                <a:ea typeface="+mn-ea"/>
              </a:rPr>
              <a:t>2</a:t>
            </a:r>
            <a:r>
              <a:rPr lang="en-US" altLang="ko-KR" sz="2400" dirty="0" smtClean="0">
                <a:latin typeface="+mn-ea"/>
                <a:ea typeface="+mn-ea"/>
              </a:rPr>
              <a:t>.BPE tokenizer </a:t>
            </a:r>
            <a:r>
              <a:rPr lang="ko-KR" altLang="en-US" sz="2400" dirty="0" smtClean="0">
                <a:latin typeface="+mn-ea"/>
                <a:ea typeface="+mn-ea"/>
              </a:rPr>
              <a:t>예제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32513" y="511800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Byte Pair Encoding </a:t>
            </a:r>
            <a:endParaRPr lang="ko-KR" altLang="en-US" b="1" dirty="0"/>
          </a:p>
        </p:txBody>
      </p:sp>
      <p:sp>
        <p:nvSpPr>
          <p:cNvPr id="8" name="말풍선: 모서리가 둥근 사각형 16">
            <a:extLst>
              <a:ext uri="{FF2B5EF4-FFF2-40B4-BE49-F238E27FC236}">
                <a16:creationId xmlns:a16="http://schemas.microsoft.com/office/drawing/2014/main" id="{983C85E3-2161-E8E0-9AE0-6F4B97FEC97A}"/>
              </a:ext>
            </a:extLst>
          </p:cNvPr>
          <p:cNvSpPr/>
          <p:nvPr/>
        </p:nvSpPr>
        <p:spPr>
          <a:xfrm>
            <a:off x="6583680" y="1667307"/>
            <a:ext cx="5201918" cy="1712713"/>
          </a:xfrm>
          <a:prstGeom prst="wedgeRoundRectCallout">
            <a:avLst>
              <a:gd name="adj1" fmla="val -55678"/>
              <a:gd name="adj2" fmla="val -19118"/>
              <a:gd name="adj3" fmla="val 16667"/>
            </a:avLst>
          </a:prstGeom>
          <a:solidFill>
            <a:srgbClr val="FFFFFF"/>
          </a:solidFill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300" b="1" dirty="0" err="1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bpe_tokenize</a:t>
            </a:r>
            <a:r>
              <a:rPr lang="en-US" altLang="ko-KR" sz="1300" b="1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 </a:t>
            </a:r>
            <a:r>
              <a:rPr lang="ko-KR" altLang="en-US" sz="1300" b="1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함수의 생성</a:t>
            </a:r>
            <a:r>
              <a:rPr lang="en-US" altLang="ko-KR" sz="1300" b="1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주어진 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text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를 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BPE 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모델을 사용하여 </a:t>
            </a:r>
            <a:r>
              <a:rPr lang="ko-KR" altLang="en-US" sz="1300" dirty="0" err="1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토큰화하고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300" dirty="0" err="1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토큰화된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 결과를 리스트 형태로 반환하는 역할</a:t>
            </a:r>
            <a:r>
              <a:rPr lang="en-US" altLang="ko-KR" sz="1300" dirty="0" smtClean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.</a:t>
            </a:r>
            <a:endParaRPr lang="en-US" altLang="ko-KR" sz="1300" b="1" dirty="0">
              <a:solidFill>
                <a:schemeClr val="bg2">
                  <a:lumMod val="50000"/>
                </a:schemeClr>
              </a:solidFill>
              <a:latin typeface="+mn-ea"/>
              <a:cs typeface="청정원명조 B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bpe_model.json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 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파일에서 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BPE 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모델을 </a:t>
            </a:r>
            <a:r>
              <a:rPr lang="ko-KR" altLang="en-US" sz="1300" dirty="0" err="1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로드하여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 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tokenizer 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객체를 생성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.</a:t>
            </a:r>
          </a:p>
        </p:txBody>
      </p:sp>
      <p:sp>
        <p:nvSpPr>
          <p:cNvPr id="9" name="말풍선: 모서리가 둥근 사각형 17">
            <a:extLst>
              <a:ext uri="{FF2B5EF4-FFF2-40B4-BE49-F238E27FC236}">
                <a16:creationId xmlns:a16="http://schemas.microsoft.com/office/drawing/2014/main" id="{0E0C5C59-3155-4432-EAA0-1E421DCB345E}"/>
              </a:ext>
            </a:extLst>
          </p:cNvPr>
          <p:cNvSpPr/>
          <p:nvPr/>
        </p:nvSpPr>
        <p:spPr>
          <a:xfrm>
            <a:off x="6583681" y="3865417"/>
            <a:ext cx="5201918" cy="1961805"/>
          </a:xfrm>
          <a:prstGeom prst="wedgeRoundRectCallout">
            <a:avLst>
              <a:gd name="adj1" fmla="val -55859"/>
              <a:gd name="adj2" fmla="val -30930"/>
              <a:gd name="adj3" fmla="val 16667"/>
            </a:avLst>
          </a:prstGeom>
          <a:solidFill>
            <a:srgbClr val="FFFFFF"/>
          </a:solidFill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>
              <a:lnSpc>
                <a:spcPct val="150000"/>
              </a:lnSpc>
            </a:pPr>
            <a:r>
              <a:rPr lang="en-US" altLang="ko-KR" sz="1300" b="1" dirty="0" err="1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p</a:t>
            </a:r>
            <a:r>
              <a:rPr lang="en-US" altLang="ko-KR" sz="13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ost_processor</a:t>
            </a:r>
            <a:r>
              <a:rPr lang="en-US" altLang="ko-KR" sz="1300" b="1" dirty="0" smtClean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: </a:t>
            </a:r>
            <a:r>
              <a:rPr lang="ko-KR" altLang="en-US" sz="13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토큰화</a:t>
            </a:r>
            <a:r>
              <a:rPr lang="ko-KR" altLang="en-US" sz="1300" b="1" dirty="0" smtClean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 </a:t>
            </a:r>
            <a:r>
              <a:rPr lang="ko-KR" altLang="en-US" sz="1300" b="1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후 추가적인 </a:t>
            </a:r>
            <a:r>
              <a:rPr lang="ko-KR" altLang="en-US" sz="1300" b="1" dirty="0" smtClean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처리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  <a:latin typeface="+mn-ea"/>
              <a:cs typeface="청정원명조 B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    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single="$0“: 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단일 문장의 템플릿을 설정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    pair="[CLS] $A [SEP] $B:1 [SEP]:1" : 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문장 쌍의 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        템플릿을 설정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    [CLS], [SEP] : 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특수 토큰으로 사용되는 토큰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20937" y="1172837"/>
            <a:ext cx="7816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3. BPE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로 </a:t>
            </a:r>
            <a:r>
              <a:rPr lang="ko-KR" altLang="en-US" b="1" dirty="0" err="1">
                <a:solidFill>
                  <a:schemeClr val="bg2">
                    <a:lumMod val="50000"/>
                  </a:schemeClr>
                </a:solidFill>
                <a:latin typeface="-apple-system"/>
              </a:rPr>
              <a:t>토큰화하는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 함수를 생성한 후 주어진 데이터에 대해 모델 학습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8E44249-364C-1A25-E3E6-D2FAEAE54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33874"/>
            <a:ext cx="5706967" cy="349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9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9"/>
          <p:cNvSpPr txBox="1">
            <a:spLocks noGrp="1"/>
          </p:cNvSpPr>
          <p:nvPr>
            <p:ph type="title"/>
          </p:nvPr>
        </p:nvSpPr>
        <p:spPr>
          <a:xfrm>
            <a:off x="457200" y="25400"/>
            <a:ext cx="5404104" cy="85573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ko-KR" sz="2400" dirty="0">
                <a:latin typeface="+mn-ea"/>
                <a:ea typeface="+mn-ea"/>
              </a:rPr>
              <a:t>2</a:t>
            </a:r>
            <a:r>
              <a:rPr lang="en-US" altLang="ko-KR" sz="2400" dirty="0" smtClean="0">
                <a:latin typeface="+mn-ea"/>
                <a:ea typeface="+mn-ea"/>
              </a:rPr>
              <a:t>.BPE tokenizer </a:t>
            </a:r>
            <a:r>
              <a:rPr lang="ko-KR" altLang="en-US" sz="2400" dirty="0" smtClean="0">
                <a:latin typeface="+mn-ea"/>
                <a:ea typeface="+mn-ea"/>
              </a:rPr>
              <a:t>예제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32513" y="511800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Byte Pair Encoding </a:t>
            </a:r>
            <a:endParaRPr lang="ko-KR" altLang="en-US" b="1" dirty="0"/>
          </a:p>
        </p:txBody>
      </p:sp>
      <p:sp>
        <p:nvSpPr>
          <p:cNvPr id="8" name="말풍선: 모서리가 둥근 사각형 16">
            <a:extLst>
              <a:ext uri="{FF2B5EF4-FFF2-40B4-BE49-F238E27FC236}">
                <a16:creationId xmlns:a16="http://schemas.microsoft.com/office/drawing/2014/main" id="{983C85E3-2161-E8E0-9AE0-6F4B97FEC97A}"/>
              </a:ext>
            </a:extLst>
          </p:cNvPr>
          <p:cNvSpPr/>
          <p:nvPr/>
        </p:nvSpPr>
        <p:spPr>
          <a:xfrm>
            <a:off x="7116260" y="1667307"/>
            <a:ext cx="4238925" cy="1712713"/>
          </a:xfrm>
          <a:prstGeom prst="wedgeRoundRectCallout">
            <a:avLst>
              <a:gd name="adj1" fmla="val -55678"/>
              <a:gd name="adj2" fmla="val -19118"/>
              <a:gd name="adj3" fmla="val 16667"/>
            </a:avLst>
          </a:prstGeom>
          <a:solidFill>
            <a:srgbClr val="FFFFFF"/>
          </a:solidFill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저장된 </a:t>
            </a:r>
            <a:r>
              <a:rPr lang="en-US" altLang="ko-KR" sz="1300" b="1" dirty="0" err="1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bpe_model.json</a:t>
            </a:r>
            <a:r>
              <a:rPr lang="en-US" altLang="ko-KR" sz="1300" b="1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 </a:t>
            </a:r>
            <a:r>
              <a:rPr lang="ko-KR" altLang="en-US" sz="1300" b="1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파일</a:t>
            </a:r>
            <a:r>
              <a:rPr lang="en-US" altLang="ko-KR" sz="1300" b="1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schemeClr val="bg2">
                  <a:lumMod val="50000"/>
                </a:schemeClr>
              </a:solidFill>
              <a:latin typeface="+mn-ea"/>
              <a:cs typeface="청정원명조 B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이전 단계에서 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Train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한 단어의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Vocab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과 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merges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에 대해 </a:t>
            </a:r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  <a:latin typeface="+mn-ea"/>
                <a:cs typeface="청정원명조 B" panose="02020503020101020101" pitchFamily="18" charset="-127"/>
              </a:rPr>
              <a:t>보여줌</a:t>
            </a:r>
            <a:endParaRPr lang="en-US" altLang="ko-KR" sz="1300" b="1" dirty="0">
              <a:solidFill>
                <a:schemeClr val="bg2">
                  <a:lumMod val="50000"/>
                </a:schemeClr>
              </a:solidFill>
              <a:latin typeface="+mn-ea"/>
              <a:cs typeface="청정원명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0937" y="1172837"/>
            <a:ext cx="7816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4. BPE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모델을 저장한 후 ‘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lowest’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단어를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BPE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로 </a:t>
            </a:r>
            <a:r>
              <a:rPr lang="ko-KR" altLang="en-US" b="1" dirty="0" err="1">
                <a:solidFill>
                  <a:schemeClr val="bg2">
                    <a:lumMod val="50000"/>
                  </a:schemeClr>
                </a:solidFill>
                <a:latin typeface="-apple-system"/>
              </a:rPr>
              <a:t>토큰화하여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 단계를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완료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  <a:latin typeface="-apple-system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B1533BD-D1EF-2A36-0D33-E9B6775EA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35" y="1724809"/>
            <a:ext cx="2845421" cy="19580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E62CA6F-C966-89B7-B9B0-FDAE4D5275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09"/>
          <a:stretch/>
        </p:blipFill>
        <p:spPr>
          <a:xfrm>
            <a:off x="3713440" y="1724809"/>
            <a:ext cx="2850765" cy="4817308"/>
          </a:xfrm>
          <a:prstGeom prst="rect">
            <a:avLst/>
          </a:prstGeom>
        </p:spPr>
      </p:pic>
      <p:pic>
        <p:nvPicPr>
          <p:cNvPr id="14" name="그림 13">
            <a:hlinkClick r:id="rId5" action="ppaction://hlinkfile"/>
            <a:extLst>
              <a:ext uri="{FF2B5EF4-FFF2-40B4-BE49-F238E27FC236}">
                <a16:creationId xmlns:a16="http://schemas.microsoft.com/office/drawing/2014/main" id="{834C4C67-D623-44BD-E6C7-C31ECCC7E8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5320" y="2017594"/>
            <a:ext cx="697810" cy="10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0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9"/>
          <p:cNvSpPr txBox="1">
            <a:spLocks noGrp="1"/>
          </p:cNvSpPr>
          <p:nvPr>
            <p:ph type="title"/>
          </p:nvPr>
        </p:nvSpPr>
        <p:spPr>
          <a:xfrm>
            <a:off x="457200" y="25400"/>
            <a:ext cx="5404104" cy="85573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ko-KR" sz="2400" dirty="0">
                <a:latin typeface="+mn-ea"/>
                <a:ea typeface="+mn-ea"/>
              </a:rPr>
              <a:t>1. </a:t>
            </a:r>
            <a:r>
              <a:rPr lang="en-US" altLang="ko-KR" sz="2400" dirty="0" err="1">
                <a:latin typeface="+mn-ea"/>
                <a:ea typeface="+mn-ea"/>
              </a:rPr>
              <a:t>WordPiece</a:t>
            </a:r>
            <a:r>
              <a:rPr lang="en-US" altLang="ko-KR" sz="2400" dirty="0">
                <a:latin typeface="+mn-ea"/>
                <a:ea typeface="+mn-ea"/>
              </a:rPr>
              <a:t> tokenizer </a:t>
            </a:r>
            <a:r>
              <a:rPr lang="ko-KR" altLang="en-US" sz="2400" dirty="0">
                <a:latin typeface="+mn-ea"/>
                <a:ea typeface="+mn-ea"/>
              </a:rPr>
              <a:t>알고리즘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7046A3-10DF-41F3-8320-AA8BD7BB4921}"/>
              </a:ext>
            </a:extLst>
          </p:cNvPr>
          <p:cNvSpPr txBox="1"/>
          <p:nvPr/>
        </p:nvSpPr>
        <p:spPr>
          <a:xfrm>
            <a:off x="727193" y="1575043"/>
            <a:ext cx="10327903" cy="415094"/>
          </a:xfrm>
          <a:prstGeom prst="roundRect">
            <a:avLst>
              <a:gd name="adj" fmla="val 16240"/>
            </a:avLst>
          </a:prstGeom>
          <a:noFill/>
          <a:ln w="12700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lIns="192000" tIns="48000" bIns="4800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50000"/>
              </a:lnSpc>
              <a:defRPr sz="1200" b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lvl="1" defTabSz="1219170" latinLnBrk="0">
              <a:lnSpc>
                <a:spcPct val="150000"/>
              </a:lnSpc>
              <a:buClr>
                <a:srgbClr val="000000"/>
              </a:buClr>
            </a:pPr>
            <a:r>
              <a:rPr lang="en-US" altLang="ko-KR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• BPE(Byte Pair Encoding) </a:t>
            </a:r>
            <a:r>
              <a:rPr lang="ko-KR" altLang="en-US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알고리즘을 기반으로 하며</a:t>
            </a:r>
            <a:r>
              <a:rPr lang="en-US" altLang="ko-KR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,</a:t>
            </a:r>
            <a:r>
              <a:rPr lang="ko-KR" altLang="en-US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단어를 하위 단어</a:t>
            </a:r>
            <a:r>
              <a:rPr lang="en-US" altLang="ko-KR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(</a:t>
            </a:r>
            <a:r>
              <a:rPr lang="en-US" altLang="ko-KR" sz="1400" b="1" kern="0" dirty="0" err="1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subword</a:t>
            </a:r>
            <a:r>
              <a:rPr lang="en-US" altLang="ko-KR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)</a:t>
            </a:r>
            <a:r>
              <a:rPr lang="ko-KR" altLang="en-US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로 분할하여 </a:t>
            </a:r>
            <a:r>
              <a:rPr lang="ko-KR" altLang="en-US" sz="1400" b="1" kern="0" dirty="0" err="1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토큰화하는</a:t>
            </a:r>
            <a:r>
              <a:rPr lang="ko-KR" altLang="en-US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ko-KR" altLang="en-US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알고리즘</a:t>
            </a:r>
            <a:endParaRPr lang="en-US" altLang="ko-KR" sz="1400" b="1" kern="0" dirty="0" smtClean="0">
              <a:solidFill>
                <a:srgbClr val="8694B1">
                  <a:lumMod val="50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656438" y="511800"/>
            <a:ext cx="1373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WordPiece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457200" y="1096637"/>
            <a:ext cx="6062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i="0" dirty="0" smtClean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✔ </a:t>
            </a:r>
            <a:r>
              <a:rPr lang="en-US" altLang="ko-KR" b="1" i="0" dirty="0" err="1" smtClean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WordPiece</a:t>
            </a:r>
            <a:r>
              <a:rPr lang="en-US" altLang="ko-KR" b="1" i="0" dirty="0" smtClean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 tokenizer </a:t>
            </a:r>
            <a:r>
              <a:rPr lang="ko-KR" altLang="en-US" b="1" i="0" dirty="0" smtClean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알고리즘이란</a:t>
            </a:r>
            <a:r>
              <a:rPr lang="en-US" altLang="ko-KR" b="1" i="0" dirty="0" smtClean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?</a:t>
            </a:r>
            <a:endParaRPr lang="en-US" altLang="ko-KR" b="1" i="0" dirty="0">
              <a:solidFill>
                <a:schemeClr val="bg2">
                  <a:lumMod val="50000"/>
                </a:schemeClr>
              </a:solidFill>
              <a:effectLst/>
              <a:latin typeface="-apple-syste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7046A3-10DF-41F3-8320-AA8BD7BB4921}"/>
              </a:ext>
            </a:extLst>
          </p:cNvPr>
          <p:cNvSpPr txBox="1"/>
          <p:nvPr/>
        </p:nvSpPr>
        <p:spPr>
          <a:xfrm>
            <a:off x="727193" y="2837041"/>
            <a:ext cx="10327903" cy="1443355"/>
          </a:xfrm>
          <a:prstGeom prst="roundRect">
            <a:avLst>
              <a:gd name="adj" fmla="val 7509"/>
            </a:avLst>
          </a:prstGeom>
          <a:noFill/>
          <a:ln w="12700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lIns="192000" tIns="48000" bIns="4800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50000"/>
              </a:lnSpc>
              <a:defRPr sz="1200" b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lvl="1" defTabSz="1219170" latinLnBrk="0">
              <a:lnSpc>
                <a:spcPct val="150000"/>
              </a:lnSpc>
              <a:buClr>
                <a:srgbClr val="000000"/>
              </a:buClr>
            </a:pPr>
            <a:r>
              <a:rPr lang="en-US" altLang="ko-KR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• BPE </a:t>
            </a:r>
            <a:r>
              <a:rPr lang="ko-KR" altLang="en-US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알고리즘</a:t>
            </a:r>
            <a:r>
              <a:rPr lang="en-US" altLang="ko-KR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: </a:t>
            </a:r>
          </a:p>
          <a:p>
            <a:pPr marL="0" lvl="1" defTabSz="1219170" latinLnBrk="0">
              <a:lnSpc>
                <a:spcPct val="150000"/>
              </a:lnSpc>
              <a:buClr>
                <a:srgbClr val="000000"/>
              </a:buClr>
            </a:pPr>
            <a:r>
              <a:rPr lang="ko-KR" altLang="en-US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 </a:t>
            </a:r>
            <a:r>
              <a:rPr lang="ko-KR" altLang="en-US" sz="1400" b="1" kern="0" dirty="0" smtClean="0">
                <a:solidFill>
                  <a:srgbClr val="3D485F"/>
                </a:solidFill>
                <a:latin typeface="맑은 고딕" panose="020B0503020000020004" pitchFamily="50" charset="-127"/>
                <a:cs typeface="Arial"/>
                <a:sym typeface="Arial"/>
              </a:rPr>
              <a:t>매 단계에서 </a:t>
            </a:r>
            <a:r>
              <a:rPr lang="ko-KR" altLang="en-US" sz="1400" b="1" kern="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cs typeface="Arial"/>
                <a:sym typeface="Arial"/>
              </a:rPr>
              <a:t>가장 빈도가 높은 </a:t>
            </a:r>
            <a:r>
              <a:rPr lang="en-US" altLang="ko-KR" sz="1400" b="1" kern="0" dirty="0" err="1" smtClean="0">
                <a:solidFill>
                  <a:srgbClr val="3D485F"/>
                </a:solidFill>
                <a:latin typeface="맑은 고딕" panose="020B0503020000020004" pitchFamily="50" charset="-127"/>
                <a:cs typeface="Arial"/>
                <a:sym typeface="Arial"/>
              </a:rPr>
              <a:t>subword</a:t>
            </a:r>
            <a:r>
              <a:rPr lang="ko-KR" altLang="en-US" sz="1400" b="1" kern="0" dirty="0" smtClean="0">
                <a:solidFill>
                  <a:srgbClr val="3D485F"/>
                </a:solidFill>
                <a:latin typeface="맑은 고딕" panose="020B0503020000020004" pitchFamily="50" charset="-127"/>
                <a:cs typeface="Arial"/>
                <a:sym typeface="Arial"/>
              </a:rPr>
              <a:t> 쌍을 찾아 이를 하나의 새로운 </a:t>
            </a:r>
            <a:r>
              <a:rPr lang="en-US" altLang="ko-KR" sz="1400" b="1" kern="0" dirty="0" err="1" smtClean="0">
                <a:solidFill>
                  <a:srgbClr val="3D485F"/>
                </a:solidFill>
                <a:latin typeface="맑은 고딕" panose="020B0503020000020004" pitchFamily="50" charset="-127"/>
                <a:cs typeface="Arial"/>
                <a:sym typeface="Arial"/>
              </a:rPr>
              <a:t>subword</a:t>
            </a:r>
            <a:r>
              <a:rPr lang="ko-KR" altLang="en-US" sz="1400" b="1" kern="0" dirty="0" smtClean="0">
                <a:solidFill>
                  <a:srgbClr val="3D485F"/>
                </a:solidFill>
                <a:latin typeface="맑은 고딕" panose="020B0503020000020004" pitchFamily="50" charset="-127"/>
                <a:cs typeface="Arial"/>
                <a:sym typeface="Arial"/>
              </a:rPr>
              <a:t>로 </a:t>
            </a:r>
            <a:r>
              <a:rPr lang="ko-KR" altLang="en-US" sz="1400" b="1" kern="0" dirty="0" smtClean="0">
                <a:solidFill>
                  <a:srgbClr val="3D485F"/>
                </a:solidFill>
                <a:latin typeface="맑은 고딕" panose="020B0503020000020004" pitchFamily="50" charset="-127"/>
                <a:cs typeface="Arial"/>
                <a:sym typeface="Arial"/>
              </a:rPr>
              <a:t>통합하는 방식으로 어휘를 구성</a:t>
            </a:r>
            <a:endParaRPr lang="en-US" altLang="ko-KR" sz="1400" b="1" kern="0" dirty="0" smtClean="0">
              <a:solidFill>
                <a:srgbClr val="3D485F"/>
              </a:solidFill>
              <a:latin typeface="맑은 고딕" panose="020B0503020000020004" pitchFamily="50" charset="-127"/>
              <a:cs typeface="Arial"/>
              <a:sym typeface="Arial"/>
            </a:endParaRPr>
          </a:p>
          <a:p>
            <a:pPr marL="0" lvl="1" defTabSz="1219170" latinLnBrk="0">
              <a:lnSpc>
                <a:spcPct val="150000"/>
              </a:lnSpc>
              <a:buClr>
                <a:srgbClr val="000000"/>
              </a:buClr>
            </a:pPr>
            <a:r>
              <a:rPr lang="en-US" altLang="ko-KR" sz="1400" b="1" kern="0" dirty="0" smtClean="0">
                <a:solidFill>
                  <a:srgbClr val="3D485F"/>
                </a:solidFill>
                <a:latin typeface="맑은 고딕" panose="020B0503020000020004" pitchFamily="50" charset="-127"/>
                <a:cs typeface="Arial"/>
                <a:sym typeface="Arial"/>
              </a:rPr>
              <a:t>• </a:t>
            </a:r>
            <a:r>
              <a:rPr lang="en-US" altLang="ko-KR" sz="1400" b="1" i="0" dirty="0" err="1" smtClean="0">
                <a:solidFill>
                  <a:srgbClr val="3D485F"/>
                </a:solidFill>
                <a:effectLst/>
                <a:latin typeface="-apple-system"/>
              </a:rPr>
              <a:t>WordPiece</a:t>
            </a:r>
            <a:r>
              <a:rPr lang="en-US" altLang="ko-KR" sz="1400" b="1" i="0" dirty="0" smtClean="0">
                <a:solidFill>
                  <a:srgbClr val="3D485F"/>
                </a:solidFill>
                <a:effectLst/>
                <a:latin typeface="-apple-system"/>
              </a:rPr>
              <a:t> </a:t>
            </a:r>
            <a:r>
              <a:rPr lang="ko-KR" altLang="en-US" sz="1400" b="1" i="0" dirty="0" smtClean="0">
                <a:solidFill>
                  <a:srgbClr val="3D485F"/>
                </a:solidFill>
                <a:effectLst/>
                <a:latin typeface="-apple-system"/>
              </a:rPr>
              <a:t>알고리즘</a:t>
            </a:r>
            <a:r>
              <a:rPr lang="en-US" altLang="ko-KR" sz="1400" b="1" i="0" dirty="0" smtClean="0">
                <a:solidFill>
                  <a:srgbClr val="3D485F"/>
                </a:solidFill>
                <a:effectLst/>
                <a:latin typeface="-apple-system"/>
              </a:rPr>
              <a:t>: </a:t>
            </a:r>
          </a:p>
          <a:p>
            <a:pPr marL="0" lvl="1" defTabSz="1219170" latinLnBrk="0">
              <a:lnSpc>
                <a:spcPct val="150000"/>
              </a:lnSpc>
              <a:buClr>
                <a:srgbClr val="000000"/>
              </a:buClr>
            </a:pPr>
            <a:r>
              <a:rPr lang="ko-KR" altLang="en-US" sz="1400" b="1" i="0" dirty="0" smtClean="0">
                <a:solidFill>
                  <a:srgbClr val="3D485F"/>
                </a:solidFill>
                <a:effectLst/>
                <a:latin typeface="-apple-system"/>
              </a:rPr>
              <a:t> </a:t>
            </a:r>
            <a:r>
              <a:rPr lang="ko-KR" altLang="en-US" sz="1400" b="1" dirty="0">
                <a:solidFill>
                  <a:srgbClr val="3D485F"/>
                </a:solidFill>
                <a:latin typeface="-apple-system"/>
              </a:rPr>
              <a:t> 병합 되었을 때 </a:t>
            </a: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코퍼스의 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likelihood</a:t>
            </a: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를 가장 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높이는</a:t>
            </a:r>
            <a:r>
              <a:rPr lang="en-US" altLang="ko-KR" sz="1400" b="1" kern="0" dirty="0">
                <a:solidFill>
                  <a:srgbClr val="3D485F"/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1400" b="1" kern="0" dirty="0" err="1">
                <a:solidFill>
                  <a:srgbClr val="3D485F"/>
                </a:solidFill>
                <a:latin typeface="맑은 고딕" panose="020B0503020000020004" pitchFamily="50" charset="-127"/>
                <a:cs typeface="Arial"/>
                <a:sym typeface="Arial"/>
              </a:rPr>
              <a:t>subword</a:t>
            </a:r>
            <a:r>
              <a:rPr lang="ko-KR" altLang="en-US" sz="1400" b="1" dirty="0" smtClean="0">
                <a:solidFill>
                  <a:srgbClr val="3D485F"/>
                </a:solidFill>
                <a:latin typeface="-apple-system"/>
              </a:rPr>
              <a:t> 쌍을</a:t>
            </a:r>
            <a:r>
              <a:rPr lang="en-US" altLang="ko-KR" sz="1400" b="1" dirty="0" smtClean="0">
                <a:solidFill>
                  <a:srgbClr val="3D485F"/>
                </a:solidFill>
                <a:latin typeface="-apple-system"/>
              </a:rPr>
              <a:t> </a:t>
            </a:r>
            <a:r>
              <a:rPr lang="ko-KR" altLang="en-US" sz="1400" b="1" dirty="0" smtClean="0">
                <a:solidFill>
                  <a:srgbClr val="3D485F"/>
                </a:solidFill>
                <a:latin typeface="-apple-system"/>
              </a:rPr>
              <a:t>고려하여 </a:t>
            </a:r>
            <a:r>
              <a:rPr lang="ko-KR" altLang="en-US" sz="1400" b="1" i="0" dirty="0" smtClean="0">
                <a:solidFill>
                  <a:srgbClr val="3D485F"/>
                </a:solidFill>
                <a:effectLst/>
                <a:latin typeface="-apple-system"/>
              </a:rPr>
              <a:t>어휘를 구성</a:t>
            </a:r>
            <a:endParaRPr lang="en-US" altLang="ko-KR" sz="1400" b="1" kern="0" dirty="0" smtClean="0">
              <a:solidFill>
                <a:srgbClr val="3D485F"/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7200" y="2358635"/>
            <a:ext cx="6062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i="0" dirty="0" smtClean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✔ </a:t>
            </a:r>
            <a:r>
              <a:rPr lang="en-US" altLang="ko-KR" b="1" i="0" dirty="0" smtClean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BPE vs </a:t>
            </a:r>
            <a:r>
              <a:rPr lang="en-US" altLang="ko-KR" b="1" i="0" dirty="0" err="1" smtClean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WordPiece</a:t>
            </a:r>
            <a:endParaRPr lang="en-US" altLang="ko-KR" b="1" i="0" dirty="0">
              <a:solidFill>
                <a:schemeClr val="bg2">
                  <a:lumMod val="50000"/>
                </a:schemeClr>
              </a:solidFill>
              <a:effectLst/>
              <a:latin typeface="-apple-syste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046A3-10DF-41F3-8320-AA8BD7BB4921}"/>
              </a:ext>
            </a:extLst>
          </p:cNvPr>
          <p:cNvSpPr txBox="1"/>
          <p:nvPr/>
        </p:nvSpPr>
        <p:spPr>
          <a:xfrm>
            <a:off x="727193" y="5022006"/>
            <a:ext cx="10327903" cy="1443355"/>
          </a:xfrm>
          <a:prstGeom prst="roundRect">
            <a:avLst>
              <a:gd name="adj" fmla="val 7509"/>
            </a:avLst>
          </a:prstGeom>
          <a:noFill/>
          <a:ln w="12700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lIns="192000" tIns="48000" bIns="4800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50000"/>
              </a:lnSpc>
              <a:defRPr sz="1200" b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lvl="1" defTabSz="1219170" latinLnBrk="0">
              <a:lnSpc>
                <a:spcPct val="150000"/>
              </a:lnSpc>
              <a:buClr>
                <a:srgbClr val="000000"/>
              </a:buClr>
            </a:pPr>
            <a:r>
              <a:rPr lang="en-US" altLang="ko-KR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• BPE </a:t>
            </a:r>
            <a:r>
              <a:rPr lang="ko-KR" altLang="en-US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알고리즘보다 더 정교한 토크나이징이 가능</a:t>
            </a:r>
            <a:r>
              <a:rPr lang="en-US" altLang="ko-KR" sz="1400" b="1" kern="0" dirty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(</a:t>
            </a:r>
            <a:r>
              <a:rPr lang="ko-KR" altLang="en-US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빈도가 아닌 가능성을 최대화</a:t>
            </a:r>
            <a:r>
              <a:rPr lang="en-US" altLang="ko-KR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)</a:t>
            </a:r>
          </a:p>
          <a:p>
            <a:pPr marL="0" lvl="1" defTabSz="1219170" latinLnBrk="0">
              <a:lnSpc>
                <a:spcPct val="150000"/>
              </a:lnSpc>
              <a:buClr>
                <a:srgbClr val="000000"/>
              </a:buClr>
            </a:pPr>
            <a:r>
              <a:rPr lang="en-US" altLang="ko-KR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• </a:t>
            </a:r>
            <a:r>
              <a:rPr lang="ko-KR" altLang="en-US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모든 </a:t>
            </a:r>
            <a:r>
              <a:rPr lang="en-US" altLang="ko-KR" sz="1400" b="1" kern="0" dirty="0" err="1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subword</a:t>
            </a:r>
            <a:r>
              <a:rPr lang="ko-KR" altLang="en-US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쌍을 고려하여 어휘를 구성하기 때문에</a:t>
            </a:r>
            <a:r>
              <a:rPr lang="en-US" altLang="ko-KR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, </a:t>
            </a:r>
            <a:r>
              <a:rPr lang="ko-KR" altLang="en-US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더 작은 단위의 </a:t>
            </a:r>
            <a:r>
              <a:rPr lang="en-US" altLang="ko-KR" sz="1400" b="1" kern="0" dirty="0" err="1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subword</a:t>
            </a:r>
            <a:r>
              <a:rPr lang="ko-KR" altLang="en-US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를 생성</a:t>
            </a:r>
            <a:r>
              <a:rPr lang="en-US" altLang="ko-KR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/>
            </a:r>
            <a:br>
              <a:rPr lang="en-US" altLang="ko-KR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</a:br>
            <a:r>
              <a:rPr lang="ko-KR" altLang="en-US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 </a:t>
            </a:r>
            <a:r>
              <a:rPr lang="en-US" altLang="ko-KR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Wingdings" panose="05000000000000000000" pitchFamily="2" charset="2"/>
              </a:rPr>
              <a:t> </a:t>
            </a:r>
            <a:r>
              <a:rPr lang="ko-KR" altLang="en-US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미세한 언어 구조를 포착하는 데 유리함</a:t>
            </a:r>
            <a:r>
              <a:rPr lang="en-US" altLang="ko-KR" sz="1400" b="1" kern="0" dirty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/>
            </a:r>
            <a:br>
              <a:rPr lang="en-US" altLang="ko-KR" sz="1400" b="1" kern="0" dirty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</a:br>
            <a:r>
              <a:rPr lang="en-US" altLang="ko-KR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 </a:t>
            </a:r>
            <a:r>
              <a:rPr lang="en-US" altLang="ko-KR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Wingdings" panose="05000000000000000000" pitchFamily="2" charset="2"/>
              </a:rPr>
              <a:t> OOV(out-of-vocabulary) </a:t>
            </a:r>
            <a:r>
              <a:rPr lang="ko-KR" altLang="en-US" sz="1400" b="1" kern="0" dirty="0" smtClean="0">
                <a:solidFill>
                  <a:srgbClr val="8694B1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Wingdings" panose="05000000000000000000" pitchFamily="2" charset="2"/>
              </a:rPr>
              <a:t>단어에 대한 대응을 더 유연하게 처리 가능</a:t>
            </a:r>
            <a:endParaRPr lang="en-US" altLang="ko-KR" sz="1400" b="1" kern="0" dirty="0" smtClean="0">
              <a:solidFill>
                <a:srgbClr val="8694B1">
                  <a:lumMod val="50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7200" y="4543600"/>
            <a:ext cx="6062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i="0" dirty="0" smtClean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✔ </a:t>
            </a:r>
            <a:r>
              <a:rPr lang="en-US" altLang="ko-KR" b="1" i="0" dirty="0" err="1" smtClean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WordPiece</a:t>
            </a:r>
            <a:r>
              <a:rPr lang="en-US" altLang="ko-KR" b="1" i="0" dirty="0" smtClean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 tokenizer </a:t>
            </a:r>
            <a:r>
              <a:rPr lang="ko-KR" altLang="en-US" b="1" i="0" dirty="0" smtClean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알고리즘 장점</a:t>
            </a:r>
            <a:endParaRPr lang="en-US" altLang="ko-KR" b="1" i="0" dirty="0">
              <a:solidFill>
                <a:schemeClr val="bg2">
                  <a:lumMod val="50000"/>
                </a:schemeClr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1084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nit Simple Updated">
  <a:themeElements>
    <a:clrScheme name="Simple Light">
      <a:dk1>
        <a:srgbClr val="2E4486"/>
      </a:dk1>
      <a:lt1>
        <a:srgbClr val="00C9EA"/>
      </a:lt1>
      <a:dk2>
        <a:srgbClr val="8694B1"/>
      </a:dk2>
      <a:lt2>
        <a:srgbClr val="0F1B30"/>
      </a:lt2>
      <a:accent1>
        <a:srgbClr val="7292FD"/>
      </a:accent1>
      <a:accent2>
        <a:srgbClr val="FF50A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Lunit Simple Updated">
  <a:themeElements>
    <a:clrScheme name="Simple Light">
      <a:dk1>
        <a:srgbClr val="2E4486"/>
      </a:dk1>
      <a:lt1>
        <a:srgbClr val="00C9EA"/>
      </a:lt1>
      <a:dk2>
        <a:srgbClr val="8694B1"/>
      </a:dk2>
      <a:lt2>
        <a:srgbClr val="0F1B30"/>
      </a:lt2>
      <a:accent1>
        <a:srgbClr val="7292FD"/>
      </a:accent1>
      <a:accent2>
        <a:srgbClr val="FF50A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874</Words>
  <Application>Microsoft Office PowerPoint</Application>
  <PresentationFormat>와이드스크린</PresentationFormat>
  <Paragraphs>294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4" baseType="lpstr">
      <vt:lpstr>-apple-system</vt:lpstr>
      <vt:lpstr>HY헤드라인M</vt:lpstr>
      <vt:lpstr>Noto Sans</vt:lpstr>
      <vt:lpstr>Proxima Nova</vt:lpstr>
      <vt:lpstr>맑은 고딕</vt:lpstr>
      <vt:lpstr>청정원명조 B</vt:lpstr>
      <vt:lpstr>Arial</vt:lpstr>
      <vt:lpstr>Calibri</vt:lpstr>
      <vt:lpstr>Cambria Math</vt:lpstr>
      <vt:lpstr>Wingdings</vt:lpstr>
      <vt:lpstr>Lunit Simple Updated</vt:lpstr>
      <vt:lpstr>2_Lunit Simple Updated</vt:lpstr>
      <vt:lpstr>Tokenizer 알고리즘 Byte Pair Encoding &amp; WordPiece Tokenizer</vt:lpstr>
      <vt:lpstr>PowerPoint 프레젠테이션</vt:lpstr>
      <vt:lpstr>1.BPE tokenizer 알고리즘</vt:lpstr>
      <vt:lpstr>1.BPE tokenizer 알고리즘</vt:lpstr>
      <vt:lpstr>1.BPE tokenizer 알고리즘</vt:lpstr>
      <vt:lpstr>2.BPE tokenizer 예제</vt:lpstr>
      <vt:lpstr>2.BPE tokenizer 예제</vt:lpstr>
      <vt:lpstr>2.BPE tokenizer 예제</vt:lpstr>
      <vt:lpstr>1. WordPiece tokenizer 알고리즘</vt:lpstr>
      <vt:lpstr>1. WordPiece tokenizer 알고리즘</vt:lpstr>
      <vt:lpstr>2. WordPiece tokenizer 예제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Tokenizer 알고리즘 Byte</dc:title>
  <dc:creator>DYKIM</dc:creator>
  <cp:lastModifiedBy>Windows 사용자</cp:lastModifiedBy>
  <cp:revision>60</cp:revision>
  <dcterms:created xsi:type="dcterms:W3CDTF">2023-06-25T11:39:34Z</dcterms:created>
  <dcterms:modified xsi:type="dcterms:W3CDTF">2023-06-27T01:20:50Z</dcterms:modified>
</cp:coreProperties>
</file>