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2"/>
  </p:notesMasterIdLst>
  <p:sldIdLst>
    <p:sldId id="257" r:id="rId2"/>
    <p:sldId id="258" r:id="rId3"/>
    <p:sldId id="259" r:id="rId4"/>
    <p:sldId id="293" r:id="rId5"/>
    <p:sldId id="294" r:id="rId6"/>
    <p:sldId id="270" r:id="rId7"/>
    <p:sldId id="295" r:id="rId8"/>
    <p:sldId id="296" r:id="rId9"/>
    <p:sldId id="297" r:id="rId10"/>
    <p:sldId id="298" r:id="rId11"/>
    <p:sldId id="299" r:id="rId12"/>
    <p:sldId id="300" r:id="rId13"/>
    <p:sldId id="274" r:id="rId14"/>
    <p:sldId id="301" r:id="rId15"/>
    <p:sldId id="302" r:id="rId16"/>
    <p:sldId id="303" r:id="rId17"/>
    <p:sldId id="284" r:id="rId18"/>
    <p:sldId id="285" r:id="rId19"/>
    <p:sldId id="304" r:id="rId20"/>
    <p:sldId id="287" r:id="rId21"/>
    <p:sldId id="305" r:id="rId22"/>
    <p:sldId id="273" r:id="rId23"/>
    <p:sldId id="275" r:id="rId24"/>
    <p:sldId id="276" r:id="rId25"/>
    <p:sldId id="268" r:id="rId26"/>
    <p:sldId id="269" r:id="rId27"/>
    <p:sldId id="280" r:id="rId28"/>
    <p:sldId id="271" r:id="rId29"/>
    <p:sldId id="282" r:id="rId30"/>
    <p:sldId id="272" r:id="rId31"/>
    <p:sldId id="277" r:id="rId32"/>
    <p:sldId id="278" r:id="rId33"/>
    <p:sldId id="279" r:id="rId34"/>
    <p:sldId id="283" r:id="rId35"/>
    <p:sldId id="281" r:id="rId36"/>
    <p:sldId id="292" r:id="rId37"/>
    <p:sldId id="286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89"/>
    <a:srgbClr val="FF8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3848" autoAdjust="0"/>
  </p:normalViewPr>
  <p:slideViewPr>
    <p:cSldViewPr snapToGrid="0" snapToObjects="1">
      <p:cViewPr varScale="1">
        <p:scale>
          <a:sx n="50" d="100"/>
          <a:sy n="50" d="100"/>
        </p:scale>
        <p:origin x="48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E6AD-7529-46B8-97FF-39AA93E0DE51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82A6-C967-4BF9-BAE4-B67F69D3E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1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 내용</a:t>
            </a:r>
            <a:r>
              <a:rPr lang="en-US" altLang="ko-KR" dirty="0"/>
              <a:t> 3</a:t>
            </a:r>
            <a:r>
              <a:rPr lang="ko-KR" altLang="en-US" dirty="0"/>
              <a:t>번에서는 위 표와 같은 여러 모델의 장단점과 특징의 요약을 얘기하고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B53C-2BA6-468B-B9B9-CCB516CB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6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8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8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6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6CE7A7-85E2-5B0F-BBBF-6E64166C091E}"/>
              </a:ext>
            </a:extLst>
          </p:cNvPr>
          <p:cNvGrpSpPr/>
          <p:nvPr userDrawn="1"/>
        </p:nvGrpSpPr>
        <p:grpSpPr>
          <a:xfrm>
            <a:off x="197224" y="143431"/>
            <a:ext cx="11788588" cy="6571135"/>
            <a:chOff x="197224" y="143431"/>
            <a:chExt cx="11788588" cy="6571135"/>
          </a:xfrm>
        </p:grpSpPr>
        <p:sp>
          <p:nvSpPr>
            <p:cNvPr id="8" name="사각형: 둥근 모서리 5">
              <a:extLst>
                <a:ext uri="{FF2B5EF4-FFF2-40B4-BE49-F238E27FC236}">
                  <a16:creationId xmlns:a16="http://schemas.microsoft.com/office/drawing/2014/main" id="{C9EEDBBF-1092-A85E-5E3B-212707D08A39}"/>
                </a:ext>
              </a:extLst>
            </p:cNvPr>
            <p:cNvSpPr/>
            <p:nvPr/>
          </p:nvSpPr>
          <p:spPr>
            <a:xfrm>
              <a:off x="197224" y="143436"/>
              <a:ext cx="11788588" cy="6571130"/>
            </a:xfrm>
            <a:prstGeom prst="roundRect">
              <a:avLst>
                <a:gd name="adj" fmla="val 2559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FF8961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6">
              <a:extLst>
                <a:ext uri="{FF2B5EF4-FFF2-40B4-BE49-F238E27FC236}">
                  <a16:creationId xmlns:a16="http://schemas.microsoft.com/office/drawing/2014/main" id="{B839DC22-4205-FEC5-119A-C6498F79A6F7}"/>
                </a:ext>
              </a:extLst>
            </p:cNvPr>
            <p:cNvSpPr/>
            <p:nvPr/>
          </p:nvSpPr>
          <p:spPr>
            <a:xfrm rot="16200000">
              <a:off x="-2903924" y="3244579"/>
              <a:ext cx="6571129" cy="368833"/>
            </a:xfrm>
            <a:prstGeom prst="round2SameRect">
              <a:avLst>
                <a:gd name="adj1" fmla="val 31250"/>
                <a:gd name="adj2" fmla="val 0"/>
              </a:avLst>
            </a:prstGeom>
            <a:solidFill>
              <a:srgbClr val="FF89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35">
              <a:extLst>
                <a:ext uri="{FF2B5EF4-FFF2-40B4-BE49-F238E27FC236}">
                  <a16:creationId xmlns:a16="http://schemas.microsoft.com/office/drawing/2014/main" id="{A1E31488-6074-50C6-F7ED-55DDB612981E}"/>
                </a:ext>
              </a:extLst>
            </p:cNvPr>
            <p:cNvSpPr/>
            <p:nvPr/>
          </p:nvSpPr>
          <p:spPr>
            <a:xfrm>
              <a:off x="269691" y="295778"/>
              <a:ext cx="220013" cy="198997"/>
            </a:xfrm>
            <a:custGeom>
              <a:avLst/>
              <a:gdLst>
                <a:gd name="connsiteX0" fmla="*/ 686432 w 723539"/>
                <a:gd name="connsiteY0" fmla="*/ 33534 h 654424"/>
                <a:gd name="connsiteX1" fmla="*/ 712671 w 723539"/>
                <a:gd name="connsiteY1" fmla="*/ 44403 h 654424"/>
                <a:gd name="connsiteX2" fmla="*/ 712671 w 723539"/>
                <a:gd name="connsiteY2" fmla="*/ 96881 h 654424"/>
                <a:gd name="connsiteX3" fmla="*/ 622024 w 723539"/>
                <a:gd name="connsiteY3" fmla="*/ 187527 h 654424"/>
                <a:gd name="connsiteX4" fmla="*/ 598542 w 723539"/>
                <a:gd name="connsiteY4" fmla="*/ 144265 h 654424"/>
                <a:gd name="connsiteX5" fmla="*/ 581268 w 723539"/>
                <a:gd name="connsiteY5" fmla="*/ 123329 h 654424"/>
                <a:gd name="connsiteX6" fmla="*/ 660193 w 723539"/>
                <a:gd name="connsiteY6" fmla="*/ 44403 h 654424"/>
                <a:gd name="connsiteX7" fmla="*/ 686432 w 723539"/>
                <a:gd name="connsiteY7" fmla="*/ 33534 h 654424"/>
                <a:gd name="connsiteX8" fmla="*/ 327212 w 723539"/>
                <a:gd name="connsiteY8" fmla="*/ 0 h 654424"/>
                <a:gd name="connsiteX9" fmla="*/ 558586 w 723539"/>
                <a:gd name="connsiteY9" fmla="*/ 95839 h 654424"/>
                <a:gd name="connsiteX10" fmla="*/ 581268 w 723539"/>
                <a:gd name="connsiteY10" fmla="*/ 123329 h 654424"/>
                <a:gd name="connsiteX11" fmla="*/ 324352 w 723539"/>
                <a:gd name="connsiteY11" fmla="*/ 380244 h 654424"/>
                <a:gd name="connsiteX12" fmla="*/ 209950 w 723539"/>
                <a:gd name="connsiteY12" fmla="*/ 265841 h 654424"/>
                <a:gd name="connsiteX13" fmla="*/ 157473 w 723539"/>
                <a:gd name="connsiteY13" fmla="*/ 265841 h 654424"/>
                <a:gd name="connsiteX14" fmla="*/ 157473 w 723539"/>
                <a:gd name="connsiteY14" fmla="*/ 318318 h 654424"/>
                <a:gd name="connsiteX15" fmla="*/ 296317 w 723539"/>
                <a:gd name="connsiteY15" fmla="*/ 457162 h 654424"/>
                <a:gd name="connsiteX16" fmla="*/ 322556 w 723539"/>
                <a:gd name="connsiteY16" fmla="*/ 468031 h 654424"/>
                <a:gd name="connsiteX17" fmla="*/ 325098 w 723539"/>
                <a:gd name="connsiteY17" fmla="*/ 466977 h 654424"/>
                <a:gd name="connsiteX18" fmla="*/ 326586 w 723539"/>
                <a:gd name="connsiteY18" fmla="*/ 467594 h 654424"/>
                <a:gd name="connsiteX19" fmla="*/ 352825 w 723539"/>
                <a:gd name="connsiteY19" fmla="*/ 456725 h 654424"/>
                <a:gd name="connsiteX20" fmla="*/ 622024 w 723539"/>
                <a:gd name="connsiteY20" fmla="*/ 187527 h 654424"/>
                <a:gd name="connsiteX21" fmla="*/ 628710 w 723539"/>
                <a:gd name="connsiteY21" fmla="*/ 199847 h 654424"/>
                <a:gd name="connsiteX22" fmla="*/ 654424 w 723539"/>
                <a:gd name="connsiteY22" fmla="*/ 327212 h 654424"/>
                <a:gd name="connsiteX23" fmla="*/ 327212 w 723539"/>
                <a:gd name="connsiteY23" fmla="*/ 654424 h 654424"/>
                <a:gd name="connsiteX24" fmla="*/ 0 w 723539"/>
                <a:gd name="connsiteY24" fmla="*/ 327212 h 654424"/>
                <a:gd name="connsiteX25" fmla="*/ 327212 w 723539"/>
                <a:gd name="connsiteY25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3539" h="654424">
                  <a:moveTo>
                    <a:pt x="686432" y="33534"/>
                  </a:moveTo>
                  <a:cubicBezTo>
                    <a:pt x="695928" y="33534"/>
                    <a:pt x="705425" y="37158"/>
                    <a:pt x="712671" y="44403"/>
                  </a:cubicBezTo>
                  <a:cubicBezTo>
                    <a:pt x="727162" y="58895"/>
                    <a:pt x="727162" y="82389"/>
                    <a:pt x="712671" y="96881"/>
                  </a:cubicBezTo>
                  <a:lnTo>
                    <a:pt x="622024" y="187527"/>
                  </a:lnTo>
                  <a:lnTo>
                    <a:pt x="598542" y="144265"/>
                  </a:lnTo>
                  <a:lnTo>
                    <a:pt x="581268" y="123329"/>
                  </a:lnTo>
                  <a:lnTo>
                    <a:pt x="660193" y="44403"/>
                  </a:lnTo>
                  <a:cubicBezTo>
                    <a:pt x="667439" y="37158"/>
                    <a:pt x="676936" y="33534"/>
                    <a:pt x="686432" y="33534"/>
                  </a:cubicBezTo>
                  <a:close/>
                  <a:moveTo>
                    <a:pt x="327212" y="0"/>
                  </a:moveTo>
                  <a:cubicBezTo>
                    <a:pt x="417569" y="0"/>
                    <a:pt x="499372" y="36625"/>
                    <a:pt x="558586" y="95839"/>
                  </a:cubicBezTo>
                  <a:lnTo>
                    <a:pt x="581268" y="123329"/>
                  </a:lnTo>
                  <a:lnTo>
                    <a:pt x="324352" y="380244"/>
                  </a:lnTo>
                  <a:lnTo>
                    <a:pt x="209950" y="265841"/>
                  </a:lnTo>
                  <a:cubicBezTo>
                    <a:pt x="195459" y="251349"/>
                    <a:pt x="171964" y="251349"/>
                    <a:pt x="157473" y="265841"/>
                  </a:cubicBezTo>
                  <a:cubicBezTo>
                    <a:pt x="142981" y="280332"/>
                    <a:pt x="142981" y="303827"/>
                    <a:pt x="157473" y="318318"/>
                  </a:cubicBezTo>
                  <a:lnTo>
                    <a:pt x="296317" y="457162"/>
                  </a:lnTo>
                  <a:cubicBezTo>
                    <a:pt x="303563" y="464408"/>
                    <a:pt x="313059" y="468031"/>
                    <a:pt x="322556" y="468031"/>
                  </a:cubicBezTo>
                  <a:lnTo>
                    <a:pt x="325098" y="466977"/>
                  </a:lnTo>
                  <a:lnTo>
                    <a:pt x="326586" y="467594"/>
                  </a:lnTo>
                  <a:cubicBezTo>
                    <a:pt x="336082" y="467594"/>
                    <a:pt x="345579" y="463971"/>
                    <a:pt x="352825" y="456725"/>
                  </a:cubicBezTo>
                  <a:lnTo>
                    <a:pt x="622024" y="187527"/>
                  </a:lnTo>
                  <a:lnTo>
                    <a:pt x="628710" y="199847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 userDrawn="1"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5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남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16CE7A7-85E2-5B0F-BBBF-6E64166C091E}"/>
              </a:ext>
            </a:extLst>
          </p:cNvPr>
          <p:cNvGrpSpPr/>
          <p:nvPr userDrawn="1"/>
        </p:nvGrpSpPr>
        <p:grpSpPr>
          <a:xfrm>
            <a:off x="197224" y="143431"/>
            <a:ext cx="11788588" cy="6571135"/>
            <a:chOff x="197224" y="143431"/>
            <a:chExt cx="11788588" cy="6571135"/>
          </a:xfrm>
        </p:grpSpPr>
        <p:sp>
          <p:nvSpPr>
            <p:cNvPr id="8" name="사각형: 둥근 모서리 5">
              <a:extLst>
                <a:ext uri="{FF2B5EF4-FFF2-40B4-BE49-F238E27FC236}">
                  <a16:creationId xmlns:a16="http://schemas.microsoft.com/office/drawing/2014/main" id="{C9EEDBBF-1092-A85E-5E3B-212707D08A39}"/>
                </a:ext>
              </a:extLst>
            </p:cNvPr>
            <p:cNvSpPr/>
            <p:nvPr/>
          </p:nvSpPr>
          <p:spPr>
            <a:xfrm>
              <a:off x="197224" y="143436"/>
              <a:ext cx="11788588" cy="6571130"/>
            </a:xfrm>
            <a:prstGeom prst="roundRect">
              <a:avLst>
                <a:gd name="adj" fmla="val 2559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FF8961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6">
              <a:extLst>
                <a:ext uri="{FF2B5EF4-FFF2-40B4-BE49-F238E27FC236}">
                  <a16:creationId xmlns:a16="http://schemas.microsoft.com/office/drawing/2014/main" id="{B839DC22-4205-FEC5-119A-C6498F79A6F7}"/>
                </a:ext>
              </a:extLst>
            </p:cNvPr>
            <p:cNvSpPr/>
            <p:nvPr/>
          </p:nvSpPr>
          <p:spPr>
            <a:xfrm rot="16200000">
              <a:off x="-2903924" y="3244579"/>
              <a:ext cx="6571129" cy="368833"/>
            </a:xfrm>
            <a:prstGeom prst="round2SameRect">
              <a:avLst>
                <a:gd name="adj1" fmla="val 3125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35">
              <a:extLst>
                <a:ext uri="{FF2B5EF4-FFF2-40B4-BE49-F238E27FC236}">
                  <a16:creationId xmlns:a16="http://schemas.microsoft.com/office/drawing/2014/main" id="{A1E31488-6074-50C6-F7ED-55DDB612981E}"/>
                </a:ext>
              </a:extLst>
            </p:cNvPr>
            <p:cNvSpPr/>
            <p:nvPr/>
          </p:nvSpPr>
          <p:spPr>
            <a:xfrm>
              <a:off x="269691" y="295778"/>
              <a:ext cx="220013" cy="198997"/>
            </a:xfrm>
            <a:custGeom>
              <a:avLst/>
              <a:gdLst>
                <a:gd name="connsiteX0" fmla="*/ 686432 w 723539"/>
                <a:gd name="connsiteY0" fmla="*/ 33534 h 654424"/>
                <a:gd name="connsiteX1" fmla="*/ 712671 w 723539"/>
                <a:gd name="connsiteY1" fmla="*/ 44403 h 654424"/>
                <a:gd name="connsiteX2" fmla="*/ 712671 w 723539"/>
                <a:gd name="connsiteY2" fmla="*/ 96881 h 654424"/>
                <a:gd name="connsiteX3" fmla="*/ 622024 w 723539"/>
                <a:gd name="connsiteY3" fmla="*/ 187527 h 654424"/>
                <a:gd name="connsiteX4" fmla="*/ 598542 w 723539"/>
                <a:gd name="connsiteY4" fmla="*/ 144265 h 654424"/>
                <a:gd name="connsiteX5" fmla="*/ 581268 w 723539"/>
                <a:gd name="connsiteY5" fmla="*/ 123329 h 654424"/>
                <a:gd name="connsiteX6" fmla="*/ 660193 w 723539"/>
                <a:gd name="connsiteY6" fmla="*/ 44403 h 654424"/>
                <a:gd name="connsiteX7" fmla="*/ 686432 w 723539"/>
                <a:gd name="connsiteY7" fmla="*/ 33534 h 654424"/>
                <a:gd name="connsiteX8" fmla="*/ 327212 w 723539"/>
                <a:gd name="connsiteY8" fmla="*/ 0 h 654424"/>
                <a:gd name="connsiteX9" fmla="*/ 558586 w 723539"/>
                <a:gd name="connsiteY9" fmla="*/ 95839 h 654424"/>
                <a:gd name="connsiteX10" fmla="*/ 581268 w 723539"/>
                <a:gd name="connsiteY10" fmla="*/ 123329 h 654424"/>
                <a:gd name="connsiteX11" fmla="*/ 324352 w 723539"/>
                <a:gd name="connsiteY11" fmla="*/ 380244 h 654424"/>
                <a:gd name="connsiteX12" fmla="*/ 209950 w 723539"/>
                <a:gd name="connsiteY12" fmla="*/ 265841 h 654424"/>
                <a:gd name="connsiteX13" fmla="*/ 157473 w 723539"/>
                <a:gd name="connsiteY13" fmla="*/ 265841 h 654424"/>
                <a:gd name="connsiteX14" fmla="*/ 157473 w 723539"/>
                <a:gd name="connsiteY14" fmla="*/ 318318 h 654424"/>
                <a:gd name="connsiteX15" fmla="*/ 296317 w 723539"/>
                <a:gd name="connsiteY15" fmla="*/ 457162 h 654424"/>
                <a:gd name="connsiteX16" fmla="*/ 322556 w 723539"/>
                <a:gd name="connsiteY16" fmla="*/ 468031 h 654424"/>
                <a:gd name="connsiteX17" fmla="*/ 325098 w 723539"/>
                <a:gd name="connsiteY17" fmla="*/ 466977 h 654424"/>
                <a:gd name="connsiteX18" fmla="*/ 326586 w 723539"/>
                <a:gd name="connsiteY18" fmla="*/ 467594 h 654424"/>
                <a:gd name="connsiteX19" fmla="*/ 352825 w 723539"/>
                <a:gd name="connsiteY19" fmla="*/ 456725 h 654424"/>
                <a:gd name="connsiteX20" fmla="*/ 622024 w 723539"/>
                <a:gd name="connsiteY20" fmla="*/ 187527 h 654424"/>
                <a:gd name="connsiteX21" fmla="*/ 628710 w 723539"/>
                <a:gd name="connsiteY21" fmla="*/ 199847 h 654424"/>
                <a:gd name="connsiteX22" fmla="*/ 654424 w 723539"/>
                <a:gd name="connsiteY22" fmla="*/ 327212 h 654424"/>
                <a:gd name="connsiteX23" fmla="*/ 327212 w 723539"/>
                <a:gd name="connsiteY23" fmla="*/ 654424 h 654424"/>
                <a:gd name="connsiteX24" fmla="*/ 0 w 723539"/>
                <a:gd name="connsiteY24" fmla="*/ 327212 h 654424"/>
                <a:gd name="connsiteX25" fmla="*/ 327212 w 723539"/>
                <a:gd name="connsiteY25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3539" h="654424">
                  <a:moveTo>
                    <a:pt x="686432" y="33534"/>
                  </a:moveTo>
                  <a:cubicBezTo>
                    <a:pt x="695928" y="33534"/>
                    <a:pt x="705425" y="37158"/>
                    <a:pt x="712671" y="44403"/>
                  </a:cubicBezTo>
                  <a:cubicBezTo>
                    <a:pt x="727162" y="58895"/>
                    <a:pt x="727162" y="82389"/>
                    <a:pt x="712671" y="96881"/>
                  </a:cubicBezTo>
                  <a:lnTo>
                    <a:pt x="622024" y="187527"/>
                  </a:lnTo>
                  <a:lnTo>
                    <a:pt x="598542" y="144265"/>
                  </a:lnTo>
                  <a:lnTo>
                    <a:pt x="581268" y="123329"/>
                  </a:lnTo>
                  <a:lnTo>
                    <a:pt x="660193" y="44403"/>
                  </a:lnTo>
                  <a:cubicBezTo>
                    <a:pt x="667439" y="37158"/>
                    <a:pt x="676936" y="33534"/>
                    <a:pt x="686432" y="33534"/>
                  </a:cubicBezTo>
                  <a:close/>
                  <a:moveTo>
                    <a:pt x="327212" y="0"/>
                  </a:moveTo>
                  <a:cubicBezTo>
                    <a:pt x="417569" y="0"/>
                    <a:pt x="499372" y="36625"/>
                    <a:pt x="558586" y="95839"/>
                  </a:cubicBezTo>
                  <a:lnTo>
                    <a:pt x="581268" y="123329"/>
                  </a:lnTo>
                  <a:lnTo>
                    <a:pt x="324352" y="380244"/>
                  </a:lnTo>
                  <a:lnTo>
                    <a:pt x="209950" y="265841"/>
                  </a:lnTo>
                  <a:cubicBezTo>
                    <a:pt x="195459" y="251349"/>
                    <a:pt x="171964" y="251349"/>
                    <a:pt x="157473" y="265841"/>
                  </a:cubicBezTo>
                  <a:cubicBezTo>
                    <a:pt x="142981" y="280332"/>
                    <a:pt x="142981" y="303827"/>
                    <a:pt x="157473" y="318318"/>
                  </a:cubicBezTo>
                  <a:lnTo>
                    <a:pt x="296317" y="457162"/>
                  </a:lnTo>
                  <a:cubicBezTo>
                    <a:pt x="303563" y="464408"/>
                    <a:pt x="313059" y="468031"/>
                    <a:pt x="322556" y="468031"/>
                  </a:cubicBezTo>
                  <a:lnTo>
                    <a:pt x="325098" y="466977"/>
                  </a:lnTo>
                  <a:lnTo>
                    <a:pt x="326586" y="467594"/>
                  </a:lnTo>
                  <a:cubicBezTo>
                    <a:pt x="336082" y="467594"/>
                    <a:pt x="345579" y="463971"/>
                    <a:pt x="352825" y="456725"/>
                  </a:cubicBezTo>
                  <a:lnTo>
                    <a:pt x="622024" y="187527"/>
                  </a:lnTo>
                  <a:lnTo>
                    <a:pt x="628710" y="199847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 userDrawn="1"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7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8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27.xml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slide" Target="slide2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slide" Target="slide3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slide" Target="slide35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B23C567-FD03-A120-C546-F40295182F5A}"/>
              </a:ext>
            </a:extLst>
          </p:cNvPr>
          <p:cNvSpPr/>
          <p:nvPr/>
        </p:nvSpPr>
        <p:spPr>
          <a:xfrm>
            <a:off x="0" y="0"/>
            <a:ext cx="6056768" cy="392240"/>
          </a:xfrm>
          <a:prstGeom prst="rect">
            <a:avLst/>
          </a:prstGeom>
          <a:solidFill>
            <a:srgbClr val="FF8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2668132" y="2896547"/>
            <a:ext cx="1178182" cy="183450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>
              <a:defRPr/>
            </a:pPr>
            <a:r>
              <a:rPr lang="en-US" altLang="ko-KR" sz="900" b="1" dirty="0">
                <a:solidFill>
                  <a:prstClr val="white"/>
                </a:solidFill>
              </a:rPr>
              <a:t>Computer vision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1855101" y="3066009"/>
            <a:ext cx="84817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Franklin Gothic Demi" panose="020B0703020102020204" pitchFamily="34" charset="0"/>
              </a:rPr>
              <a:t>CRNN, YOLO v1 </a:t>
            </a:r>
            <a:r>
              <a:rPr lang="ko-KR" altLang="en-US" sz="32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Franklin Gothic Demi" panose="020B0703020102020204" pitchFamily="34" charset="0"/>
              </a:rPr>
              <a:t>모델</a:t>
            </a:r>
            <a:r>
              <a:rPr lang="en-US" altLang="ko-KR" sz="32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32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Franklin Gothic Demi" panose="020B0703020102020204" pitchFamily="34" charset="0"/>
              </a:rPr>
              <a:t>논문 리뷰 및</a:t>
            </a:r>
            <a:r>
              <a:rPr lang="en-US" altLang="ko-KR" sz="32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Franklin Gothic Demi" panose="020B0703020102020204" pitchFamily="34" charset="0"/>
              </a:rPr>
              <a:t> </a:t>
            </a:r>
            <a:r>
              <a:rPr lang="ko-KR" altLang="en-US" sz="32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Franklin Gothic Demi" panose="020B0703020102020204" pitchFamily="34" charset="0"/>
              </a:rPr>
              <a:t>구현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07740" y="3741658"/>
            <a:ext cx="4188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Prepared by </a:t>
            </a:r>
            <a:r>
              <a:rPr lang="ko-KR" altLang="en-US" sz="1200" b="1" kern="0" dirty="0" err="1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한형진</a:t>
            </a:r>
            <a:r>
              <a:rPr lang="en-US" altLang="ko-KR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1200" b="1" kern="0" dirty="0" err="1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나창대</a:t>
            </a:r>
            <a:r>
              <a:rPr lang="en-US" altLang="ko-KR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1200" b="1" kern="0" dirty="0" err="1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김다연</a:t>
            </a:r>
            <a:r>
              <a:rPr lang="en-US" altLang="ko-KR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이현준</a:t>
            </a:r>
            <a:r>
              <a:rPr lang="en-US" altLang="ko-KR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김준호</a:t>
            </a:r>
            <a:r>
              <a:rPr lang="en-US" altLang="ko-KR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, </a:t>
            </a:r>
            <a:r>
              <a:rPr lang="ko-KR" altLang="en-US" sz="1200" b="1" kern="0" dirty="0">
                <a:ln w="158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anose="020B0703020102020204" pitchFamily="34" charset="0"/>
              </a:rPr>
              <a:t>박성민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7" name="자유형: 도형 4">
            <a:extLst>
              <a:ext uri="{FF2B5EF4-FFF2-40B4-BE49-F238E27FC236}">
                <a16:creationId xmlns:a16="http://schemas.microsoft.com/office/drawing/2014/main" id="{BB23C567-FD03-A120-C546-F40295182F5A}"/>
              </a:ext>
            </a:extLst>
          </p:cNvPr>
          <p:cNvSpPr/>
          <p:nvPr/>
        </p:nvSpPr>
        <p:spPr>
          <a:xfrm>
            <a:off x="6056768" y="0"/>
            <a:ext cx="6135232" cy="392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4">
            <a:extLst>
              <a:ext uri="{FF2B5EF4-FFF2-40B4-BE49-F238E27FC236}">
                <a16:creationId xmlns:a16="http://schemas.microsoft.com/office/drawing/2014/main" id="{BB23C567-FD03-A120-C546-F40295182F5A}"/>
              </a:ext>
            </a:extLst>
          </p:cNvPr>
          <p:cNvSpPr/>
          <p:nvPr/>
        </p:nvSpPr>
        <p:spPr>
          <a:xfrm rot="13365320">
            <a:off x="5912739" y="52114"/>
            <a:ext cx="266281" cy="288007"/>
          </a:xfrm>
          <a:prstGeom prst="rtTriangle">
            <a:avLst/>
          </a:prstGeom>
          <a:solidFill>
            <a:srgbClr val="FF8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6925"/>
            <a:ext cx="6646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_1-4. Experiments(VOC 2007 Error Analysis)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3954" y="4162428"/>
            <a:ext cx="108221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VOC 2007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의 결과를 자세히 분석 </a:t>
            </a: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와 </a:t>
            </a: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Fast R-CNN 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비교 </a:t>
            </a:r>
            <a:endParaRPr lang="en-US" altLang="ko-KR" sz="1600" b="1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sz="1400">
                <a:solidFill>
                  <a:srgbClr val="070707"/>
                </a:solidFill>
                <a:latin typeface="+mn-ea"/>
              </a:rPr>
              <a:t>비교군인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Fast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PASCAL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에서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가장 높은 성능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을 보이는 검출기 중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하나 임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YOLO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객체를 올바르게 지역화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객체의 위치를 파악하는 것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하는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데 어려움이 있음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지역화 오류는 </a:t>
            </a:r>
            <a:r>
              <a:rPr lang="en-US" altLang="ko-KR" sz="1400" dirty="0">
                <a:latin typeface="+mn-ea"/>
              </a:rPr>
              <a:t>YOLO</a:t>
            </a:r>
            <a:r>
              <a:rPr lang="ko-KR" altLang="en-US" sz="1400" dirty="0">
                <a:latin typeface="+mn-ea"/>
              </a:rPr>
              <a:t>의 다른 모든 원인을 합친 것보다 더 많은 </a:t>
            </a:r>
            <a:r>
              <a:rPr lang="ko-KR" altLang="en-US" sz="1400">
                <a:latin typeface="+mn-ea"/>
              </a:rPr>
              <a:t>비율을 차지함</a:t>
            </a:r>
            <a:r>
              <a:rPr lang="en-US" altLang="ko-KR" sz="1400">
                <a:latin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Fast R-CNN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은 지역화 오류가 훨씬 적지만 배경 오류가 훨씬 많으며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그 중 상위 </a:t>
            </a:r>
            <a:r>
              <a:rPr lang="en-US" altLang="ko-KR" sz="1400">
                <a:solidFill>
                  <a:srgbClr val="070707"/>
                </a:solidFill>
                <a:latin typeface="+mn-ea"/>
              </a:rPr>
              <a:t>13.6%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는 어떠한 객체도 포함하지 않는 거짓 양성</a:t>
            </a:r>
            <a:endParaRPr lang="en-US" altLang="ko-KR" sz="140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Fast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R-CNN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은 </a:t>
            </a:r>
            <a:r>
              <a:rPr lang="en-US" altLang="ko-KR" sz="1400" dirty="0">
                <a:latin typeface="+mn-ea"/>
              </a:rPr>
              <a:t>YOLO</a:t>
            </a:r>
            <a:r>
              <a:rPr lang="ko-KR" altLang="en-US" sz="1400" dirty="0">
                <a:latin typeface="+mn-ea"/>
              </a:rPr>
              <a:t>보다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배경 감지를 예측할 확률이 거의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배 높음</a:t>
            </a:r>
            <a:endParaRPr lang="en-US" altLang="ko-KR" sz="1600" b="1" dirty="0">
              <a:solidFill>
                <a:srgbClr val="070707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8B320-E1EE-3BBB-823C-6B8A7ED5B8B1}"/>
              </a:ext>
            </a:extLst>
          </p:cNvPr>
          <p:cNvSpPr txBox="1"/>
          <p:nvPr/>
        </p:nvSpPr>
        <p:spPr>
          <a:xfrm>
            <a:off x="5415888" y="2233812"/>
            <a:ext cx="4718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Correct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물체를 맞추고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, IOU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값도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0.5 </a:t>
            </a:r>
            <a:r>
              <a:rPr lang="ko-KR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보다 큼</a:t>
            </a:r>
            <a:endParaRPr lang="en-US" altLang="ko-KR" sz="12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Localization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물체는 맞췄으나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IOU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값이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0.1 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부터 </a:t>
            </a: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0.5</a:t>
            </a:r>
            <a:r>
              <a:rPr lang="ko-KR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사이</a:t>
            </a:r>
            <a:endParaRPr lang="en-US" altLang="ko-KR" sz="12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Similar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클래스가 유사함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, IOU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값도 </a:t>
            </a: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0.1 </a:t>
            </a:r>
            <a:r>
              <a:rPr lang="ko-KR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이상</a:t>
            </a:r>
            <a:endParaRPr lang="en-US" altLang="ko-KR" sz="12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Other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클래스가 틀리고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IOU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값은 </a:t>
            </a: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0.1 </a:t>
            </a:r>
            <a:r>
              <a:rPr lang="ko-KR" altLang="en-US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이상</a:t>
            </a:r>
            <a:endParaRPr lang="en-US" altLang="ko-KR" sz="1200" b="0" i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Background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Error : IOU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값이 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0.1 </a:t>
            </a:r>
            <a:r>
              <a:rPr lang="ko-KR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이하</a:t>
            </a:r>
            <a:r>
              <a:rPr lang="en-US" altLang="ko-K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A408A-E421-5BBA-D9A4-F03109AF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58"/>
          <a:stretch/>
        </p:blipFill>
        <p:spPr>
          <a:xfrm>
            <a:off x="1306367" y="1758932"/>
            <a:ext cx="4109521" cy="2164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6730" y="1105830"/>
            <a:ext cx="3455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>
                <a:solidFill>
                  <a:srgbClr val="070707"/>
                </a:solidFill>
                <a:latin typeface="맑은 고딕" panose="020B0503020000020004" pitchFamily="50" charset="-127"/>
              </a:rPr>
              <a:t>Fast R-CNN</a:t>
            </a:r>
            <a:r>
              <a:rPr lang="ko-KR" altLang="en-US" sz="1600" b="1">
                <a:solidFill>
                  <a:srgbClr val="070707"/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 sz="1600" b="1">
                <a:solidFill>
                  <a:srgbClr val="070707"/>
                </a:solidFill>
                <a:latin typeface="맑은 고딕" panose="020B0503020000020004" pitchFamily="50" charset="-127"/>
              </a:rPr>
              <a:t>YOLO Error </a:t>
            </a:r>
            <a:r>
              <a:rPr lang="ko-KR" altLang="en-US" sz="1600" b="1">
                <a:solidFill>
                  <a:srgbClr val="070707"/>
                </a:solidFill>
                <a:latin typeface="맑은 고딕" panose="020B0503020000020004" pitchFamily="50" charset="-127"/>
              </a:rPr>
              <a:t>분석</a:t>
            </a:r>
            <a:endParaRPr lang="en-US" altLang="ko-KR" sz="1600" b="1">
              <a:solidFill>
                <a:srgbClr val="070707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93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6925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_1-4</a:t>
            </a: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. Experiments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3954" y="1171052"/>
            <a:ext cx="1082210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와 </a:t>
            </a: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Fast R-CNN 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결합</a:t>
            </a:r>
            <a:endParaRPr lang="en-US" altLang="ko-KR" sz="1600" b="1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Fast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보다 훨씬 적은 배경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오류를 발생시킴</a:t>
            </a:r>
            <a:endParaRPr lang="en-US" altLang="ko-KR" sz="1400">
              <a:solidFill>
                <a:srgbClr val="070707"/>
              </a:solidFill>
              <a:latin typeface="+mn-ea"/>
            </a:endParaRPr>
          </a:p>
          <a:p>
            <a:pPr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>
                <a:solidFill>
                  <a:srgbClr val="070707"/>
                </a:solidFill>
                <a:latin typeface="+mn-ea"/>
              </a:rPr>
              <a:t>Fast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의 배경 검출 오류를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사용하여 제거함으로써 성능을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크게 향상시킴</a:t>
            </a:r>
            <a:r>
              <a:rPr lang="en-US" altLang="ko-KR" sz="1400">
                <a:solidFill>
                  <a:srgbClr val="070707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따라서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Fast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이 예측하는 </a:t>
            </a:r>
            <a:r>
              <a:rPr lang="ko-KR" altLang="en-US" sz="1400" dirty="0" err="1">
                <a:solidFill>
                  <a:srgbClr val="070707"/>
                </a:solidFill>
                <a:latin typeface="+mn-ea"/>
              </a:rPr>
              <a:t>바운딩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 박스에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도 비슷하게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예측하는지 확인함</a:t>
            </a:r>
            <a:endParaRPr lang="en-US" altLang="ko-KR" sz="1400">
              <a:solidFill>
                <a:srgbClr val="070707"/>
              </a:solidFill>
              <a:latin typeface="+mn-ea"/>
            </a:endParaRPr>
          </a:p>
          <a:p>
            <a:pPr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Fast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R-CNN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YOLO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를 결합하였을 때 최대 정확도가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3.2%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더 높아짐</a:t>
            </a:r>
            <a:endParaRPr lang="en-US" altLang="ko-KR" sz="1400">
              <a:solidFill>
                <a:srgbClr val="070707"/>
              </a:solidFill>
              <a:latin typeface="+mn-ea"/>
            </a:endParaRPr>
          </a:p>
          <a:p>
            <a:pPr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YOLO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Fast R-CNN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결합은 단순한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앙상블이 아님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Test time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에서 다른 종류의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Error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만들기 때문에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Fast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의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성능이 향상됨</a:t>
            </a:r>
            <a:endParaRPr lang="en-US" altLang="ko-KR" sz="1400">
              <a:solidFill>
                <a:srgbClr val="070707"/>
              </a:solidFill>
              <a:latin typeface="+mn-ea"/>
            </a:endParaRPr>
          </a:p>
          <a:p>
            <a:pPr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sz="1400">
                <a:solidFill>
                  <a:srgbClr val="070707"/>
                </a:solidFill>
                <a:latin typeface="+mn-ea"/>
              </a:rPr>
              <a:t>이러한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결합은 두 모델이 각각 예측한 후 겹치는 </a:t>
            </a:r>
            <a:r>
              <a:rPr lang="ko-KR" altLang="en-US" sz="1400" dirty="0" err="1">
                <a:solidFill>
                  <a:srgbClr val="070707"/>
                </a:solidFill>
                <a:latin typeface="+mn-ea"/>
              </a:rPr>
              <a:t>바운딩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박스를 예측하기 때문에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YOLO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에게 속도 측면에서 이점이 없음</a:t>
            </a:r>
            <a:br>
              <a:rPr lang="en-US" altLang="ko-KR" sz="1400">
                <a:solidFill>
                  <a:srgbClr val="070707"/>
                </a:solidFill>
                <a:latin typeface="+mn-ea"/>
              </a:rPr>
            </a:br>
            <a:r>
              <a:rPr lang="en-US" altLang="ko-KR" sz="1400">
                <a:solidFill>
                  <a:srgbClr val="070707"/>
                </a:solidFill>
                <a:latin typeface="+mn-ea"/>
              </a:rPr>
              <a:t>    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→ </a:t>
            </a:r>
            <a:r>
              <a:rPr lang="en-US" altLang="ko-KR" sz="140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는 매우 빠르기 때문에 앙상블 모델과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Fast R-CNN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의 연산 시간과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비교하였을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때 유의미한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연산 </a:t>
            </a:r>
            <a:r>
              <a:rPr lang="ko-KR" altLang="en-US" sz="1400">
                <a:solidFill>
                  <a:srgbClr val="070707"/>
                </a:solidFill>
                <a:latin typeface="+mn-ea"/>
              </a:rPr>
              <a:t>차이는 없음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endParaRPr lang="en-US" altLang="ko-KR" sz="1400" b="1" dirty="0">
              <a:solidFill>
                <a:srgbClr val="070707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73A00D-B7B0-0CBF-B88C-6B5FF8456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66" y="4349981"/>
            <a:ext cx="5237682" cy="17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6925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_1-4. Experiments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3954" y="986038"/>
            <a:ext cx="108221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VOC 2012 Results</a:t>
            </a:r>
            <a:endParaRPr lang="en-US" altLang="ko-KR" sz="1600" b="1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 dirty="0"/>
              <a:t>VOC 2012 </a:t>
            </a:r>
            <a:r>
              <a:rPr lang="ko-KR" altLang="en-US" sz="1400" dirty="0"/>
              <a:t>테스트 세트에서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YOLO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</a:t>
            </a:r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mAP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57.9%</a:t>
            </a:r>
            <a:b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</a:br>
            <a:r>
              <a:rPr lang="ko-KR" altLang="en-US" sz="1400">
                <a:latin typeface="+mn-ea"/>
              </a:rPr>
              <a:t>→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/>
              <a:t>이는 </a:t>
            </a:r>
            <a:r>
              <a:rPr lang="ko-KR" altLang="en-US" sz="1400" dirty="0"/>
              <a:t>현재의 최첨단 기술보다는 낮으며</a:t>
            </a:r>
            <a:r>
              <a:rPr lang="en-US" altLang="ko-KR" sz="1400" dirty="0"/>
              <a:t>, </a:t>
            </a:r>
            <a:r>
              <a:rPr lang="ko-KR" altLang="en-US" sz="1400" dirty="0"/>
              <a:t>원래의 </a:t>
            </a:r>
            <a:r>
              <a:rPr lang="en-US" altLang="ko-KR" sz="1400" dirty="0"/>
              <a:t>VGG-16</a:t>
            </a:r>
            <a:r>
              <a:rPr lang="ko-KR" altLang="en-US" sz="1400" dirty="0"/>
              <a:t>을 사용한 </a:t>
            </a:r>
            <a:r>
              <a:rPr lang="en-US" altLang="ko-KR" sz="1400" dirty="0"/>
              <a:t>R-CNN</a:t>
            </a:r>
            <a:r>
              <a:rPr lang="ko-KR" altLang="en-US" sz="1400" dirty="0"/>
              <a:t>에 더 </a:t>
            </a:r>
            <a:r>
              <a:rPr lang="ko-KR" altLang="en-US" sz="1400"/>
              <a:t>가까운 성과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고양이와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기차와 같은 다른 카테고리</a:t>
            </a:r>
            <a:r>
              <a:rPr lang="ko-KR" altLang="en-US" sz="1400" dirty="0"/>
              <a:t>에서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dirty="0"/>
              <a:t>YOLO</a:t>
            </a:r>
            <a:r>
              <a:rPr lang="ko-KR" altLang="en-US" sz="1400" dirty="0"/>
              <a:t>는 더 높은 </a:t>
            </a:r>
            <a:r>
              <a:rPr lang="ko-KR" altLang="en-US" sz="1400"/>
              <a:t>성능을 보임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/>
              <a:t>Fast </a:t>
            </a:r>
            <a:r>
              <a:rPr lang="en-US" altLang="ko-KR" sz="1400" dirty="0"/>
              <a:t>R-CNN + YOLO </a:t>
            </a:r>
            <a:r>
              <a:rPr lang="ko-KR" altLang="en-US" sz="1400" dirty="0"/>
              <a:t>모델은 가장 높은 성과를 내는 검출 방법 </a:t>
            </a:r>
            <a:r>
              <a:rPr lang="ko-KR" altLang="en-US" sz="1400"/>
              <a:t>중 하나임</a:t>
            </a:r>
            <a:br>
              <a:rPr lang="en-US" altLang="ko-KR" sz="1400"/>
            </a:br>
            <a:r>
              <a:rPr lang="ko-KR" altLang="en-US" sz="1400">
                <a:latin typeface="+mn-ea"/>
              </a:rPr>
              <a:t>→</a:t>
            </a:r>
            <a:r>
              <a:rPr lang="en-US" altLang="ko-KR" sz="1400"/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Fast R-CNN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은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YOLO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와의 결합으로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2.3%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개선을 이룸</a:t>
            </a:r>
            <a:endParaRPr lang="en-US" altLang="ko-KR" sz="1400" b="1" dirty="0">
              <a:solidFill>
                <a:srgbClr val="070707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6055" y="3122533"/>
            <a:ext cx="7825740" cy="3478999"/>
            <a:chOff x="2183130" y="852293"/>
            <a:chExt cx="7825740" cy="34789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3C6097-C97D-55F5-4B39-56DBBA9B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3130" y="852293"/>
              <a:ext cx="7825740" cy="347899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671911-42D1-1E6E-2A96-8F86DCDA7F03}"/>
                </a:ext>
              </a:extLst>
            </p:cNvPr>
            <p:cNvSpPr/>
            <p:nvPr/>
          </p:nvSpPr>
          <p:spPr>
            <a:xfrm>
              <a:off x="2263140" y="2855119"/>
              <a:ext cx="7368540" cy="1357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637E1C-E2FD-9288-3CE3-1AEA0D78F151}"/>
                </a:ext>
              </a:extLst>
            </p:cNvPr>
            <p:cNvSpPr/>
            <p:nvPr/>
          </p:nvSpPr>
          <p:spPr>
            <a:xfrm>
              <a:off x="2270760" y="1447801"/>
              <a:ext cx="7368540" cy="1176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57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8470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_1-5. Real-Time Detection In The Wild &amp; Conclusion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6621" y="1245924"/>
            <a:ext cx="110408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Real-Time Detection In The Wild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YOLO</a:t>
            </a:r>
            <a:r>
              <a:rPr lang="ko-KR" altLang="en-US" sz="1400" dirty="0"/>
              <a:t>는 빠르고 정확한 객체 검출기로</a:t>
            </a:r>
            <a:r>
              <a:rPr lang="en-US" altLang="ko-KR" sz="1400" dirty="0"/>
              <a:t>, </a:t>
            </a:r>
            <a:r>
              <a:rPr lang="ko-KR" altLang="en-US" sz="1400" dirty="0"/>
              <a:t>컴퓨터 비전 응용에 이상적이며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성능을 확인할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웹 캠에 연결하면 객체가 움직이고 모양이 변화하는 동안 객체를 감지하는 추적 시스템처럼 작동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846621" y="2674089"/>
            <a:ext cx="11040849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Conclusion</a:t>
            </a:r>
            <a:endParaRPr lang="ko-KR" alt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YOLO</a:t>
            </a:r>
            <a:r>
              <a:rPr lang="ko-KR" altLang="en-US" sz="1400" dirty="0"/>
              <a:t>는 이미지를 그리드 형태로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각 그리드 셀에서 객체 검출을 위한 정보를 직접 추출하고 예측하는 방식으로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전체 이미지에 대해 훈련됨</a:t>
            </a:r>
            <a:br>
              <a:rPr lang="en-US" altLang="ko-KR" sz="1400" dirty="0"/>
            </a:br>
            <a:r>
              <a:rPr lang="ko-KR" altLang="en-US" sz="1400" dirty="0"/>
              <a:t>→ 이러한 방식은 모델을 더 간단하게 만들어 주며</a:t>
            </a:r>
            <a:r>
              <a:rPr lang="en-US" altLang="ko-KR" sz="1400" dirty="0"/>
              <a:t>, </a:t>
            </a:r>
            <a:r>
              <a:rPr lang="ko-KR" altLang="en-US" sz="1400" dirty="0"/>
              <a:t>훈련과 검출 과정을 효율적으로 진행할 수 있게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9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학습에서 직접적으로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검출 성능과 관련된 손실 함수</a:t>
            </a:r>
            <a:r>
              <a:rPr lang="ko-KR" altLang="en-US" sz="1400" dirty="0"/>
              <a:t>를 사용함</a:t>
            </a:r>
            <a:br>
              <a:rPr lang="en-US" altLang="ko-KR" sz="1400" dirty="0"/>
            </a:br>
            <a:r>
              <a:rPr lang="ko-KR" altLang="en-US" sz="1400" dirty="0"/>
              <a:t>→ 손실 함수를 최소화하는 방향으로 모델이 업데이트 되면서</a:t>
            </a:r>
            <a:r>
              <a:rPr lang="en-US" altLang="ko-KR" sz="1400" dirty="0"/>
              <a:t>,</a:t>
            </a:r>
            <a:r>
              <a:rPr lang="ko-KR" altLang="en-US" sz="1400" dirty="0"/>
              <a:t> 객체의 존재 여부</a:t>
            </a:r>
            <a:r>
              <a:rPr lang="en-US" altLang="ko-KR" sz="1400" dirty="0"/>
              <a:t>, </a:t>
            </a:r>
            <a:r>
              <a:rPr lang="ko-KR" altLang="en-US" sz="1400" dirty="0"/>
              <a:t>위치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 예측 등이 점진적으로 개선</a:t>
            </a:r>
            <a:br>
              <a:rPr lang="en-US" altLang="ko-KR" sz="1400" dirty="0"/>
            </a:br>
            <a:endParaRPr lang="ko-KR" altLang="en-US" sz="10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YOLO</a:t>
            </a:r>
            <a:r>
              <a:rPr lang="ko-KR" altLang="en-US" sz="1400" dirty="0"/>
              <a:t>는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실시간 객체 검출의 최신 기술 수준</a:t>
            </a:r>
            <a:r>
              <a:rPr lang="ko-KR" altLang="en-US" sz="1400" dirty="0"/>
              <a:t>을 달성하며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도메인에 대한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일반화 능력이 뛰어남</a:t>
            </a:r>
            <a:br>
              <a:rPr lang="en-US" altLang="ko-KR" sz="1400" b="1" dirty="0">
                <a:solidFill>
                  <a:schemeClr val="accent1"/>
                </a:solidFill>
              </a:rPr>
            </a:br>
            <a:r>
              <a:rPr lang="ko-KR" altLang="en-US" sz="1400" dirty="0"/>
              <a:t>→ 빠르고 견고한 객체 검출을 필요로 하는 </a:t>
            </a:r>
            <a:r>
              <a:rPr lang="ko-KR" altLang="en-US" sz="1400"/>
              <a:t>응용에 이상적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3901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_2-1.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모델 구현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B2CFDA-7AD0-E3A9-6847-57CEF6A56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64"/>
          <a:stretch/>
        </p:blipFill>
        <p:spPr>
          <a:xfrm>
            <a:off x="1200839" y="968015"/>
            <a:ext cx="4215256" cy="568617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D771E-21F9-8932-7518-2B1FA95DE37B}"/>
              </a:ext>
            </a:extLst>
          </p:cNvPr>
          <p:cNvSpPr/>
          <p:nvPr/>
        </p:nvSpPr>
        <p:spPr>
          <a:xfrm>
            <a:off x="5638800" y="1155971"/>
            <a:ext cx="6213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err="1">
                <a:solidFill>
                  <a:srgbClr val="070707"/>
                </a:solidFill>
                <a:latin typeface="+mn-ea"/>
              </a:rPr>
              <a:t>컨볼루션</a:t>
            </a:r>
            <a:r>
              <a:rPr lang="ko-KR" altLang="en-US" sz="1400" b="1" dirty="0">
                <a:solidFill>
                  <a:srgbClr val="070707"/>
                </a:solidFill>
                <a:latin typeface="+mn-ea"/>
              </a:rPr>
              <a:t> 계층 </a:t>
            </a:r>
            <a:r>
              <a:rPr lang="en-US" altLang="ko-KR" sz="1400" b="1" dirty="0">
                <a:solidFill>
                  <a:srgbClr val="070707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rgbClr val="070707"/>
                </a:solidFill>
                <a:latin typeface="+mn-ea"/>
              </a:rPr>
              <a:t>conv_layers</a:t>
            </a:r>
            <a:r>
              <a:rPr lang="en-US" altLang="ko-KR" sz="1400" b="1" dirty="0">
                <a:solidFill>
                  <a:srgbClr val="070707"/>
                </a:solidFill>
                <a:latin typeface="+mn-ea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입력 이미지의 특징을 추출하기 위해 연속된 </a:t>
            </a:r>
            <a:r>
              <a:rPr lang="ko-KR" altLang="en-US" sz="1400" b="1" dirty="0" err="1">
                <a:solidFill>
                  <a:srgbClr val="516485"/>
                </a:solidFill>
              </a:rPr>
              <a:t>컨볼루션</a:t>
            </a:r>
            <a:r>
              <a:rPr lang="ko-KR" altLang="en-US" sz="1400" b="1" dirty="0">
                <a:solidFill>
                  <a:srgbClr val="516485"/>
                </a:solidFill>
              </a:rPr>
              <a:t> 계층</a:t>
            </a:r>
            <a:r>
              <a:rPr lang="ko-KR" altLang="en-US" sz="1400" dirty="0"/>
              <a:t>을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nn.Conv2d</a:t>
            </a:r>
            <a:r>
              <a:rPr lang="ko-KR" altLang="en-US" sz="1400" dirty="0"/>
              <a:t>는 </a:t>
            </a:r>
            <a:r>
              <a:rPr lang="en-US" altLang="ko-KR" sz="1400" dirty="0"/>
              <a:t>2D </a:t>
            </a:r>
            <a:r>
              <a:rPr lang="ko-KR" altLang="en-US" sz="1400" dirty="0" err="1"/>
              <a:t>컨볼루션</a:t>
            </a:r>
            <a:r>
              <a:rPr lang="ko-KR" altLang="en-US" sz="1400" dirty="0"/>
              <a:t> 연산을 수행</a:t>
            </a:r>
            <a:r>
              <a:rPr lang="en-US" altLang="ko-KR" sz="1400" dirty="0"/>
              <a:t> </a:t>
            </a:r>
            <a:r>
              <a:rPr lang="ko-KR" altLang="en-US" sz="1400" b="1" dirty="0">
                <a:solidFill>
                  <a:srgbClr val="516485"/>
                </a:solidFill>
              </a:rPr>
              <a:t>첫 번째 계층은 </a:t>
            </a:r>
            <a:r>
              <a:rPr lang="en-US" altLang="ko-KR" sz="1400" b="1" dirty="0">
                <a:solidFill>
                  <a:srgbClr val="516485"/>
                </a:solidFill>
              </a:rPr>
              <a:t>7x7 </a:t>
            </a:r>
            <a:r>
              <a:rPr lang="ko-KR" altLang="en-US" sz="1400" b="1" dirty="0">
                <a:solidFill>
                  <a:srgbClr val="516485"/>
                </a:solidFill>
              </a:rPr>
              <a:t>크기의 </a:t>
            </a:r>
            <a:r>
              <a:rPr lang="en-US" altLang="ko-KR" sz="1400" b="1" dirty="0">
                <a:solidFill>
                  <a:srgbClr val="516485"/>
                </a:solidFill>
              </a:rPr>
              <a:t>64</a:t>
            </a:r>
            <a:r>
              <a:rPr lang="ko-KR" altLang="en-US" sz="1400" b="1" dirty="0">
                <a:solidFill>
                  <a:srgbClr val="516485"/>
                </a:solidFill>
              </a:rPr>
              <a:t>개의 필터</a:t>
            </a:r>
            <a:r>
              <a:rPr lang="ko-KR" altLang="en-US" sz="1400" dirty="0"/>
              <a:t>를 사용하여 입력 이미지에서 초기 특징을 추출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b="1" dirty="0" err="1">
                <a:solidFill>
                  <a:srgbClr val="516485"/>
                </a:solidFill>
              </a:rPr>
              <a:t>nn.LeakyReLU</a:t>
            </a:r>
            <a:r>
              <a:rPr lang="en-US" altLang="ko-KR" sz="1400" b="1" dirty="0">
                <a:solidFill>
                  <a:srgbClr val="516485"/>
                </a:solidFill>
              </a:rPr>
              <a:t>(0.1)</a:t>
            </a:r>
            <a:r>
              <a:rPr lang="ko-KR" altLang="en-US" sz="1400" b="1" dirty="0">
                <a:solidFill>
                  <a:srgbClr val="516485"/>
                </a:solidFill>
              </a:rPr>
              <a:t>은 </a:t>
            </a:r>
            <a:r>
              <a:rPr lang="en-US" altLang="ko-KR" sz="1400" b="1" dirty="0">
                <a:solidFill>
                  <a:srgbClr val="516485"/>
                </a:solidFill>
              </a:rPr>
              <a:t>Leaky </a:t>
            </a:r>
            <a:r>
              <a:rPr lang="en-US" altLang="ko-KR" sz="1400" b="1" dirty="0" err="1">
                <a:solidFill>
                  <a:srgbClr val="516485"/>
                </a:solidFill>
              </a:rPr>
              <a:t>ReLU</a:t>
            </a:r>
            <a:r>
              <a:rPr lang="en-US" altLang="ko-KR" sz="1400" b="1" dirty="0">
                <a:solidFill>
                  <a:srgbClr val="516485"/>
                </a:solidFill>
              </a:rPr>
              <a:t> </a:t>
            </a:r>
            <a:r>
              <a:rPr lang="ko-KR" altLang="en-US" sz="1400" b="1" dirty="0">
                <a:solidFill>
                  <a:srgbClr val="516485"/>
                </a:solidFill>
              </a:rPr>
              <a:t>활성화 함수로</a:t>
            </a:r>
            <a:r>
              <a:rPr lang="en-US" altLang="ko-KR" sz="1400" b="1" dirty="0">
                <a:solidFill>
                  <a:srgbClr val="516485"/>
                </a:solidFill>
              </a:rPr>
              <a:t>, </a:t>
            </a:r>
            <a:r>
              <a:rPr lang="ko-KR" altLang="en-US" sz="1400" b="1" dirty="0">
                <a:solidFill>
                  <a:srgbClr val="516485"/>
                </a:solidFill>
              </a:rPr>
              <a:t>작은 음수 기울기</a:t>
            </a:r>
            <a:br>
              <a:rPr lang="en-US" altLang="ko-KR" sz="1400" b="1" dirty="0">
                <a:solidFill>
                  <a:srgbClr val="516485"/>
                </a:solidFill>
              </a:rPr>
            </a:br>
            <a:r>
              <a:rPr lang="en-US" altLang="ko-KR" sz="1400" b="1" dirty="0">
                <a:solidFill>
                  <a:srgbClr val="516485"/>
                </a:solidFill>
              </a:rPr>
              <a:t>(</a:t>
            </a:r>
            <a:r>
              <a:rPr lang="ko-KR" altLang="en-US" sz="1400" b="1" dirty="0">
                <a:solidFill>
                  <a:srgbClr val="516485"/>
                </a:solidFill>
              </a:rPr>
              <a:t>여기서는 </a:t>
            </a:r>
            <a:r>
              <a:rPr lang="en-US" altLang="ko-KR" sz="1400" b="1" dirty="0">
                <a:solidFill>
                  <a:srgbClr val="516485"/>
                </a:solidFill>
              </a:rPr>
              <a:t>0.1)</a:t>
            </a:r>
            <a:r>
              <a:rPr lang="ko-KR" altLang="en-US" sz="1400" b="1" dirty="0">
                <a:solidFill>
                  <a:srgbClr val="516485"/>
                </a:solidFill>
              </a:rPr>
              <a:t>를 설정</a:t>
            </a:r>
            <a:r>
              <a:rPr lang="en-US" altLang="ko-KR" sz="1400" dirty="0"/>
              <a:t> </a:t>
            </a:r>
            <a:r>
              <a:rPr lang="ko-KR" altLang="en-US" sz="1400" dirty="0"/>
              <a:t>이는 일반 </a:t>
            </a:r>
            <a:r>
              <a:rPr lang="en-US" altLang="ko-KR" sz="1400" dirty="0" err="1"/>
              <a:t>ReLU</a:t>
            </a:r>
            <a:r>
              <a:rPr lang="ko-KR" altLang="en-US" sz="1400" dirty="0"/>
              <a:t>와 달리 </a:t>
            </a:r>
            <a:r>
              <a:rPr lang="en-US" altLang="ko-KR" sz="1400" dirty="0"/>
              <a:t>0</a:t>
            </a:r>
            <a:r>
              <a:rPr lang="ko-KR" altLang="en-US" sz="1400" dirty="0"/>
              <a:t>보다 작은 값을 허용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nn.MaxPool2d</a:t>
            </a:r>
            <a:r>
              <a:rPr lang="ko-KR" altLang="en-US" sz="1400" dirty="0"/>
              <a:t>는 특징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크기를 줄이는 데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b="1" dirty="0">
                <a:solidFill>
                  <a:srgbClr val="516485"/>
                </a:solidFill>
              </a:rPr>
              <a:t>1x1 </a:t>
            </a:r>
            <a:r>
              <a:rPr lang="ko-KR" altLang="en-US" sz="1400" b="1" dirty="0" err="1">
                <a:solidFill>
                  <a:srgbClr val="516485"/>
                </a:solidFill>
              </a:rPr>
              <a:t>컨볼루션은</a:t>
            </a:r>
            <a:r>
              <a:rPr lang="ko-KR" altLang="en-US" sz="1400" b="1" dirty="0">
                <a:solidFill>
                  <a:srgbClr val="516485"/>
                </a:solidFill>
              </a:rPr>
              <a:t> 채널 간의 정보를 섞는 데 유용하며</a:t>
            </a:r>
            <a:r>
              <a:rPr lang="en-US" altLang="ko-KR" sz="1400" b="1" dirty="0">
                <a:solidFill>
                  <a:srgbClr val="516485"/>
                </a:solidFill>
              </a:rPr>
              <a:t>, 3x3 </a:t>
            </a:r>
            <a:r>
              <a:rPr lang="ko-KR" altLang="en-US" sz="1400" b="1" dirty="0" err="1">
                <a:solidFill>
                  <a:srgbClr val="516485"/>
                </a:solidFill>
              </a:rPr>
              <a:t>컨볼루션은</a:t>
            </a:r>
            <a:r>
              <a:rPr lang="ko-KR" altLang="en-US" sz="1400" b="1" dirty="0">
                <a:solidFill>
                  <a:srgbClr val="516485"/>
                </a:solidFill>
              </a:rPr>
              <a:t> 공간적 특징을 추출하는 </a:t>
            </a:r>
            <a:r>
              <a:rPr lang="ko-KR" altLang="en-US" sz="1400" dirty="0"/>
              <a:t>데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9386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_2-1.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모델 구현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6214B2-089B-49A1-A61D-043EEAD28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1" t="4509" b="3829"/>
          <a:stretch/>
        </p:blipFill>
        <p:spPr>
          <a:xfrm>
            <a:off x="1211855" y="1322024"/>
            <a:ext cx="7965196" cy="21923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3D2958-4BBE-518A-4698-8291B5B50FE1}"/>
              </a:ext>
            </a:extLst>
          </p:cNvPr>
          <p:cNvSpPr/>
          <p:nvPr/>
        </p:nvSpPr>
        <p:spPr>
          <a:xfrm>
            <a:off x="1151151" y="3719756"/>
            <a:ext cx="110408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>
                <a:solidFill>
                  <a:srgbClr val="070707"/>
                </a:solidFill>
                <a:latin typeface="+mn-ea"/>
              </a:rPr>
              <a:t>완전 연결 계층 </a:t>
            </a:r>
            <a:r>
              <a:rPr lang="en-US" altLang="ko-KR" sz="1400" b="1" dirty="0">
                <a:solidFill>
                  <a:srgbClr val="070707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rgbClr val="070707"/>
                </a:solidFill>
                <a:latin typeface="+mn-ea"/>
              </a:rPr>
              <a:t>fc_layers</a:t>
            </a:r>
            <a:r>
              <a:rPr lang="en-US" altLang="ko-KR" sz="1400" b="1" dirty="0">
                <a:solidFill>
                  <a:srgbClr val="070707"/>
                </a:solidFill>
                <a:latin typeface="+mn-ea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b="1" dirty="0" err="1">
                <a:solidFill>
                  <a:srgbClr val="516485"/>
                </a:solidFill>
                <a:latin typeface="+mn-ea"/>
              </a:rPr>
              <a:t>nn.Linear</a:t>
            </a:r>
            <a:r>
              <a:rPr lang="ko-KR" altLang="en-US" sz="1400" b="1" dirty="0">
                <a:solidFill>
                  <a:srgbClr val="516485"/>
                </a:solidFill>
                <a:latin typeface="+mn-ea"/>
              </a:rPr>
              <a:t>는 완전 연결 계층</a:t>
            </a:r>
            <a:r>
              <a:rPr lang="ko-KR" altLang="en-US" sz="1400" dirty="0">
                <a:latin typeface="+mn-ea"/>
              </a:rPr>
              <a:t>을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나타냄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첫 번째 완전 </a:t>
            </a:r>
            <a:r>
              <a:rPr lang="ko-KR" altLang="en-US" sz="1400" b="1" dirty="0">
                <a:solidFill>
                  <a:srgbClr val="516485"/>
                </a:solidFill>
                <a:latin typeface="+mn-ea"/>
              </a:rPr>
              <a:t>연결 계층은 </a:t>
            </a:r>
            <a:r>
              <a:rPr lang="en-US" altLang="ko-KR" sz="1400" b="1" dirty="0">
                <a:solidFill>
                  <a:srgbClr val="516485"/>
                </a:solidFill>
                <a:latin typeface="+mn-ea"/>
              </a:rPr>
              <a:t>1024x7x7 </a:t>
            </a:r>
            <a:r>
              <a:rPr lang="ko-KR" altLang="en-US" sz="1400" b="1" dirty="0">
                <a:solidFill>
                  <a:srgbClr val="516485"/>
                </a:solidFill>
                <a:latin typeface="+mn-ea"/>
              </a:rPr>
              <a:t>크기의 입력을 받아 </a:t>
            </a:r>
            <a:r>
              <a:rPr lang="en-US" altLang="ko-KR" sz="1400" b="1" dirty="0">
                <a:solidFill>
                  <a:srgbClr val="516485"/>
                </a:solidFill>
                <a:latin typeface="+mn-ea"/>
              </a:rPr>
              <a:t>4096 </a:t>
            </a:r>
            <a:r>
              <a:rPr lang="ko-KR" altLang="en-US" sz="1400" b="1" dirty="0">
                <a:solidFill>
                  <a:srgbClr val="516485"/>
                </a:solidFill>
                <a:latin typeface="+mn-ea"/>
              </a:rPr>
              <a:t>크기의 출력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을 생성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 err="1">
                <a:solidFill>
                  <a:srgbClr val="070707"/>
                </a:solidFill>
                <a:latin typeface="+mn-ea"/>
              </a:rPr>
              <a:t>nn.Dropout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(0.5)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은 과적합을 방지하기 위해 사용되는 </a:t>
            </a:r>
            <a:r>
              <a:rPr lang="ko-KR" altLang="en-US" sz="1400" dirty="0" err="1">
                <a:solidFill>
                  <a:srgbClr val="070707"/>
                </a:solidFill>
                <a:latin typeface="+mn-ea"/>
              </a:rPr>
              <a:t>드롭아웃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 기술을 나타냄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. 50%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의 확률로 뉴런을 무작위로 끔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마지막 완전 연결 계층은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의 출력을 생성함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rgbClr val="516485"/>
                </a:solidFill>
                <a:latin typeface="+mn-ea"/>
              </a:rPr>
              <a:t>각 그리드 셀에 대한 클래스 점수</a:t>
            </a:r>
            <a:r>
              <a:rPr lang="en-US" altLang="ko-KR" sz="1400" b="1" dirty="0">
                <a:solidFill>
                  <a:srgbClr val="516485"/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rgbClr val="516485"/>
                </a:solidFill>
                <a:latin typeface="+mn-ea"/>
              </a:rPr>
              <a:t>바운딩</a:t>
            </a:r>
            <a:r>
              <a:rPr lang="ko-KR" altLang="en-US" sz="1400" b="1" dirty="0">
                <a:solidFill>
                  <a:srgbClr val="516485"/>
                </a:solidFill>
                <a:latin typeface="+mn-ea"/>
              </a:rPr>
              <a:t> 박스 좌표 및 신뢰도 점수를 포함</a:t>
            </a:r>
            <a:endParaRPr lang="en-US" altLang="ko-KR" sz="1400" dirty="0">
              <a:solidFill>
                <a:srgbClr val="516485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8DA72-C46A-B2A6-1AA8-BDC3CD38C388}"/>
              </a:ext>
            </a:extLst>
          </p:cNvPr>
          <p:cNvSpPr/>
          <p:nvPr/>
        </p:nvSpPr>
        <p:spPr>
          <a:xfrm>
            <a:off x="1630782" y="2089420"/>
            <a:ext cx="2102787" cy="28701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_2-1.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모델 구현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3D2958-4BBE-518A-4698-8291B5B50FE1}"/>
              </a:ext>
            </a:extLst>
          </p:cNvPr>
          <p:cNvSpPr/>
          <p:nvPr/>
        </p:nvSpPr>
        <p:spPr>
          <a:xfrm>
            <a:off x="1059498" y="3100930"/>
            <a:ext cx="11040849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70707"/>
                </a:solidFill>
                <a:latin typeface="+mn-ea"/>
              </a:rPr>
              <a:t>Forward(self,</a:t>
            </a:r>
            <a:r>
              <a:rPr lang="ko-KR" altLang="en-US" sz="1400" b="1" dirty="0">
                <a:solidFill>
                  <a:srgbClr val="070707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70707"/>
                </a:solidFill>
                <a:latin typeface="+mn-ea"/>
              </a:rPr>
              <a:t>x):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입력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x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rgbClr val="070707"/>
                </a:solidFill>
                <a:latin typeface="+mn-ea"/>
              </a:rPr>
              <a:t>conv_layers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통과하여 특징 </a:t>
            </a:r>
            <a:r>
              <a:rPr lang="ko-KR" altLang="en-US" sz="1400" dirty="0" err="1">
                <a:solidFill>
                  <a:srgbClr val="070707"/>
                </a:solidFill>
                <a:latin typeface="+mn-ea"/>
              </a:rPr>
              <a:t>맵을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 생성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x.view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x.size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(0), -1)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는 </a:t>
            </a: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텐서를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평탄화</a:t>
            </a:r>
            <a:r>
              <a:rPr lang="ko-KR" altLang="en-US" sz="14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하여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완전 연결 계층의 입력 형태에 맞게 변환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평탄화된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텐서는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fc_layers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를 통과하여 최종 출력을 생성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출력은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출력 형식에 맞게 재구성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여기서는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배치 크기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, 7, 7,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클래스 수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+ </a:t>
            </a: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바운딩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박스 정보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형태를 가짐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98BBB-2265-F03D-8F2A-13DE2802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67" y="1264165"/>
            <a:ext cx="4669273" cy="16332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6D339F-68B8-41DD-58D8-7846B40B929C}"/>
              </a:ext>
            </a:extLst>
          </p:cNvPr>
          <p:cNvSpPr/>
          <p:nvPr/>
        </p:nvSpPr>
        <p:spPr>
          <a:xfrm>
            <a:off x="1438074" y="2263688"/>
            <a:ext cx="3541550" cy="29222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32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_2-1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모델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구현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F4E02A-6C22-5898-4CB9-C59FC6720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"/>
          <a:stretch/>
        </p:blipFill>
        <p:spPr>
          <a:xfrm>
            <a:off x="855209" y="1300273"/>
            <a:ext cx="4758881" cy="20158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D064804-596D-5F32-884A-4BCCDB9DCCAE}"/>
              </a:ext>
            </a:extLst>
          </p:cNvPr>
          <p:cNvSpPr/>
          <p:nvPr/>
        </p:nvSpPr>
        <p:spPr>
          <a:xfrm>
            <a:off x="5802026" y="1320466"/>
            <a:ext cx="5798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i="0" dirty="0">
                <a:effectLst/>
                <a:latin typeface="+mn-ea"/>
              </a:rPr>
              <a:t>초기화</a:t>
            </a:r>
            <a:r>
              <a:rPr lang="en-US" altLang="ko-KR" sz="1400" b="0" i="0" dirty="0">
                <a:solidFill>
                  <a:srgbClr val="D1D5DB"/>
                </a:solidFill>
                <a:effectLst/>
                <a:latin typeface="+mn-ea"/>
              </a:rPr>
              <a:t>:</a:t>
            </a:r>
            <a:endParaRPr lang="en-US" altLang="ko-KR" sz="1400" b="1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 err="1"/>
              <a:t>YOLOLoss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클래스는 </a:t>
            </a:r>
            <a:r>
              <a:rPr lang="en-US" altLang="ko-KR" sz="1200" dirty="0" err="1"/>
              <a:t>nn.Module</a:t>
            </a:r>
            <a:r>
              <a:rPr lang="ko-KR" altLang="en-US" sz="1200" dirty="0"/>
              <a:t>을 확장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클래스 초기화 시 </a:t>
            </a:r>
            <a:r>
              <a:rPr lang="en-US" altLang="ko-KR" sz="1200" dirty="0"/>
              <a:t>3</a:t>
            </a:r>
            <a:r>
              <a:rPr lang="ko-KR" altLang="en-US" sz="1200" dirty="0"/>
              <a:t>개의 매개변수를 설정</a:t>
            </a:r>
            <a:r>
              <a:rPr lang="en-US" altLang="ko-KR" sz="1200" dirty="0"/>
              <a:t>: </a:t>
            </a:r>
            <a:r>
              <a:rPr lang="en-US" altLang="ko-KR" sz="1200" b="1" dirty="0">
                <a:solidFill>
                  <a:srgbClr val="516485"/>
                </a:solidFill>
              </a:rPr>
              <a:t>S (</a:t>
            </a:r>
            <a:r>
              <a:rPr lang="ko-KR" altLang="en-US" sz="1200" b="1" dirty="0">
                <a:solidFill>
                  <a:srgbClr val="516485"/>
                </a:solidFill>
              </a:rPr>
              <a:t>그리드 크기</a:t>
            </a:r>
            <a:r>
              <a:rPr lang="en-US" altLang="ko-KR" sz="1200" b="1" dirty="0">
                <a:solidFill>
                  <a:srgbClr val="516485"/>
                </a:solidFill>
              </a:rPr>
              <a:t>), B (</a:t>
            </a:r>
            <a:r>
              <a:rPr lang="ko-KR" altLang="en-US" sz="1200" b="1" dirty="0" err="1">
                <a:solidFill>
                  <a:srgbClr val="516485"/>
                </a:solidFill>
              </a:rPr>
              <a:t>바운딩</a:t>
            </a:r>
            <a:r>
              <a:rPr lang="ko-KR" altLang="en-US" sz="1200" b="1" dirty="0">
                <a:solidFill>
                  <a:srgbClr val="516485"/>
                </a:solidFill>
              </a:rPr>
              <a:t> 박스 수</a:t>
            </a:r>
            <a:r>
              <a:rPr lang="en-US" altLang="ko-KR" sz="1200" b="1" dirty="0">
                <a:solidFill>
                  <a:srgbClr val="516485"/>
                </a:solidFill>
              </a:rPr>
              <a:t>), C (</a:t>
            </a:r>
            <a:r>
              <a:rPr lang="ko-KR" altLang="en-US" sz="1200" b="1" dirty="0">
                <a:solidFill>
                  <a:srgbClr val="516485"/>
                </a:solidFill>
              </a:rPr>
              <a:t>클래스 수</a:t>
            </a:r>
            <a:r>
              <a:rPr lang="en-US" altLang="ko-KR" sz="1200" b="1" dirty="0">
                <a:solidFill>
                  <a:srgbClr val="516485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err="1">
                <a:solidFill>
                  <a:srgbClr val="516485"/>
                </a:solidFill>
              </a:rPr>
              <a:t>lambda_coord</a:t>
            </a:r>
            <a:r>
              <a:rPr lang="ko-KR" altLang="en-US" sz="1200" b="1" dirty="0">
                <a:solidFill>
                  <a:srgbClr val="516485"/>
                </a:solidFill>
              </a:rPr>
              <a:t>와 </a:t>
            </a:r>
            <a:r>
              <a:rPr lang="en-US" altLang="ko-KR" sz="1200" b="1" dirty="0" err="1">
                <a:solidFill>
                  <a:srgbClr val="516485"/>
                </a:solidFill>
              </a:rPr>
              <a:t>lambda_noobj</a:t>
            </a:r>
            <a:r>
              <a:rPr lang="ko-KR" altLang="en-US" sz="1200" b="1" dirty="0">
                <a:solidFill>
                  <a:srgbClr val="516485"/>
                </a:solidFill>
              </a:rPr>
              <a:t>는 </a:t>
            </a:r>
            <a:r>
              <a:rPr lang="en-US" altLang="ko-KR" sz="1200" b="1" dirty="0">
                <a:solidFill>
                  <a:srgbClr val="516485"/>
                </a:solidFill>
              </a:rPr>
              <a:t>YOLO</a:t>
            </a:r>
            <a:r>
              <a:rPr lang="ko-KR" altLang="en-US" sz="1200" b="1" dirty="0">
                <a:solidFill>
                  <a:srgbClr val="516485"/>
                </a:solidFill>
              </a:rPr>
              <a:t>의 손실 함수</a:t>
            </a:r>
            <a:r>
              <a:rPr lang="ko-KR" altLang="en-US" sz="1200" dirty="0">
                <a:solidFill>
                  <a:srgbClr val="2A2F42"/>
                </a:solidFill>
              </a:rPr>
              <a:t>에서</a:t>
            </a:r>
            <a:r>
              <a:rPr lang="ko-KR" altLang="en-US" sz="1200" b="1" dirty="0">
                <a:solidFill>
                  <a:srgbClr val="516485"/>
                </a:solidFill>
              </a:rPr>
              <a:t> 사용되는 가중치</a:t>
            </a:r>
            <a:r>
              <a:rPr lang="en-US" altLang="ko-KR" sz="1200" dirty="0">
                <a:solidFill>
                  <a:srgbClr val="516485"/>
                </a:solidFill>
              </a:rPr>
              <a:t> </a:t>
            </a:r>
            <a:r>
              <a:rPr lang="ko-KR" altLang="en-US" sz="1200" dirty="0"/>
              <a:t>이러한 가중치는 특정 부분의 손실에 더 큰 중요도를 부여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FDE37D-EED4-BF5E-C573-211D39413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2" r="2285" b="9692"/>
          <a:stretch/>
        </p:blipFill>
        <p:spPr>
          <a:xfrm>
            <a:off x="802070" y="3662167"/>
            <a:ext cx="4832167" cy="25843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9969FF-1F66-65CD-C170-F37A5DEEA501}"/>
              </a:ext>
            </a:extLst>
          </p:cNvPr>
          <p:cNvSpPr/>
          <p:nvPr/>
        </p:nvSpPr>
        <p:spPr>
          <a:xfrm>
            <a:off x="5802025" y="3662166"/>
            <a:ext cx="6094340" cy="176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i="0" dirty="0" err="1">
                <a:effectLst/>
                <a:latin typeface="+mn-ea"/>
              </a:rPr>
              <a:t>IoU</a:t>
            </a:r>
            <a:r>
              <a:rPr lang="en-US" altLang="ko-KR" sz="1400" b="1" i="0" dirty="0">
                <a:effectLst/>
                <a:latin typeface="+mn-ea"/>
              </a:rPr>
              <a:t> (Intersection over Union) </a:t>
            </a:r>
            <a:r>
              <a:rPr lang="ko-KR" altLang="en-US" sz="1400" b="1" i="0" dirty="0">
                <a:effectLst/>
                <a:latin typeface="+mn-ea"/>
              </a:rPr>
              <a:t>계산</a:t>
            </a:r>
            <a:r>
              <a:rPr lang="en-US" altLang="ko-KR" sz="1400" b="0" i="0" dirty="0">
                <a:solidFill>
                  <a:srgbClr val="D1D5DB"/>
                </a:solidFill>
                <a:effectLst/>
                <a:latin typeface="+mn-ea"/>
              </a:rPr>
              <a:t>:</a:t>
            </a:r>
            <a:endParaRPr lang="en-US" altLang="ko-KR" sz="1400" b="1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err="1">
                <a:solidFill>
                  <a:srgbClr val="516485"/>
                </a:solidFill>
                <a:latin typeface="+mn-ea"/>
              </a:rPr>
              <a:t>compute_iou</a:t>
            </a:r>
            <a:r>
              <a:rPr lang="en-US" altLang="ko-KR" sz="1200" b="1" dirty="0">
                <a:solidFill>
                  <a:srgbClr val="516485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함수는 두 개의 </a:t>
            </a:r>
            <a:r>
              <a:rPr lang="ko-KR" altLang="en-US" sz="1200" b="1" dirty="0" err="1">
                <a:solidFill>
                  <a:srgbClr val="516485"/>
                </a:solidFill>
                <a:latin typeface="+mn-ea"/>
              </a:rPr>
              <a:t>바운딩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 박스 세트 사이</a:t>
            </a:r>
            <a:r>
              <a:rPr lang="ko-KR" altLang="en-US" sz="1200" dirty="0">
                <a:solidFill>
                  <a:srgbClr val="2A2F42"/>
                </a:solidFill>
                <a:latin typeface="+mn-ea"/>
              </a:rPr>
              <a:t>의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 </a:t>
            </a:r>
            <a:r>
              <a:rPr lang="en-US" altLang="ko-KR" sz="1200" b="1" dirty="0" err="1">
                <a:solidFill>
                  <a:srgbClr val="516485"/>
                </a:solidFill>
                <a:latin typeface="+mn-ea"/>
              </a:rPr>
              <a:t>IoU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를 계산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b="1" dirty="0" err="1">
                <a:solidFill>
                  <a:srgbClr val="516485"/>
                </a:solidFill>
                <a:latin typeface="+mn-ea"/>
              </a:rPr>
              <a:t>IoU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는 두 박스가 얼마나 잘 겹치는지를 나타내는 지표</a:t>
            </a:r>
            <a:endParaRPr lang="en-US" altLang="ko-KR" sz="1200" dirty="0">
              <a:solidFill>
                <a:srgbClr val="516485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latin typeface="+mn-ea"/>
              </a:rPr>
              <a:t>이 함수는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교차 영역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b="1" dirty="0" err="1">
                <a:solidFill>
                  <a:srgbClr val="516485"/>
                </a:solidFill>
                <a:latin typeface="+mn-ea"/>
              </a:rPr>
              <a:t>좌상단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 및 </a:t>
            </a:r>
            <a:r>
              <a:rPr lang="ko-KR" altLang="en-US" sz="1200" b="1" dirty="0" err="1">
                <a:solidFill>
                  <a:srgbClr val="516485"/>
                </a:solidFill>
                <a:latin typeface="+mn-ea"/>
              </a:rPr>
              <a:t>우하단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 좌표</a:t>
            </a:r>
            <a:r>
              <a:rPr lang="ko-KR" altLang="en-US" sz="1200" dirty="0">
                <a:solidFill>
                  <a:srgbClr val="2A2F42"/>
                </a:solidFill>
                <a:latin typeface="+mn-ea"/>
              </a:rPr>
              <a:t>를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 계산</a:t>
            </a:r>
            <a:r>
              <a:rPr lang="ko-KR" altLang="en-US" sz="1200" dirty="0">
                <a:latin typeface="+mn-ea"/>
              </a:rPr>
              <a:t>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사용하여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교차 영역의 너비와 높이를 계산</a:t>
            </a:r>
            <a:endParaRPr lang="en-US" altLang="ko-KR" sz="1200" b="1" dirty="0">
              <a:solidFill>
                <a:srgbClr val="516485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latin typeface="+mn-ea"/>
              </a:rPr>
              <a:t>그 다음 교차 영역의 면적과 각 박스의 면적을 계산하여 </a:t>
            </a:r>
            <a:r>
              <a:rPr lang="en-US" altLang="ko-KR" sz="1200" b="1" dirty="0" err="1">
                <a:solidFill>
                  <a:srgbClr val="516485"/>
                </a:solidFill>
                <a:latin typeface="+mn-ea"/>
              </a:rPr>
              <a:t>IoU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를 도출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D84B0-33EC-7CF9-B878-E5FFC8D1D15D}"/>
              </a:ext>
            </a:extLst>
          </p:cNvPr>
          <p:cNvSpPr/>
          <p:nvPr/>
        </p:nvSpPr>
        <p:spPr>
          <a:xfrm>
            <a:off x="1474609" y="2700260"/>
            <a:ext cx="1940620" cy="47546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7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_2-1.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모델 구현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2ECD8C-874F-547A-E02B-3571BF8FACAA}"/>
              </a:ext>
            </a:extLst>
          </p:cNvPr>
          <p:cNvSpPr/>
          <p:nvPr/>
        </p:nvSpPr>
        <p:spPr>
          <a:xfrm>
            <a:off x="6432659" y="1178424"/>
            <a:ext cx="55206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i="0" dirty="0" err="1">
                <a:effectLst/>
                <a:latin typeface="+mn-ea"/>
              </a:rPr>
              <a:t>순전파</a:t>
            </a:r>
            <a:endParaRPr lang="en-US" altLang="ko-KR" sz="1400" b="0" i="0" dirty="0">
              <a:solidFill>
                <a:srgbClr val="D1D5DB"/>
              </a:solidFill>
              <a:effectLst/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70707"/>
                </a:solidFill>
                <a:latin typeface="+mn-ea"/>
              </a:rPr>
              <a:t>forward 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함수는 예측과 타겟을 받아 손실 값을 계산</a:t>
            </a:r>
            <a:endParaRPr lang="en-US" altLang="ko-KR" sz="1200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먼저 예측과 목표 </a:t>
            </a:r>
            <a:r>
              <a:rPr lang="ko-KR" altLang="en-US" sz="1200" dirty="0" err="1">
                <a:solidFill>
                  <a:srgbClr val="070707"/>
                </a:solidFill>
                <a:latin typeface="+mn-ea"/>
              </a:rPr>
              <a:t>텐서를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 각 부분 </a:t>
            </a:r>
            <a:r>
              <a:rPr lang="en-US" altLang="ko-KR" sz="1200" dirty="0">
                <a:solidFill>
                  <a:srgbClr val="516485"/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rgbClr val="516485"/>
                </a:solidFill>
                <a:latin typeface="+mn-ea"/>
              </a:rPr>
              <a:t>바운딩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 박스</a:t>
            </a:r>
            <a:r>
              <a:rPr lang="en-US" altLang="ko-KR" sz="1200" b="1" dirty="0">
                <a:solidFill>
                  <a:srgbClr val="516485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신뢰도</a:t>
            </a:r>
            <a:r>
              <a:rPr lang="en-US" altLang="ko-KR" sz="1200" b="1" dirty="0">
                <a:solidFill>
                  <a:srgbClr val="516485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클래스 확률</a:t>
            </a:r>
            <a:r>
              <a:rPr lang="en-US" altLang="ko-KR" sz="1200" dirty="0">
                <a:solidFill>
                  <a:srgbClr val="516485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으로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 분할</a:t>
            </a:r>
            <a:endParaRPr lang="en-US" altLang="ko-KR" sz="1200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객체의 유무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에 따라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마스크를 생성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하여 손실을 계산할 위치를 결정</a:t>
            </a:r>
            <a:endParaRPr lang="en-US" altLang="ko-KR" sz="1200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err="1">
                <a:solidFill>
                  <a:srgbClr val="516485"/>
                </a:solidFill>
                <a:latin typeface="+mn-ea"/>
              </a:rPr>
              <a:t>F.mse_loss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는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평균 제곱 오차</a:t>
            </a:r>
            <a:r>
              <a:rPr lang="ko-KR" altLang="en-US" sz="1200" dirty="0">
                <a:latin typeface="+mn-ea"/>
              </a:rPr>
              <a:t>를</a:t>
            </a:r>
            <a:r>
              <a:rPr lang="ko-KR" altLang="en-US" sz="12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계산하는 함수로</a:t>
            </a:r>
            <a:r>
              <a:rPr lang="en-US" altLang="ko-KR" sz="1200" dirty="0">
                <a:latin typeface="+mn-ea"/>
              </a:rPr>
              <a:t>,</a:t>
            </a:r>
            <a:r>
              <a:rPr lang="en-US" altLang="ko-KR" sz="12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좌표 및 신뢰도 손실 </a:t>
            </a:r>
            <a:br>
              <a:rPr lang="en-US" altLang="ko-KR" sz="1200" b="1" dirty="0">
                <a:solidFill>
                  <a:srgbClr val="516485"/>
                </a:solidFill>
                <a:latin typeface="+mn-ea"/>
              </a:rPr>
            </a:b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계산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에 사용</a:t>
            </a:r>
            <a:endParaRPr lang="en-US" altLang="ko-KR" sz="1200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err="1">
                <a:solidFill>
                  <a:srgbClr val="516485"/>
                </a:solidFill>
                <a:latin typeface="+mn-ea"/>
              </a:rPr>
              <a:t>F.cross_entropy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는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크로스 엔트로피 손실</a:t>
            </a:r>
            <a:r>
              <a:rPr lang="ko-KR" altLang="en-US" sz="1200" dirty="0">
                <a:latin typeface="+mn-ea"/>
              </a:rPr>
              <a:t>을</a:t>
            </a:r>
            <a:r>
              <a:rPr lang="ko-KR" altLang="en-US" sz="12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계산하는 함수로</a:t>
            </a:r>
            <a:r>
              <a:rPr lang="en-US" altLang="ko-KR" sz="1200" b="1" dirty="0">
                <a:solidFill>
                  <a:srgbClr val="516485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클래스 확률의 손실 계산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에 사용</a:t>
            </a:r>
            <a:endParaRPr lang="en-US" altLang="ko-KR" sz="1200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최종 손실은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좌표 손실</a:t>
            </a:r>
            <a:r>
              <a:rPr lang="en-US" altLang="ko-KR" sz="1200" dirty="0">
                <a:solidFill>
                  <a:srgbClr val="516485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신뢰도 손실</a:t>
            </a:r>
            <a:r>
              <a:rPr lang="en-US" altLang="ko-KR" sz="1200" dirty="0">
                <a:solidFill>
                  <a:srgbClr val="070707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70707"/>
                </a:solidFill>
                <a:latin typeface="+mn-ea"/>
              </a:rPr>
              <a:t>및 </a:t>
            </a:r>
            <a:r>
              <a:rPr lang="ko-KR" altLang="en-US" sz="1200" b="1" dirty="0">
                <a:solidFill>
                  <a:srgbClr val="516485"/>
                </a:solidFill>
                <a:latin typeface="+mn-ea"/>
              </a:rPr>
              <a:t>클래스 확률 손실의 합으로 계산</a:t>
            </a:r>
            <a:endParaRPr lang="en-US" altLang="ko-KR" sz="1200" b="1" dirty="0">
              <a:solidFill>
                <a:srgbClr val="516485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37439" y="1086798"/>
            <a:ext cx="5584066" cy="4542821"/>
            <a:chOff x="737439" y="1086798"/>
            <a:chExt cx="5016758" cy="40812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211724-3F1D-B409-0172-E04959500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39" y="1086798"/>
              <a:ext cx="5016758" cy="408129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1DB6DC-F5B0-5038-3E44-9BF6139618A8}"/>
                </a:ext>
              </a:extLst>
            </p:cNvPr>
            <p:cNvSpPr/>
            <p:nvPr/>
          </p:nvSpPr>
          <p:spPr>
            <a:xfrm>
              <a:off x="952698" y="3084723"/>
              <a:ext cx="4686102" cy="92590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배달의민족 한나체 Ai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09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_2-2.Training</a:t>
            </a:r>
            <a:endParaRPr lang="ko-KR" altLang="en-US" sz="14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A79DF5-9EEE-605B-EC40-53088B5C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56" y="1344058"/>
            <a:ext cx="6825055" cy="8759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750435-AC2A-943B-BAC1-A15F04339E33}"/>
              </a:ext>
            </a:extLst>
          </p:cNvPr>
          <p:cNvSpPr/>
          <p:nvPr/>
        </p:nvSpPr>
        <p:spPr>
          <a:xfrm>
            <a:off x="1020356" y="2429080"/>
            <a:ext cx="1050328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i="0" dirty="0">
                <a:effectLst/>
                <a:latin typeface="+mn-ea"/>
              </a:rPr>
              <a:t>학습설정</a:t>
            </a:r>
            <a:r>
              <a:rPr lang="en-US" altLang="ko-KR" sz="1400" b="0" i="0" dirty="0">
                <a:solidFill>
                  <a:srgbClr val="D1D5DB"/>
                </a:solidFill>
                <a:effectLst/>
                <a:latin typeface="+mn-ea"/>
              </a:rPr>
              <a:t>:</a:t>
            </a:r>
            <a:endParaRPr lang="en-US" altLang="ko-KR" sz="1400" b="1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최적화 알고리즘으로 </a:t>
            </a:r>
            <a:r>
              <a:rPr lang="en-US" altLang="ko-KR" sz="1200" dirty="0"/>
              <a:t>Stochastic Gradient Descent (SGD)</a:t>
            </a:r>
            <a:r>
              <a:rPr lang="ko-KR" altLang="en-US" sz="1200" dirty="0"/>
              <a:t>를 사용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model.parameters</a:t>
            </a:r>
            <a:r>
              <a:rPr lang="en-US" altLang="ko-KR" sz="1200" dirty="0"/>
              <a:t>()</a:t>
            </a:r>
            <a:r>
              <a:rPr lang="ko-KR" altLang="en-US" sz="1200" dirty="0"/>
              <a:t>는 모델의 모든 학습 가능한 매개변수를 반환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err="1">
                <a:solidFill>
                  <a:srgbClr val="516485"/>
                </a:solidFill>
              </a:rPr>
              <a:t>lr</a:t>
            </a:r>
            <a:r>
              <a:rPr lang="en-US" altLang="ko-KR" sz="1200" b="1" dirty="0">
                <a:solidFill>
                  <a:srgbClr val="516485"/>
                </a:solidFill>
              </a:rPr>
              <a:t>=0.001</a:t>
            </a:r>
            <a:r>
              <a:rPr lang="ko-KR" altLang="en-US" sz="1200" b="1" dirty="0">
                <a:solidFill>
                  <a:srgbClr val="516485"/>
                </a:solidFill>
              </a:rPr>
              <a:t>은 </a:t>
            </a:r>
            <a:r>
              <a:rPr lang="ko-KR" altLang="en-US" sz="1200" b="1" dirty="0" err="1">
                <a:solidFill>
                  <a:srgbClr val="516485"/>
                </a:solidFill>
              </a:rPr>
              <a:t>학습률</a:t>
            </a:r>
            <a:r>
              <a:rPr lang="ko-KR" altLang="en-US" sz="1200" b="1" dirty="0">
                <a:solidFill>
                  <a:srgbClr val="516485"/>
                </a:solidFill>
              </a:rPr>
              <a:t> </a:t>
            </a:r>
            <a:r>
              <a:rPr lang="en-US" altLang="ko-KR" sz="1200" b="1" dirty="0">
                <a:solidFill>
                  <a:srgbClr val="516485"/>
                </a:solidFill>
              </a:rPr>
              <a:t>(learning rate)</a:t>
            </a:r>
            <a:r>
              <a:rPr lang="ko-KR" altLang="en-US" sz="1200" dirty="0"/>
              <a:t>로</a:t>
            </a:r>
            <a:r>
              <a:rPr lang="en-US" altLang="ko-KR" sz="1200" dirty="0"/>
              <a:t>, </a:t>
            </a:r>
            <a:r>
              <a:rPr lang="ko-KR" altLang="en-US" sz="1200" dirty="0"/>
              <a:t>매 학습 단계에서 모델의 가중치를 얼마나 갱신할지 결정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>
                <a:solidFill>
                  <a:srgbClr val="516485"/>
                </a:solidFill>
              </a:rPr>
              <a:t>momentum=0.9</a:t>
            </a:r>
            <a:r>
              <a:rPr lang="ko-KR" altLang="en-US" sz="1200" dirty="0"/>
              <a:t>는 모멘텀 값으로</a:t>
            </a:r>
            <a:r>
              <a:rPr lang="en-US" altLang="ko-KR" sz="1200" dirty="0"/>
              <a:t>, </a:t>
            </a:r>
            <a:r>
              <a:rPr lang="ko-KR" altLang="en-US" sz="1200" dirty="0"/>
              <a:t>이전의 </a:t>
            </a:r>
            <a:r>
              <a:rPr lang="ko-KR" altLang="en-US" sz="1200" dirty="0" err="1"/>
              <a:t>그래디언트를</a:t>
            </a:r>
            <a:r>
              <a:rPr lang="ko-KR" altLang="en-US" sz="1200" dirty="0"/>
              <a:t> 얼마나 반영할지 결정합니다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모멘텀은 학습을 안정화시키고 빠르게 수렴하도록 도움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err="1">
                <a:solidFill>
                  <a:srgbClr val="516485"/>
                </a:solidFill>
              </a:rPr>
              <a:t>weight_decay</a:t>
            </a:r>
            <a:r>
              <a:rPr lang="en-US" altLang="ko-KR" sz="1200" b="1" dirty="0">
                <a:solidFill>
                  <a:srgbClr val="516485"/>
                </a:solidFill>
              </a:rPr>
              <a:t>=0.0005</a:t>
            </a:r>
            <a:r>
              <a:rPr lang="ko-KR" altLang="en-US" sz="1200" dirty="0"/>
              <a:t>는 가중치 감소 값으로</a:t>
            </a:r>
            <a:r>
              <a:rPr lang="en-US" altLang="ko-KR" sz="1200" dirty="0"/>
              <a:t>, L2 </a:t>
            </a:r>
            <a:r>
              <a:rPr lang="ko-KR" altLang="en-US" sz="1200" dirty="0"/>
              <a:t>정규화를 나타냅니다</a:t>
            </a:r>
            <a:r>
              <a:rPr lang="en-US" altLang="ko-KR" sz="1200" dirty="0"/>
              <a:t>. </a:t>
            </a:r>
            <a:r>
              <a:rPr lang="ko-KR" altLang="en-US" sz="1200" dirty="0"/>
              <a:t>가중치 감소는 모델의 가중치를 작게 유지하여 </a:t>
            </a:r>
            <a:r>
              <a:rPr lang="ko-KR" altLang="en-US" sz="1200" dirty="0" err="1"/>
              <a:t>오버피팅을</a:t>
            </a:r>
            <a:r>
              <a:rPr lang="ko-KR" altLang="en-US" sz="1200" dirty="0"/>
              <a:t> 방지하는데 도움</a:t>
            </a:r>
            <a:endParaRPr lang="en-US" altLang="ko-KR" sz="12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5482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설명선: 굽은 선(테두리 없음) 40">
            <a:extLst>
              <a:ext uri="{FF2B5EF4-FFF2-40B4-BE49-F238E27FC236}">
                <a16:creationId xmlns:a16="http://schemas.microsoft.com/office/drawing/2014/main" id="{D781F746-B5E1-C534-8F36-BA194C83D7AD}"/>
              </a:ext>
            </a:extLst>
          </p:cNvPr>
          <p:cNvSpPr/>
          <p:nvPr/>
        </p:nvSpPr>
        <p:spPr>
          <a:xfrm>
            <a:off x="1701926" y="2548277"/>
            <a:ext cx="3852148" cy="3327032"/>
          </a:xfrm>
          <a:prstGeom prst="rect">
            <a:avLst/>
          </a:prstGeom>
          <a:noFill/>
          <a:ln>
            <a:noFill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1-1. Introduction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1-2. Unified Detection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1-3. Comparison to Other Detection Systems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1-4. Experiments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1-5. Real-Time Detection In The Wild &amp; Conclusion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endParaRPr lang="en-US" altLang="ko-KR" sz="1000" b="1" dirty="0">
              <a:solidFill>
                <a:srgbClr val="E7E6E6">
                  <a:lumMod val="90000"/>
                </a:srgb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2-1.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모델 구현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2-2. Training</a:t>
            </a:r>
          </a:p>
          <a:p>
            <a:pPr>
              <a:lnSpc>
                <a:spcPct val="150000"/>
              </a:lnSpc>
              <a:defRPr/>
            </a:pPr>
            <a:endParaRPr lang="en-US" altLang="ko-KR" sz="5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3. Troubleshooting</a:t>
            </a:r>
            <a:endParaRPr lang="en-US" altLang="ko-KR" sz="1000" b="1" dirty="0">
              <a:solidFill>
                <a:srgbClr val="E7E6E6">
                  <a:lumMod val="9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417080" y="1692899"/>
            <a:ext cx="3024000" cy="52383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CHAPTER 2. CRNN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02860" y="428100"/>
            <a:ext cx="2016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kern="0" dirty="0">
                <a:ln w="1587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ea typeface="Tmon몬소리 Black" panose="02000A03000000000000" pitchFamily="2" charset="-127"/>
              </a:rPr>
              <a:t>Contents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2184649" y="1692899"/>
            <a:ext cx="3024000" cy="523832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CHAPTER 1. YOLO v1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732781" y="2465359"/>
            <a:ext cx="392773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32781" y="5941984"/>
            <a:ext cx="392773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965212" y="2465359"/>
            <a:ext cx="392773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965212" y="5941984"/>
            <a:ext cx="392773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설명선: 굽은 선(테두리 없음) 40">
            <a:extLst>
              <a:ext uri="{FF2B5EF4-FFF2-40B4-BE49-F238E27FC236}">
                <a16:creationId xmlns:a16="http://schemas.microsoft.com/office/drawing/2014/main" id="{FC18BA7C-4B11-CC8D-EA61-56D442C7EA30}"/>
              </a:ext>
            </a:extLst>
          </p:cNvPr>
          <p:cNvSpPr/>
          <p:nvPr/>
        </p:nvSpPr>
        <p:spPr>
          <a:xfrm>
            <a:off x="7040801" y="2540156"/>
            <a:ext cx="3852148" cy="3327032"/>
          </a:xfrm>
          <a:prstGeom prst="rect">
            <a:avLst/>
          </a:prstGeom>
          <a:noFill/>
          <a:ln>
            <a:noFill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CRNN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배경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CRNN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특징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CRNN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신경망 구조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3-1. Convolution Layer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3-2. Recurrent Layer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3-3. Transcription Layer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실험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4-1.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글자 인식 비교 실험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4-2.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악보 인식 비교 실험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5.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결론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789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모델 구현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_2-2.Training</a:t>
            </a:r>
            <a:endParaRPr lang="ko-KR" altLang="en-US" sz="14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C373BD-9952-B331-6F3B-069CA80A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8" y="1371461"/>
            <a:ext cx="4653270" cy="39555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750435-AC2A-943B-BAC1-A15F04339E33}"/>
              </a:ext>
            </a:extLst>
          </p:cNvPr>
          <p:cNvSpPr/>
          <p:nvPr/>
        </p:nvSpPr>
        <p:spPr>
          <a:xfrm>
            <a:off x="5550665" y="1371461"/>
            <a:ext cx="62814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i="0" dirty="0">
                <a:effectLst/>
                <a:latin typeface="+mn-ea"/>
              </a:rPr>
              <a:t>학습루프</a:t>
            </a:r>
            <a:r>
              <a:rPr lang="en-US" altLang="ko-KR" sz="1400" b="0" i="0" dirty="0">
                <a:solidFill>
                  <a:srgbClr val="D1D5DB"/>
                </a:solidFill>
                <a:effectLst/>
                <a:latin typeface="+mn-ea"/>
              </a:rPr>
              <a:t>:</a:t>
            </a:r>
            <a:endParaRPr lang="en-US" altLang="ko-KR" sz="1400" b="1" dirty="0">
              <a:solidFill>
                <a:srgbClr val="070707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 err="1"/>
              <a:t>model.train</a:t>
            </a:r>
            <a:r>
              <a:rPr lang="en-US" altLang="ko-KR" sz="1200" dirty="0"/>
              <a:t>(): </a:t>
            </a:r>
            <a:r>
              <a:rPr lang="ko-KR" altLang="en-US" sz="1200" b="1" dirty="0">
                <a:solidFill>
                  <a:srgbClr val="516485"/>
                </a:solidFill>
              </a:rPr>
              <a:t>모델을 학습 모드로 설정</a:t>
            </a:r>
            <a:r>
              <a:rPr lang="en-US" altLang="ko-KR" sz="1200" dirty="0"/>
              <a:t>. </a:t>
            </a:r>
            <a:r>
              <a:rPr lang="ko-KR" altLang="en-US" sz="1200" dirty="0"/>
              <a:t>이렇게 하면 </a:t>
            </a:r>
            <a:r>
              <a:rPr lang="ko-KR" altLang="en-US" sz="1200" dirty="0" err="1"/>
              <a:t>드롭아웃과</a:t>
            </a:r>
            <a:r>
              <a:rPr lang="ko-KR" altLang="en-US" sz="1200" dirty="0"/>
              <a:t> 같은 학습 전용 기능이 활성화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for </a:t>
            </a:r>
            <a:r>
              <a:rPr lang="en-US" altLang="ko-KR" sz="1200" dirty="0" err="1"/>
              <a:t>batch_idx</a:t>
            </a:r>
            <a:r>
              <a:rPr lang="en-US" altLang="ko-KR" sz="1200" dirty="0"/>
              <a:t>, batch in enumerate(</a:t>
            </a:r>
            <a:r>
              <a:rPr lang="en-US" altLang="ko-KR" sz="1200" dirty="0" err="1"/>
              <a:t>dloaders</a:t>
            </a:r>
            <a:r>
              <a:rPr lang="en-US" altLang="ko-KR" sz="1200" dirty="0"/>
              <a:t>['train']):: </a:t>
            </a:r>
            <a:r>
              <a:rPr lang="ko-KR" altLang="en-US" sz="1200" dirty="0"/>
              <a:t>학습 데이터셋의 각 배치에 대해 반복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images = batch[0]</a:t>
            </a:r>
            <a:r>
              <a:rPr lang="ko-KR" altLang="en-US" sz="1200" dirty="0"/>
              <a:t>와 </a:t>
            </a:r>
            <a:r>
              <a:rPr lang="en-US" altLang="ko-KR" sz="1200" dirty="0"/>
              <a:t>targets = batch[1]: </a:t>
            </a:r>
            <a:r>
              <a:rPr lang="ko-KR" altLang="en-US" sz="1200" dirty="0"/>
              <a:t>각 배치에서 </a:t>
            </a:r>
            <a:r>
              <a:rPr lang="ko-KR" altLang="en-US" sz="1200" b="1" dirty="0">
                <a:solidFill>
                  <a:srgbClr val="516485"/>
                </a:solidFill>
              </a:rPr>
              <a:t>이미지와 타겟 레이블을 추출</a:t>
            </a:r>
            <a:r>
              <a:rPr lang="en-US" altLang="ko-KR" sz="1200" dirty="0"/>
              <a:t>. </a:t>
            </a:r>
            <a:r>
              <a:rPr lang="ko-KR" altLang="en-US" sz="1200" b="1" dirty="0">
                <a:solidFill>
                  <a:srgbClr val="516485"/>
                </a:solidFill>
              </a:rPr>
              <a:t>타겟 레이블을 </a:t>
            </a:r>
            <a:r>
              <a:rPr lang="ko-KR" altLang="en-US" sz="1200" b="1" dirty="0" err="1">
                <a:solidFill>
                  <a:srgbClr val="516485"/>
                </a:solidFill>
              </a:rPr>
              <a:t>텐서</a:t>
            </a:r>
            <a:r>
              <a:rPr lang="ko-KR" altLang="en-US" sz="1200" b="1" dirty="0">
                <a:solidFill>
                  <a:srgbClr val="516485"/>
                </a:solidFill>
              </a:rPr>
              <a:t> 형태로 변환</a:t>
            </a:r>
            <a:r>
              <a:rPr lang="ko-KR" altLang="en-US" sz="1200" dirty="0"/>
              <a:t>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하나의 </a:t>
            </a:r>
            <a:r>
              <a:rPr lang="ko-KR" altLang="en-US" sz="1200" dirty="0" err="1"/>
              <a:t>텐서로</a:t>
            </a:r>
            <a:r>
              <a:rPr lang="ko-KR" altLang="en-US" sz="1200" dirty="0"/>
              <a:t> 쌓음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err="1">
                <a:solidFill>
                  <a:srgbClr val="516485"/>
                </a:solidFill>
              </a:rPr>
              <a:t>optimizer.zero_grad</a:t>
            </a:r>
            <a:r>
              <a:rPr lang="en-US" altLang="ko-KR" sz="1200" b="1" dirty="0">
                <a:solidFill>
                  <a:srgbClr val="516485"/>
                </a:solidFill>
              </a:rPr>
              <a:t>(): </a:t>
            </a:r>
            <a:r>
              <a:rPr lang="ko-KR" altLang="en-US" sz="1200" b="1" dirty="0" err="1">
                <a:solidFill>
                  <a:srgbClr val="516485"/>
                </a:solidFill>
              </a:rPr>
              <a:t>그라디언트를</a:t>
            </a:r>
            <a:r>
              <a:rPr lang="ko-KR" altLang="en-US" sz="1200" b="1" dirty="0">
                <a:solidFill>
                  <a:srgbClr val="516485"/>
                </a:solidFill>
              </a:rPr>
              <a:t> </a:t>
            </a:r>
            <a:r>
              <a:rPr lang="en-US" altLang="ko-KR" sz="1200" b="1" dirty="0">
                <a:solidFill>
                  <a:srgbClr val="516485"/>
                </a:solidFill>
              </a:rPr>
              <a:t>0</a:t>
            </a:r>
            <a:r>
              <a:rPr lang="ko-KR" altLang="en-US" sz="1200" b="1" dirty="0">
                <a:solidFill>
                  <a:srgbClr val="516485"/>
                </a:solidFill>
              </a:rPr>
              <a:t>으로 초기화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PyTorch</a:t>
            </a:r>
            <a:r>
              <a:rPr lang="ko-KR" altLang="en-US" sz="1200" dirty="0"/>
              <a:t>에서는 기본적으로 </a:t>
            </a:r>
            <a:r>
              <a:rPr lang="ko-KR" altLang="en-US" sz="1200" dirty="0" err="1"/>
              <a:t>그라디언트가</a:t>
            </a:r>
            <a:r>
              <a:rPr lang="ko-KR" altLang="en-US" sz="1200" dirty="0"/>
              <a:t> 누적되기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각 배치에서 </a:t>
            </a:r>
            <a:r>
              <a:rPr lang="ko-KR" altLang="en-US" sz="1200" dirty="0" err="1"/>
              <a:t>그라디언트를</a:t>
            </a:r>
            <a:r>
              <a:rPr lang="ko-KR" altLang="en-US" sz="1200" dirty="0"/>
              <a:t> 명시적으로 </a:t>
            </a:r>
            <a:r>
              <a:rPr lang="en-US" altLang="ko-KR" sz="1200" dirty="0"/>
              <a:t>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outputs = model(images): </a:t>
            </a:r>
            <a:r>
              <a:rPr lang="ko-KR" altLang="en-US" sz="1200" dirty="0"/>
              <a:t>모델을 사용하여 이미지의 </a:t>
            </a:r>
            <a:r>
              <a:rPr lang="ko-KR" altLang="en-US" sz="1200" dirty="0" err="1"/>
              <a:t>예측값을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loss = criterion(outputs, targets): </a:t>
            </a:r>
            <a:r>
              <a:rPr lang="ko-KR" altLang="en-US" sz="1200" b="1" dirty="0" err="1">
                <a:solidFill>
                  <a:srgbClr val="516485"/>
                </a:solidFill>
              </a:rPr>
              <a:t>예측값과</a:t>
            </a:r>
            <a:r>
              <a:rPr lang="ko-KR" altLang="en-US" sz="1200" b="1" dirty="0">
                <a:solidFill>
                  <a:srgbClr val="516485"/>
                </a:solidFill>
              </a:rPr>
              <a:t> 실제 타겟 레이블 사이</a:t>
            </a:r>
            <a:r>
              <a:rPr lang="ko-KR" altLang="en-US" sz="1200" dirty="0">
                <a:solidFill>
                  <a:srgbClr val="516485"/>
                </a:solidFill>
              </a:rPr>
              <a:t>의 </a:t>
            </a:r>
            <a:r>
              <a:rPr lang="ko-KR" altLang="en-US" sz="1200" b="1" dirty="0">
                <a:solidFill>
                  <a:srgbClr val="516485"/>
                </a:solidFill>
              </a:rPr>
              <a:t>손실을 계산</a:t>
            </a:r>
            <a:endParaRPr lang="en-US" altLang="ko-KR" sz="1200" b="1" dirty="0">
              <a:solidFill>
                <a:srgbClr val="51648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 err="1"/>
              <a:t>loss.backward</a:t>
            </a:r>
            <a:r>
              <a:rPr lang="en-US" altLang="ko-KR" sz="1200" dirty="0"/>
              <a:t>(): </a:t>
            </a:r>
            <a:r>
              <a:rPr lang="ko-KR" altLang="en-US" sz="1200" dirty="0"/>
              <a:t>손실에 대한 </a:t>
            </a:r>
            <a:r>
              <a:rPr lang="ko-KR" altLang="en-US" sz="1200" dirty="0" err="1"/>
              <a:t>그라디언트를</a:t>
            </a:r>
            <a:r>
              <a:rPr lang="ko-KR" altLang="en-US" sz="1200" dirty="0"/>
              <a:t> 계산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 err="1"/>
              <a:t>optimizer.step</a:t>
            </a:r>
            <a:r>
              <a:rPr lang="en-US" altLang="ko-KR" sz="1200" dirty="0"/>
              <a:t>(): </a:t>
            </a:r>
            <a:r>
              <a:rPr lang="ko-KR" altLang="en-US" sz="1200" dirty="0"/>
              <a:t>계산된 </a:t>
            </a:r>
            <a:r>
              <a:rPr lang="ko-KR" altLang="en-US" sz="1200" b="1" dirty="0" err="1">
                <a:solidFill>
                  <a:srgbClr val="516485"/>
                </a:solidFill>
              </a:rPr>
              <a:t>그라디언트를</a:t>
            </a:r>
            <a:r>
              <a:rPr lang="ko-KR" altLang="en-US" sz="1200" b="1" dirty="0">
                <a:solidFill>
                  <a:srgbClr val="516485"/>
                </a:solidFill>
              </a:rPr>
              <a:t> 사용</a:t>
            </a:r>
            <a:r>
              <a:rPr lang="ko-KR" altLang="en-US" sz="1200" dirty="0"/>
              <a:t>하여 모델의 </a:t>
            </a:r>
            <a:r>
              <a:rPr lang="ko-KR" altLang="en-US" sz="1200" b="1" dirty="0">
                <a:solidFill>
                  <a:srgbClr val="516485"/>
                </a:solidFill>
              </a:rPr>
              <a:t>매개변수를 업데이트</a:t>
            </a:r>
            <a:endParaRPr lang="en-US" altLang="ko-KR" sz="1200" b="1" dirty="0">
              <a:solidFill>
                <a:srgbClr val="51648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 err="1"/>
              <a:t>avg_loss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total_loss</a:t>
            </a:r>
            <a:r>
              <a:rPr lang="en-US" altLang="ko-KR" sz="1200" dirty="0"/>
              <a:t> /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train_loader</a:t>
            </a:r>
            <a:r>
              <a:rPr lang="en-US" altLang="ko-KR" sz="1200" dirty="0"/>
              <a:t>): </a:t>
            </a:r>
            <a:r>
              <a:rPr lang="ko-KR" altLang="en-US" sz="1200" dirty="0"/>
              <a:t>각 </a:t>
            </a:r>
            <a:r>
              <a:rPr lang="en-US" altLang="ko-KR" sz="1200" b="1" dirty="0">
                <a:solidFill>
                  <a:srgbClr val="516485"/>
                </a:solidFill>
              </a:rPr>
              <a:t>epoch</a:t>
            </a:r>
            <a:r>
              <a:rPr lang="ko-KR" altLang="en-US" sz="1200" b="1" dirty="0">
                <a:solidFill>
                  <a:srgbClr val="516485"/>
                </a:solidFill>
              </a:rPr>
              <a:t>의 평균 손실을 계산</a:t>
            </a:r>
            <a:endParaRPr lang="en-US" altLang="ko-KR" sz="1200" b="1" dirty="0">
              <a:solidFill>
                <a:srgbClr val="516485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F49B5-F63B-6AFE-8D0B-0C32D41AE2D4}"/>
              </a:ext>
            </a:extLst>
          </p:cNvPr>
          <p:cNvSpPr/>
          <p:nvPr/>
        </p:nvSpPr>
        <p:spPr>
          <a:xfrm>
            <a:off x="1264792" y="3356519"/>
            <a:ext cx="2103441" cy="85652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9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40" y="525646"/>
            <a:ext cx="3162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3.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Troubleshooting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6621" y="1245924"/>
            <a:ext cx="11040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문제점</a:t>
            </a:r>
            <a:endParaRPr lang="en-US" altLang="ko-KR" sz="1600" b="1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YOLO </a:t>
            </a:r>
            <a:r>
              <a:rPr lang="ko-KR" altLang="en-US" sz="1400" dirty="0"/>
              <a:t>모델에 사용할 </a:t>
            </a:r>
            <a:r>
              <a:rPr lang="en-US" altLang="ko-KR" sz="1400" dirty="0"/>
              <a:t>loss </a:t>
            </a:r>
            <a:r>
              <a:rPr lang="ko-KR" altLang="en-US" sz="1400" dirty="0"/>
              <a:t>함수 코드 구현이 어려워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에서 오픈소스를 가져와 썼지만 결과가 만족스럽지 못함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모델 학습을 하였지만</a:t>
            </a:r>
            <a:r>
              <a:rPr lang="en-US" altLang="ko-KR" sz="1400" dirty="0"/>
              <a:t>, loss </a:t>
            </a:r>
            <a:r>
              <a:rPr lang="ko-KR" altLang="en-US" sz="1400" dirty="0"/>
              <a:t>함수가 올바르지 않아 제대로 학습이 되었다고 할 수 없음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6618" r="10332" b="43156"/>
          <a:stretch/>
        </p:blipFill>
        <p:spPr>
          <a:xfrm>
            <a:off x="1309716" y="2030754"/>
            <a:ext cx="1797303" cy="4439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6621" y="3438281"/>
            <a:ext cx="110408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개선 방향</a:t>
            </a:r>
            <a:endParaRPr lang="en-US" altLang="ko-KR" sz="1600" b="1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Loss </a:t>
            </a:r>
            <a:r>
              <a:rPr lang="ko-KR" altLang="en-US" sz="1400" dirty="0"/>
              <a:t>함수 코드를 분석하고 사용한 </a:t>
            </a:r>
            <a:r>
              <a:rPr lang="ko-KR" altLang="en-US" sz="1400" dirty="0" err="1"/>
              <a:t>데이터셋에</a:t>
            </a:r>
            <a:r>
              <a:rPr lang="ko-KR" altLang="en-US" sz="1400" dirty="0"/>
              <a:t> 맞게 조정할 필요가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/>
              <a:t>동영상 데이터를 </a:t>
            </a:r>
            <a:r>
              <a:rPr lang="en-US" altLang="ko-KR" sz="1400" dirty="0"/>
              <a:t>Test</a:t>
            </a:r>
            <a:r>
              <a:rPr lang="ko-KR" altLang="en-US" sz="1400" dirty="0"/>
              <a:t>할 수 있는 코드를 구현해야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8821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498350"/>
            <a:ext cx="3153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CRNN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배경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2. CRNN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8D5F8-A665-590B-62F1-4104BF2189B1}"/>
              </a:ext>
            </a:extLst>
          </p:cNvPr>
          <p:cNvSpPr txBox="1"/>
          <p:nvPr/>
        </p:nvSpPr>
        <p:spPr>
          <a:xfrm>
            <a:off x="3262294" y="1655496"/>
            <a:ext cx="1865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Problem</a:t>
            </a:r>
            <a:endParaRPr lang="ko-KR" altLang="en-US" sz="28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2E8FE3-18B3-2E17-A5F6-89EEAA699DE5}"/>
              </a:ext>
            </a:extLst>
          </p:cNvPr>
          <p:cNvSpPr txBox="1"/>
          <p:nvPr/>
        </p:nvSpPr>
        <p:spPr>
          <a:xfrm>
            <a:off x="7481970" y="1655496"/>
            <a:ext cx="1865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Solution</a:t>
            </a:r>
            <a:endParaRPr lang="ko-KR" altLang="en-US" sz="28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A67C7A4D-0E41-DF85-F607-31B5EE61201F}"/>
              </a:ext>
            </a:extLst>
          </p:cNvPr>
          <p:cNvSpPr/>
          <p:nvPr/>
        </p:nvSpPr>
        <p:spPr>
          <a:xfrm>
            <a:off x="5446275" y="2594051"/>
            <a:ext cx="1436914" cy="49884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1432F0-5576-3F74-35E5-E84629D35F97}"/>
              </a:ext>
            </a:extLst>
          </p:cNvPr>
          <p:cNvSpPr txBox="1"/>
          <p:nvPr/>
        </p:nvSpPr>
        <p:spPr>
          <a:xfrm>
            <a:off x="1773771" y="2594051"/>
            <a:ext cx="3353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컴퓨터비전의 기존 문제점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(</a:t>
            </a:r>
            <a:r>
              <a:rPr lang="ko-KR" altLang="en-US" sz="2000" b="1" dirty="0"/>
              <a:t>이미지 기반 시계열 인식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7" name="슬라이드 확대/축소 46">
                <a:extLst>
                  <a:ext uri="{FF2B5EF4-FFF2-40B4-BE49-F238E27FC236}">
                    <a16:creationId xmlns:a16="http://schemas.microsoft.com/office/drawing/2014/main" id="{6B6C2C1D-C09F-9583-517C-D095690E48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93681" y="3502912"/>
              <a:ext cx="3633904" cy="2271190"/>
            </p:xfrm>
            <a:graphic>
              <a:graphicData uri="http://schemas.microsoft.com/office/powerpoint/2016/slidezoom">
                <pslz:sldZm>
                  <pslz:sldZmObj sldId="275" cId="1315280939">
                    <pslz:zmPr id="{480DC9AE-A4EF-4238-94DE-7EB42B8F8F47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33904" cy="227119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7" name="슬라이드 확대/축소 4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6C2C1D-C09F-9583-517C-D095690E48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3681" y="3502912"/>
                <a:ext cx="3633904" cy="227119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6787ECD-EB6A-EC59-264E-120873FBC5A3}"/>
              </a:ext>
            </a:extLst>
          </p:cNvPr>
          <p:cNvSpPr txBox="1"/>
          <p:nvPr/>
        </p:nvSpPr>
        <p:spPr>
          <a:xfrm>
            <a:off x="7481970" y="2489529"/>
            <a:ext cx="405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42424"/>
                </a:solidFill>
                <a:effectLst/>
                <a:latin typeface="+mn-ea"/>
              </a:rPr>
              <a:t>Convolutional Recurrent Neural Network (CRNN)</a:t>
            </a:r>
            <a:r>
              <a:rPr lang="ko-KR" altLang="en-US" sz="2000" b="1" i="0" dirty="0">
                <a:solidFill>
                  <a:srgbClr val="242424"/>
                </a:solidFill>
                <a:effectLst/>
                <a:latin typeface="+mn-ea"/>
              </a:rPr>
              <a:t>의 탄생</a:t>
            </a:r>
            <a:r>
              <a:rPr lang="en-US" altLang="ko-KR" sz="2000" b="1" i="0" dirty="0">
                <a:solidFill>
                  <a:srgbClr val="242424"/>
                </a:solidFill>
                <a:effectLst/>
                <a:latin typeface="+mn-ea"/>
              </a:rPr>
              <a:t>!</a:t>
            </a:r>
            <a:endParaRPr lang="ko-KR" altLang="en-US" sz="2000" b="1" dirty="0">
              <a:latin typeface="+mn-ea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슬라이드 확대/축소 51">
                <a:extLst>
                  <a:ext uri="{FF2B5EF4-FFF2-40B4-BE49-F238E27FC236}">
                    <a16:creationId xmlns:a16="http://schemas.microsoft.com/office/drawing/2014/main" id="{33549A78-8865-DBE5-6FB2-9D341A62D5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86179" y="3543690"/>
              <a:ext cx="4053780" cy="2271190"/>
            </p:xfrm>
            <a:graphic>
              <a:graphicData uri="http://schemas.microsoft.com/office/powerpoint/2016/slidezoom">
                <pslz:sldZm>
                  <pslz:sldZmObj sldId="276" cId="3424565175">
                    <pslz:zmPr id="{2B34F8A5-1589-4076-8863-A1E6635C6BD5}" returnToParent="0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53780" cy="227119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슬라이드 확대/축소 5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3549A78-8865-DBE5-6FB2-9D341A62D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179" y="3543690"/>
                <a:ext cx="4053780" cy="22711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93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8EE7A79-9781-21BD-E5DA-22BC97FF626C}"/>
              </a:ext>
            </a:extLst>
          </p:cNvPr>
          <p:cNvGrpSpPr/>
          <p:nvPr/>
        </p:nvGrpSpPr>
        <p:grpSpPr>
          <a:xfrm>
            <a:off x="485193" y="1325728"/>
            <a:ext cx="5044746" cy="3989480"/>
            <a:chOff x="830427" y="1049288"/>
            <a:chExt cx="5044746" cy="39894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1C4182-81D4-FF3E-C7FB-D1F3487060A4}"/>
                </a:ext>
              </a:extLst>
            </p:cNvPr>
            <p:cNvSpPr txBox="1"/>
            <p:nvPr/>
          </p:nvSpPr>
          <p:spPr>
            <a:xfrm>
              <a:off x="830427" y="2093405"/>
              <a:ext cx="173549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ko-KR" altLang="en-US" sz="1600" b="1" dirty="0"/>
                <a:t>      변동성</a:t>
              </a:r>
              <a:r>
                <a:rPr lang="en-US" altLang="ko-KR" sz="1600" b="1" dirty="0"/>
                <a:t>:</a:t>
              </a:r>
            </a:p>
            <a:p>
              <a:pPr marL="342900" indent="-342900">
                <a:buFont typeface="+mj-ea"/>
                <a:buAutoNum type="circleNumDbPlain"/>
              </a:pPr>
              <a:endParaRPr lang="en-US" altLang="ko-KR" sz="1600" b="1" dirty="0"/>
            </a:p>
            <a:p>
              <a:pPr marL="342900" indent="-342900">
                <a:buFont typeface="+mj-ea"/>
                <a:buAutoNum type="circleNumDbPlain"/>
              </a:pPr>
              <a:endParaRPr lang="en-US" altLang="ko-KR" sz="1600" b="1" dirty="0"/>
            </a:p>
            <a:p>
              <a:pPr marL="342900" indent="-342900">
                <a:buFont typeface="+mj-ea"/>
                <a:buAutoNum type="circleNumDbPlain"/>
              </a:pPr>
              <a:endParaRPr lang="en-US" altLang="ko-KR" sz="1600" b="1" dirty="0"/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b="1" i="0" dirty="0">
                  <a:effectLst/>
                  <a:latin typeface="Söhne"/>
                </a:rPr>
                <a:t>시퀀스 길이</a:t>
              </a:r>
              <a:r>
                <a:rPr lang="en-US" altLang="ko-KR" sz="1600" b="0" i="0" dirty="0">
                  <a:effectLst/>
                  <a:latin typeface="Söhne"/>
                </a:rPr>
                <a:t>:</a:t>
              </a:r>
              <a:r>
                <a:rPr lang="en-US" altLang="ko-KR" sz="1600" b="0" i="0" dirty="0">
                  <a:solidFill>
                    <a:srgbClr val="D1D5DB"/>
                  </a:solidFill>
                  <a:effectLst/>
                  <a:latin typeface="Söhne"/>
                </a:rPr>
                <a:t> </a:t>
              </a:r>
            </a:p>
            <a:p>
              <a:pPr marL="342900" indent="-342900">
                <a:buFont typeface="+mj-ea"/>
                <a:buAutoNum type="circleNumDbPlain"/>
              </a:pPr>
              <a:endParaRPr lang="en-US" altLang="ko-KR" sz="1600" dirty="0">
                <a:solidFill>
                  <a:srgbClr val="D1D5DB"/>
                </a:solidFill>
                <a:latin typeface="Söhne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sz="1600" dirty="0">
                <a:solidFill>
                  <a:srgbClr val="D1D5DB"/>
                </a:solidFill>
                <a:latin typeface="Söhne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sz="1600" dirty="0">
                <a:solidFill>
                  <a:srgbClr val="D1D5DB"/>
                </a:solidFill>
                <a:latin typeface="Söhne"/>
              </a:endParaRPr>
            </a:p>
            <a:p>
              <a:pPr marL="342900" indent="-342900">
                <a:buFont typeface="+mj-ea"/>
                <a:buAutoNum type="circleNumDbPlain"/>
              </a:pPr>
              <a:endParaRPr lang="en-US" altLang="ko-KR" sz="1600" b="1" dirty="0">
                <a:solidFill>
                  <a:srgbClr val="D1D5DB"/>
                </a:solidFill>
                <a:latin typeface="Söhne"/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600" b="1" dirty="0">
                  <a:latin typeface="Söhne"/>
                </a:rPr>
                <a:t>위치와 왜곡</a:t>
              </a:r>
              <a:r>
                <a:rPr lang="en-US" altLang="ko-KR" sz="1600" b="1" dirty="0">
                  <a:latin typeface="Söhne"/>
                </a:rPr>
                <a:t>:</a:t>
              </a:r>
              <a:endParaRPr lang="en-US" altLang="ko-KR" sz="16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C024B5-5BF3-080D-2987-B918B8FE3391}"/>
                </a:ext>
              </a:extLst>
            </p:cNvPr>
            <p:cNvSpPr txBox="1"/>
            <p:nvPr/>
          </p:nvSpPr>
          <p:spPr>
            <a:xfrm>
              <a:off x="2441510" y="2093405"/>
              <a:ext cx="343366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</a:rPr>
                <a:t>실제 세계의 이미지는 다양한 글꼴</a:t>
              </a:r>
              <a:r>
                <a:rPr lang="en-US" altLang="ko-KR" sz="1400" b="0" i="0" dirty="0">
                  <a:effectLst/>
                </a:rPr>
                <a:t>, </a:t>
              </a:r>
              <a:r>
                <a:rPr lang="ko-KR" altLang="en-US" sz="1400" b="0" i="0" dirty="0">
                  <a:effectLst/>
                </a:rPr>
                <a:t>크기</a:t>
              </a:r>
              <a:r>
                <a:rPr lang="en-US" altLang="ko-KR" sz="1400" b="0" i="0" dirty="0">
                  <a:effectLst/>
                </a:rPr>
                <a:t>, </a:t>
              </a:r>
              <a:r>
                <a:rPr lang="ko-KR" altLang="en-US" sz="1400" b="0" i="0" dirty="0">
                  <a:effectLst/>
                </a:rPr>
                <a:t>스타일</a:t>
              </a:r>
              <a:r>
                <a:rPr lang="en-US" altLang="ko-KR" sz="1400" b="0" i="0" dirty="0">
                  <a:effectLst/>
                </a:rPr>
                <a:t>, </a:t>
              </a:r>
              <a:r>
                <a:rPr lang="ko-KR" altLang="en-US" sz="1400" b="0" i="0" dirty="0">
                  <a:effectLst/>
                </a:rPr>
                <a:t>조명</a:t>
              </a:r>
              <a:r>
                <a:rPr lang="en-US" altLang="ko-KR" sz="1400" b="0" i="0" dirty="0">
                  <a:effectLst/>
                </a:rPr>
                <a:t>, </a:t>
              </a:r>
              <a:r>
                <a:rPr lang="ko-KR" altLang="en-US" sz="1400" b="0" i="0" dirty="0">
                  <a:effectLst/>
                </a:rPr>
                <a:t>배경 노이즈 등으로 인해 큰 변동성을 가짐</a:t>
              </a:r>
              <a:endParaRPr lang="ko-KR" alt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54AE6-B912-5EF9-093D-2E87A4CED11B}"/>
                </a:ext>
              </a:extLst>
            </p:cNvPr>
            <p:cNvSpPr txBox="1"/>
            <p:nvPr/>
          </p:nvSpPr>
          <p:spPr>
            <a:xfrm>
              <a:off x="2441510" y="3089033"/>
              <a:ext cx="326571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</a:rPr>
                <a:t>이미지에 포함된 문자나 객체의 수는 고정되어 있지 않음</a:t>
              </a:r>
              <a:r>
                <a:rPr lang="en-US" altLang="ko-KR" sz="1400" b="0" i="0" dirty="0">
                  <a:effectLst/>
                </a:rPr>
                <a:t>. </a:t>
              </a:r>
              <a:r>
                <a:rPr lang="ko-KR" altLang="en-US" sz="1400" b="0" i="0" dirty="0">
                  <a:effectLst/>
                </a:rPr>
                <a:t>따라서 모델은 다양한 길이의 시퀀스를 처리할 수 있어야 함</a:t>
              </a:r>
              <a:endParaRPr lang="ko-KR" alt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097805-3126-0CD5-DFC2-9812BC2055CD}"/>
                </a:ext>
              </a:extLst>
            </p:cNvPr>
            <p:cNvSpPr txBox="1"/>
            <p:nvPr/>
          </p:nvSpPr>
          <p:spPr>
            <a:xfrm>
              <a:off x="2441510" y="4300104"/>
              <a:ext cx="326571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</a:rPr>
                <a:t>텍스트나 객체는 이미지 내에서 여러 위치에 있을 수 있고</a:t>
              </a:r>
              <a:r>
                <a:rPr lang="en-US" altLang="ko-KR" sz="1400" b="0" i="0" dirty="0">
                  <a:effectLst/>
                </a:rPr>
                <a:t>, </a:t>
              </a:r>
              <a:r>
                <a:rPr lang="ko-KR" altLang="en-US" sz="1400" b="0" i="0" dirty="0">
                  <a:effectLst/>
                </a:rPr>
                <a:t>회전</a:t>
              </a:r>
              <a:r>
                <a:rPr lang="en-US" altLang="ko-KR" sz="1400" b="0" i="0" dirty="0">
                  <a:effectLst/>
                </a:rPr>
                <a:t>, </a:t>
              </a:r>
              <a:r>
                <a:rPr lang="ko-KR" altLang="en-US" sz="1400" b="0" i="0" dirty="0">
                  <a:effectLst/>
                </a:rPr>
                <a:t>왜곡</a:t>
              </a:r>
              <a:r>
                <a:rPr lang="en-US" altLang="ko-KR" sz="1400" b="0" i="0" dirty="0">
                  <a:effectLst/>
                </a:rPr>
                <a:t>, </a:t>
              </a:r>
              <a:r>
                <a:rPr lang="ko-KR" altLang="en-US" sz="1400" b="0" i="0" dirty="0">
                  <a:effectLst/>
                </a:rPr>
                <a:t>기울기 등의 변형을 겪을 수 있음</a:t>
              </a:r>
              <a:endParaRPr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D50126-FEC1-C8F8-843C-D59DEE5F8A75}"/>
                </a:ext>
              </a:extLst>
            </p:cNvPr>
            <p:cNvSpPr txBox="1"/>
            <p:nvPr/>
          </p:nvSpPr>
          <p:spPr>
            <a:xfrm>
              <a:off x="933062" y="1049288"/>
              <a:ext cx="32657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컴퓨터비전의 기존 문제점</a:t>
              </a:r>
              <a:endParaRPr lang="en-US" altLang="ko-KR" sz="2000" b="1" dirty="0"/>
            </a:p>
            <a:p>
              <a:pPr algn="ctr"/>
              <a:r>
                <a:rPr lang="en-US" altLang="ko-KR" sz="2000" b="1" dirty="0"/>
                <a:t>(</a:t>
              </a:r>
              <a:r>
                <a:rPr lang="ko-KR" altLang="en-US" sz="2000" b="1" dirty="0"/>
                <a:t>이미지 기반 시계열 인식</a:t>
              </a:r>
              <a:r>
                <a:rPr lang="en-US" altLang="ko-KR" sz="2000" b="1" dirty="0"/>
                <a:t>)</a:t>
              </a:r>
              <a:endParaRPr lang="ko-KR" altLang="en-US" sz="20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450BEC7-5135-6D6C-C983-302C6F662747}"/>
              </a:ext>
            </a:extLst>
          </p:cNvPr>
          <p:cNvSpPr txBox="1"/>
          <p:nvPr/>
        </p:nvSpPr>
        <p:spPr>
          <a:xfrm>
            <a:off x="7306417" y="271450"/>
            <a:ext cx="32657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+mj-ea"/>
              <a:buAutoNum type="circleNumDbPlain"/>
            </a:pPr>
            <a:r>
              <a:rPr lang="en-US" altLang="ko-KR" sz="2000" b="1" dirty="0"/>
              <a:t>CNN</a:t>
            </a:r>
            <a:r>
              <a:rPr lang="ko-KR" altLang="en-US" sz="2000" b="1" dirty="0"/>
              <a:t>의 한계</a:t>
            </a: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endParaRPr lang="en-US" altLang="ko-KR" sz="2000" b="1" dirty="0"/>
          </a:p>
          <a:p>
            <a:pPr marL="457200" indent="-457200" algn="ctr">
              <a:buFont typeface="+mj-ea"/>
              <a:buAutoNum type="circleNumDbPlain"/>
            </a:pPr>
            <a:r>
              <a:rPr lang="en-US" altLang="ko-KR" sz="2000" b="1" dirty="0"/>
              <a:t>RNN</a:t>
            </a:r>
            <a:r>
              <a:rPr lang="ko-KR" altLang="en-US" sz="2000" b="1" dirty="0"/>
              <a:t>의 한계</a:t>
            </a:r>
            <a:endParaRPr lang="en-US" altLang="ko-KR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498BC6-C903-C087-4973-64E6EAD51ABB}"/>
              </a:ext>
            </a:extLst>
          </p:cNvPr>
          <p:cNvGrpSpPr/>
          <p:nvPr/>
        </p:nvGrpSpPr>
        <p:grpSpPr>
          <a:xfrm>
            <a:off x="7816491" y="787553"/>
            <a:ext cx="3716693" cy="1093036"/>
            <a:chOff x="7990114" y="1778911"/>
            <a:chExt cx="3716693" cy="10930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8D3475-9987-6E4E-399B-5B12A2AA0AE5}"/>
                </a:ext>
              </a:extLst>
            </p:cNvPr>
            <p:cNvSpPr txBox="1"/>
            <p:nvPr/>
          </p:nvSpPr>
          <p:spPr>
            <a:xfrm>
              <a:off x="7990114" y="1778911"/>
              <a:ext cx="34336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b="1" i="0" dirty="0">
                  <a:effectLst/>
                </a:rPr>
                <a:t>고정된 출력 크기</a:t>
              </a:r>
              <a:r>
                <a:rPr lang="en-US" altLang="ko-KR" sz="1600" b="1" i="0" dirty="0">
                  <a:effectLst/>
                </a:rPr>
                <a:t>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EF323B-041F-0B18-70CF-CF3AB39ABEE1}"/>
                </a:ext>
              </a:extLst>
            </p:cNvPr>
            <p:cNvSpPr txBox="1"/>
            <p:nvPr/>
          </p:nvSpPr>
          <p:spPr>
            <a:xfrm>
              <a:off x="8273144" y="2133283"/>
              <a:ext cx="343366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</a:rPr>
                <a:t>전통적인 </a:t>
              </a:r>
              <a:r>
                <a:rPr lang="en-US" altLang="ko-KR" sz="1400" b="0" i="0" dirty="0">
                  <a:effectLst/>
                </a:rPr>
                <a:t>CNN</a:t>
              </a:r>
              <a:r>
                <a:rPr lang="ko-KR" altLang="en-US" sz="1400" b="0" i="0" dirty="0">
                  <a:effectLst/>
                </a:rPr>
                <a:t>은 고정된 크기의 출력을 생성</a:t>
              </a:r>
              <a:r>
                <a:rPr lang="en-US" altLang="ko-KR" sz="1400" b="0" i="0" dirty="0">
                  <a:effectLst/>
                </a:rPr>
                <a:t>. </a:t>
              </a:r>
              <a:r>
                <a:rPr lang="ko-KR" altLang="en-US" sz="1400" b="0" i="0" dirty="0">
                  <a:effectLst/>
                </a:rPr>
                <a:t>따라서 가변 길이의 시퀀스를 처리하는 데 적합하지 않음</a:t>
              </a:r>
              <a:endParaRPr lang="en-US" altLang="ko-KR" sz="1400" b="0" i="0" dirty="0">
                <a:effectLst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6A4CFE-D20E-4191-2339-DC0CD560B008}"/>
              </a:ext>
            </a:extLst>
          </p:cNvPr>
          <p:cNvGrpSpPr/>
          <p:nvPr/>
        </p:nvGrpSpPr>
        <p:grpSpPr>
          <a:xfrm>
            <a:off x="7799075" y="2080470"/>
            <a:ext cx="3716693" cy="1308479"/>
            <a:chOff x="7990114" y="1778911"/>
            <a:chExt cx="3716693" cy="13084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8A7783-6487-F0A2-E09F-EBA5A3F29406}"/>
                </a:ext>
              </a:extLst>
            </p:cNvPr>
            <p:cNvSpPr txBox="1"/>
            <p:nvPr/>
          </p:nvSpPr>
          <p:spPr>
            <a:xfrm>
              <a:off x="7990114" y="1778911"/>
              <a:ext cx="34336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b="1" i="0" dirty="0">
                  <a:effectLst/>
                </a:rPr>
                <a:t>지역적 특징 인식</a:t>
              </a:r>
              <a:r>
                <a:rPr lang="en-US" altLang="ko-KR" sz="1600" b="1" i="0" dirty="0">
                  <a:effectLst/>
                </a:rPr>
                <a:t>: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8A161D-14A5-171B-69F9-9B4E558405D0}"/>
                </a:ext>
              </a:extLst>
            </p:cNvPr>
            <p:cNvSpPr txBox="1"/>
            <p:nvPr/>
          </p:nvSpPr>
          <p:spPr>
            <a:xfrm>
              <a:off x="8273144" y="2133283"/>
              <a:ext cx="343366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0" i="0" dirty="0">
                  <a:effectLst/>
                </a:rPr>
                <a:t>CNN</a:t>
              </a:r>
              <a:r>
                <a:rPr lang="ko-KR" altLang="en-US" sz="1400" b="0" i="0" dirty="0">
                  <a:effectLst/>
                </a:rPr>
                <a:t>은 주로 지역적인 특징을 인식하는 데 강점이 있음</a:t>
              </a:r>
              <a:r>
                <a:rPr lang="en-US" altLang="ko-KR" sz="1400" b="0" i="0" dirty="0">
                  <a:effectLst/>
                </a:rPr>
                <a:t>. </a:t>
              </a:r>
              <a:r>
                <a:rPr lang="ko-KR" altLang="en-US" sz="1400" b="0" i="0" dirty="0">
                  <a:effectLst/>
                </a:rPr>
                <a:t>시퀀스의 전체적인 구조나 순서 정보를 포착하는 데는 한계가 있음</a:t>
              </a:r>
              <a:endParaRPr lang="en-US" altLang="ko-KR" sz="1400" b="0" i="0" dirty="0">
                <a:effectLst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9A40CE-C922-652A-EC8E-3A24173A6F65}"/>
              </a:ext>
            </a:extLst>
          </p:cNvPr>
          <p:cNvGrpSpPr/>
          <p:nvPr/>
        </p:nvGrpSpPr>
        <p:grpSpPr>
          <a:xfrm>
            <a:off x="7799075" y="4505535"/>
            <a:ext cx="3716693" cy="1093036"/>
            <a:chOff x="7990114" y="1778911"/>
            <a:chExt cx="3716693" cy="10930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8C0463-B163-F56D-F130-DA326EA37A40}"/>
                </a:ext>
              </a:extLst>
            </p:cNvPr>
            <p:cNvSpPr txBox="1"/>
            <p:nvPr/>
          </p:nvSpPr>
          <p:spPr>
            <a:xfrm>
              <a:off x="7990114" y="1778911"/>
              <a:ext cx="34336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b="1" i="0" dirty="0">
                  <a:effectLst/>
                </a:rPr>
                <a:t>장기 의존성</a:t>
              </a:r>
              <a:r>
                <a:rPr lang="en-US" altLang="ko-KR" sz="1600" b="1" i="0" dirty="0">
                  <a:effectLst/>
                </a:rPr>
                <a:t>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CC58A6-70E7-151A-3C53-6A24A58D5662}"/>
                </a:ext>
              </a:extLst>
            </p:cNvPr>
            <p:cNvSpPr txBox="1"/>
            <p:nvPr/>
          </p:nvSpPr>
          <p:spPr>
            <a:xfrm>
              <a:off x="8273144" y="2133283"/>
              <a:ext cx="343366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</a:rPr>
                <a:t>기본 </a:t>
              </a:r>
              <a:r>
                <a:rPr lang="en-US" altLang="ko-KR" sz="1400" b="0" i="0" dirty="0">
                  <a:effectLst/>
                </a:rPr>
                <a:t>RNN</a:t>
              </a:r>
              <a:r>
                <a:rPr lang="ko-KR" altLang="en-US" sz="1400" b="0" i="0" dirty="0">
                  <a:effectLst/>
                </a:rPr>
                <a:t>은 장기 의존성을 학습하는 데 어려움이 있음</a:t>
              </a:r>
              <a:r>
                <a:rPr lang="en-US" altLang="ko-KR" sz="1400" b="0" i="0" dirty="0">
                  <a:effectLst/>
                </a:rPr>
                <a:t>. </a:t>
              </a:r>
              <a:r>
                <a:rPr lang="ko-KR" altLang="en-US" sz="1400" b="0" i="0" dirty="0">
                  <a:effectLst/>
                </a:rPr>
                <a:t>이는 </a:t>
              </a:r>
              <a:r>
                <a:rPr lang="ko-KR" altLang="en-US" sz="1400" b="0" i="0" dirty="0" err="1">
                  <a:effectLst/>
                </a:rPr>
                <a:t>그레디언트</a:t>
              </a:r>
              <a:r>
                <a:rPr lang="ko-KR" altLang="en-US" sz="1400" b="0" i="0" dirty="0">
                  <a:effectLst/>
                </a:rPr>
                <a:t> 소실 문제로 인해 발생</a:t>
              </a:r>
              <a:endParaRPr lang="en-US" altLang="ko-KR" sz="1400" b="0" i="0" dirty="0">
                <a:effectLst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C3A136-8755-3646-7EA8-BCEE45903CA7}"/>
              </a:ext>
            </a:extLst>
          </p:cNvPr>
          <p:cNvGrpSpPr/>
          <p:nvPr/>
        </p:nvGrpSpPr>
        <p:grpSpPr>
          <a:xfrm>
            <a:off x="7781659" y="5798452"/>
            <a:ext cx="3716693" cy="877592"/>
            <a:chOff x="7990114" y="1778911"/>
            <a:chExt cx="3716693" cy="8775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664031-17D9-84C3-93EC-E497F732B800}"/>
                </a:ext>
              </a:extLst>
            </p:cNvPr>
            <p:cNvSpPr txBox="1"/>
            <p:nvPr/>
          </p:nvSpPr>
          <p:spPr>
            <a:xfrm>
              <a:off x="7990114" y="1778911"/>
              <a:ext cx="34336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b="1" i="0" dirty="0">
                  <a:effectLst/>
                </a:rPr>
                <a:t>고정된 시퀀스 길이</a:t>
              </a:r>
              <a:r>
                <a:rPr lang="en-US" altLang="ko-KR" sz="1600" b="1" i="0" dirty="0">
                  <a:effectLst/>
                </a:rPr>
                <a:t>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A523D5-2FB0-7718-0ACA-32EE40238ABC}"/>
                </a:ext>
              </a:extLst>
            </p:cNvPr>
            <p:cNvSpPr txBox="1"/>
            <p:nvPr/>
          </p:nvSpPr>
          <p:spPr>
            <a:xfrm>
              <a:off x="8273144" y="2133283"/>
              <a:ext cx="34336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0" i="0" dirty="0">
                  <a:effectLst/>
                </a:rPr>
                <a:t>일부 </a:t>
              </a:r>
              <a:r>
                <a:rPr lang="en-US" altLang="ko-KR" sz="1400" b="0" i="0" dirty="0">
                  <a:effectLst/>
                </a:rPr>
                <a:t>RNN </a:t>
              </a:r>
              <a:r>
                <a:rPr lang="ko-KR" altLang="en-US" sz="1400" b="0" i="0" dirty="0">
                  <a:effectLst/>
                </a:rPr>
                <a:t>구조는 고정된 길이의 입력만 처리할 수 있음</a:t>
              </a:r>
              <a:endParaRPr lang="en-US" altLang="ko-KR" sz="1400" b="0" i="0" dirty="0">
                <a:effectLst/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1330BF6-FFDC-651C-E0FD-2AAE7E723812}"/>
              </a:ext>
            </a:extLst>
          </p:cNvPr>
          <p:cNvCxnSpPr>
            <a:cxnSpLocks/>
          </p:cNvCxnSpPr>
          <p:nvPr/>
        </p:nvCxnSpPr>
        <p:spPr>
          <a:xfrm flipV="1">
            <a:off x="5806956" y="2905757"/>
            <a:ext cx="1583435" cy="91839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D8F2E96-C55B-1B17-07EB-BAFB92AEC07D}"/>
              </a:ext>
            </a:extLst>
          </p:cNvPr>
          <p:cNvCxnSpPr>
            <a:cxnSpLocks/>
          </p:cNvCxnSpPr>
          <p:nvPr/>
        </p:nvCxnSpPr>
        <p:spPr>
          <a:xfrm>
            <a:off x="5806956" y="3878540"/>
            <a:ext cx="1653989" cy="98086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80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8860806-62E1-88A0-3AC0-36F436E2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6" y="719877"/>
            <a:ext cx="3040864" cy="1516137"/>
          </a:xfrm>
          <a:prstGeom prst="rect">
            <a:avLst/>
          </a:prstGeom>
        </p:spPr>
      </p:pic>
      <p:pic>
        <p:nvPicPr>
          <p:cNvPr id="14" name="그림 13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C1FF1EAC-5A5A-86CD-1D00-73AE3DE9A8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9535" r="4500" b="9886"/>
          <a:stretch/>
        </p:blipFill>
        <p:spPr>
          <a:xfrm>
            <a:off x="565936" y="4603180"/>
            <a:ext cx="3040864" cy="1252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" name="십자형 15">
            <a:extLst>
              <a:ext uri="{FF2B5EF4-FFF2-40B4-BE49-F238E27FC236}">
                <a16:creationId xmlns:a16="http://schemas.microsoft.com/office/drawing/2014/main" id="{0F030527-B200-84D1-843E-7A07A15FA16E}"/>
              </a:ext>
            </a:extLst>
          </p:cNvPr>
          <p:cNvSpPr/>
          <p:nvPr/>
        </p:nvSpPr>
        <p:spPr>
          <a:xfrm>
            <a:off x="1774323" y="2921464"/>
            <a:ext cx="802433" cy="802433"/>
          </a:xfrm>
          <a:prstGeom prst="plus">
            <a:avLst>
              <a:gd name="adj" fmla="val 39541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3F90B-3E9D-10FD-41D8-24F24A409CB6}"/>
              </a:ext>
            </a:extLst>
          </p:cNvPr>
          <p:cNvSpPr txBox="1"/>
          <p:nvPr/>
        </p:nvSpPr>
        <p:spPr>
          <a:xfrm>
            <a:off x="2712370" y="4109627"/>
            <a:ext cx="1000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RNN</a:t>
            </a:r>
            <a:endParaRPr lang="ko-KR" altLang="en-US" sz="2800" b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F0C2E-BE39-9E84-57DF-113CA682CD9B}"/>
              </a:ext>
            </a:extLst>
          </p:cNvPr>
          <p:cNvSpPr txBox="1"/>
          <p:nvPr/>
        </p:nvSpPr>
        <p:spPr>
          <a:xfrm>
            <a:off x="2712370" y="272309"/>
            <a:ext cx="1000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CNN</a:t>
            </a:r>
            <a:endParaRPr lang="ko-KR" altLang="en-US" sz="2800" b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CFA60A7B-F609-C780-6306-06D986460DEF}"/>
              </a:ext>
            </a:extLst>
          </p:cNvPr>
          <p:cNvSpPr/>
          <p:nvPr/>
        </p:nvSpPr>
        <p:spPr>
          <a:xfrm>
            <a:off x="4385167" y="3114264"/>
            <a:ext cx="1207796" cy="503178"/>
          </a:xfrm>
          <a:prstGeom prst="rightArrow">
            <a:avLst>
              <a:gd name="adj1" fmla="val 56712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CB835A-A877-4B65-3642-AE424B3DF8D6}"/>
              </a:ext>
            </a:extLst>
          </p:cNvPr>
          <p:cNvSpPr txBox="1"/>
          <p:nvPr/>
        </p:nvSpPr>
        <p:spPr>
          <a:xfrm>
            <a:off x="7986109" y="608951"/>
            <a:ext cx="1453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CRNN</a:t>
            </a:r>
            <a:endParaRPr lang="ko-KR" altLang="en-US" sz="2800" b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5" name="그림 3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18885B0F-5864-79AB-DAA6-46A5B7E85D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85" y="1300498"/>
            <a:ext cx="5707423" cy="129030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92406F-AFC2-E360-33B2-3C3E71BB9D3C}"/>
              </a:ext>
            </a:extLst>
          </p:cNvPr>
          <p:cNvGrpSpPr/>
          <p:nvPr/>
        </p:nvGrpSpPr>
        <p:grpSpPr>
          <a:xfrm>
            <a:off x="6271486" y="2829467"/>
            <a:ext cx="5220678" cy="584775"/>
            <a:chOff x="6271486" y="4109627"/>
            <a:chExt cx="5220678" cy="5847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C51E96-3B24-F3A0-436A-E789D5A652C9}"/>
                </a:ext>
              </a:extLst>
            </p:cNvPr>
            <p:cNvSpPr txBox="1"/>
            <p:nvPr/>
          </p:nvSpPr>
          <p:spPr>
            <a:xfrm>
              <a:off x="6271486" y="4109627"/>
              <a:ext cx="9332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b="1" i="0" dirty="0">
                  <a:effectLst/>
                </a:rPr>
                <a:t>CNN: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E17E8A-D335-7752-FE21-F23C83A38442}"/>
                </a:ext>
              </a:extLst>
            </p:cNvPr>
            <p:cNvSpPr txBox="1"/>
            <p:nvPr/>
          </p:nvSpPr>
          <p:spPr>
            <a:xfrm>
              <a:off x="7202936" y="4109627"/>
              <a:ext cx="428922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0" i="0" dirty="0">
                  <a:effectLst/>
                </a:rPr>
                <a:t>이미지에서 특징을 추출하는 데 사용됨</a:t>
              </a:r>
              <a:r>
                <a:rPr lang="en-US" altLang="ko-KR" sz="1600" b="0" i="0" dirty="0">
                  <a:effectLst/>
                </a:rPr>
                <a:t>. </a:t>
              </a:r>
            </a:p>
            <a:p>
              <a:r>
                <a:rPr lang="ko-KR" altLang="en-US" sz="1600" b="0" i="0" dirty="0">
                  <a:effectLst/>
                </a:rPr>
                <a:t>추출된 특징은 시퀀스 형태로 </a:t>
              </a:r>
              <a:r>
                <a:rPr lang="en-US" altLang="ko-KR" sz="1600" b="0" i="0" dirty="0">
                  <a:effectLst/>
                </a:rPr>
                <a:t>RNN</a:t>
              </a:r>
              <a:r>
                <a:rPr lang="ko-KR" altLang="en-US" sz="1600" b="0" i="0" dirty="0">
                  <a:effectLst/>
                </a:rPr>
                <a:t>에 공급</a:t>
              </a:r>
              <a:endParaRPr lang="en-US" altLang="ko-KR" sz="1600" b="0" i="0" dirty="0">
                <a:effectLst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55B958-382D-A659-3F2D-FD0583F403F6}"/>
              </a:ext>
            </a:extLst>
          </p:cNvPr>
          <p:cNvGrpSpPr/>
          <p:nvPr/>
        </p:nvGrpSpPr>
        <p:grpSpPr>
          <a:xfrm>
            <a:off x="6271486" y="3560365"/>
            <a:ext cx="5220678" cy="584775"/>
            <a:chOff x="6271486" y="4109627"/>
            <a:chExt cx="5220678" cy="5847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D47484-29FD-3810-E2E7-9AFCF83D79A0}"/>
                </a:ext>
              </a:extLst>
            </p:cNvPr>
            <p:cNvSpPr txBox="1"/>
            <p:nvPr/>
          </p:nvSpPr>
          <p:spPr>
            <a:xfrm>
              <a:off x="6271486" y="4109627"/>
              <a:ext cx="9332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b="1" i="0">
                  <a:effectLst/>
                </a:rPr>
                <a:t>RNN:</a:t>
              </a:r>
              <a:endParaRPr lang="en-US" altLang="ko-KR" sz="1600" b="1" i="0" dirty="0">
                <a:effectLst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E0BDC2-553E-5DCD-FD26-C3C4985C9EC3}"/>
                </a:ext>
              </a:extLst>
            </p:cNvPr>
            <p:cNvSpPr txBox="1"/>
            <p:nvPr/>
          </p:nvSpPr>
          <p:spPr>
            <a:xfrm>
              <a:off x="7202936" y="4109627"/>
              <a:ext cx="428922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0" i="0" dirty="0">
                  <a:effectLst/>
                </a:rPr>
                <a:t>시퀀스 데이터를 처리하고</a:t>
              </a:r>
              <a:r>
                <a:rPr lang="en-US" altLang="ko-KR" sz="1600" b="0" i="0" dirty="0">
                  <a:effectLst/>
                </a:rPr>
                <a:t>, </a:t>
              </a:r>
              <a:r>
                <a:rPr lang="ko-KR" altLang="en-US" sz="1600" b="0" i="0" dirty="0">
                  <a:effectLst/>
                </a:rPr>
                <a:t>순서 정보와 장기 의존성을 모델링</a:t>
              </a:r>
              <a:endParaRPr lang="en-US" altLang="ko-KR" sz="1600" b="0" i="0" dirty="0">
                <a:effectLst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2B5E9D6-C55E-857E-3B52-F13D271E88E7}"/>
              </a:ext>
            </a:extLst>
          </p:cNvPr>
          <p:cNvGrpSpPr/>
          <p:nvPr/>
        </p:nvGrpSpPr>
        <p:grpSpPr>
          <a:xfrm>
            <a:off x="6271486" y="4461792"/>
            <a:ext cx="5429102" cy="1815882"/>
            <a:chOff x="6271486" y="4109627"/>
            <a:chExt cx="5707422" cy="181588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68A1C-839E-EB92-9D3C-15CC5ED2932D}"/>
                </a:ext>
              </a:extLst>
            </p:cNvPr>
            <p:cNvSpPr txBox="1"/>
            <p:nvPr/>
          </p:nvSpPr>
          <p:spPr>
            <a:xfrm>
              <a:off x="6271486" y="4109627"/>
              <a:ext cx="9332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b="1" i="0" dirty="0">
                  <a:effectLst/>
                </a:rPr>
                <a:t>결합</a:t>
              </a:r>
              <a:r>
                <a:rPr lang="en-US" altLang="ko-KR" sz="1600" b="1" i="0" dirty="0">
                  <a:effectLst/>
                </a:rPr>
                <a:t>: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F1F7DC-43A8-C218-2A90-64F15168D098}"/>
                </a:ext>
              </a:extLst>
            </p:cNvPr>
            <p:cNvSpPr txBox="1"/>
            <p:nvPr/>
          </p:nvSpPr>
          <p:spPr>
            <a:xfrm>
              <a:off x="7202936" y="4109627"/>
              <a:ext cx="4775972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b="0" i="0" dirty="0">
                  <a:effectLst/>
                </a:rPr>
                <a:t>CNN</a:t>
              </a:r>
              <a:r>
                <a:rPr lang="ko-KR" altLang="en-US" sz="1600" b="0" i="0" dirty="0">
                  <a:effectLst/>
                </a:rPr>
                <a:t>을 통해 추출된 특징은 </a:t>
              </a:r>
              <a:r>
                <a:rPr lang="en-US" altLang="ko-KR" sz="1600" b="0" i="0" dirty="0">
                  <a:effectLst/>
                </a:rPr>
                <a:t>RNN</a:t>
              </a:r>
              <a:r>
                <a:rPr lang="ko-KR" altLang="en-US" sz="1600" b="0" i="0" dirty="0">
                  <a:effectLst/>
                </a:rPr>
                <a:t>으로 전달되어 시퀀스 인식 작업을 수행</a:t>
              </a:r>
              <a:r>
                <a:rPr lang="en-US" altLang="ko-KR" sz="1600" b="0" i="0" dirty="0">
                  <a:effectLst/>
                </a:rPr>
                <a:t>. </a:t>
              </a:r>
            </a:p>
            <a:p>
              <a:endParaRPr lang="en-US" altLang="ko-KR" sz="1600" b="0" i="0" dirty="0">
                <a:effectLst/>
              </a:endParaRPr>
            </a:p>
            <a:p>
              <a:r>
                <a:rPr lang="ko-KR" altLang="en-US" sz="1600" b="0" i="0" dirty="0">
                  <a:effectLst/>
                </a:rPr>
                <a:t>따라서</a:t>
              </a:r>
              <a:r>
                <a:rPr lang="en-US" altLang="ko-KR" sz="1600" b="0" i="0" dirty="0">
                  <a:effectLst/>
                </a:rPr>
                <a:t>, CRNN</a:t>
              </a:r>
              <a:r>
                <a:rPr lang="ko-KR" altLang="en-US" sz="1600" b="0" i="0" dirty="0">
                  <a:effectLst/>
                </a:rPr>
                <a:t>은 이미지 기반 시퀀스 인식 문제에 효과적인 해결책을 제공하며</a:t>
              </a:r>
              <a:r>
                <a:rPr lang="en-US" altLang="ko-KR" sz="1600" b="0" i="0" dirty="0">
                  <a:effectLst/>
                </a:rPr>
                <a:t>, </a:t>
              </a:r>
              <a:r>
                <a:rPr lang="ko-KR" altLang="en-US" sz="1600" b="0" i="0" dirty="0">
                  <a:effectLst/>
                </a:rPr>
                <a:t>다양한 실제 세계의 문제</a:t>
              </a:r>
              <a:r>
                <a:rPr lang="en-US" altLang="ko-KR" sz="1600" b="0" i="0" dirty="0">
                  <a:effectLst/>
                </a:rPr>
                <a:t>, </a:t>
              </a:r>
              <a:r>
                <a:rPr lang="ko-KR" altLang="en-US" sz="1600" b="0" i="0" dirty="0">
                  <a:effectLst/>
                </a:rPr>
                <a:t>특히 텍스트 인식에서 뛰어난 성능을 보여줌</a:t>
              </a:r>
              <a:endParaRPr lang="en-US" altLang="ko-KR" sz="1600" b="0" i="0" dirty="0">
                <a:effectLst/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3039480-4784-4695-2B8D-ECF64DFF70C4}"/>
              </a:ext>
            </a:extLst>
          </p:cNvPr>
          <p:cNvCxnSpPr>
            <a:cxnSpLocks/>
          </p:cNvCxnSpPr>
          <p:nvPr/>
        </p:nvCxnSpPr>
        <p:spPr>
          <a:xfrm>
            <a:off x="6271485" y="4215570"/>
            <a:ext cx="54291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565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 txBox="1">
            <a:spLocks/>
          </p:cNvSpPr>
          <p:nvPr/>
        </p:nvSpPr>
        <p:spPr>
          <a:xfrm>
            <a:off x="737235" y="498475"/>
            <a:ext cx="315404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0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2</a:t>
            </a:r>
            <a:r>
              <a:rPr lang="en-US" altLang="ko-KR" sz="20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특징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8" name="도형 2"/>
          <p:cNvSpPr>
            <a:spLocks/>
          </p:cNvSpPr>
          <p:nvPr/>
        </p:nvSpPr>
        <p:spPr>
          <a:xfrm>
            <a:off x="1221740" y="1795780"/>
            <a:ext cx="4273550" cy="11074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End-to-End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훈련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입력에서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출력까지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전체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과정을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하나의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모델로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직접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학습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"/>
          <p:cNvSpPr>
            <a:spLocks/>
          </p:cNvSpPr>
          <p:nvPr/>
        </p:nvSpPr>
        <p:spPr>
          <a:xfrm>
            <a:off x="6656705" y="1795780"/>
            <a:ext cx="4591050" cy="10663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가변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길이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시퀀스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처리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문자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분할이나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수평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크기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정규화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없이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임의의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길이의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시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퀀스를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자연스럽게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처리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4"/>
          <p:cNvSpPr>
            <a:spLocks/>
          </p:cNvSpPr>
          <p:nvPr/>
        </p:nvSpPr>
        <p:spPr>
          <a:xfrm>
            <a:off x="1256665" y="3590290"/>
            <a:ext cx="4601210" cy="14306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유연한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어휘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사전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미리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정의된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어휘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사전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(lexicon)에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국한되지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않음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어휘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사전이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없는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경우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(lexicon-free),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어휘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사전이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있는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경우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(lexicon-base)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모두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성능이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뛰어남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5"/>
          <p:cNvSpPr>
            <a:spLocks/>
          </p:cNvSpPr>
          <p:nvPr/>
        </p:nvSpPr>
        <p:spPr>
          <a:xfrm>
            <a:off x="6713220" y="3599180"/>
            <a:ext cx="3977005" cy="13895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작고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효율적인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모델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모델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크기가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작으면서도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효과적으로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작동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실제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응용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분야에서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더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효율적으로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사용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7"/>
          <p:cNvSpPr>
            <a:spLocks/>
          </p:cNvSpPr>
          <p:nvPr/>
        </p:nvSpPr>
        <p:spPr>
          <a:xfrm>
            <a:off x="1127760" y="991870"/>
            <a:ext cx="314579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장면 텍스트 인식 모델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 txBox="1">
            <a:spLocks/>
          </p:cNvSpPr>
          <p:nvPr/>
        </p:nvSpPr>
        <p:spPr>
          <a:xfrm>
            <a:off x="737235" y="498475"/>
            <a:ext cx="315404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41" name="도형 12"/>
          <p:cNvSpPr>
            <a:spLocks/>
          </p:cNvSpPr>
          <p:nvPr/>
        </p:nvSpPr>
        <p:spPr>
          <a:xfrm>
            <a:off x="7209033" y="5108438"/>
            <a:ext cx="4157472" cy="74321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Convolution layers(CNN)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이미지에서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Feature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Sequence를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추출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18"/>
          <p:cNvSpPr>
            <a:spLocks/>
          </p:cNvSpPr>
          <p:nvPr/>
        </p:nvSpPr>
        <p:spPr>
          <a:xfrm>
            <a:off x="7209033" y="3197355"/>
            <a:ext cx="4157472" cy="7694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Recurrent layers(RNN)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Faeature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Sequence의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각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프레임에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대해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예측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9"/>
          <p:cNvSpPr>
            <a:spLocks/>
          </p:cNvSpPr>
          <p:nvPr/>
        </p:nvSpPr>
        <p:spPr>
          <a:xfrm>
            <a:off x="7209033" y="1560148"/>
            <a:ext cx="4157472" cy="7694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Transcription layers(CTC Loss)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프레임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별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예측을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실제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레이블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시퀀스로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변환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슬라이드 확대/축소 10">
                <a:extLst>
                  <a:ext uri="{FF2B5EF4-FFF2-40B4-BE49-F238E27FC236}">
                    <a16:creationId xmlns:a16="http://schemas.microsoft.com/office/drawing/2014/main" id="{A677DA7B-F583-41C1-EB25-991B7B6D47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9333511"/>
                  </p:ext>
                </p:extLst>
              </p:nvPr>
            </p:nvGraphicFramePr>
            <p:xfrm>
              <a:off x="1507524" y="4630338"/>
              <a:ext cx="3685352" cy="1886032"/>
            </p:xfrm>
            <a:graphic>
              <a:graphicData uri="http://schemas.microsoft.com/office/powerpoint/2016/slidezoom">
                <pslz:sldZm>
                  <pslz:sldZmObj sldId="280" cId="1094575741">
                    <pslz:zmPr id="{3977599D-A263-4E51-8FB9-4F44432D18F4}" imageType="cover" transitionDur="10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352" cy="188603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슬라이드 확대/축소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77DA7B-F583-41C1-EB25-991B7B6D4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524" y="4630338"/>
                <a:ext cx="3685352" cy="1886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슬라이드 확대/축소 15">
                <a:extLst>
                  <a:ext uri="{FF2B5EF4-FFF2-40B4-BE49-F238E27FC236}">
                    <a16:creationId xmlns:a16="http://schemas.microsoft.com/office/drawing/2014/main" id="{D0EDB840-4FEE-444E-4719-78AC5FFB42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6622935"/>
                  </p:ext>
                </p:extLst>
              </p:nvPr>
            </p:nvGraphicFramePr>
            <p:xfrm>
              <a:off x="1507524" y="2754595"/>
              <a:ext cx="3685352" cy="1654962"/>
            </p:xfrm>
            <a:graphic>
              <a:graphicData uri="http://schemas.microsoft.com/office/powerpoint/2016/slidezoom">
                <pslz:sldZm>
                  <pslz:sldZmObj sldId="271" cId="0">
                    <pslz:zmPr id="{6AE83E3B-0BF0-4EE5-9B05-A27F9584C36D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352" cy="165496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슬라이드 확대/축소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0EDB840-4FEE-444E-4719-78AC5FFB42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524" y="2754595"/>
                <a:ext cx="3685352" cy="165496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129335-E5A8-9E2C-7B4D-4E369A5A3242}"/>
              </a:ext>
            </a:extLst>
          </p:cNvPr>
          <p:cNvGrpSpPr/>
          <p:nvPr/>
        </p:nvGrpSpPr>
        <p:grpSpPr>
          <a:xfrm>
            <a:off x="1507524" y="1514432"/>
            <a:ext cx="3685352" cy="977845"/>
            <a:chOff x="1447097" y="1498400"/>
            <a:chExt cx="3685353" cy="97784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EE82076-9E03-3D6C-9086-9F3B02E96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73"/>
            <a:stretch/>
          </p:blipFill>
          <p:spPr>
            <a:xfrm>
              <a:off x="1447097" y="1498400"/>
              <a:ext cx="3685353" cy="9778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EFCA5-FF85-0312-7DE9-AB9F81828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66585" y="2339073"/>
              <a:ext cx="495343" cy="137172"/>
            </a:xfrm>
            <a:prstGeom prst="rect">
              <a:avLst/>
            </a:prstGeom>
          </p:spPr>
        </p:pic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6D28AF8-9480-FC7F-71AF-8E2906333D7F}"/>
              </a:ext>
            </a:extLst>
          </p:cNvPr>
          <p:cNvSpPr/>
          <p:nvPr/>
        </p:nvSpPr>
        <p:spPr>
          <a:xfrm>
            <a:off x="5786311" y="1864995"/>
            <a:ext cx="1035698" cy="159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35C649D-F1B9-B695-B568-509E312C1EB8}"/>
              </a:ext>
            </a:extLst>
          </p:cNvPr>
          <p:cNvSpPr/>
          <p:nvPr/>
        </p:nvSpPr>
        <p:spPr>
          <a:xfrm>
            <a:off x="5786311" y="5400173"/>
            <a:ext cx="1035698" cy="159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6C5E048-7FC6-9D29-66A9-EEAA8969617D}"/>
              </a:ext>
            </a:extLst>
          </p:cNvPr>
          <p:cNvSpPr/>
          <p:nvPr/>
        </p:nvSpPr>
        <p:spPr>
          <a:xfrm>
            <a:off x="5786311" y="3429000"/>
            <a:ext cx="1035698" cy="159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6009005" y="1558290"/>
            <a:ext cx="5596890" cy="44767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이미지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크기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조정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입력이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되기</a:t>
            </a:r>
            <a:r>
              <a:rPr 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전에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모든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이미지를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동일한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높이로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조정</a:t>
            </a: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너비</a:t>
            </a:r>
            <a:r>
              <a:rPr 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또한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높이가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조정되는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것에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비례하게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조정</a:t>
            </a: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Feature map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각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이미지에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max-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pooling을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적용하여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Feature map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이때 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max-pooling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은 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CNN 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모델의 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max-pooling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을 가져와 구성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Feature Sequence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각 Feature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map에서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열을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따라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Feature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Vector를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Feature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Vector를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순서대로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나열하여</a:t>
            </a:r>
            <a:r>
              <a:rPr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Feature Sequence </a:t>
            </a:r>
            <a:r>
              <a:rPr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생성</a:t>
            </a: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Recurrent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Layer에</a:t>
            </a: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전달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0" name="그림 23" descr="C:/Users/acer/AppData/Roaming/PolarisOffice/ETemp/11888_23992312/fImage3634931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70" y="2453640"/>
            <a:ext cx="2962910" cy="2562860"/>
          </a:xfrm>
          <a:prstGeom prst="rect">
            <a:avLst/>
          </a:prstGeom>
          <a:noFill/>
        </p:spPr>
      </p:pic>
      <p:pic>
        <p:nvPicPr>
          <p:cNvPr id="41" name="그림 41" descr="C:/Users/acer/AppData/Roaming/PolarisOffice/ETemp/11888_23992312/fImage3634933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70" y="2453640"/>
            <a:ext cx="2962910" cy="2562860"/>
          </a:xfrm>
          <a:prstGeom prst="rect">
            <a:avLst/>
          </a:prstGeom>
          <a:noFill/>
        </p:spPr>
      </p:pic>
      <p:pic>
        <p:nvPicPr>
          <p:cNvPr id="42" name="그림 42" descr="C:/Users/acer/AppData/Roaming/PolarisOffice/ETemp/11888_23992312/fImage3634933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80" y="2453640"/>
            <a:ext cx="2962910" cy="256286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677F13-5701-FCB3-90A8-A8FBBC0608F8}"/>
              </a:ext>
            </a:extLst>
          </p:cNvPr>
          <p:cNvSpPr txBox="1"/>
          <p:nvPr/>
        </p:nvSpPr>
        <p:spPr>
          <a:xfrm>
            <a:off x="737235" y="624844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3-1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. C</a:t>
            </a:r>
            <a:r>
              <a:rPr lang="ko-KR" altLang="ko-KR" sz="1400" b="1" dirty="0" err="1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onvolution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 </a:t>
            </a:r>
            <a:r>
              <a:rPr lang="ko-KR" altLang="ko-KR" sz="1400" b="1" dirty="0" err="1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Layer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7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36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</a:rPr>
              <a:t>CHAPTER 2. CRNN</a:t>
            </a:r>
            <a:endParaRPr lang="ko-KR" altLang="en-US" sz="1050" b="1" dirty="0">
              <a:solidFill>
                <a:srgbClr val="FFFFFF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C71DA7C-E02B-FCB0-5ECF-D6F65C5B6D7F}"/>
              </a:ext>
            </a:extLst>
          </p:cNvPr>
          <p:cNvSpPr/>
          <p:nvPr/>
        </p:nvSpPr>
        <p:spPr>
          <a:xfrm>
            <a:off x="2235200" y="1685975"/>
            <a:ext cx="2861182" cy="38588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3CACF7-66FC-865E-0781-0D1E4CE4A1CB}"/>
              </a:ext>
            </a:extLst>
          </p:cNvPr>
          <p:cNvSpPr/>
          <p:nvPr/>
        </p:nvSpPr>
        <p:spPr>
          <a:xfrm>
            <a:off x="2463684" y="4402606"/>
            <a:ext cx="23876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2060"/>
                </a:solidFill>
              </a:rPr>
              <a:t>역할 및 장점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9" name="슬라이드 확대/축소 88">
                <a:extLst>
                  <a:ext uri="{FF2B5EF4-FFF2-40B4-BE49-F238E27FC236}">
                    <a16:creationId xmlns:a16="http://schemas.microsoft.com/office/drawing/2014/main" id="{739DD6D0-D4FF-A2AD-8FB2-2504A05FC3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1758145"/>
                  </p:ext>
                </p:extLst>
              </p:nvPr>
            </p:nvGraphicFramePr>
            <p:xfrm>
              <a:off x="3137250" y="2387566"/>
              <a:ext cx="1040469" cy="1714500"/>
            </p:xfrm>
            <a:graphic>
              <a:graphicData uri="http://schemas.microsoft.com/office/powerpoint/2016/slidezoom">
                <pslz:sldZm>
                  <pslz:sldZmObj sldId="282" cId="3059253300">
                    <pslz:zmPr id="{56979724-DFAC-4524-B118-C6B724ED0055}" imageType="cover" transitionDur="1000" showBg="0">
                      <p166:blipFill xmlns:p166="http://schemas.microsoft.com/office/powerpoint/2016/6/main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046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9" name="슬라이드 확대/축소 8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9DD6D0-D4FF-A2AD-8FB2-2504A05FC3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7250" y="2387566"/>
                <a:ext cx="1040469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09F9A7ED-DF05-051C-2F1A-EF1CB56B2E32}"/>
              </a:ext>
            </a:extLst>
          </p:cNvPr>
          <p:cNvSpPr/>
          <p:nvPr/>
        </p:nvSpPr>
        <p:spPr>
          <a:xfrm>
            <a:off x="7660640" y="1685975"/>
            <a:ext cx="2861182" cy="38588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B89A56-53F6-692B-8097-CD3EA7C6681B}"/>
              </a:ext>
            </a:extLst>
          </p:cNvPr>
          <p:cNvSpPr/>
          <p:nvPr/>
        </p:nvSpPr>
        <p:spPr>
          <a:xfrm>
            <a:off x="7897431" y="4402606"/>
            <a:ext cx="238760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002060"/>
                </a:solidFill>
              </a:rPr>
              <a:t>시퀀스 </a:t>
            </a:r>
            <a:r>
              <a:rPr lang="ko-KR" altLang="en-US" b="1" dirty="0" err="1">
                <a:solidFill>
                  <a:srgbClr val="002060"/>
                </a:solidFill>
              </a:rPr>
              <a:t>라벨링</a:t>
            </a:r>
            <a:r>
              <a:rPr lang="ko-KR" altLang="en-US" b="1" dirty="0">
                <a:solidFill>
                  <a:srgbClr val="002060"/>
                </a:solidFill>
              </a:rPr>
              <a:t> 과정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EC129CD0-EC7D-5C12-C710-90A32521D5FE}"/>
              </a:ext>
            </a:extLst>
          </p:cNvPr>
          <p:cNvSpPr/>
          <p:nvPr/>
        </p:nvSpPr>
        <p:spPr>
          <a:xfrm>
            <a:off x="5895911" y="3475722"/>
            <a:ext cx="965200" cy="27940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EF8D6D09-A4DB-2879-6B6D-F7A354CAC1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9346520"/>
                  </p:ext>
                </p:extLst>
              </p:nvPr>
            </p:nvGraphicFramePr>
            <p:xfrm>
              <a:off x="8331081" y="2387566"/>
              <a:ext cx="1520301" cy="1714500"/>
            </p:xfrm>
            <a:graphic>
              <a:graphicData uri="http://schemas.microsoft.com/office/powerpoint/2016/slidezoom">
                <pslz:sldZm>
                  <pslz:sldZmObj sldId="272" cId="0">
                    <pslz:zmPr id="{2E02E9E4-CAEF-457D-A1CF-3368EF063915}" returnToParent="0" imageType="cover" transitionDur="1000">
                      <p166:blipFill xmlns:p166="http://schemas.microsoft.com/office/powerpoint/2016/6/main"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0301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F8D6D09-A4DB-2879-6B6D-F7A354CAC1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1081" y="2387566"/>
                <a:ext cx="1520301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B8CCA8-8B26-BE9A-BFB4-88BDC8066ADB}"/>
              </a:ext>
            </a:extLst>
          </p:cNvPr>
          <p:cNvSpPr txBox="1"/>
          <p:nvPr/>
        </p:nvSpPr>
        <p:spPr>
          <a:xfrm>
            <a:off x="737235" y="584204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2. Recurrent Layer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36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도형 43"/>
              <p:cNvSpPr>
                <a:spLocks/>
              </p:cNvSpPr>
              <p:nvPr/>
            </p:nvSpPr>
            <p:spPr>
              <a:xfrm>
                <a:off x="5990252" y="1318895"/>
                <a:ext cx="5533053" cy="4167231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254000" indent="-254000" algn="l" defTabSz="914400" rtl="0" eaLnBrk="1" latinLnBrk="0" hangingPunct="1">
                  <a:lnSpc>
                    <a:spcPct val="150000"/>
                  </a:lnSpc>
                  <a:buFont typeface="Wingdings"/>
                  <a:buChar char=""/>
                </a:pPr>
                <a:r>
                  <a:rPr sz="1600" b="1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역할</a:t>
                </a:r>
                <a:endPara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rtl="0" eaLnBrk="1" latinLnBrk="0" hangingPunct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Feature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Sequence에서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각 프레임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맑은 고딕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맑은 고딕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맑은 고딕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에</a:t>
                </a:r>
                <a:r>
                  <a:rPr lang="ko-KR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대한 </a:t>
                </a:r>
                <a:r>
                  <a:rPr lang="ko-KR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Label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맑은 고딕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맑은 고딕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맑은 고딕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를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예측</a:t>
                </a:r>
                <a:endPara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endParaRPr>
              </a:p>
              <a:p>
                <a:pPr marL="0" indent="0" algn="l" defTabSz="914400" rtl="0" eaLnBrk="1" latinLnBrk="0" hangingPunct="1">
                  <a:lnSpc>
                    <a:spcPct val="150000"/>
                  </a:lnSpc>
                  <a:buFontTx/>
                  <a:buNone/>
                </a:pPr>
                <a:endPara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endParaRPr>
              </a:p>
              <a:p>
                <a:pPr marL="254000" indent="-254000" algn="l" defTabSz="914400" rtl="0" eaLnBrk="1" latinLnBrk="0" hangingPunct="1">
                  <a:lnSpc>
                    <a:spcPct val="150000"/>
                  </a:lnSpc>
                  <a:buFont typeface="Wingdings"/>
                  <a:buChar char=""/>
                </a:pPr>
                <a:r>
                  <a:rPr sz="1600" b="1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장점</a:t>
                </a:r>
                <a:endPara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rtl="0" eaLnBrk="1" latinLnBrk="0" hangingPunct="1">
                  <a:lnSpc>
                    <a:spcPct val="250000"/>
                  </a:lnSpc>
                  <a:buFont typeface="Wingdings" panose="05000000000000000000" pitchFamily="2" charset="2"/>
                  <a:buChar char="ü"/>
                </a:pP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연속된 </a:t>
                </a:r>
                <a:r>
                  <a:rPr lang="ko-KR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프레임끼리의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관계성을 고려하여 문맥 정보를 파악 가능</a:t>
                </a:r>
                <a:endPara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rtl="0" eaLnBrk="1" latinLnBrk="0" hangingPunct="1">
                  <a:lnSpc>
                    <a:spcPct val="250000"/>
                  </a:lnSpc>
                  <a:buFont typeface="Wingdings" panose="05000000000000000000" pitchFamily="2" charset="2"/>
                  <a:buChar char="ü"/>
                </a:pP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역전파를 </a:t>
                </a:r>
                <a:r>
                  <a:rPr lang="ko-KR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Convolution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</a:t>
                </a:r>
                <a:r>
                  <a:rPr lang="ko-KR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layer까지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할 수 있으므로 </a:t>
                </a:r>
                <a:r>
                  <a:rPr lang="ko-KR" altLang="en-US" sz="1400" b="0" dirty="0" err="1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합성곱</a:t>
                </a:r>
                <a:r>
                  <a:rPr lang="ko-KR" altLang="en-US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 레이어와 순환 레이어</a:t>
                </a: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를 함께 학습 가능</a:t>
                </a:r>
                <a:endPara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rtl="0" eaLnBrk="1" latinLnBrk="0" hangingPunct="1">
                  <a:lnSpc>
                    <a:spcPct val="250000"/>
                  </a:lnSpc>
                  <a:buFont typeface="Wingdings" panose="05000000000000000000" pitchFamily="2" charset="2"/>
                  <a:buChar char="ü"/>
                </a:pPr>
                <a:r>
                  <a:rPr lang="ko-KR" sz="1400" b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맑은 고딕" charset="0"/>
                    <a:ea typeface="맑은 고딕" charset="0"/>
                  </a:rPr>
                  <a:t>시작부터 끝까지 모든 시퀀스를 횡단하기 때문에 입력 시퀀스의 길이에 상관없이 처리 가능</a:t>
                </a:r>
                <a:endPara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endParaRPr>
              </a:p>
            </p:txBody>
          </p:sp>
        </mc:Choice>
        <mc:Fallback xmlns="">
          <p:sp>
            <p:nvSpPr>
              <p:cNvPr id="4" name="도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52" y="1318895"/>
                <a:ext cx="5533053" cy="4167231"/>
              </a:xfrm>
              <a:prstGeom prst="rect">
                <a:avLst/>
              </a:prstGeom>
              <a:blipFill>
                <a:blip r:embed="rId2"/>
                <a:stretch>
                  <a:fillRect l="-441" r="-221" b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6811FFC-E118-2011-C7E6-D536EB05B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2"/>
          <a:stretch/>
        </p:blipFill>
        <p:spPr>
          <a:xfrm>
            <a:off x="879200" y="2481943"/>
            <a:ext cx="4130398" cy="1979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4FFB9-4ACE-3263-72DA-4F95C18AC23F}"/>
              </a:ext>
            </a:extLst>
          </p:cNvPr>
          <p:cNvSpPr txBox="1"/>
          <p:nvPr/>
        </p:nvSpPr>
        <p:spPr>
          <a:xfrm>
            <a:off x="737235" y="584204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2. Recurrent Layer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5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_1-1. Introduction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7294" y="1443035"/>
            <a:ext cx="10822106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YOLO 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특징</a:t>
            </a:r>
            <a:br>
              <a:rPr lang="en-US" altLang="ko-KR" sz="1600" b="1" dirty="0">
                <a:solidFill>
                  <a:srgbClr val="070707"/>
                </a:solidFill>
                <a:latin typeface="+mn-ea"/>
              </a:rPr>
            </a:b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기존의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R-CNN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계열의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detection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모델들은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localization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classification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파트가 분리된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2-stage-detector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였지만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rgbClr val="070707"/>
                </a:solidFill>
                <a:latin typeface="+mn-ea"/>
              </a:rPr>
            </a:b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는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bounding box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예측과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classification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동시에 수행하는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1-stage-detector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제시함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 장점</a:t>
            </a:r>
            <a:endParaRPr lang="en-US" altLang="ko-KR" sz="1600" b="1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Object detection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을 회귀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문제로 변환하여 단순화함으로써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실시간으로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detection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이 가능해짐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엄청 빠른 속도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기존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detection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방식은 예측된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bounding box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내부만을 이용해서 클래스를 예측하는데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,</a:t>
            </a:r>
            <a:br>
              <a:rPr lang="en-US" altLang="ko-KR" sz="1400" dirty="0">
                <a:solidFill>
                  <a:srgbClr val="070707"/>
                </a:solidFill>
                <a:latin typeface="+mn-ea"/>
              </a:rPr>
            </a:b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는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이미지의 전체에 대한 전역적인 추론을 통해 예측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학습한 이미지에 대한 예측 뿐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아니라 새로운 도메인에 대하여 어느정도 좋은 일반화 성능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을 보임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맑은 고딕" panose="020B0503020000020004" pitchFamily="50" charset="-127"/>
              </a:rPr>
              <a:t>YOLO</a:t>
            </a:r>
            <a:r>
              <a:rPr lang="ko-KR" altLang="en-US" sz="1600" b="1" dirty="0">
                <a:solidFill>
                  <a:srgbClr val="070707"/>
                </a:solidFill>
                <a:latin typeface="맑은 고딕" panose="020B0503020000020004" pitchFamily="50" charset="-127"/>
              </a:rPr>
              <a:t> 단점</a:t>
            </a:r>
            <a:endParaRPr lang="en-US" altLang="ko-KR" sz="1600" b="1" dirty="0">
              <a:solidFill>
                <a:srgbClr val="070707"/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작은 객체의 정확한 위치를 파악하는 데 어려움이 있음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233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BF864-1505-4007-A973-BB8B6955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2" y="1841515"/>
            <a:ext cx="4909060" cy="39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도형 22">
            <a:extLst>
              <a:ext uri="{FF2B5EF4-FFF2-40B4-BE49-F238E27FC236}">
                <a16:creationId xmlns:a16="http://schemas.microsoft.com/office/drawing/2014/main" id="{82B8938D-E4FB-47D2-ABAC-342D08F509E0}"/>
              </a:ext>
            </a:extLst>
          </p:cNvPr>
          <p:cNvSpPr>
            <a:spLocks/>
          </p:cNvSpPr>
          <p:nvPr/>
        </p:nvSpPr>
        <p:spPr>
          <a:xfrm>
            <a:off x="6096000" y="2214070"/>
            <a:ext cx="5596890" cy="33747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Self-connected Hidden Layer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layer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와 출력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layer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사이에 존재하며 중간 단계의 특징을 추출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이전 단계의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Hidden layer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값과 현재의 입력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layer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값을 연산하여 출력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layer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를 생성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buFontTx/>
              <a:buNone/>
            </a:pPr>
            <a:endParaRPr lang="ko-KR" altLang="en-US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Vanishing Gradient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기울기 소실현상　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네트워크의 깊이가 깊어질수록 기울기가 사라지거나 작아져 </a:t>
            </a:r>
            <a:r>
              <a:rPr lang="ko-KR" altLang="en-US" sz="14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역전파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시에 값 전달이 되지 않음</a:t>
            </a:r>
            <a:endParaRPr lang="en-US" altLang="ko-KR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>
            <a:extLst>
              <a:ext uri="{FF2B5EF4-FFF2-40B4-BE49-F238E27FC236}">
                <a16:creationId xmlns:a16="http://schemas.microsoft.com/office/drawing/2014/main" id="{22F46615-28E6-4E0B-8287-404D6B76B0F8}"/>
              </a:ext>
            </a:extLst>
          </p:cNvPr>
          <p:cNvSpPr txBox="1">
            <a:spLocks/>
          </p:cNvSpPr>
          <p:nvPr/>
        </p:nvSpPr>
        <p:spPr>
          <a:xfrm>
            <a:off x="2212078" y="1328400"/>
            <a:ext cx="3426518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시퀀스 </a:t>
            </a:r>
            <a:r>
              <a:rPr lang="ko-KR" altLang="en-US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라벨링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_step1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sp>
        <p:nvSpPr>
          <p:cNvPr id="4" name="Rect 0">
            <a:extLst>
              <a:ext uri="{FF2B5EF4-FFF2-40B4-BE49-F238E27FC236}">
                <a16:creationId xmlns:a16="http://schemas.microsoft.com/office/drawing/2014/main" id="{DBE2B9D6-F6C4-4A88-374E-6CF694BE4BE2}"/>
              </a:ext>
            </a:extLst>
          </p:cNvPr>
          <p:cNvSpPr txBox="1">
            <a:spLocks/>
          </p:cNvSpPr>
          <p:nvPr/>
        </p:nvSpPr>
        <p:spPr>
          <a:xfrm>
            <a:off x="6177280" y="1641460"/>
            <a:ext cx="311891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defRPr/>
            </a:pP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기존 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RNN unit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의 한계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8491E9-40FB-FD17-0205-9C2B64F52835}"/>
              </a:ext>
            </a:extLst>
          </p:cNvPr>
          <p:cNvSpPr/>
          <p:nvPr/>
        </p:nvSpPr>
        <p:spPr>
          <a:xfrm>
            <a:off x="1338522" y="3377184"/>
            <a:ext cx="4241184" cy="924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7FF81-ACA3-D720-4DE2-1BD88B9460B4}"/>
              </a:ext>
            </a:extLst>
          </p:cNvPr>
          <p:cNvSpPr txBox="1"/>
          <p:nvPr/>
        </p:nvSpPr>
        <p:spPr>
          <a:xfrm>
            <a:off x="737235" y="584204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2. Recurrent Layer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5088256" y="1558290"/>
            <a:ext cx="6517639" cy="267066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rtl="0" eaLnBrk="1" latinLnBrk="0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LSTM</a:t>
            </a: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의 주요 구성요소와 기능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 게이트 </a:t>
            </a: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(Input Gate): 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새로운 정보를 셀 상태에 추가할지 결정</a:t>
            </a:r>
            <a:endParaRPr lang="en-US" altLang="ko-KR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망각 게이트 </a:t>
            </a: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(Forget Gate): 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현재의 셀 상태에서 어떤 정보를 삭제할지 결정</a:t>
            </a:r>
            <a:endParaRPr lang="en-US" altLang="ko-KR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출력 게이트 </a:t>
            </a: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(Output Gate): 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셀 상태의 어떤 정보를 다음 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hidden state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로 출력할지 결정</a:t>
            </a:r>
            <a:endParaRPr lang="en-US" altLang="ko-KR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셀 상태 </a:t>
            </a: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(Cell State): 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LSTM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의 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"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메모리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"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시간에 따라 정보를 전달</a:t>
            </a:r>
            <a:endParaRPr lang="en-US" altLang="ko-KR" sz="1400" b="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E0B433-8F45-4232-8A43-1EFEE9DE1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 r="47117"/>
          <a:stretch/>
        </p:blipFill>
        <p:spPr bwMode="auto">
          <a:xfrm>
            <a:off x="1344037" y="2124362"/>
            <a:ext cx="3218728" cy="30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 0">
            <a:extLst>
              <a:ext uri="{FF2B5EF4-FFF2-40B4-BE49-F238E27FC236}">
                <a16:creationId xmlns:a16="http://schemas.microsoft.com/office/drawing/2014/main" id="{447296FE-D5DA-4F7C-84A9-6B4DC151E8F5}"/>
              </a:ext>
            </a:extLst>
          </p:cNvPr>
          <p:cNvSpPr txBox="1">
            <a:spLocks/>
          </p:cNvSpPr>
          <p:nvPr/>
        </p:nvSpPr>
        <p:spPr>
          <a:xfrm>
            <a:off x="5710161" y="897890"/>
            <a:ext cx="424688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LSTM(Long Short-Term Memory)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52C017D3-9BD4-3DDE-092A-C94B4BAAC177}"/>
              </a:ext>
            </a:extLst>
          </p:cNvPr>
          <p:cNvSpPr txBox="1">
            <a:spLocks/>
          </p:cNvSpPr>
          <p:nvPr/>
        </p:nvSpPr>
        <p:spPr>
          <a:xfrm>
            <a:off x="1496922" y="1209375"/>
            <a:ext cx="3426518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시퀀스 </a:t>
            </a:r>
            <a:r>
              <a:rPr lang="ko-KR" altLang="en-US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라벨링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_step2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FCB3DB-96DE-E4FB-36C2-2167B44CE872}"/>
              </a:ext>
            </a:extLst>
          </p:cNvPr>
          <p:cNvGrpSpPr/>
          <p:nvPr/>
        </p:nvGrpSpPr>
        <p:grpSpPr>
          <a:xfrm>
            <a:off x="5088255" y="4604936"/>
            <a:ext cx="6517640" cy="1643364"/>
            <a:chOff x="5088255" y="4604936"/>
            <a:chExt cx="6517640" cy="16433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962E-BA9D-D745-C70E-F55154C55715}"/>
                </a:ext>
              </a:extLst>
            </p:cNvPr>
            <p:cNvSpPr txBox="1"/>
            <p:nvPr/>
          </p:nvSpPr>
          <p:spPr>
            <a:xfrm>
              <a:off x="5088255" y="4604936"/>
              <a:ext cx="6517640" cy="50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4000" indent="-254000" algn="l" defTabSz="914400" rtl="0" eaLnBrk="1" latinLnBrk="0" hangingPunct="1">
                <a:lnSpc>
                  <a:spcPct val="200000"/>
                </a:lnSpc>
                <a:buFont typeface="Wingdings"/>
                <a:buChar char=""/>
              </a:pPr>
              <a:r>
                <a:rPr lang="en-US" altLang="ko-KR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Vanishing Gradient </a:t>
              </a:r>
              <a:r>
                <a: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해결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C2E9DB-5DF3-5A54-16AF-C5F8C389D328}"/>
                </a:ext>
              </a:extLst>
            </p:cNvPr>
            <p:cNvSpPr txBox="1"/>
            <p:nvPr/>
          </p:nvSpPr>
          <p:spPr>
            <a:xfrm>
              <a:off x="5088255" y="5228084"/>
              <a:ext cx="6106160" cy="102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 defTabSz="914400" rtl="0" eaLnBrk="1" latinLnBrk="0" hangingPunct="1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LSTM</a:t>
              </a:r>
              <a:r>
                <a: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은 </a:t>
              </a:r>
              <a:r>
                <a:rPr lang="ko-KR" altLang="en-US" sz="1400" b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그레디언트의</a:t>
              </a:r>
              <a:r>
                <a: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 흐름을 조절하는 게이트 메커니즘을 통해 기본 </a:t>
              </a:r>
              <a:r>
                <a:rPr lang="en-US" altLang="ko-KR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RNN</a:t>
              </a:r>
              <a:r>
                <a: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의 </a:t>
              </a:r>
              <a:r>
                <a:rPr lang="ko-KR" altLang="en-US" sz="1400" b="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그레디언트</a:t>
              </a:r>
              <a:r>
                <a: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 소실 문제를 해결</a:t>
              </a:r>
              <a:r>
                <a:rPr lang="en-US" altLang="ko-KR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. </a:t>
              </a:r>
              <a:r>
                <a: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이로 인해 </a:t>
              </a:r>
              <a:r>
                <a:rPr lang="en-US" altLang="ko-KR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LSTM</a:t>
              </a:r>
              <a:r>
                <a:rPr lang="ko-KR" altLang="en-US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은 장기적인 시퀀스 의존성을 효과적으로 학습할 수 있게 됨</a:t>
              </a:r>
              <a:r>
                <a:rPr lang="en-US" altLang="ko-KR" sz="1400" b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.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8D12AA-6832-B840-2749-51693F28F1B0}"/>
              </a:ext>
            </a:extLst>
          </p:cNvPr>
          <p:cNvSpPr/>
          <p:nvPr/>
        </p:nvSpPr>
        <p:spPr>
          <a:xfrm>
            <a:off x="3654302" y="3563917"/>
            <a:ext cx="501138" cy="6650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3A18D3-952B-3130-FB56-872EF9CCA912}"/>
              </a:ext>
            </a:extLst>
          </p:cNvPr>
          <p:cNvSpPr/>
          <p:nvPr/>
        </p:nvSpPr>
        <p:spPr>
          <a:xfrm>
            <a:off x="1813118" y="3797597"/>
            <a:ext cx="853881" cy="6650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5AD8D7-3044-28C6-B7E1-C7A3562DC30B}"/>
              </a:ext>
            </a:extLst>
          </p:cNvPr>
          <p:cNvSpPr/>
          <p:nvPr/>
        </p:nvSpPr>
        <p:spPr>
          <a:xfrm>
            <a:off x="3654302" y="2236925"/>
            <a:ext cx="567178" cy="6650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9030D5-E882-7348-31EF-7418CA7F3230}"/>
              </a:ext>
            </a:extLst>
          </p:cNvPr>
          <p:cNvSpPr/>
          <p:nvPr/>
        </p:nvSpPr>
        <p:spPr>
          <a:xfrm>
            <a:off x="2910082" y="3068319"/>
            <a:ext cx="600198" cy="5384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4A377-F923-ECD9-9C27-89CE0B9B4366}"/>
              </a:ext>
            </a:extLst>
          </p:cNvPr>
          <p:cNvSpPr txBox="1"/>
          <p:nvPr/>
        </p:nvSpPr>
        <p:spPr>
          <a:xfrm>
            <a:off x="737235" y="584204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2. Recurrent Layer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20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5722678" y="2284475"/>
            <a:ext cx="5596890" cy="10663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양방향 </a:t>
            </a: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LSTM (Bi-directional LSTM)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시퀀스를 두 방향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정방향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및 역방향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)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으로 동시에 처리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모델이 과거와 미래의 정보를 동시에 고려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E0B433-8F45-4232-8A43-1EFEE9DE1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3" t="9700" r="530"/>
          <a:stretch/>
        </p:blipFill>
        <p:spPr bwMode="auto">
          <a:xfrm>
            <a:off x="1754909" y="2189017"/>
            <a:ext cx="2780145" cy="30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 0">
            <a:extLst>
              <a:ext uri="{FF2B5EF4-FFF2-40B4-BE49-F238E27FC236}">
                <a16:creationId xmlns:a16="http://schemas.microsoft.com/office/drawing/2014/main" id="{447296FE-D5DA-4F7C-84A9-6B4DC151E8F5}"/>
              </a:ext>
            </a:extLst>
          </p:cNvPr>
          <p:cNvSpPr txBox="1">
            <a:spLocks/>
          </p:cNvSpPr>
          <p:nvPr/>
        </p:nvSpPr>
        <p:spPr>
          <a:xfrm>
            <a:off x="6095999" y="1459529"/>
            <a:ext cx="3645159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Stacked Bi-directional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 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LSTM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E96EE285-15E4-C74B-8CB2-4CB3E1AF3326}"/>
              </a:ext>
            </a:extLst>
          </p:cNvPr>
          <p:cNvSpPr txBox="1">
            <a:spLocks/>
          </p:cNvSpPr>
          <p:nvPr/>
        </p:nvSpPr>
        <p:spPr>
          <a:xfrm>
            <a:off x="1431722" y="1258117"/>
            <a:ext cx="3426518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시퀀스 </a:t>
            </a:r>
            <a:r>
              <a:rPr lang="ko-KR" altLang="en-US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라벨링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_step3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466AE-04F6-E9BC-8708-995FBB647A12}"/>
              </a:ext>
            </a:extLst>
          </p:cNvPr>
          <p:cNvSpPr txBox="1"/>
          <p:nvPr/>
        </p:nvSpPr>
        <p:spPr>
          <a:xfrm>
            <a:off x="5722678" y="3714162"/>
            <a:ext cx="6106884" cy="1389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altLang="en-US" sz="1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적층된</a:t>
            </a: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양방향 </a:t>
            </a: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LSTM (Stacked Bi-directional LSTM)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여러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LSTM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레이어를 </a:t>
            </a:r>
            <a:r>
              <a:rPr lang="ko-KR" altLang="en-US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쌓아올린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구조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각 층에서 시퀀스의 정보를 양방향으로 처리하고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이러한 정보를 다음 층으로 전달하여 더 복잡한 패턴과 의존성을 학습</a:t>
            </a:r>
            <a:endParaRPr lang="en-US" altLang="ko-KR" sz="16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DBB317-9DAC-4A6D-9270-FF280BBC5F74}"/>
              </a:ext>
            </a:extLst>
          </p:cNvPr>
          <p:cNvGrpSpPr/>
          <p:nvPr/>
        </p:nvGrpSpPr>
        <p:grpSpPr>
          <a:xfrm>
            <a:off x="5504482" y="5467015"/>
            <a:ext cx="6181747" cy="783356"/>
            <a:chOff x="5722678" y="5292581"/>
            <a:chExt cx="6181747" cy="7833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42DB51-F750-9D07-F8A1-5469C1FC4213}"/>
                </a:ext>
              </a:extLst>
            </p:cNvPr>
            <p:cNvSpPr txBox="1"/>
            <p:nvPr/>
          </p:nvSpPr>
          <p:spPr>
            <a:xfrm>
              <a:off x="6339540" y="5292581"/>
              <a:ext cx="5564885" cy="783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defTabSz="914400" rtl="0" eaLnBrk="1" latinLnBrk="0" hangingPunct="1">
                <a:lnSpc>
                  <a:spcPct val="150000"/>
                </a:lnSpc>
              </a:pPr>
              <a:r>
                <a:rPr lang="ko-KR" altLang="en-US" sz="1600" b="1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적층된</a:t>
              </a:r>
              <a:r>
                <a: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 양방향 </a:t>
              </a:r>
              <a:r>
                <a:rPr lang="en-US" altLang="ko-KR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LSTM</a:t>
              </a:r>
              <a:r>
                <a: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은 이미지 기반 </a:t>
              </a:r>
              <a:r>
                <a:rPr lang="en-US" altLang="ko-KR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Sequence</a:t>
              </a:r>
              <a:r>
                <a: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의 복잡한 패턴과 장기적인 의존성을 학습하는 데 매우 효과적인 구조</a:t>
              </a:r>
              <a:endPara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A8AA56-EB20-A9C6-9CF4-41F03CD7D742}"/>
                </a:ext>
              </a:extLst>
            </p:cNvPr>
            <p:cNvSpPr txBox="1"/>
            <p:nvPr/>
          </p:nvSpPr>
          <p:spPr>
            <a:xfrm>
              <a:off x="5722678" y="5387605"/>
              <a:ext cx="8768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결론</a:t>
              </a:r>
              <a:r>
                <a:rPr lang="en-US" altLang="ko-KR" sz="16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: </a:t>
              </a:r>
              <a:endParaRPr lang="ko-KR" altLang="en-US" sz="1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EBD245-530F-CCB7-B651-4AA7244BC3C4}"/>
              </a:ext>
            </a:extLst>
          </p:cNvPr>
          <p:cNvSpPr txBox="1"/>
          <p:nvPr/>
        </p:nvSpPr>
        <p:spPr>
          <a:xfrm>
            <a:off x="737235" y="584204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2. Recurrent Layer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36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5435600" y="2224287"/>
            <a:ext cx="6433126" cy="171271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기본 아이디어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시간을 통한 </a:t>
            </a:r>
            <a:r>
              <a:rPr lang="ko-KR" altLang="en-US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역전파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(Back-Propagation Through Time)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의 약자로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RNN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은 시퀀스 데이터를 처리하기 때문에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각 시간 단계에서의 입력에 대한 출력을 생성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이러한 시간 단계별 출력은 이전 시간 단계의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hidden state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에 의존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따라서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RNN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을 학습시키려면 시간에 걸쳐 오류를 역전파해야 함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447296FE-D5DA-4F7C-84A9-6B4DC151E8F5}"/>
              </a:ext>
            </a:extLst>
          </p:cNvPr>
          <p:cNvSpPr txBox="1">
            <a:spLocks/>
          </p:cNvSpPr>
          <p:nvPr/>
        </p:nvSpPr>
        <p:spPr>
          <a:xfrm>
            <a:off x="6173123" y="1310110"/>
            <a:ext cx="495808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BPTT(Back-Propagation Through Time)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pic>
        <p:nvPicPr>
          <p:cNvPr id="5" name="그림 4" descr="텍스트, 도표, 지도, 평면도이(가) 표시된 사진&#10;&#10;자동 생성된 설명">
            <a:extLst>
              <a:ext uri="{FF2B5EF4-FFF2-40B4-BE49-F238E27FC236}">
                <a16:creationId xmlns:a16="http://schemas.microsoft.com/office/drawing/2014/main" id="{0993DC76-3E61-7B3D-CF74-CA337BEC2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" y="2118520"/>
            <a:ext cx="4421228" cy="2886802"/>
          </a:xfrm>
          <a:prstGeom prst="rect">
            <a:avLst/>
          </a:prstGeom>
        </p:spPr>
      </p:pic>
      <p:sp>
        <p:nvSpPr>
          <p:cNvPr id="6" name="Rect 0">
            <a:extLst>
              <a:ext uri="{FF2B5EF4-FFF2-40B4-BE49-F238E27FC236}">
                <a16:creationId xmlns:a16="http://schemas.microsoft.com/office/drawing/2014/main" id="{B6F2F1DD-B0CB-1617-092A-4896E941B422}"/>
              </a:ext>
            </a:extLst>
          </p:cNvPr>
          <p:cNvSpPr txBox="1">
            <a:spLocks/>
          </p:cNvSpPr>
          <p:nvPr/>
        </p:nvSpPr>
        <p:spPr>
          <a:xfrm>
            <a:off x="1338522" y="1333503"/>
            <a:ext cx="3426518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시퀀스 </a:t>
            </a:r>
            <a:r>
              <a:rPr lang="ko-KR" altLang="en-US" sz="20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라벨링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_step4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53BC9-1CAD-8D65-3ACC-39B41B9B5D2F}"/>
              </a:ext>
            </a:extLst>
          </p:cNvPr>
          <p:cNvSpPr txBox="1"/>
          <p:nvPr/>
        </p:nvSpPr>
        <p:spPr>
          <a:xfrm>
            <a:off x="5435600" y="4633713"/>
            <a:ext cx="6292980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RNN</a:t>
            </a: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에서 시퀀스 데이터를 학습할 때 사용되는 알고리즘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논문에서는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BPTT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를 사용하여 오류 </a:t>
            </a:r>
            <a:r>
              <a:rPr lang="ko-KR" altLang="en-US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미분값을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계산하고 네트워크를 학습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42A7A-D95E-B802-EE15-2EF1BC541B0D}"/>
              </a:ext>
            </a:extLst>
          </p:cNvPr>
          <p:cNvSpPr txBox="1"/>
          <p:nvPr/>
        </p:nvSpPr>
        <p:spPr>
          <a:xfrm>
            <a:off x="737235" y="584204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ko-KR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2. Recurrent Layer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794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 txBox="1">
            <a:spLocks/>
          </p:cNvSpPr>
          <p:nvPr/>
        </p:nvSpPr>
        <p:spPr>
          <a:xfrm>
            <a:off x="737235" y="498475"/>
            <a:ext cx="315404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41" name="도형 12"/>
          <p:cNvSpPr>
            <a:spLocks/>
          </p:cNvSpPr>
          <p:nvPr/>
        </p:nvSpPr>
        <p:spPr>
          <a:xfrm>
            <a:off x="7209033" y="5108438"/>
            <a:ext cx="4157472" cy="74321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Convolution layers(CNN)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이미지에서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Feature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Sequence를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추출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18"/>
          <p:cNvSpPr>
            <a:spLocks/>
          </p:cNvSpPr>
          <p:nvPr/>
        </p:nvSpPr>
        <p:spPr>
          <a:xfrm>
            <a:off x="7209033" y="3197355"/>
            <a:ext cx="4157472" cy="7694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Recurrent layers(RNN)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Faeature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Sequence의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각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프레임에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대해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예측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9"/>
          <p:cNvSpPr>
            <a:spLocks/>
          </p:cNvSpPr>
          <p:nvPr/>
        </p:nvSpPr>
        <p:spPr>
          <a:xfrm>
            <a:off x="7209033" y="1560148"/>
            <a:ext cx="4157472" cy="7694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defTabSz="914400" rtl="0" eaLnBrk="1" latinLnBrk="0" hangingPunct="1">
              <a:lnSpc>
                <a:spcPct val="150000"/>
              </a:lnSpc>
              <a:buFontTx/>
              <a:buNone/>
            </a:pPr>
            <a:r>
              <a:rPr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Transcription layers(CTC Loss)</a:t>
            </a:r>
            <a:endParaRPr lang="ko-KR" altLang="en-US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프레임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별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예측을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실제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레이블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시퀀스로</a:t>
            </a:r>
            <a:r>
              <a:rPr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변환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6D28AF8-9480-FC7F-71AF-8E2906333D7F}"/>
              </a:ext>
            </a:extLst>
          </p:cNvPr>
          <p:cNvSpPr/>
          <p:nvPr/>
        </p:nvSpPr>
        <p:spPr>
          <a:xfrm>
            <a:off x="5786311" y="1864995"/>
            <a:ext cx="1035698" cy="159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35C649D-F1B9-B695-B568-509E312C1EB8}"/>
              </a:ext>
            </a:extLst>
          </p:cNvPr>
          <p:cNvSpPr/>
          <p:nvPr/>
        </p:nvSpPr>
        <p:spPr>
          <a:xfrm>
            <a:off x="5786311" y="5400173"/>
            <a:ext cx="1035698" cy="159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6C5E048-7FC6-9D29-66A9-EEAA8969617D}"/>
              </a:ext>
            </a:extLst>
          </p:cNvPr>
          <p:cNvSpPr/>
          <p:nvPr/>
        </p:nvSpPr>
        <p:spPr>
          <a:xfrm>
            <a:off x="5786311" y="3429000"/>
            <a:ext cx="1035698" cy="159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BCA32-F4F1-9447-BAAA-94E7A66A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58" y="2754595"/>
            <a:ext cx="3700593" cy="1664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B5092A-2627-B2C6-026D-4361C58D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858" y="4618007"/>
            <a:ext cx="3688400" cy="188382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슬라이드 확대/축소 6">
                <a:extLst>
                  <a:ext uri="{FF2B5EF4-FFF2-40B4-BE49-F238E27FC236}">
                    <a16:creationId xmlns:a16="http://schemas.microsoft.com/office/drawing/2014/main" id="{B6E400E3-25BE-080C-1CD4-6E9AD444C6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619400"/>
                  </p:ext>
                </p:extLst>
              </p:nvPr>
            </p:nvGraphicFramePr>
            <p:xfrm>
              <a:off x="1488857" y="1478210"/>
              <a:ext cx="3700593" cy="1014068"/>
            </p:xfrm>
            <a:graphic>
              <a:graphicData uri="http://schemas.microsoft.com/office/powerpoint/2016/slidezoom">
                <pslz:sldZm>
                  <pslz:sldZmObj sldId="281" cId="418027857">
                    <pslz:zmPr id="{EADFA5BD-191F-4934-A8A2-E58C242F835F}" returnToParent="0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700593" cy="101406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슬라이드 확대/축소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6E400E3-25BE-080C-1CD4-6E9AD444C6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8857" y="1478210"/>
                <a:ext cx="3700593" cy="101406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2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E9C5C-A27C-74D2-3D10-121DD95BC257}"/>
              </a:ext>
            </a:extLst>
          </p:cNvPr>
          <p:cNvSpPr txBox="1"/>
          <p:nvPr/>
        </p:nvSpPr>
        <p:spPr>
          <a:xfrm>
            <a:off x="5587319" y="1108861"/>
            <a:ext cx="161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Transcription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253797-F6E9-DDFF-37C8-EE893F4C9FC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92224" y="1478193"/>
            <a:ext cx="2204720" cy="779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13039E-3AD2-1C77-83A9-411132B010A5}"/>
              </a:ext>
            </a:extLst>
          </p:cNvPr>
          <p:cNvCxnSpPr>
            <a:cxnSpLocks/>
          </p:cNvCxnSpPr>
          <p:nvPr/>
        </p:nvCxnSpPr>
        <p:spPr>
          <a:xfrm>
            <a:off x="6396944" y="1478193"/>
            <a:ext cx="2204720" cy="779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0C6E51-C851-AEE1-9E0A-E5FCCF832E66}"/>
              </a:ext>
            </a:extLst>
          </p:cNvPr>
          <p:cNvSpPr txBox="1"/>
          <p:nvPr/>
        </p:nvSpPr>
        <p:spPr>
          <a:xfrm>
            <a:off x="2357166" y="2275961"/>
            <a:ext cx="262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Intenstion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(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공통적 성질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1A1A2-485F-7139-297F-736A81B792BA}"/>
              </a:ext>
            </a:extLst>
          </p:cNvPr>
          <p:cNvSpPr txBox="1"/>
          <p:nvPr/>
        </p:nvSpPr>
        <p:spPr>
          <a:xfrm>
            <a:off x="7453960" y="2274406"/>
            <a:ext cx="2560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Extension(</a:t>
            </a:r>
            <a:r>
              <a:rPr lang="ko-KR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구체적 사례</a:t>
            </a:r>
            <a:r>
              <a:rPr lang="en-US" altLang="ko-KR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938DB7-C699-0959-C789-CE69C9587CC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25704" y="2645293"/>
            <a:ext cx="845335" cy="479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223708-17EB-CB81-D316-493E161B9F34}"/>
              </a:ext>
            </a:extLst>
          </p:cNvPr>
          <p:cNvCxnSpPr>
            <a:cxnSpLocks/>
          </p:cNvCxnSpPr>
          <p:nvPr/>
        </p:nvCxnSpPr>
        <p:spPr>
          <a:xfrm>
            <a:off x="3671039" y="2645293"/>
            <a:ext cx="845335" cy="479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7C653F-A16B-6CC6-E407-FFEC61C62746}"/>
              </a:ext>
            </a:extLst>
          </p:cNvPr>
          <p:cNvSpPr txBox="1"/>
          <p:nvPr/>
        </p:nvSpPr>
        <p:spPr>
          <a:xfrm>
            <a:off x="2480529" y="3125046"/>
            <a:ext cx="65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수단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15A2C-2221-28BF-A8B3-E8747613607E}"/>
              </a:ext>
            </a:extLst>
          </p:cNvPr>
          <p:cNvSpPr txBox="1"/>
          <p:nvPr/>
        </p:nvSpPr>
        <p:spPr>
          <a:xfrm>
            <a:off x="4192224" y="3125046"/>
            <a:ext cx="65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목적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654FF-541D-70B6-7F08-F26F6AEFC1FD}"/>
              </a:ext>
            </a:extLst>
          </p:cNvPr>
          <p:cNvSpPr txBox="1"/>
          <p:nvPr/>
        </p:nvSpPr>
        <p:spPr>
          <a:xfrm>
            <a:off x="3845347" y="3586916"/>
            <a:ext cx="2707104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rtl="0" eaLnBrk="1" latinLnBrk="0" hangingPunct="1">
              <a:lnSpc>
                <a:spcPct val="150000"/>
              </a:lnSpc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이미지와 그에 해당하는 라벨 시퀀스의 쌍에 대해 네트워크를 종단 간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(end-to-end)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으로 훈련시킬 수 있음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B3B4B1-DB13-434F-72B1-17D15BE79533}"/>
              </a:ext>
            </a:extLst>
          </p:cNvPr>
          <p:cNvGrpSpPr/>
          <p:nvPr/>
        </p:nvGrpSpPr>
        <p:grpSpPr>
          <a:xfrm>
            <a:off x="1381209" y="3868819"/>
            <a:ext cx="2123992" cy="883799"/>
            <a:chOff x="1117589" y="3813541"/>
            <a:chExt cx="2123992" cy="8837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7088FE-83E1-E38A-D3EE-0F6DA6B57532}"/>
                </a:ext>
              </a:extLst>
            </p:cNvPr>
            <p:cNvSpPr txBox="1"/>
            <p:nvPr/>
          </p:nvSpPr>
          <p:spPr>
            <a:xfrm>
              <a:off x="1871733" y="3813541"/>
              <a:ext cx="653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CTC</a:t>
              </a:r>
              <a:endParaRPr lang="ko-KR" alt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50CAA3-3CDC-45E4-D5C3-3DEDD6097510}"/>
                </a:ext>
              </a:extLst>
            </p:cNvPr>
            <p:cNvSpPr txBox="1"/>
            <p:nvPr/>
          </p:nvSpPr>
          <p:spPr>
            <a:xfrm>
              <a:off x="1117589" y="4174120"/>
              <a:ext cx="21239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Connectionist Temporal Classification</a:t>
              </a:r>
              <a:endParaRPr lang="ko-KR" altLang="en-US" sz="1400" dirty="0"/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1822FDA-3248-A3B9-EE27-EA8169E6A80D}"/>
              </a:ext>
            </a:extLst>
          </p:cNvPr>
          <p:cNvSpPr/>
          <p:nvPr/>
        </p:nvSpPr>
        <p:spPr>
          <a:xfrm>
            <a:off x="3466554" y="3174771"/>
            <a:ext cx="408970" cy="1885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92DFF3F-6DAF-6A81-6E2F-B0DF2456B8B4}"/>
              </a:ext>
            </a:extLst>
          </p:cNvPr>
          <p:cNvCxnSpPr/>
          <p:nvPr/>
        </p:nvCxnSpPr>
        <p:spPr>
          <a:xfrm>
            <a:off x="1682830" y="5112466"/>
            <a:ext cx="43853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444BCB-A49A-43BB-0F73-974C56183EBF}"/>
              </a:ext>
            </a:extLst>
          </p:cNvPr>
          <p:cNvGrpSpPr/>
          <p:nvPr/>
        </p:nvGrpSpPr>
        <p:grpSpPr>
          <a:xfrm>
            <a:off x="1634707" y="5128051"/>
            <a:ext cx="6106884" cy="1316451"/>
            <a:chOff x="977802" y="5027473"/>
            <a:chExt cx="6106884" cy="131645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F24F7C-3715-2BF9-D313-7FD4F0C95B73}"/>
                </a:ext>
              </a:extLst>
            </p:cNvPr>
            <p:cNvSpPr txBox="1"/>
            <p:nvPr/>
          </p:nvSpPr>
          <p:spPr>
            <a:xfrm>
              <a:off x="977802" y="5160496"/>
              <a:ext cx="61068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일반적 속성</a:t>
              </a:r>
              <a:r>
                <a:rPr lang="en-US" altLang="ko-KR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맑은 고딕" charset="0"/>
                  <a:ea typeface="맑은 고딕" charset="0"/>
                </a:rPr>
                <a:t>:</a:t>
              </a:r>
              <a:endParaRPr lang="ko-KR" alt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9D246-30AD-FA7A-CD6B-0C8DF2ADC197}"/>
                </a:ext>
              </a:extLst>
            </p:cNvPr>
            <p:cNvSpPr txBox="1"/>
            <p:nvPr/>
          </p:nvSpPr>
          <p:spPr>
            <a:xfrm>
              <a:off x="2205517" y="5027473"/>
              <a:ext cx="2138627" cy="1316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/>
                <a:t>정보 변환</a:t>
              </a:r>
              <a:endParaRPr lang="en-US" altLang="ko-KR" sz="1400" dirty="0"/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/>
                <a:t>라벨 시퀀스 예측</a:t>
              </a:r>
              <a:endParaRPr lang="en-US" altLang="ko-KR" sz="1400" dirty="0"/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/>
                <a:t>자동화된 처리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C193817-E182-1B6B-632D-7FAAC9872F6E}"/>
              </a:ext>
            </a:extLst>
          </p:cNvPr>
          <p:cNvSpPr txBox="1"/>
          <p:nvPr/>
        </p:nvSpPr>
        <p:spPr>
          <a:xfrm>
            <a:off x="7489974" y="3035986"/>
            <a:ext cx="34122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사전 기반 전사 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(Lexicon-based transcription)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AD1309-901B-4AD6-8575-FCA1263788DA}"/>
              </a:ext>
            </a:extLst>
          </p:cNvPr>
          <p:cNvSpPr txBox="1"/>
          <p:nvPr/>
        </p:nvSpPr>
        <p:spPr>
          <a:xfrm>
            <a:off x="7489974" y="4668318"/>
            <a:ext cx="34122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사전이 없는 전사 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  <a:p>
            <a:pPr algn="ctr"/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(Lexicon-free transcription)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AAD569-9DC9-5AAE-63DD-BDD84C83E5B2}"/>
              </a:ext>
            </a:extLst>
          </p:cNvPr>
          <p:cNvSpPr txBox="1"/>
          <p:nvPr/>
        </p:nvSpPr>
        <p:spPr>
          <a:xfrm>
            <a:off x="8056484" y="2798607"/>
            <a:ext cx="442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000" b="1" dirty="0"/>
              <a:t> 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/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/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/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4BC9D-867E-58F1-5F19-D15B1FC60B39}"/>
              </a:ext>
            </a:extLst>
          </p:cNvPr>
          <p:cNvSpPr txBox="1"/>
          <p:nvPr/>
        </p:nvSpPr>
        <p:spPr>
          <a:xfrm>
            <a:off x="666115" y="497009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3-3. Transcription Layer</a:t>
            </a:r>
          </a:p>
        </p:txBody>
      </p:sp>
    </p:spTree>
    <p:extLst>
      <p:ext uri="{BB962C8B-B14F-4D97-AF65-F5344CB8AC3E}">
        <p14:creationId xmlns:p14="http://schemas.microsoft.com/office/powerpoint/2010/main" val="41802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2" name="Rect 0">
            <a:extLst>
              <a:ext uri="{FF2B5EF4-FFF2-40B4-BE49-F238E27FC236}">
                <a16:creationId xmlns:a16="http://schemas.microsoft.com/office/drawing/2014/main" id="{AFC5555B-05D4-7BCD-DE0D-206A3C49D57C}"/>
              </a:ext>
            </a:extLst>
          </p:cNvPr>
          <p:cNvSpPr txBox="1">
            <a:spLocks/>
          </p:cNvSpPr>
          <p:nvPr/>
        </p:nvSpPr>
        <p:spPr>
          <a:xfrm>
            <a:off x="1518611" y="981416"/>
            <a:ext cx="2064343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&lt;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수학적 관계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&gt;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52CB5B-FB63-A002-6BF1-582FCBAB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" y="2486288"/>
            <a:ext cx="5161610" cy="1742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E74D4A-B188-0685-290B-CBE324A1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38" y="4366087"/>
            <a:ext cx="3777490" cy="14979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B1ECF1D-31F2-4A1C-BCB9-EF4C5D261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38" y="1226728"/>
            <a:ext cx="3777490" cy="1251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831FBC5-4540-0FD5-E0A1-E4BFC138E50B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 flipV="1">
            <a:off x="5868365" y="1852411"/>
            <a:ext cx="2147873" cy="15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DAD05ED-880D-0DEC-887F-B7AE337D9691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5868365" y="3357492"/>
            <a:ext cx="2147873" cy="1757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8B3092-3BD8-4EEF-E611-2D8CFFBD9AE9}"/>
              </a:ext>
            </a:extLst>
          </p:cNvPr>
          <p:cNvSpPr txBox="1"/>
          <p:nvPr/>
        </p:nvSpPr>
        <p:spPr>
          <a:xfrm>
            <a:off x="666115" y="497009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3-3. Transcription Layer</a:t>
            </a:r>
          </a:p>
        </p:txBody>
      </p:sp>
    </p:spTree>
    <p:extLst>
      <p:ext uri="{BB962C8B-B14F-4D97-AF65-F5344CB8AC3E}">
        <p14:creationId xmlns:p14="http://schemas.microsoft.com/office/powerpoint/2010/main" val="1117671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6029441" y="1736653"/>
            <a:ext cx="6004618" cy="208204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CTC Loss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 시퀀스와 출력 시퀀스의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Loss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값을 계산에 사용되는 손실 함수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343541"/>
                </a:solidFill>
                <a:latin typeface="Söhne"/>
              </a:rPr>
              <a:t>매핑 함수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매핑 함수의 주요 역할은 입력 시퀀스 내의 프레임들을 출력 라벨 시퀀스로 변환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Rect 0">
            <a:extLst>
              <a:ext uri="{FF2B5EF4-FFF2-40B4-BE49-F238E27FC236}">
                <a16:creationId xmlns:a16="http://schemas.microsoft.com/office/drawing/2014/main" id="{447296FE-D5DA-4F7C-84A9-6B4DC151E8F5}"/>
              </a:ext>
            </a:extLst>
          </p:cNvPr>
          <p:cNvSpPr txBox="1">
            <a:spLocks/>
          </p:cNvSpPr>
          <p:nvPr/>
        </p:nvSpPr>
        <p:spPr>
          <a:xfrm>
            <a:off x="5824162" y="1024982"/>
            <a:ext cx="5468678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CTC(Connectionist Temporal Classification)</a:t>
            </a:r>
            <a:endParaRPr lang="ko-KR" altLang="en-US" sz="2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0E63FE-6F6F-B93B-EE73-E7B3E00EFC84}"/>
              </a:ext>
            </a:extLst>
          </p:cNvPr>
          <p:cNvGrpSpPr/>
          <p:nvPr/>
        </p:nvGrpSpPr>
        <p:grpSpPr>
          <a:xfrm>
            <a:off x="1018770" y="3549208"/>
            <a:ext cx="4499101" cy="1600178"/>
            <a:chOff x="1089890" y="2910535"/>
            <a:chExt cx="4499101" cy="160017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D2FECA6-63BA-4D54-ADB6-533E9A2D9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987" y="2910535"/>
              <a:ext cx="3786004" cy="1600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537D77C-091B-4F2D-9CAE-0107CD2624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18" t="64504" r="50000" b="14782"/>
            <a:stretch/>
          </p:blipFill>
          <p:spPr bwMode="auto">
            <a:xfrm>
              <a:off x="1089890" y="3519055"/>
              <a:ext cx="201527" cy="31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223060E-D849-4764-B023-5C1D95D38F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38" t="31323" r="63141" b="46166"/>
            <a:stretch/>
          </p:blipFill>
          <p:spPr bwMode="auto">
            <a:xfrm>
              <a:off x="1373327" y="3593807"/>
              <a:ext cx="267855" cy="240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5ED3E9-DBAF-6E7C-EAB9-CA302BAAE24B}"/>
              </a:ext>
            </a:extLst>
          </p:cNvPr>
          <p:cNvSpPr txBox="1"/>
          <p:nvPr/>
        </p:nvSpPr>
        <p:spPr>
          <a:xfrm>
            <a:off x="6029441" y="3912216"/>
            <a:ext cx="6106160" cy="2359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매핑 과정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CTC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는 특별한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'blank'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라벨을 도입하여 매핑을 단순화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이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'blank'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라벨은 출력 라벨 시퀀스에서 어떠한 문자도 나타내지 않음을 의미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입력 시퀀스의 각 프레임은 특정 라벨 또는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'blank'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에 매핑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가능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연속된 동일한 라벨들은 하나의 라벨로 축약 됨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 		 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예를 들어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, “</a:t>
            </a:r>
            <a:r>
              <a:rPr lang="en-US" altLang="ko-KR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hee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-l-</a:t>
            </a:r>
            <a:r>
              <a:rPr lang="en-US" altLang="ko-KR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lloo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!"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는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“hello!"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로 축약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'blank'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라벨은 무시되어 최종 출력 라벨 시퀀스를 생성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D4DBC7-36DC-0F63-3D75-2A90085F0F0B}"/>
              </a:ext>
            </a:extLst>
          </p:cNvPr>
          <p:cNvGrpSpPr/>
          <p:nvPr/>
        </p:nvGrpSpPr>
        <p:grpSpPr>
          <a:xfrm>
            <a:off x="933178" y="1690149"/>
            <a:ext cx="3381375" cy="1066800"/>
            <a:chOff x="933178" y="1690149"/>
            <a:chExt cx="3381375" cy="10668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020B8DA-C1E8-403C-B0C7-5F5C3DED6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78" y="1690149"/>
              <a:ext cx="3381375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8DF605-8A89-4544-5BAC-53B2C186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098" y="2128290"/>
              <a:ext cx="167655" cy="19051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547E87-C2D5-0A83-7FFC-A78785CFD73F}"/>
              </a:ext>
            </a:extLst>
          </p:cNvPr>
          <p:cNvSpPr txBox="1"/>
          <p:nvPr/>
        </p:nvSpPr>
        <p:spPr>
          <a:xfrm>
            <a:off x="666115" y="497009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3</a:t>
            </a: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. CRNN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신경망 구조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3-3. Transcription Layer</a:t>
            </a:r>
          </a:p>
        </p:txBody>
      </p:sp>
    </p:spTree>
    <p:extLst>
      <p:ext uri="{BB962C8B-B14F-4D97-AF65-F5344CB8AC3E}">
        <p14:creationId xmlns:p14="http://schemas.microsoft.com/office/powerpoint/2010/main" val="3893404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6926836" y="1143992"/>
            <a:ext cx="4285671" cy="4720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데이터 셋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IIT5k,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SVT,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IC03,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IC13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데이터셋을 이용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각각 데이터셋에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Lexicon(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어휘 목록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을 얼만큼 사용했는지에 따른 비교 실험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결론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여러가지 모델들과 결과를 비교</a:t>
            </a:r>
            <a:endParaRPr lang="en-US" altLang="ko-KR" sz="14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평균적으로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CRNN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이 우수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Lexicon</a:t>
            </a: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이 존재하는 경우</a:t>
            </a:r>
            <a:endParaRPr lang="en-US" altLang="ko-KR" sz="14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- IIIT5k, SVT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에서 우수한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“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Full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”어휘가 있는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IC03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에서는 낮은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Lexicon</a:t>
            </a:r>
            <a:r>
              <a:rPr lang="ko-KR" altLang="en-US" sz="1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이 없는 경우</a:t>
            </a:r>
            <a:endParaRPr lang="en-US" altLang="ko-KR" sz="14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- SVT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에서 최고 성능</a:t>
            </a:r>
            <a:endParaRPr lang="en-US" altLang="ko-KR" sz="1400" b="0" i="0" dirty="0">
              <a:solidFill>
                <a:srgbClr val="374151"/>
              </a:solidFill>
              <a:effectLst/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- IC03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과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+mn-ea"/>
              </a:rPr>
              <a:t>IC13</a:t>
            </a:r>
            <a:r>
              <a:rPr lang="ko-KR" altLang="en-US" sz="1400" b="0" i="0" dirty="0">
                <a:solidFill>
                  <a:srgbClr val="374151"/>
                </a:solidFill>
                <a:effectLst/>
                <a:latin typeface="+mn-ea"/>
              </a:rPr>
              <a:t>에서는 뒤처지는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2B81E0-B9A5-419B-B729-38D3ED8D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7" y="2073297"/>
            <a:ext cx="5690283" cy="28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42B6F-69B2-6286-8DE3-314BC973BE14}"/>
              </a:ext>
            </a:extLst>
          </p:cNvPr>
          <p:cNvSpPr txBox="1"/>
          <p:nvPr/>
        </p:nvSpPr>
        <p:spPr>
          <a:xfrm>
            <a:off x="737235" y="615157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4.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실험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4-1.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글자 인식 비교 실험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49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6926836" y="1143992"/>
            <a:ext cx="4285671" cy="439036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데이터 셋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Clean: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악보 사이트에서 수집한 이미지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Synthesized: Clean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이미지를 회전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크기 조정 및 노이즈 삽입을 통해 훈련 샘플로 증강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후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배경을 자연 이미지로 교체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Real-World: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휴대 전화 카메라로 찍은 이미지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결론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CRNN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이 두가지 상용 시스템보다 좋은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Capella Scan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및 </a:t>
            </a:r>
            <a:r>
              <a:rPr lang="en-US" altLang="ko-KR" sz="14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PhotoScore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시스템은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Clean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에서는 준수한 편이지만 나머지 두개 데이터셋에서는 크게 떨어지는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CRNN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은 잡음 및 왜곡에 매우 높은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F712EE9-0433-4CBF-A8C9-780218FE2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0"/>
          <a:stretch/>
        </p:blipFill>
        <p:spPr bwMode="auto">
          <a:xfrm>
            <a:off x="977649" y="5001541"/>
            <a:ext cx="4705350" cy="89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4C510969-1503-457D-BD41-D2C2A915B4B2}"/>
              </a:ext>
            </a:extLst>
          </p:cNvPr>
          <p:cNvGrpSpPr/>
          <p:nvPr/>
        </p:nvGrpSpPr>
        <p:grpSpPr>
          <a:xfrm>
            <a:off x="1148079" y="1704553"/>
            <a:ext cx="4081437" cy="3062829"/>
            <a:chOff x="1148079" y="1704553"/>
            <a:chExt cx="4081437" cy="3062829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6904864-55C6-4695-827D-8705DDF9EF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70"/>
            <a:stretch/>
          </p:blipFill>
          <p:spPr bwMode="auto">
            <a:xfrm>
              <a:off x="1431132" y="1704553"/>
              <a:ext cx="3798384" cy="3062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DA60B8E-232A-48C9-9D18-4FAE895D60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37" t="55740" r="51964" b="35343"/>
            <a:stretch/>
          </p:blipFill>
          <p:spPr bwMode="auto">
            <a:xfrm>
              <a:off x="1509621" y="1948660"/>
              <a:ext cx="475221" cy="180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D2C883B-AA5B-4076-8E93-2FF6840E89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14" t="55740" r="27987" b="35343"/>
            <a:stretch/>
          </p:blipFill>
          <p:spPr bwMode="auto">
            <a:xfrm>
              <a:off x="1156706" y="2859265"/>
              <a:ext cx="828136" cy="180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364310CC-DBAE-4986-BDE8-2CC3716584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4" t="55740" r="7204" b="35343"/>
            <a:stretch/>
          </p:blipFill>
          <p:spPr bwMode="auto">
            <a:xfrm>
              <a:off x="1148079" y="4127788"/>
              <a:ext cx="836763" cy="180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FCF4D6-6AB9-FEA4-657F-722D9C26EB06}"/>
              </a:ext>
            </a:extLst>
          </p:cNvPr>
          <p:cNvSpPr txBox="1"/>
          <p:nvPr/>
        </p:nvSpPr>
        <p:spPr>
          <a:xfrm>
            <a:off x="737235" y="615157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4.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실험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_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4-2.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맑은 고딕" charset="0"/>
              </a:rPr>
              <a:t>악보 인식 비교 실험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른쪽 화살표 1"/>
          <p:cNvSpPr/>
          <p:nvPr/>
        </p:nvSpPr>
        <p:spPr>
          <a:xfrm>
            <a:off x="1280160" y="2952077"/>
            <a:ext cx="10523913" cy="299257"/>
          </a:xfrm>
          <a:prstGeom prst="rightArrow">
            <a:avLst>
              <a:gd name="adj1" fmla="val 38889"/>
              <a:gd name="adj2" fmla="val 6388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_1-2. Unified Detection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6621" y="1148905"/>
            <a:ext cx="1104084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600" b="1" dirty="0">
                <a:solidFill>
                  <a:srgbClr val="070707"/>
                </a:solidFill>
                <a:latin typeface="+mn-ea"/>
              </a:rPr>
              <a:t>의 </a:t>
            </a: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Unified Detection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 v1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end-to-end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방식으로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하나의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convolution network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거쳐서 마지막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feature map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에서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bounding box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class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예측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이미지 내 모든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class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및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bounding box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동시에 예측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Detection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과정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B8C9AE-76DF-2A9B-C675-42D27E083109}"/>
              </a:ext>
            </a:extLst>
          </p:cNvPr>
          <p:cNvSpPr/>
          <p:nvPr/>
        </p:nvSpPr>
        <p:spPr>
          <a:xfrm>
            <a:off x="1592228" y="2589659"/>
            <a:ext cx="2388460" cy="9712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 x S grid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나눔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ts val="15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 이미지를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7x7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grid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나눔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ts val="15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객체의 중심이 있는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grid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객체를 검출하는 역할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5FD031-2B9C-5061-5D4D-4A49F492CF3B}"/>
              </a:ext>
            </a:extLst>
          </p:cNvPr>
          <p:cNvSpPr/>
          <p:nvPr/>
        </p:nvSpPr>
        <p:spPr>
          <a:xfrm>
            <a:off x="4251884" y="2589658"/>
            <a:ext cx="2170546" cy="9712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Bounding box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예측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ts val="15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x, y, w, h,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신뢰도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100" dirty="0" err="1"/>
              <a:t>Pr</a:t>
            </a:r>
            <a:r>
              <a:rPr lang="en-US" altLang="ko-KR" sz="1100" dirty="0"/>
              <a:t>(Object) ∗ </a:t>
            </a:r>
            <a:r>
              <a:rPr lang="en-US" altLang="ko-KR" sz="1100" dirty="0" err="1"/>
              <a:t>IOU</a:t>
            </a:r>
            <a:r>
              <a:rPr lang="en-US" altLang="ko-KR" sz="1100" baseline="30000" dirty="0" err="1"/>
              <a:t>truth</a:t>
            </a:r>
            <a:r>
              <a:rPr lang="en-US" altLang="ko-KR" sz="1100" baseline="30000" dirty="0"/>
              <a:t> </a:t>
            </a:r>
            <a:r>
              <a:rPr lang="en-US" altLang="ko-KR" sz="1100" baseline="30000" dirty="0" err="1"/>
              <a:t>pred</a:t>
            </a:r>
            <a:r>
              <a:rPr lang="en-US" altLang="ko-KR" sz="1100" dirty="0"/>
              <a:t> )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예측함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ts val="15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(x, y)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grid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cell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중심 좌표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ECE79D-BECD-0A2C-0311-3789A5CE4FE1}"/>
              </a:ext>
            </a:extLst>
          </p:cNvPr>
          <p:cNvSpPr/>
          <p:nvPr/>
        </p:nvSpPr>
        <p:spPr>
          <a:xfrm>
            <a:off x="6693626" y="2589658"/>
            <a:ext cx="1973224" cy="9712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조건부 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확률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ts val="15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grid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개수대로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ts val="15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조건부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확률을 예측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ECE79D-BECD-0A2C-0311-3789A5CE4FE1}"/>
              </a:ext>
            </a:extLst>
          </p:cNvPr>
          <p:cNvSpPr/>
          <p:nvPr/>
        </p:nvSpPr>
        <p:spPr>
          <a:xfrm>
            <a:off x="8932019" y="2589659"/>
            <a:ext cx="2387601" cy="9712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별 신뢰도 점수 예측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ts val="15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예측한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bounding box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신뢰도와 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확률을 결합하여 각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box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대한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별 신뢰도 점수 제공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3293" b="3420"/>
          <a:stretch/>
        </p:blipFill>
        <p:spPr>
          <a:xfrm>
            <a:off x="4079885" y="3704230"/>
            <a:ext cx="4924462" cy="29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32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 0"/>
          <p:cNvSpPr txBox="1">
            <a:spLocks/>
          </p:cNvSpPr>
          <p:nvPr/>
        </p:nvSpPr>
        <p:spPr>
          <a:xfrm>
            <a:off x="737235" y="498475"/>
            <a:ext cx="315404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5. </a:t>
            </a:r>
            <a:r>
              <a:rPr lang="ko-KR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</a:rPr>
              <a:t>결론</a:t>
            </a:r>
          </a:p>
        </p:txBody>
      </p:sp>
      <p:grpSp>
        <p:nvGrpSpPr>
          <p:cNvPr id="31" name="Group 5"/>
          <p:cNvGrpSpPr>
            <a:grpSpLocks/>
          </p:cNvGrpSpPr>
          <p:nvPr/>
        </p:nvGrpSpPr>
        <p:grpSpPr>
          <a:xfrm>
            <a:off x="356870" y="6106795"/>
            <a:ext cx="46355" cy="455930"/>
            <a:chOff x="356870" y="6106795"/>
            <a:chExt cx="46355" cy="455930"/>
          </a:xfrm>
        </p:grpSpPr>
        <p:sp>
          <p:nvSpPr>
            <p:cNvPr id="25" name="Rect 0"/>
            <p:cNvSpPr>
              <a:spLocks/>
            </p:cNvSpPr>
            <p:nvPr/>
          </p:nvSpPr>
          <p:spPr>
            <a:xfrm>
              <a:off x="363220" y="6106795"/>
              <a:ext cx="33020" cy="3302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>
              <a:off x="361950" y="6203950"/>
              <a:ext cx="36830" cy="3683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>
              <a:off x="360045" y="6304280"/>
              <a:ext cx="40005" cy="4000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>
              <a:off x="358140" y="6408420"/>
              <a:ext cx="43815" cy="4381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>
              <a:off x="356870" y="6516370"/>
              <a:ext cx="46355" cy="46355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 0"/>
          <p:cNvSpPr>
            <a:spLocks/>
          </p:cNvSpPr>
          <p:nvPr/>
        </p:nvSpPr>
        <p:spPr>
          <a:xfrm>
            <a:off x="737235" y="255905"/>
            <a:ext cx="1787525" cy="2286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0">
            <a:noFill/>
            <a:prstDash/>
          </a:ln>
          <a:effectLst>
            <a:outerShdw blurRad="127000" dist="38100" dir="2700000" algn="tl" rotWithShape="0">
              <a:srgbClr val="FF8961">
                <a:alpha val="2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1050" b="1">
                <a:solidFill>
                  <a:srgbClr val="FFFFFF"/>
                </a:solidFill>
              </a:rPr>
              <a:t>CHAPTER 2. CRNN</a:t>
            </a:r>
            <a:endParaRPr lang="ko-KR" altLang="en-US" sz="1050" b="1">
              <a:solidFill>
                <a:srgbClr val="FFFFFF"/>
              </a:solidFill>
            </a:endParaRPr>
          </a:p>
        </p:txBody>
      </p:sp>
      <p:sp>
        <p:nvSpPr>
          <p:cNvPr id="39" name="도형 22"/>
          <p:cNvSpPr>
            <a:spLocks/>
          </p:cNvSpPr>
          <p:nvPr/>
        </p:nvSpPr>
        <p:spPr>
          <a:xfrm>
            <a:off x="1106535" y="1880146"/>
            <a:ext cx="9978930" cy="305154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rtl="0" eaLnBrk="1" latinLnBrk="0" hangingPunct="1">
              <a:lnSpc>
                <a:spcPct val="150000"/>
              </a:lnSpc>
              <a:buFont typeface="Wingdings"/>
              <a:buChar char=""/>
            </a:pPr>
            <a:r>
              <a:rPr lang="en-US" altLang="ko-KR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CRNN</a:t>
            </a: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RNN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의 장점만 가져온 새로운 신경망 구조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다양한 크기의 입력 이미지를 받아들여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 다양한 길이의 예측을 생성 가능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0" i="0" dirty="0">
                <a:solidFill>
                  <a:srgbClr val="242424"/>
                </a:solidFill>
                <a:effectLst/>
                <a:latin typeface="source-serif-pro"/>
              </a:rPr>
              <a:t>학습 단계에서 각 개별 요소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ko-KR" altLang="en-US" sz="1400" dirty="0">
                <a:solidFill>
                  <a:srgbClr val="242424"/>
                </a:solidFill>
                <a:latin typeface="source-serif-pro"/>
              </a:rPr>
              <a:t>문자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ource-serif-pro"/>
              </a:rPr>
              <a:t>에 대한 상세한 주석이 필요 없는 대용량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level label(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ource-serif-pro"/>
              </a:rPr>
              <a:t>단어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ource-serif-pro"/>
              </a:rPr>
              <a:t>에서 직접 실행</a:t>
            </a:r>
            <a:endParaRPr lang="en-US" altLang="ko-KR" sz="1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기존의 신경 회로망에 사용된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fully-connected layer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를 버리기 때문에 훨씬 작고 효율적인 모델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algn="l" defTabSz="914400" rtl="0" eaLnBrk="1" latinLnBrk="0" hangingPunct="1">
              <a:lnSpc>
                <a:spcPct val="150000"/>
              </a:lnSpc>
            </a:pP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실험 결과</a:t>
            </a:r>
            <a:endParaRPr lang="en-US" altLang="ko-KR" sz="1600" b="1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CRNN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CNN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및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RNN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기반 알고리즘 보다 우수한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  <a:p>
            <a:pPr marL="285750" indent="-285750" algn="l" defTabSz="914400" rtl="0" eaLnBrk="1" latinLnBrk="0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특히 </a:t>
            </a:r>
            <a:r>
              <a:rPr lang="en-US" altLang="ko-KR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OMR </a:t>
            </a:r>
            <a:r>
              <a:rPr lang="ko-KR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벤츠 마크에서 다른 알고리즘 보다 월등하게 뛰어난 성능</a:t>
            </a:r>
            <a:endParaRPr lang="en-US" altLang="ko-KR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47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_1-2. Unified Detection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6621" y="1148905"/>
            <a:ext cx="1104084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Network Design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 v1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 모델의 네트워크 구조는 이미지 분류를 위한 </a:t>
            </a:r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GoogLeNet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모델을 참고함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24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개의 </a:t>
            </a:r>
            <a:r>
              <a:rPr lang="en-US" altLang="ko-KR" sz="1400" dirty="0"/>
              <a:t>convolutional layer</a:t>
            </a:r>
            <a:r>
              <a:rPr lang="ko-KR" altLang="en-US" sz="1400" dirty="0"/>
              <a:t>와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개의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FC </a:t>
            </a:r>
            <a:r>
              <a:rPr lang="en-US" altLang="ko-KR" sz="1400" dirty="0"/>
              <a:t>layer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로 구성됨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네트워크의 최종 출력은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7×7×30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형태의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tensor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727015"/>
            <a:ext cx="8049326" cy="34113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88119" y="6154461"/>
            <a:ext cx="647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* 20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개의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convolutional layer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ImageNet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으로 사전 학습한 </a:t>
            </a:r>
            <a:r>
              <a:rPr lang="en-US" altLang="ko-KR" sz="1100" dirty="0" err="1">
                <a:solidFill>
                  <a:schemeClr val="accent1">
                    <a:lumMod val="75000"/>
                  </a:schemeClr>
                </a:solidFill>
              </a:rPr>
              <a:t>GoogLeNet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 모델의 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</a:rPr>
              <a:t>를 가져옴</a:t>
            </a:r>
          </a:p>
        </p:txBody>
      </p:sp>
      <p:sp>
        <p:nvSpPr>
          <p:cNvPr id="15" name="L 도형 14"/>
          <p:cNvSpPr/>
          <p:nvPr/>
        </p:nvSpPr>
        <p:spPr>
          <a:xfrm rot="10800000" flipH="1">
            <a:off x="3253581" y="5064040"/>
            <a:ext cx="4768200" cy="1043248"/>
          </a:xfrm>
          <a:prstGeom prst="corner">
            <a:avLst>
              <a:gd name="adj1" fmla="val 43507"/>
              <a:gd name="adj2" fmla="val 369404"/>
            </a:avLst>
          </a:prstGeom>
          <a:solidFill>
            <a:srgbClr val="4472C4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5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_1-2. Unified Detection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6621" y="1023806"/>
            <a:ext cx="11040849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Training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모든 학습과 추론에는 </a:t>
            </a:r>
            <a:r>
              <a:rPr lang="en-US" altLang="ko-KR" sz="1400" dirty="0" err="1">
                <a:solidFill>
                  <a:srgbClr val="070707"/>
                </a:solidFill>
                <a:latin typeface="+mn-ea"/>
              </a:rPr>
              <a:t>Darknet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프레임워크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오픈 소스 신경망 프레임워크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사용하고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모델이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detection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을 할 수 있도록 변환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사전 학습된 네트워크에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개의 </a:t>
            </a:r>
            <a:r>
              <a:rPr lang="en-US" altLang="ko-KR" sz="1400" dirty="0"/>
              <a:t>convolutional layer</a:t>
            </a:r>
            <a:r>
              <a:rPr lang="ko-KR" altLang="en-US" sz="1400" dirty="0"/>
              <a:t>와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FC layer</a:t>
            </a:r>
            <a:r>
              <a:rPr lang="ko-KR" altLang="en-US" sz="1400" dirty="0"/>
              <a:t>를 추가하고</a:t>
            </a:r>
            <a:r>
              <a:rPr lang="en-US" altLang="ko-KR" sz="1400" dirty="0"/>
              <a:t>, PASCAL VOC 2007 </a:t>
            </a:r>
            <a:r>
              <a:rPr lang="ko-KR" altLang="en-US" sz="1400" dirty="0"/>
              <a:t>및 </a:t>
            </a:r>
            <a:r>
              <a:rPr lang="en-US" altLang="ko-KR" sz="1400" dirty="0"/>
              <a:t>2012</a:t>
            </a:r>
            <a:r>
              <a:rPr lang="ko-KR" altLang="en-US" sz="1400" dirty="0"/>
              <a:t> 데이터셋으로 학습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미세한 시각 정보가 필요하기 때문에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입력 해상도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224 x 224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에서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448 x 448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로 높임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최종 레이어는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선형 활성화 함수인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Leaky </a:t>
            </a:r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ReLU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사용하고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, class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확률과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bounding box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좌표를 예측함</a:t>
            </a:r>
            <a:br>
              <a:rPr lang="en-US" altLang="ko-KR" sz="1400" dirty="0">
                <a:solidFill>
                  <a:srgbClr val="070707"/>
                </a:solidFill>
                <a:latin typeface="+mn-ea"/>
              </a:rPr>
            </a:b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* Leaky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ReLU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ReLU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의 단점을 보완한 활성화 함수로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입력 값이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0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이하일 때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0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을 출력하지 않고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작은 기울기 값을 가지며 다음 레이어로 전달되기 때문에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Vanishing Gradient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문제를 완화하고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모델의 학습이 더 잘 이루어질 수 있게 됨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sum-squared error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합 제곱 오차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, SSE)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손실 함수로 사용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32" name="Picture 2" descr="https://img1.daumcdn.net/thumb/R1280x0/?scode=mtistory2&amp;fname=https%3A%2F%2Fblog.kakaocdn.net%2Fdn%2FbpD927%2FbtqRVpnLCGe%2FelD6wAkeSotSm1NYsW9jx0%2F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76" y="3668547"/>
            <a:ext cx="5291674" cy="28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49825" y="5159287"/>
            <a:ext cx="10679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accent4"/>
                </a:solidFill>
                <a:latin typeface="+mn-ea"/>
              </a:rPr>
              <a:t>object</a:t>
            </a:r>
            <a:r>
              <a:rPr lang="ko-KR" altLang="en-US" sz="900" dirty="0">
                <a:solidFill>
                  <a:schemeClr val="accent4"/>
                </a:solidFill>
                <a:latin typeface="+mn-ea"/>
              </a:rPr>
              <a:t>가 있는 곳</a:t>
            </a:r>
            <a:r>
              <a:rPr lang="en-US" altLang="ko-KR" sz="900" dirty="0">
                <a:solidFill>
                  <a:schemeClr val="accent4"/>
                </a:solidFill>
                <a:latin typeface="+mn-ea"/>
              </a:rPr>
              <a:t>:</a:t>
            </a:r>
            <a:endParaRPr lang="ko-KR" altLang="en-US" sz="9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49826" y="5663511"/>
            <a:ext cx="10679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accent4"/>
                </a:solidFill>
                <a:latin typeface="+mn-ea"/>
              </a:rPr>
              <a:t>object</a:t>
            </a:r>
            <a:r>
              <a:rPr lang="ko-KR" altLang="en-US" sz="900" dirty="0">
                <a:solidFill>
                  <a:schemeClr val="accent4"/>
                </a:solidFill>
                <a:latin typeface="+mn-ea"/>
              </a:rPr>
              <a:t>가 없는 곳</a:t>
            </a:r>
            <a:r>
              <a:rPr lang="en-US" altLang="ko-KR" sz="900" dirty="0">
                <a:solidFill>
                  <a:schemeClr val="accent4"/>
                </a:solidFill>
                <a:latin typeface="+mn-ea"/>
              </a:rPr>
              <a:t>:</a:t>
            </a:r>
            <a:endParaRPr lang="ko-KR" altLang="en-US" sz="9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9825" y="6192650"/>
            <a:ext cx="10038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class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별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SSE loss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57951" y="4028208"/>
            <a:ext cx="5429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/>
              <a:t>많은 </a:t>
            </a:r>
            <a:r>
              <a:rPr lang="en-US" altLang="ko-KR" sz="1100" dirty="0"/>
              <a:t>grid</a:t>
            </a:r>
            <a:r>
              <a:rPr lang="ko-KR" altLang="en-US" sz="1100" dirty="0"/>
              <a:t> </a:t>
            </a:r>
            <a:r>
              <a:rPr lang="en-US" altLang="ko-KR" sz="1100" dirty="0"/>
              <a:t>cell</a:t>
            </a:r>
            <a:r>
              <a:rPr lang="ko-KR" altLang="en-US" sz="1100" dirty="0"/>
              <a:t>은 개체를 포함하지 않으며</a:t>
            </a:r>
            <a:r>
              <a:rPr lang="en-US" altLang="ko-KR" sz="1100" dirty="0"/>
              <a:t>,</a:t>
            </a:r>
            <a:r>
              <a:rPr lang="ko-KR" altLang="en-US" sz="1100" dirty="0"/>
              <a:t> 해당 셀의 신뢰도 점수가 </a:t>
            </a:r>
            <a:r>
              <a:rPr lang="en-US" altLang="ko-KR" sz="1100" dirty="0"/>
              <a:t>0</a:t>
            </a:r>
            <a:r>
              <a:rPr lang="ko-KR" altLang="en-US" sz="1100" dirty="0"/>
              <a:t>에 가까워지는데</a:t>
            </a:r>
            <a:r>
              <a:rPr lang="en-US" altLang="ko-KR" sz="1100" dirty="0"/>
              <a:t>, </a:t>
            </a:r>
            <a:r>
              <a:rPr lang="ko-KR" altLang="en-US" sz="1100" dirty="0"/>
              <a:t>이로 인해 개체가 있는 셀에서의 </a:t>
            </a:r>
            <a:r>
              <a:rPr lang="en-US" altLang="ko-KR" sz="1100" dirty="0"/>
              <a:t>gradient</a:t>
            </a:r>
            <a:r>
              <a:rPr lang="ko-KR" altLang="en-US" sz="1100" dirty="0"/>
              <a:t>를 압도할 수 있음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>
                <a:solidFill>
                  <a:prstClr val="black"/>
                </a:solidFill>
              </a:rPr>
              <a:t>문제를 해결하기 위해 개체를 포함하지 않는 </a:t>
            </a:r>
            <a:r>
              <a:rPr lang="en-US" altLang="ko-KR" sz="1100" dirty="0">
                <a:solidFill>
                  <a:prstClr val="black"/>
                </a:solidFill>
              </a:rPr>
              <a:t>box</a:t>
            </a:r>
            <a:r>
              <a:rPr lang="ko-KR" altLang="en-US" sz="1100" dirty="0">
                <a:solidFill>
                  <a:prstClr val="black"/>
                </a:solidFill>
              </a:rPr>
              <a:t>에 대한 </a:t>
            </a:r>
            <a:r>
              <a:rPr lang="en-US" altLang="ko-KR" sz="1100" dirty="0">
                <a:solidFill>
                  <a:prstClr val="black"/>
                </a:solidFill>
              </a:rPr>
              <a:t>confidence loss</a:t>
            </a:r>
            <a:r>
              <a:rPr lang="ko-KR" altLang="en-US" sz="1100" dirty="0">
                <a:solidFill>
                  <a:prstClr val="black"/>
                </a:solidFill>
              </a:rPr>
              <a:t>를 감소시키고</a:t>
            </a:r>
            <a:r>
              <a:rPr lang="en-US" altLang="ko-KR" sz="1100" dirty="0">
                <a:solidFill>
                  <a:prstClr val="black"/>
                </a:solidFill>
              </a:rPr>
              <a:t>, localization loss</a:t>
            </a:r>
            <a:r>
              <a:rPr lang="ko-KR" altLang="en-US" sz="1100" dirty="0">
                <a:solidFill>
                  <a:prstClr val="black"/>
                </a:solidFill>
              </a:rPr>
              <a:t>를 증가시킴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>
                <a:solidFill>
                  <a:prstClr val="black"/>
                </a:solidFill>
              </a:rPr>
              <a:t>YOLO v1 </a:t>
            </a:r>
            <a:r>
              <a:rPr lang="ko-KR" altLang="en-US" sz="1100" dirty="0">
                <a:solidFill>
                  <a:prstClr val="black"/>
                </a:solidFill>
              </a:rPr>
              <a:t>모델에서는 두개의</a:t>
            </a:r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매개변수를 사용</a:t>
            </a:r>
            <a:br>
              <a:rPr lang="en-US" altLang="ko-KR" sz="1100" dirty="0">
                <a:solidFill>
                  <a:prstClr val="black"/>
                </a:solidFill>
              </a:rPr>
            </a:br>
            <a:r>
              <a:rPr lang="ko-KR" altLang="en-US" sz="1100" dirty="0">
                <a:solidFill>
                  <a:prstClr val="black"/>
                </a:solidFill>
              </a:rPr>
              <a:t>→ </a:t>
            </a:r>
            <a:r>
              <a:rPr lang="en-US" altLang="ko-KR" sz="1100" dirty="0" err="1">
                <a:solidFill>
                  <a:prstClr val="black"/>
                </a:solidFill>
              </a:rPr>
              <a:t>λ</a:t>
            </a:r>
            <a:r>
              <a:rPr lang="en-US" altLang="ko-KR" sz="1100" baseline="-25000" dirty="0" err="1">
                <a:solidFill>
                  <a:prstClr val="black"/>
                </a:solidFill>
              </a:rPr>
              <a:t>coord</a:t>
            </a:r>
            <a:r>
              <a:rPr lang="en-US" altLang="ko-KR" sz="1100" baseline="-25000" dirty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= 5, </a:t>
            </a:r>
            <a:r>
              <a:rPr lang="en-US" altLang="ko-KR" sz="1100" baseline="-25000" dirty="0">
                <a:solidFill>
                  <a:prstClr val="black"/>
                </a:solidFill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</a:rPr>
              <a:t>λ</a:t>
            </a:r>
            <a:r>
              <a:rPr lang="en-US" altLang="ko-KR" sz="1100" baseline="-25000" dirty="0" err="1">
                <a:solidFill>
                  <a:prstClr val="black"/>
                </a:solidFill>
              </a:rPr>
              <a:t>noobj</a:t>
            </a:r>
            <a:r>
              <a:rPr lang="en-US" altLang="ko-KR" sz="1100" baseline="-25000" dirty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= 0.5 </a:t>
            </a:r>
            <a:r>
              <a:rPr lang="ko-KR" altLang="en-US" sz="1100" dirty="0">
                <a:solidFill>
                  <a:prstClr val="black"/>
                </a:solidFill>
              </a:rPr>
              <a:t>로 설정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/>
              <a:t>모든 </a:t>
            </a:r>
            <a:r>
              <a:rPr lang="en-US" altLang="ko-KR" sz="1100" dirty="0"/>
              <a:t>box</a:t>
            </a:r>
            <a:r>
              <a:rPr lang="ko-KR" altLang="en-US" sz="1100" dirty="0"/>
              <a:t>에 대해 </a:t>
            </a:r>
            <a:r>
              <a:rPr lang="en-US" altLang="ko-KR" sz="1100" dirty="0"/>
              <a:t>loss</a:t>
            </a:r>
            <a:r>
              <a:rPr lang="ko-KR" altLang="en-US" sz="1100" dirty="0"/>
              <a:t>가 계산되지는 않고</a:t>
            </a:r>
            <a:r>
              <a:rPr lang="en-US" altLang="ko-KR" sz="1100" dirty="0"/>
              <a:t>, grid</a:t>
            </a:r>
            <a:r>
              <a:rPr lang="ko-KR" altLang="en-US" sz="1100" dirty="0"/>
              <a:t>별 두개의 </a:t>
            </a:r>
            <a:r>
              <a:rPr lang="en-US" altLang="ko-KR" sz="1100" dirty="0"/>
              <a:t>box </a:t>
            </a:r>
            <a:r>
              <a:rPr lang="ko-KR" altLang="en-US" sz="1100" dirty="0"/>
              <a:t>중에서 </a:t>
            </a:r>
            <a:r>
              <a:rPr lang="en-US" altLang="ko-KR" sz="1100" dirty="0"/>
              <a:t>ground truth(</a:t>
            </a:r>
            <a:r>
              <a:rPr lang="ko-KR" altLang="en-US" sz="1100" dirty="0"/>
              <a:t>실제 값</a:t>
            </a:r>
            <a:r>
              <a:rPr lang="en-US" altLang="ko-KR" sz="1100" dirty="0"/>
              <a:t>)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IoU</a:t>
            </a:r>
            <a:r>
              <a:rPr lang="ko-KR" altLang="en-US" sz="1100" dirty="0"/>
              <a:t>가 더 큰 한 개의 </a:t>
            </a:r>
            <a:r>
              <a:rPr lang="en-US" altLang="ko-KR" sz="1100" dirty="0"/>
              <a:t>box</a:t>
            </a:r>
            <a:r>
              <a:rPr lang="ko-KR" altLang="en-US" sz="1100" dirty="0"/>
              <a:t>에 대해서만 </a:t>
            </a:r>
            <a:r>
              <a:rPr lang="en-US" altLang="ko-KR" sz="1100" dirty="0"/>
              <a:t>loss</a:t>
            </a:r>
            <a:r>
              <a:rPr lang="ko-KR" altLang="en-US" sz="1100" dirty="0"/>
              <a:t>계산하고 학습함</a:t>
            </a:r>
          </a:p>
        </p:txBody>
      </p:sp>
    </p:spTree>
    <p:extLst>
      <p:ext uri="{BB962C8B-B14F-4D97-AF65-F5344CB8AC3E}">
        <p14:creationId xmlns:p14="http://schemas.microsoft.com/office/powerpoint/2010/main" val="2743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5646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_1-2. Unified Detection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6622" y="1035486"/>
            <a:ext cx="55065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Inference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PASCAL VOC</a:t>
            </a:r>
            <a:r>
              <a:rPr lang="ko-KR" altLang="en-US" sz="1400" dirty="0"/>
              <a:t>에서 네트워크는 이미지 당 </a:t>
            </a:r>
            <a:r>
              <a:rPr lang="en-US" altLang="ko-KR" sz="1400" dirty="0"/>
              <a:t>98</a:t>
            </a:r>
            <a:r>
              <a:rPr lang="ko-KR" altLang="en-US" sz="1400" dirty="0"/>
              <a:t>개의 </a:t>
            </a:r>
            <a:r>
              <a:rPr lang="en-US" altLang="ko-KR" sz="1400" dirty="0"/>
              <a:t>bounding box</a:t>
            </a:r>
            <a:r>
              <a:rPr lang="ko-KR" altLang="en-US" sz="1400" dirty="0"/>
              <a:t>와 각 </a:t>
            </a:r>
            <a:r>
              <a:rPr lang="en-US" altLang="ko-KR" sz="1400" dirty="0"/>
              <a:t>box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class</a:t>
            </a:r>
            <a:r>
              <a:rPr lang="ko-KR" altLang="en-US" sz="1400" dirty="0"/>
              <a:t>확률을 예측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+mn-ea"/>
              </a:rPr>
              <a:t>단일 네트워크 평가만 필요하므로 </a:t>
            </a:r>
            <a:r>
              <a:rPr lang="en-US" altLang="ko-KR" sz="1400" dirty="0">
                <a:latin typeface="+mn-ea"/>
              </a:rPr>
              <a:t>test </a:t>
            </a:r>
            <a:r>
              <a:rPr lang="ko-KR" altLang="en-US" sz="1400" dirty="0">
                <a:latin typeface="+mn-ea"/>
              </a:rPr>
              <a:t>속도가 빠름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NMS(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Non-maximal suppression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를 사용</a:t>
            </a:r>
            <a:r>
              <a:rPr lang="ko-KR" altLang="en-US" sz="1400" dirty="0">
                <a:latin typeface="+mn-ea"/>
              </a:rPr>
              <a:t>하여 탐지된 </a:t>
            </a:r>
            <a:r>
              <a:rPr lang="en-US" altLang="ko-KR" sz="1400" dirty="0">
                <a:latin typeface="+mn-ea"/>
              </a:rPr>
              <a:t>box</a:t>
            </a:r>
            <a:r>
              <a:rPr lang="ko-KR" altLang="en-US" sz="1400" dirty="0">
                <a:latin typeface="+mn-ea"/>
              </a:rPr>
              <a:t>들 중에서 </a:t>
            </a:r>
            <a:r>
              <a:rPr lang="en-US" altLang="ko-KR" sz="1400" dirty="0">
                <a:latin typeface="+mn-ea"/>
              </a:rPr>
              <a:t>IOU</a:t>
            </a:r>
            <a:r>
              <a:rPr lang="ko-KR" altLang="en-US" sz="1400" dirty="0">
                <a:latin typeface="+mn-ea"/>
              </a:rPr>
              <a:t>값이 가장 높은 </a:t>
            </a:r>
            <a:r>
              <a:rPr lang="en-US" altLang="ko-KR" sz="1400" dirty="0">
                <a:latin typeface="+mn-ea"/>
              </a:rPr>
              <a:t>box</a:t>
            </a:r>
            <a:r>
              <a:rPr lang="ko-KR" altLang="en-US" sz="1400" dirty="0">
                <a:latin typeface="+mn-ea"/>
              </a:rPr>
              <a:t>만 결과로 출력하고 </a:t>
            </a:r>
            <a:r>
              <a:rPr lang="en-US" altLang="ko-KR" sz="1400" dirty="0" err="1">
                <a:latin typeface="+mn-ea"/>
              </a:rPr>
              <a:t>mAP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2-3% </a:t>
            </a:r>
            <a:r>
              <a:rPr lang="ko-KR" altLang="en-US" sz="1400" dirty="0">
                <a:latin typeface="+mn-ea"/>
              </a:rPr>
              <a:t>높임</a:t>
            </a:r>
            <a:br>
              <a:rPr lang="en-US" altLang="ko-KR" sz="1400" dirty="0">
                <a:latin typeface="+mn-ea"/>
              </a:rPr>
            </a:br>
            <a:r>
              <a:rPr lang="ko-KR" altLang="en-US" sz="1400" dirty="0">
                <a:latin typeface="+mn-ea"/>
              </a:rPr>
              <a:t>→ </a:t>
            </a:r>
            <a:r>
              <a:rPr lang="en-US" altLang="ko-KR" sz="1400" dirty="0" err="1"/>
              <a:t>mAP</a:t>
            </a:r>
            <a:r>
              <a:rPr lang="en-US" altLang="ko-KR" sz="1400" dirty="0"/>
              <a:t>(</a:t>
            </a:r>
            <a:r>
              <a:rPr lang="ko-KR" altLang="en-US" sz="1400" dirty="0"/>
              <a:t>평균 정밀도</a:t>
            </a:r>
            <a:r>
              <a:rPr lang="en-US" altLang="ko-KR" sz="1400" dirty="0"/>
              <a:t>, Mean Average Precision):</a:t>
            </a:r>
            <a:r>
              <a:rPr lang="ko-KR" altLang="en-US" sz="1400" dirty="0"/>
              <a:t> 객체 감지 성능을 측정하는 지표로</a:t>
            </a:r>
            <a:r>
              <a:rPr lang="en-US" altLang="ko-KR" sz="1400" dirty="0"/>
              <a:t>, </a:t>
            </a:r>
            <a:r>
              <a:rPr lang="ko-KR" altLang="en-US" sz="1400" dirty="0"/>
              <a:t>높은 </a:t>
            </a:r>
            <a:r>
              <a:rPr lang="en-US" altLang="ko-KR" sz="1400" dirty="0" err="1"/>
              <a:t>mAP</a:t>
            </a:r>
            <a:r>
              <a:rPr lang="en-US" altLang="ko-KR" sz="1400" dirty="0"/>
              <a:t> </a:t>
            </a:r>
            <a:r>
              <a:rPr lang="ko-KR" altLang="en-US" sz="1400" dirty="0"/>
              <a:t>값은 모델이 정확하게 객체를 감지하고 위치를 잘 예측한다는 것을 나타냄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394762" y="1298119"/>
            <a:ext cx="5399151" cy="3430686"/>
            <a:chOff x="3345180" y="3148841"/>
            <a:chExt cx="5399151" cy="3430686"/>
          </a:xfrm>
        </p:grpSpPr>
        <p:pic>
          <p:nvPicPr>
            <p:cNvPr id="1026" name="Picture 2" descr="https://visionhong.github.io/images/2023-03-10-14-50-3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1" b="762"/>
            <a:stretch/>
          </p:blipFill>
          <p:spPr bwMode="auto">
            <a:xfrm>
              <a:off x="3356502" y="3148841"/>
              <a:ext cx="5387829" cy="343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345180" y="6416039"/>
              <a:ext cx="731520" cy="163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08951" y="4818008"/>
            <a:ext cx="110408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Limitations of YOLO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작은 객체가 밀집되어 있는 경우 예측을 부정확</a:t>
            </a:r>
            <a:r>
              <a:rPr lang="ko-KR" altLang="en-US" sz="1400" dirty="0"/>
              <a:t>하게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/>
              <a:t>Grid cell</a:t>
            </a:r>
            <a:r>
              <a:rPr lang="ko-KR" altLang="en-US" sz="1400" dirty="0"/>
              <a:t>이 두 개의 </a:t>
            </a:r>
            <a:r>
              <a:rPr lang="en-US" altLang="ko-KR" sz="1400" dirty="0"/>
              <a:t>box</a:t>
            </a:r>
            <a:r>
              <a:rPr lang="ko-KR" altLang="en-US" sz="1400" dirty="0"/>
              <a:t>를 예측하고 하나의 </a:t>
            </a:r>
            <a:r>
              <a:rPr lang="en-US" altLang="ko-KR" sz="1400" dirty="0"/>
              <a:t>class</a:t>
            </a:r>
            <a:r>
              <a:rPr lang="ko-KR" altLang="en-US" sz="1400" dirty="0"/>
              <a:t>만 가질 수 있기 때문에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예측에 공간 제약을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받음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4501"/>
            <a:ext cx="6737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_1-3.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Comparison to Other Detection Systems </a:t>
            </a:r>
            <a:endParaRPr lang="ko-KR" altLang="en-US" sz="14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098" y="962550"/>
            <a:ext cx="4490012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>
                <a:solidFill>
                  <a:srgbClr val="070707"/>
                </a:solidFill>
                <a:latin typeface="맑은 고딕" panose="020B0503020000020004" pitchFamily="50" charset="-127"/>
              </a:rPr>
              <a:t>Comparison to Other Detection Systems </a:t>
            </a:r>
            <a:endParaRPr lang="en-US" altLang="ko-KR" sz="1600" b="1" dirty="0">
              <a:solidFill>
                <a:srgbClr val="070707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6188C9B-8BDD-A9B2-18D7-F0B053B8441E}"/>
              </a:ext>
            </a:extLst>
          </p:cNvPr>
          <p:cNvGraphicFramePr>
            <a:graphicFrameLocks noGrp="1"/>
          </p:cNvGraphicFramePr>
          <p:nvPr/>
        </p:nvGraphicFramePr>
        <p:xfrm>
          <a:off x="1190625" y="1414513"/>
          <a:ext cx="10515600" cy="479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8311">
                  <a:extLst>
                    <a:ext uri="{9D8B030D-6E8A-4147-A177-3AD203B41FA5}">
                      <a16:colId xmlns:a16="http://schemas.microsoft.com/office/drawing/2014/main" val="3795212114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모델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특징 요약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YOLO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v1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하나의 </a:t>
                      </a:r>
                      <a:r>
                        <a:rPr lang="en-US" altLang="ko-KR" sz="1100" b="1" dirty="0"/>
                        <a:t>Convolutional Neural Network</a:t>
                      </a:r>
                      <a:r>
                        <a:rPr lang="ko-KR" altLang="en-US" sz="1100" dirty="0"/>
                        <a:t>를 사용하여 특징 추출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경계 상자 예측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NMS </a:t>
                      </a:r>
                      <a:r>
                        <a:rPr lang="ko-KR" altLang="en-US" sz="1100" dirty="0"/>
                        <a:t>등을 동시에 수행함</a:t>
                      </a:r>
                      <a:endParaRPr lang="en-US" altLang="ko-KR" sz="11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객체의 특징을 인라인에서 학습하며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객체 검출의 모든 단계를 통합하여 최적화함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Deformable Parts Models (DPM)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객체 검출을 위해 슬라이딩 윈도우 방식을 사용하며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정적 특징을 추출하고 영역을 분류하며 높은 점수를 가진 영역에 대한 경계 상자를 예측하는 별개의 파이프라인을 사용함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FF8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R-CNN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객체 검출을 위해 슬라이딩 윈도우 대신 영역 제안을 사용함</a:t>
                      </a:r>
                      <a:endParaRPr lang="en-US" altLang="ko-KR" sz="11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/>
                        <a:t>Selective Search</a:t>
                      </a:r>
                      <a:r>
                        <a:rPr lang="ko-KR" altLang="en-US" sz="1100" dirty="0"/>
                        <a:t>와 같은 방법을 사용하여 잠재적인 경계 상자를 생성하고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합성곱</a:t>
                      </a:r>
                      <a:r>
                        <a:rPr lang="ko-KR" altLang="en-US" sz="1100" dirty="0"/>
                        <a:t> 신경망은 특징을 추출하며</a:t>
                      </a:r>
                      <a:r>
                        <a:rPr lang="en-US" altLang="ko-KR" sz="1100" dirty="0"/>
                        <a:t>, SVM</a:t>
                      </a:r>
                      <a:r>
                        <a:rPr lang="ko-KR" altLang="en-US" sz="1100" dirty="0"/>
                        <a:t>은 상자에 점수를 매기고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선형 모델은 경계 상자를 조정하고</a:t>
                      </a:r>
                      <a:r>
                        <a:rPr lang="en-US" altLang="ko-KR" sz="1100" dirty="0"/>
                        <a:t>, NMS</a:t>
                      </a:r>
                      <a:r>
                        <a:rPr lang="ko-KR" altLang="en-US" sz="1100" dirty="0"/>
                        <a:t>는 중복 검출을 제거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8523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Deep </a:t>
                      </a:r>
                      <a:r>
                        <a:rPr lang="en-US" altLang="ko-KR" sz="1100" b="1" dirty="0" err="1"/>
                        <a:t>MultiBox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R-CNN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달리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Selective Search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대신 신경망을 사용하여 관심 영역을 예측하는 방식으로 객체 검출을 수행함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MultiBox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 하나의 클래스 예측으로 신뢰도 예측을 대체하여 단일 객체 검출도 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04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OverFeat</a:t>
                      </a:r>
                      <a:endParaRPr lang="ko-KR" altLang="en-US" sz="11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슬라이딩 윈도우 검출을 효율적으로 수행하기 위해 신경망을 사용함</a:t>
                      </a:r>
                      <a:endParaRPr lang="en-US" altLang="ko-KR" sz="1100" dirty="0"/>
                    </a:p>
                    <a:p>
                      <a:pPr marL="171450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주로 위치 정확도를 최적화하도록 훈련됨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664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MultiGrasp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물체 검출보다 간단한 그립 검출 작업에 사용됨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하나의 객체가 있는 이미지에서 하나의 그립 가능한 영역을 예측하는데 중점을 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961">
                        <a:alpha val="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6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003BE5-618F-10D0-7857-EA9DD72B0C9F}"/>
              </a:ext>
            </a:extLst>
          </p:cNvPr>
          <p:cNvSpPr txBox="1"/>
          <p:nvPr/>
        </p:nvSpPr>
        <p:spPr>
          <a:xfrm>
            <a:off x="737439" y="526925"/>
            <a:ext cx="490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YOLO v1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논문 리뷰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_1-4</a:t>
            </a:r>
            <a:r>
              <a:rPr lang="en-US" altLang="ko-KR" sz="1400" b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</a:rPr>
              <a:t>. Experiments</a:t>
            </a:r>
            <a:endParaRPr lang="ko-KR" altLang="en-US" sz="2000" b="1" i="1" kern="0" dirty="0">
              <a:ln w="15875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F83383A-93AB-535D-4793-47418C33772D}"/>
              </a:ext>
            </a:extLst>
          </p:cNvPr>
          <p:cNvGrpSpPr/>
          <p:nvPr/>
        </p:nvGrpSpPr>
        <p:grpSpPr>
          <a:xfrm>
            <a:off x="356839" y="6106926"/>
            <a:ext cx="45719" cy="455296"/>
            <a:chOff x="356839" y="6106926"/>
            <a:chExt cx="45719" cy="45529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A60C591-F154-F1AA-1A1B-1963C07F547A}"/>
                </a:ext>
              </a:extLst>
            </p:cNvPr>
            <p:cNvSpPr/>
            <p:nvPr/>
          </p:nvSpPr>
          <p:spPr>
            <a:xfrm>
              <a:off x="363498" y="6106926"/>
              <a:ext cx="32400" cy="3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9E3F287-9364-FC95-D00E-09B45A406919}"/>
                </a:ext>
              </a:extLst>
            </p:cNvPr>
            <p:cNvSpPr/>
            <p:nvPr/>
          </p:nvSpPr>
          <p:spPr>
            <a:xfrm>
              <a:off x="361698" y="6203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4CBAA14-0D2C-AF3C-0963-6CDA6337A0AA}"/>
                </a:ext>
              </a:extLst>
            </p:cNvPr>
            <p:cNvSpPr/>
            <p:nvPr/>
          </p:nvSpPr>
          <p:spPr>
            <a:xfrm>
              <a:off x="359898" y="6304514"/>
              <a:ext cx="39600" cy="3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BE18AE-4BCA-74B6-A0B9-E5A4DBECE6AE}"/>
                </a:ext>
              </a:extLst>
            </p:cNvPr>
            <p:cNvSpPr/>
            <p:nvPr/>
          </p:nvSpPr>
          <p:spPr>
            <a:xfrm>
              <a:off x="358098" y="6408708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D7F5625-BDFB-ED9E-C53E-A4027783E8B1}"/>
                </a:ext>
              </a:extLst>
            </p:cNvPr>
            <p:cNvSpPr/>
            <p:nvPr/>
          </p:nvSpPr>
          <p:spPr>
            <a:xfrm>
              <a:off x="356839" y="651650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모서리 8">
            <a:extLst>
              <a:ext uri="{FF2B5EF4-FFF2-40B4-BE49-F238E27FC236}">
                <a16:creationId xmlns:a16="http://schemas.microsoft.com/office/drawing/2014/main" id="{0A5A6FCC-4902-FB15-AA7A-77F94C02E981}"/>
              </a:ext>
            </a:extLst>
          </p:cNvPr>
          <p:cNvSpPr/>
          <p:nvPr/>
        </p:nvSpPr>
        <p:spPr>
          <a:xfrm>
            <a:off x="737440" y="255633"/>
            <a:ext cx="1786685" cy="227754"/>
          </a:xfrm>
          <a:prstGeom prst="roundRect">
            <a:avLst>
              <a:gd name="adj" fmla="val 50000"/>
            </a:avLst>
          </a:prstGeom>
          <a:solidFill>
            <a:srgbClr val="FF8961"/>
          </a:solidFill>
          <a:ln>
            <a:noFill/>
          </a:ln>
          <a:effectLst>
            <a:outerShdw blurRad="127000" dist="38100" dir="2700000" algn="tl" rotWithShape="0">
              <a:srgbClr val="FF8961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CHAPTER 1. YOLO v1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33954" y="1147388"/>
            <a:ext cx="108221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rgbClr val="070707"/>
                </a:solidFill>
                <a:latin typeface="+mn-ea"/>
              </a:rPr>
              <a:t>YOLO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AppleSDGothicNeo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다른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Real-Time Detector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비교해 보았을 때 우리의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가 </a:t>
            </a:r>
            <a:r>
              <a:rPr lang="en-US" altLang="ko-KR" sz="1400" dirty="0" err="1">
                <a:solidFill>
                  <a:srgbClr val="070707"/>
                </a:solidFill>
                <a:latin typeface="+mn-ea"/>
              </a:rPr>
              <a:t>mAP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(mean Average Precision)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이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배 이상 더 높음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최근의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Faster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Selective Search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를 신경망으로 대체하여 경계 상자를 제안하는데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, VGG-16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버전의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Faster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의 경우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와 비교하였을 때 </a:t>
            </a:r>
            <a:r>
              <a:rPr lang="en-US" altLang="ko-KR" sz="1400" dirty="0" err="1">
                <a:solidFill>
                  <a:srgbClr val="070707"/>
                </a:solidFill>
                <a:latin typeface="+mn-ea"/>
              </a:rPr>
              <a:t>mAP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정도 높아졌지만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속도는 더 </a:t>
            </a:r>
            <a:r>
              <a:rPr lang="ko-KR" altLang="en-US" sz="1400" dirty="0" err="1">
                <a:solidFill>
                  <a:srgbClr val="070707"/>
                </a:solidFill>
                <a:latin typeface="+mn-ea"/>
              </a:rPr>
              <a:t>느려짐</a:t>
            </a:r>
            <a:endParaRPr lang="en-US" altLang="ko-KR" sz="1400" dirty="0">
              <a:solidFill>
                <a:srgbClr val="07070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Faster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VGG-16 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버전은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10 </a:t>
            </a:r>
            <a:r>
              <a:rPr lang="en-US" altLang="ko-KR" sz="1400" dirty="0" err="1">
                <a:solidFill>
                  <a:srgbClr val="070707"/>
                </a:solidFill>
                <a:latin typeface="+mn-ea"/>
              </a:rPr>
              <a:t>mAP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가 더 높지만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보다도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6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배 느림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. </a:t>
            </a:r>
            <a:r>
              <a:rPr lang="en-US" altLang="ko-KR" sz="1400" dirty="0" err="1">
                <a:solidFill>
                  <a:srgbClr val="070707"/>
                </a:solidFill>
                <a:latin typeface="+mn-ea"/>
              </a:rPr>
              <a:t>ZeilerFergus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 Faster R-CNN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YOLO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보다 </a:t>
            </a:r>
            <a:r>
              <a:rPr lang="en-US" altLang="ko-KR" sz="1400" dirty="0">
                <a:solidFill>
                  <a:srgbClr val="070707"/>
                </a:solidFill>
                <a:latin typeface="+mn-ea"/>
              </a:rPr>
              <a:t>2.5</a:t>
            </a:r>
            <a:r>
              <a:rPr lang="ko-KR" altLang="en-US" sz="1400" dirty="0">
                <a:solidFill>
                  <a:srgbClr val="070707"/>
                </a:solidFill>
                <a:latin typeface="+mn-ea"/>
              </a:rPr>
              <a:t>배만 느릴 뿐더러 정확도도 떨어짐</a:t>
            </a:r>
            <a:endParaRPr lang="en-US" altLang="ko-KR" sz="1600" b="1" dirty="0">
              <a:solidFill>
                <a:srgbClr val="070707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01F14-63DB-CBE3-91F7-0DA2DD03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44" y="3301658"/>
            <a:ext cx="4761810" cy="30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64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Pages>13</Pages>
  <Words>3952</Words>
  <Characters>0</Characters>
  <Application>Microsoft Office PowerPoint</Application>
  <DocSecurity>0</DocSecurity>
  <PresentationFormat>와이드스크린</PresentationFormat>
  <Lines>0</Lines>
  <Paragraphs>456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AppleSDGothicNeo</vt:lpstr>
      <vt:lpstr>Söhne</vt:lpstr>
      <vt:lpstr>source-serif-pro</vt:lpstr>
      <vt:lpstr>Tmon몬소리 Black</vt:lpstr>
      <vt:lpstr>맑은 고딕</vt:lpstr>
      <vt:lpstr>배달의민족 한나체 Air</vt:lpstr>
      <vt:lpstr>Arial</vt:lpstr>
      <vt:lpstr>Cambria Math</vt:lpstr>
      <vt:lpstr>Franklin Gothic Demi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박성민(***0***013)</cp:lastModifiedBy>
  <cp:revision>25</cp:revision>
  <dcterms:modified xsi:type="dcterms:W3CDTF">2023-08-16T16:56:54Z</dcterms:modified>
  <cp:version>9.104.165.50235</cp:version>
</cp:coreProperties>
</file>