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9" r:id="rId2"/>
    <p:sldId id="257" r:id="rId3"/>
    <p:sldId id="271" r:id="rId4"/>
    <p:sldId id="260" r:id="rId5"/>
    <p:sldId id="297" r:id="rId6"/>
    <p:sldId id="298" r:id="rId7"/>
    <p:sldId id="299" r:id="rId8"/>
    <p:sldId id="300" r:id="rId9"/>
    <p:sldId id="270" r:id="rId10"/>
    <p:sldId id="272" r:id="rId11"/>
    <p:sldId id="273" r:id="rId12"/>
    <p:sldId id="283" r:id="rId13"/>
    <p:sldId id="284" r:id="rId14"/>
    <p:sldId id="268" r:id="rId15"/>
    <p:sldId id="274" r:id="rId16"/>
    <p:sldId id="276" r:id="rId17"/>
    <p:sldId id="277" r:id="rId18"/>
    <p:sldId id="278" r:id="rId19"/>
    <p:sldId id="286" r:id="rId20"/>
    <p:sldId id="287" r:id="rId21"/>
    <p:sldId id="288" r:id="rId22"/>
    <p:sldId id="289" r:id="rId23"/>
    <p:sldId id="290" r:id="rId24"/>
    <p:sldId id="279" r:id="rId25"/>
    <p:sldId id="291" r:id="rId26"/>
    <p:sldId id="292" r:id="rId27"/>
    <p:sldId id="294" r:id="rId28"/>
    <p:sldId id="295" r:id="rId29"/>
    <p:sldId id="280" r:id="rId30"/>
    <p:sldId id="29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0743B-1760-4A6D-A515-A8865FF9730F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1BC76-4B15-49A5-96D3-D4A4D6295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8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C5579-1C9D-499E-BD1D-C97884A64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28BF5F-9656-45F9-AA9C-B27761D0E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CAB00-B024-48FB-A8BE-FB789C1B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407D0-A4DB-46A9-912D-8F386E5D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4DE40-F7E6-4DB1-8754-65424F36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8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82DA0-73E6-4CA8-A03D-01FA2E3E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BDD95-5F10-4574-A0DF-E2DB51B5C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0EE29-72EF-4F29-91CE-FB7EB7CE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D6775-6354-42BC-BA8D-DBE88575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0080F-E457-4DF7-B1EA-F7D86314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9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557AC-0D2C-4008-9194-2C5CC978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0E9EC7-7ABC-4F07-9D84-3C99C6952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3BEE2-C738-49C7-A1F9-D120554C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87286-F744-4302-89AC-3EAC03E4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96511-0AEA-4F98-9C2F-127B2A7F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3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0D4C9-D57B-4971-95C6-02C0491A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350D3-0D19-4CF5-97A8-8549FF47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95368-A2C6-4D09-999C-51CBD63E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AE85E-9F07-437B-9137-1F1427D3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A6D20-850D-41EA-8051-DFA6A54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3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B1FD0-FDD9-4B93-808F-5D0B6455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9E5FA-D243-4ADE-90E7-1BBB56EFC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5E95E-41F2-428A-BA49-C0FB0286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123FB-201D-47BD-8B09-B06AA78F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B02C4-99FB-45F3-AA77-ED1D1C1D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1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60AD1-010D-421D-B2AA-9200B419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BDE21-894B-4ECE-B683-6E2B69997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58B91-F22B-4591-B0E6-5F97FC4FD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7F478-3A8D-4380-AABA-1338575D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CA522-CDF7-44BC-BF0D-F6B2CB57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162F8-AA8E-4F3F-B9BD-A081C5B9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5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ECAA7-930D-4181-BAF0-C1F134F4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FEA34F-0CBB-42F5-94E7-EA3B87295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014EEC-3BB2-442B-8EF8-C274CB958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EA8C0F-90EE-473F-8B53-97904F040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FC22C5-65E1-46B9-8CFA-3E7AB06C5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22AB97-9D05-42A7-B18C-EE44FDCE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3EC793-C711-4452-994B-30A36C8F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7A653E-84EC-40C7-92EB-1DF2F1D4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8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8C600-F361-42E2-8E2E-56A98021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0B8138-BE21-49A4-91F4-DAD54697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AA2C2A-A071-4242-8747-13DAD0E7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8E5A59-BF99-4C03-91E6-68867BFD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51652-0761-415F-94F3-D95B97CD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A79C2-B594-46CF-9CE9-E66327B1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6825F-2E23-4B19-9AA4-8AAE7005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7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24347-D3DE-4904-B1C2-DC49CF4B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C86F0-3713-4D61-ADD4-725C4472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F5E6D0-11CC-42F3-8C59-3D22F08CA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241ABE-914C-4397-BDCA-F01414FE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ED231-6CD3-43EE-A460-BA1BD3B6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659AC3-C337-4DAD-8478-0E191F30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3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E1C7F-4530-4754-83D2-FAE50D62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4411BB-7F5B-4EC8-8878-4D565A58F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A9FED0-9C16-4A44-A952-B89860417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32337-272E-46FC-A3AB-78984105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7A7-72CF-4518-BFE0-B2FDF231AF63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E3D4D-2F59-4486-850F-86BA964D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33EFF-E746-4CDC-B034-17A8CFA1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79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297427-3620-4387-8B34-C0A34CDE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C31C5-3A57-43B7-9645-8A486DCC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BCB32-4356-42D7-96D2-21554882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167A7-72CF-4518-BFE0-B2FDF231AF63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8570A-E41F-4A24-8497-C57B1D971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28BDB-8B32-4B8E-9389-36715B143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76C6-BE7B-413A-81D0-21077759B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6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97571005-6247-461F-A9CD-EFE41DB91DD9}"/>
              </a:ext>
            </a:extLst>
          </p:cNvPr>
          <p:cNvSpPr txBox="1">
            <a:spLocks/>
          </p:cNvSpPr>
          <p:nvPr/>
        </p:nvSpPr>
        <p:spPr>
          <a:xfrm>
            <a:off x="1524000" y="1170490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/>
              <a:t>Ch2. Before we begin: </a:t>
            </a:r>
            <a:br>
              <a:rPr lang="en-US" altLang="ko-KR"/>
            </a:br>
            <a:r>
              <a:rPr lang="en-US" altLang="ko-KR"/>
              <a:t>the mathematical building</a:t>
            </a:r>
            <a:br>
              <a:rPr lang="en-US" altLang="ko-KR"/>
            </a:br>
            <a:r>
              <a:rPr lang="en-US" altLang="ko-KR"/>
              <a:t>blocks of neural networks</a:t>
            </a:r>
            <a:endParaRPr lang="ko-KR" altLang="en-US" dirty="0"/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B0B58AA7-9B02-4582-BA17-40053ABEBEE6}"/>
              </a:ext>
            </a:extLst>
          </p:cNvPr>
          <p:cNvSpPr txBox="1">
            <a:spLocks/>
          </p:cNvSpPr>
          <p:nvPr/>
        </p:nvSpPr>
        <p:spPr>
          <a:xfrm>
            <a:off x="1639544" y="4177735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Francois Chollet</a:t>
            </a:r>
          </a:p>
          <a:p>
            <a:pPr marL="0" indent="0" algn="ctr">
              <a:buNone/>
            </a:pPr>
            <a:r>
              <a:rPr lang="en-US" altLang="ko-KR" dirty="0"/>
              <a:t>Deep Learning with Python</a:t>
            </a:r>
          </a:p>
          <a:p>
            <a:pPr marL="0" indent="0" algn="ctr">
              <a:buNone/>
            </a:pPr>
            <a:r>
              <a:rPr lang="ko-KR" altLang="en-US" dirty="0"/>
              <a:t>발표자</a:t>
            </a:r>
            <a:r>
              <a:rPr lang="en-US" altLang="ko-KR" dirty="0"/>
              <a:t>: </a:t>
            </a:r>
            <a:r>
              <a:rPr lang="ko-KR" altLang="en-US" dirty="0"/>
              <a:t>김다연</a:t>
            </a:r>
          </a:p>
        </p:txBody>
      </p:sp>
    </p:spTree>
    <p:extLst>
      <p:ext uri="{BB962C8B-B14F-4D97-AF65-F5344CB8AC3E}">
        <p14:creationId xmlns:p14="http://schemas.microsoft.com/office/powerpoint/2010/main" val="371637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E986DF4-E2B4-477A-8EFB-27CB17F490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Tensor</a:t>
            </a:r>
            <a:r>
              <a:rPr lang="ko-KR" altLang="en-US" dirty="0"/>
              <a:t>의 주요 속성</a:t>
            </a:r>
            <a:endParaRPr lang="en-US" altLang="ko-KR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D2E8BF1A-403A-4B73-90DC-D8037DF4A892}"/>
              </a:ext>
            </a:extLst>
          </p:cNvPr>
          <p:cNvSpPr txBox="1">
            <a:spLocks/>
          </p:cNvSpPr>
          <p:nvPr/>
        </p:nvSpPr>
        <p:spPr>
          <a:xfrm>
            <a:off x="838200" y="124829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Rank</a:t>
            </a:r>
          </a:p>
          <a:p>
            <a:r>
              <a:rPr lang="en-US" altLang="ko-KR" dirty="0"/>
              <a:t>Shape</a:t>
            </a:r>
          </a:p>
          <a:p>
            <a:r>
              <a:rPr lang="en-US" altLang="ko-KR" dirty="0"/>
              <a:t>Data type</a:t>
            </a:r>
          </a:p>
          <a:p>
            <a:pPr marL="0" indent="0">
              <a:buNone/>
            </a:pPr>
            <a:r>
              <a:rPr lang="en-US" altLang="ko-KR" sz="2000" dirty="0"/>
              <a:t>- float32,float64,unit8</a:t>
            </a:r>
            <a:endParaRPr lang="ko-KR" altLang="en-US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EDC15D9-2246-4382-9986-7A5A8FF17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72671"/>
              </p:ext>
            </p:extLst>
          </p:nvPr>
        </p:nvGraphicFramePr>
        <p:xfrm>
          <a:off x="427150" y="3778439"/>
          <a:ext cx="4114765" cy="1991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528">
                  <a:extLst>
                    <a:ext uri="{9D8B030D-6E8A-4147-A177-3AD203B41FA5}">
                      <a16:colId xmlns:a16="http://schemas.microsoft.com/office/drawing/2014/main" val="3266963885"/>
                    </a:ext>
                  </a:extLst>
                </a:gridCol>
                <a:gridCol w="1234391">
                  <a:extLst>
                    <a:ext uri="{9D8B030D-6E8A-4147-A177-3AD203B41FA5}">
                      <a16:colId xmlns:a16="http://schemas.microsoft.com/office/drawing/2014/main" val="3641043110"/>
                    </a:ext>
                  </a:extLst>
                </a:gridCol>
                <a:gridCol w="2046846">
                  <a:extLst>
                    <a:ext uri="{9D8B030D-6E8A-4147-A177-3AD203B41FA5}">
                      <a16:colId xmlns:a16="http://schemas.microsoft.com/office/drawing/2014/main" val="3609227204"/>
                    </a:ext>
                  </a:extLst>
                </a:gridCol>
              </a:tblGrid>
              <a:tr h="382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SHAPE 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171306"/>
                  </a:ext>
                </a:extLst>
              </a:tr>
              <a:tr h="402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34932"/>
                  </a:ext>
                </a:extLst>
              </a:tr>
              <a:tr h="402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(4,)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09323"/>
                  </a:ext>
                </a:extLst>
              </a:tr>
              <a:tr h="402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Metric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(3,5)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0308"/>
                  </a:ext>
                </a:extLst>
              </a:tr>
              <a:tr h="402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Tensor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(3,3,5)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60563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BFC37004-2874-448D-A6CD-D5D809898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615" y="1201175"/>
            <a:ext cx="4114765" cy="24588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B461501-F45D-4EEC-B6F2-15C6D7EF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742" y="4431352"/>
            <a:ext cx="4114967" cy="12837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1EA61FD-487F-420A-9876-DFA80F315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065" y="3088899"/>
            <a:ext cx="2797471" cy="9185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3A4EC39-7A6E-45F3-9695-EC1CBFF88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742" y="1201175"/>
            <a:ext cx="2638534" cy="14638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053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800D60-E5A1-48B2-849D-BA2C41A0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05" y="3826750"/>
            <a:ext cx="4740556" cy="778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92D0DB-2390-4D68-8A8D-162CA671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64" y="1427310"/>
            <a:ext cx="9263708" cy="75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19BFE6-97DB-4031-8802-6A381FBEA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625" y="2668090"/>
            <a:ext cx="4212915" cy="6018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423C690-2426-452F-AD5E-5229E256E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906" y="5101913"/>
            <a:ext cx="4097884" cy="6601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BB3843-D40D-4509-95F1-53BF007B7BCF}"/>
              </a:ext>
            </a:extLst>
          </p:cNvPr>
          <p:cNvSpPr txBox="1"/>
          <p:nvPr/>
        </p:nvSpPr>
        <p:spPr>
          <a:xfrm>
            <a:off x="7149269" y="3093570"/>
            <a:ext cx="5503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3D Tensor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28 X 28 </a:t>
            </a:r>
            <a:r>
              <a:rPr lang="ko-KR" altLang="en-US" dirty="0"/>
              <a:t>정수로 구성된 </a:t>
            </a:r>
            <a:r>
              <a:rPr lang="en-US" altLang="ko-KR" dirty="0"/>
              <a:t>60000</a:t>
            </a:r>
            <a:r>
              <a:rPr lang="ko-KR" altLang="en-US" dirty="0"/>
              <a:t>개의 행렬 배열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0~255 </a:t>
            </a:r>
            <a:r>
              <a:rPr lang="ko-KR" altLang="en-US" dirty="0"/>
              <a:t>사이의 계수를 가진 이미지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CE057A-E3F2-4A3C-864D-02CA9D1B7EB4}"/>
              </a:ext>
            </a:extLst>
          </p:cNvPr>
          <p:cNvSpPr txBox="1"/>
          <p:nvPr/>
        </p:nvSpPr>
        <p:spPr>
          <a:xfrm>
            <a:off x="1360250" y="998876"/>
            <a:ext cx="321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MNIST </a:t>
            </a:r>
            <a:r>
              <a:rPr lang="ko-KR" altLang="en-US" dirty="0"/>
              <a:t>데이터 세트 로드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522A47-0218-4FB4-833E-CAA287D79FFE}"/>
              </a:ext>
            </a:extLst>
          </p:cNvPr>
          <p:cNvSpPr txBox="1"/>
          <p:nvPr/>
        </p:nvSpPr>
        <p:spPr>
          <a:xfrm>
            <a:off x="1348312" y="2327269"/>
            <a:ext cx="474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ndim</a:t>
            </a:r>
            <a:r>
              <a:rPr lang="ko-KR" altLang="en-US" dirty="0"/>
              <a:t>을 사용해 </a:t>
            </a:r>
            <a:r>
              <a:rPr lang="en-US" altLang="ko-KR" dirty="0" err="1"/>
              <a:t>train_images</a:t>
            </a:r>
            <a:r>
              <a:rPr lang="ko-KR" altLang="en-US" dirty="0"/>
              <a:t>의 차원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918C3-8CD0-41C9-A925-159CFED3D511}"/>
              </a:ext>
            </a:extLst>
          </p:cNvPr>
          <p:cNvSpPr txBox="1"/>
          <p:nvPr/>
        </p:nvSpPr>
        <p:spPr>
          <a:xfrm>
            <a:off x="1334590" y="3503045"/>
            <a:ext cx="474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shape</a:t>
            </a:r>
            <a:r>
              <a:rPr lang="ko-KR" altLang="en-US" dirty="0"/>
              <a:t>를 사용해 </a:t>
            </a:r>
            <a:r>
              <a:rPr lang="en-US" altLang="ko-KR" dirty="0" err="1"/>
              <a:t>train_images</a:t>
            </a:r>
            <a:r>
              <a:rPr lang="ko-KR" altLang="en-US" dirty="0"/>
              <a:t>의 모양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D677A8-684C-48B1-B779-C47B78F2DDD6}"/>
              </a:ext>
            </a:extLst>
          </p:cNvPr>
          <p:cNvSpPr txBox="1"/>
          <p:nvPr/>
        </p:nvSpPr>
        <p:spPr>
          <a:xfrm>
            <a:off x="1334590" y="4744089"/>
            <a:ext cx="565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dtype</a:t>
            </a:r>
            <a:r>
              <a:rPr lang="ko-KR" altLang="en-US" dirty="0"/>
              <a:t>을 사용해 </a:t>
            </a:r>
            <a:r>
              <a:rPr lang="en-US" altLang="ko-KR" dirty="0" err="1"/>
              <a:t>train_images</a:t>
            </a:r>
            <a:r>
              <a:rPr lang="ko-KR" altLang="en-US" dirty="0"/>
              <a:t>의 데이터 타입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88E0B21-E36A-4210-8CB8-06D667BB8F6A}"/>
              </a:ext>
            </a:extLst>
          </p:cNvPr>
          <p:cNvSpPr/>
          <p:nvPr/>
        </p:nvSpPr>
        <p:spPr>
          <a:xfrm>
            <a:off x="6315106" y="3303572"/>
            <a:ext cx="837398" cy="568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9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376187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E28026D-4094-408C-ABFC-7A4EB99E53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Numpy</a:t>
            </a:r>
            <a:r>
              <a:rPr lang="ko-KR" altLang="en-US" dirty="0"/>
              <a:t>에서 </a:t>
            </a:r>
            <a:r>
              <a:rPr lang="en-US" altLang="ko-KR" dirty="0"/>
              <a:t>Tensor</a:t>
            </a:r>
            <a:r>
              <a:rPr lang="ko-KR" altLang="en-US" dirty="0"/>
              <a:t>의 조작</a:t>
            </a:r>
          </a:p>
        </p:txBody>
      </p:sp>
      <p:pic>
        <p:nvPicPr>
          <p:cNvPr id="16" name="내용 개체 틀 6">
            <a:extLst>
              <a:ext uri="{FF2B5EF4-FFF2-40B4-BE49-F238E27FC236}">
                <a16:creationId xmlns:a16="http://schemas.microsoft.com/office/drawing/2014/main" id="{4DA7D256-1527-4B24-BF06-FB602596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12" y="2225656"/>
            <a:ext cx="5257800" cy="33432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03D63AD-CFA9-45E0-A556-C05BA587E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967" y="1609962"/>
            <a:ext cx="3995279" cy="88486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AF1265B-8D9D-4B47-BFFA-4D36BB7A8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967" y="2608028"/>
            <a:ext cx="6920225" cy="15115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F638FEA-6133-471D-B30D-B9E2F984E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824" y="5431143"/>
            <a:ext cx="5688041" cy="53556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F052E1C-B899-4AF4-BC95-02CE09979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2824" y="5966705"/>
            <a:ext cx="6001990" cy="4616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C191935-C2CF-4F39-8E3C-9347F7CF5701}"/>
              </a:ext>
            </a:extLst>
          </p:cNvPr>
          <p:cNvSpPr txBox="1"/>
          <p:nvPr/>
        </p:nvSpPr>
        <p:spPr>
          <a:xfrm>
            <a:off x="257808" y="1610483"/>
            <a:ext cx="43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tensor slicing</a:t>
            </a:r>
            <a:r>
              <a:rPr lang="en-US" altLang="ko-KR" dirty="0">
                <a:solidFill>
                  <a:srgbClr val="262626"/>
                </a:solidFill>
                <a:latin typeface="NewBaskerville-Roman"/>
              </a:rPr>
              <a:t>: </a:t>
            </a:r>
            <a:r>
              <a:rPr lang="ko-KR" altLang="en-US" dirty="0">
                <a:solidFill>
                  <a:srgbClr val="262626"/>
                </a:solidFill>
                <a:latin typeface="NewBaskerville-Roman"/>
              </a:rPr>
              <a:t>특정</a:t>
            </a:r>
            <a:r>
              <a:rPr lang="en-US" altLang="ko-KR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NewBaskerville-Roman"/>
              </a:rPr>
              <a:t>요소를 선택하는 것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8EDB01-CD08-4E10-A105-7A1D80769F85}"/>
              </a:ext>
            </a:extLst>
          </p:cNvPr>
          <p:cNvCxnSpPr>
            <a:cxnSpLocks/>
          </p:cNvCxnSpPr>
          <p:nvPr/>
        </p:nvCxnSpPr>
        <p:spPr>
          <a:xfrm>
            <a:off x="267512" y="2494822"/>
            <a:ext cx="18692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D889930-300C-403E-8236-956A2FB04BC9}"/>
              </a:ext>
            </a:extLst>
          </p:cNvPr>
          <p:cNvCxnSpPr>
            <a:cxnSpLocks/>
          </p:cNvCxnSpPr>
          <p:nvPr/>
        </p:nvCxnSpPr>
        <p:spPr>
          <a:xfrm>
            <a:off x="5013967" y="1979815"/>
            <a:ext cx="39952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989C7E-BD30-4D74-80AD-4E5F89A0EF8E}"/>
              </a:ext>
            </a:extLst>
          </p:cNvPr>
          <p:cNvCxnSpPr>
            <a:cxnSpLocks/>
          </p:cNvCxnSpPr>
          <p:nvPr/>
        </p:nvCxnSpPr>
        <p:spPr>
          <a:xfrm>
            <a:off x="5047655" y="3142867"/>
            <a:ext cx="40578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446E02A-E618-4512-9564-63FF89D451CC}"/>
              </a:ext>
            </a:extLst>
          </p:cNvPr>
          <p:cNvCxnSpPr>
            <a:cxnSpLocks/>
          </p:cNvCxnSpPr>
          <p:nvPr/>
        </p:nvCxnSpPr>
        <p:spPr>
          <a:xfrm>
            <a:off x="5047655" y="3747654"/>
            <a:ext cx="45968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29411C-1969-4A1F-AD2D-3FF44FE4AAF1}"/>
              </a:ext>
            </a:extLst>
          </p:cNvPr>
          <p:cNvSpPr txBox="1"/>
          <p:nvPr/>
        </p:nvSpPr>
        <p:spPr>
          <a:xfrm>
            <a:off x="5840754" y="4417284"/>
            <a:ext cx="6022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인덱스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음수 인덱스 사용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오른쪽 하단에 있는 </a:t>
            </a:r>
            <a:r>
              <a:rPr lang="en-US" altLang="ko-KR" dirty="0"/>
              <a:t>14 X 14 </a:t>
            </a:r>
            <a:r>
              <a:rPr lang="ko-KR" altLang="en-US" dirty="0"/>
              <a:t>픽셀 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중앙에 있는 </a:t>
            </a:r>
            <a:r>
              <a:rPr lang="en-US" altLang="ko-KR" dirty="0"/>
              <a:t>14 X 14 </a:t>
            </a:r>
            <a:r>
              <a:rPr lang="ko-KR" altLang="en-US" dirty="0"/>
              <a:t>픽셀 선택</a:t>
            </a:r>
          </a:p>
        </p:txBody>
      </p:sp>
    </p:spTree>
    <p:extLst>
      <p:ext uri="{BB962C8B-B14F-4D97-AF65-F5344CB8AC3E}">
        <p14:creationId xmlns:p14="http://schemas.microsoft.com/office/powerpoint/2010/main" val="247801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376187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DF04E75-517C-4271-9BD0-2ADEA93C3B8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Data batch</a:t>
            </a:r>
            <a:r>
              <a:rPr lang="ko-KR" altLang="en-US" dirty="0"/>
              <a:t>의 개념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B18B0FC-1272-4AD0-AD31-AA5C96818C6C}"/>
              </a:ext>
            </a:extLst>
          </p:cNvPr>
          <p:cNvSpPr txBox="1">
            <a:spLocks/>
          </p:cNvSpPr>
          <p:nvPr/>
        </p:nvSpPr>
        <p:spPr>
          <a:xfrm>
            <a:off x="838200" y="124829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딥러닝 모델은 전체 데이터를 한번에 처리하지 않는다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작은 </a:t>
            </a:r>
            <a:r>
              <a:rPr lang="en-US" altLang="ko-KR" sz="2000" dirty="0"/>
              <a:t>batch</a:t>
            </a:r>
            <a:r>
              <a:rPr lang="ko-KR" altLang="en-US" sz="2000" dirty="0"/>
              <a:t>로 나눈다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200</a:t>
            </a:r>
            <a:r>
              <a:rPr lang="ko-KR" altLang="en-US" sz="2000" dirty="0"/>
              <a:t>개의 샘플</a:t>
            </a:r>
            <a:r>
              <a:rPr lang="en-US" altLang="ko-KR" sz="2000" dirty="0"/>
              <a:t>, batch = 10 </a:t>
            </a:r>
            <a:r>
              <a:rPr lang="ko-KR" altLang="en-US" sz="2000" dirty="0"/>
              <a:t>이라는 것은 </a:t>
            </a:r>
            <a:r>
              <a:rPr lang="en-US" altLang="ko-KR" sz="2000" dirty="0"/>
              <a:t>1</a:t>
            </a:r>
            <a:r>
              <a:rPr lang="ko-KR" altLang="en-US" sz="2000" dirty="0"/>
              <a:t>개의 </a:t>
            </a:r>
            <a:r>
              <a:rPr lang="en-US" altLang="ko-KR" sz="2000" dirty="0"/>
              <a:t>batch </a:t>
            </a:r>
            <a:r>
              <a:rPr lang="ko-KR" altLang="en-US" sz="2000" dirty="0"/>
              <a:t>당 </a:t>
            </a:r>
            <a:r>
              <a:rPr lang="en-US" altLang="ko-KR" sz="2000" dirty="0"/>
              <a:t>20</a:t>
            </a:r>
            <a:r>
              <a:rPr lang="ko-KR" altLang="en-US" sz="2000" dirty="0"/>
              <a:t>개의 샘플이 들어있는 것이다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Ex) batch = 128 </a:t>
            </a:r>
            <a:r>
              <a:rPr lang="ko-KR" altLang="en-US" sz="2000" dirty="0"/>
              <a:t>인 </a:t>
            </a:r>
            <a:r>
              <a:rPr lang="en-US" altLang="ko-KR" sz="2000" dirty="0"/>
              <a:t>MNIST batch </a:t>
            </a:r>
            <a:r>
              <a:rPr lang="ko-KR" altLang="en-US" sz="2000" dirty="0"/>
              <a:t>중 하나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A9B415-AC25-4C67-9469-085D2EDA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3283"/>
            <a:ext cx="5508647" cy="23481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51E2BD-6D24-405E-ADFE-E7F9A3470638}"/>
              </a:ext>
            </a:extLst>
          </p:cNvPr>
          <p:cNvSpPr txBox="1"/>
          <p:nvPr/>
        </p:nvSpPr>
        <p:spPr>
          <a:xfrm>
            <a:off x="6808860" y="3341961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first axis (axis 0) </a:t>
            </a:r>
            <a:endParaRPr lang="en-US" altLang="ko-KR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: </a:t>
            </a:r>
            <a:r>
              <a:rPr lang="en-US" altLang="ko-KR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batch axis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or </a:t>
            </a:r>
            <a:r>
              <a:rPr lang="en-US" altLang="ko-KR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batch dimension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08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50A0875-58C7-48B5-B49A-D80B75DED9FE}"/>
              </a:ext>
            </a:extLst>
          </p:cNvPr>
          <p:cNvSpPr txBox="1">
            <a:spLocks/>
          </p:cNvSpPr>
          <p:nvPr/>
        </p:nvSpPr>
        <p:spPr>
          <a:xfrm>
            <a:off x="728723" y="94045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Tensor</a:t>
            </a:r>
            <a:r>
              <a:rPr lang="ko-KR" altLang="en-US" dirty="0"/>
              <a:t>의 실제 예</a:t>
            </a:r>
          </a:p>
        </p:txBody>
      </p:sp>
      <p:graphicFrame>
        <p:nvGraphicFramePr>
          <p:cNvPr id="29" name="표 5">
            <a:extLst>
              <a:ext uri="{FF2B5EF4-FFF2-40B4-BE49-F238E27FC236}">
                <a16:creationId xmlns:a16="http://schemas.microsoft.com/office/drawing/2014/main" id="{E47D0FB6-8591-42C6-A28F-025FFAA24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73551"/>
              </p:ext>
            </p:extLst>
          </p:nvPr>
        </p:nvGraphicFramePr>
        <p:xfrm>
          <a:off x="537663" y="2412827"/>
          <a:ext cx="10894995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3022">
                  <a:extLst>
                    <a:ext uri="{9D8B030D-6E8A-4147-A177-3AD203B41FA5}">
                      <a16:colId xmlns:a16="http://schemas.microsoft.com/office/drawing/2014/main" val="307662389"/>
                    </a:ext>
                  </a:extLst>
                </a:gridCol>
                <a:gridCol w="2983022">
                  <a:extLst>
                    <a:ext uri="{9D8B030D-6E8A-4147-A177-3AD203B41FA5}">
                      <a16:colId xmlns:a16="http://schemas.microsoft.com/office/drawing/2014/main" val="1082746685"/>
                    </a:ext>
                  </a:extLst>
                </a:gridCol>
                <a:gridCol w="4928951">
                  <a:extLst>
                    <a:ext uri="{9D8B030D-6E8A-4147-A177-3AD203B41FA5}">
                      <a16:colId xmlns:a16="http://schemas.microsoft.com/office/drawing/2014/main" val="2354118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EXAMPLE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2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Vector data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2D Tensor(Metric)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(samples, features)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16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Timeseries data or</a:t>
                      </a:r>
                    </a:p>
                    <a:p>
                      <a:pPr algn="ctr" latinLnBrk="1"/>
                      <a:r>
                        <a:rPr lang="en-US" altLang="ko-KR" dirty="0"/>
                        <a:t>Sequence data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3D Tensor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(samples, timesteps, features)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37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4D Tensor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(samples, height, width, channels) or (samples, channels, height, width)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04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Video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5D Tensor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(samples, frames, height, width, channels) or</a:t>
                      </a:r>
                    </a:p>
                    <a:p>
                      <a:pPr algn="ctr"/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(samples, frames, channels, height, width)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26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47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F66158D-E58B-45C1-A8BA-A85FA695742D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497087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Vector data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D57932D9-5439-407C-8F56-923E2E10F4B2}"/>
              </a:ext>
            </a:extLst>
          </p:cNvPr>
          <p:cNvSpPr txBox="1">
            <a:spLocks/>
          </p:cNvSpPr>
          <p:nvPr/>
        </p:nvSpPr>
        <p:spPr>
          <a:xfrm>
            <a:off x="643468" y="1782981"/>
            <a:ext cx="4970877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0" latinLnBrk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사람들의 보험 데이터 세트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요소 </a:t>
            </a:r>
            <a:r>
              <a:rPr lang="en-US" altLang="ko-KR" sz="2000" dirty="0"/>
              <a:t>: </a:t>
            </a:r>
            <a:r>
              <a:rPr lang="ko-KR" altLang="en-US" sz="2000" dirty="0"/>
              <a:t>개인의 연령</a:t>
            </a:r>
            <a:r>
              <a:rPr lang="en-US" altLang="ko-KR" sz="2000" dirty="0"/>
              <a:t>, </a:t>
            </a:r>
            <a:r>
              <a:rPr lang="ko-KR" altLang="en-US" sz="2000" dirty="0"/>
              <a:t>우편번호</a:t>
            </a:r>
            <a:r>
              <a:rPr lang="en-US" altLang="ko-KR" sz="2000" dirty="0"/>
              <a:t>, </a:t>
            </a:r>
            <a:r>
              <a:rPr lang="ko-KR" altLang="en-US" sz="2000" dirty="0"/>
              <a:t>소득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전체 개수 </a:t>
            </a:r>
            <a:r>
              <a:rPr lang="en-US" altLang="ko-KR" sz="2000" dirty="0"/>
              <a:t>: 100,000</a:t>
            </a:r>
          </a:p>
          <a:p>
            <a:pPr marL="0" latinLnBrk="0"/>
            <a:r>
              <a:rPr lang="en-US" altLang="ko-KR" sz="2000" dirty="0"/>
              <a:t>-&gt;(100000, 3)</a:t>
            </a:r>
          </a:p>
          <a:p>
            <a:pPr marL="0" latinLnBrk="0"/>
            <a:endParaRPr lang="en-US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   2. </a:t>
            </a:r>
            <a:r>
              <a:rPr lang="ko-KR" altLang="en-US" sz="2000" dirty="0"/>
              <a:t>텍스트 문서의 데이터 세트 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각 문서에 각 단어가 몇 번 나타나는 가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일반 단어 </a:t>
            </a:r>
            <a:r>
              <a:rPr lang="en-US" altLang="ko-KR" sz="2000" dirty="0"/>
              <a:t>20,000</a:t>
            </a:r>
            <a:r>
              <a:rPr lang="ko-KR" altLang="en-US" sz="2000" dirty="0"/>
              <a:t>개의 사전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총 문서 개수 </a:t>
            </a:r>
            <a:r>
              <a:rPr lang="en-US" altLang="ko-KR" sz="2000" dirty="0"/>
              <a:t>: 500</a:t>
            </a:r>
          </a:p>
          <a:p>
            <a:pPr marL="0" latinLnBrk="0"/>
            <a:r>
              <a:rPr lang="en-US" altLang="ko-KR" sz="2000" dirty="0"/>
              <a:t>-&gt; (500, 20000)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AB91B5-45FB-4EB0-B5E6-3F3863931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87974"/>
              </p:ext>
            </p:extLst>
          </p:nvPr>
        </p:nvGraphicFramePr>
        <p:xfrm>
          <a:off x="6257813" y="2287923"/>
          <a:ext cx="5290721" cy="2282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1465">
                  <a:extLst>
                    <a:ext uri="{9D8B030D-6E8A-4147-A177-3AD203B41FA5}">
                      <a16:colId xmlns:a16="http://schemas.microsoft.com/office/drawing/2014/main" val="3944844138"/>
                    </a:ext>
                  </a:extLst>
                </a:gridCol>
                <a:gridCol w="1515775">
                  <a:extLst>
                    <a:ext uri="{9D8B030D-6E8A-4147-A177-3AD203B41FA5}">
                      <a16:colId xmlns:a16="http://schemas.microsoft.com/office/drawing/2014/main" val="3225521372"/>
                    </a:ext>
                  </a:extLst>
                </a:gridCol>
                <a:gridCol w="1823481">
                  <a:extLst>
                    <a:ext uri="{9D8B030D-6E8A-4147-A177-3AD203B41FA5}">
                      <a16:colId xmlns:a16="http://schemas.microsoft.com/office/drawing/2014/main" val="1029376748"/>
                    </a:ext>
                  </a:extLst>
                </a:gridCol>
              </a:tblGrid>
              <a:tr h="94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/>
                        <a:t>DATA EXAMPLE</a:t>
                      </a:r>
                      <a:endParaRPr lang="ko-KR" altLang="en-US" sz="2600"/>
                    </a:p>
                  </a:txBody>
                  <a:tcPr marL="129405" marR="129405" marT="64702" marB="647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/>
                        <a:t>TYPE</a:t>
                      </a:r>
                      <a:endParaRPr lang="ko-KR" altLang="en-US" sz="2600"/>
                    </a:p>
                  </a:txBody>
                  <a:tcPr marL="129405" marR="129405" marT="64702" marB="647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/>
                        <a:t>SHAPE</a:t>
                      </a:r>
                      <a:endParaRPr lang="ko-KR" altLang="en-US" sz="2600"/>
                    </a:p>
                  </a:txBody>
                  <a:tcPr marL="129405" marR="129405" marT="64702" marB="64702" anchor="ctr"/>
                </a:tc>
                <a:extLst>
                  <a:ext uri="{0D108BD9-81ED-4DB2-BD59-A6C34878D82A}">
                    <a16:rowId xmlns:a16="http://schemas.microsoft.com/office/drawing/2014/main" val="183589624"/>
                  </a:ext>
                </a:extLst>
              </a:tr>
              <a:tr h="1337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/>
                        <a:t>Vector data</a:t>
                      </a:r>
                      <a:endParaRPr lang="ko-KR" altLang="en-US" sz="2600"/>
                    </a:p>
                  </a:txBody>
                  <a:tcPr marL="129405" marR="129405" marT="64702" marB="647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/>
                        <a:t>2D Tensor</a:t>
                      </a:r>
                    </a:p>
                    <a:p>
                      <a:pPr algn="ctr" latinLnBrk="1"/>
                      <a:r>
                        <a:rPr lang="en-US" altLang="ko-KR" sz="2600"/>
                        <a:t>(Metric)</a:t>
                      </a:r>
                      <a:endParaRPr lang="ko-KR" altLang="en-US" sz="2600"/>
                    </a:p>
                  </a:txBody>
                  <a:tcPr marL="129405" marR="129405" marT="64702" marB="647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(samples, features)</a:t>
                      </a:r>
                      <a:endParaRPr lang="ko-KR" altLang="en-US" sz="2600" dirty="0"/>
                    </a:p>
                  </a:txBody>
                  <a:tcPr marL="129405" marR="129405" marT="64702" marB="64702" anchor="ctr"/>
                </a:tc>
                <a:extLst>
                  <a:ext uri="{0D108BD9-81ED-4DB2-BD59-A6C34878D82A}">
                    <a16:rowId xmlns:a16="http://schemas.microsoft.com/office/drawing/2014/main" val="1677103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814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F66158D-E58B-45C1-A8BA-A85FA695742D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497087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Timeseries data or Sequence data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D57932D9-5439-407C-8F56-923E2E10F4B2}"/>
              </a:ext>
            </a:extLst>
          </p:cNvPr>
          <p:cNvSpPr txBox="1">
            <a:spLocks/>
          </p:cNvSpPr>
          <p:nvPr/>
        </p:nvSpPr>
        <p:spPr>
          <a:xfrm>
            <a:off x="643468" y="1782981"/>
            <a:ext cx="4970877" cy="4393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0" latinLnBrk="0">
              <a:buNone/>
            </a:pPr>
            <a:r>
              <a:rPr lang="en-US" altLang="ko-KR" sz="1900" dirty="0"/>
              <a:t>1. </a:t>
            </a:r>
            <a:r>
              <a:rPr lang="ko-KR" altLang="en-US" sz="1900" dirty="0"/>
              <a:t>주가 데이터 세트</a:t>
            </a:r>
            <a:endParaRPr lang="en-US" altLang="ko-KR" sz="1900" dirty="0"/>
          </a:p>
          <a:p>
            <a:pPr latinLnBrk="0"/>
            <a:r>
              <a:rPr lang="ko-KR" altLang="en-US" sz="1900" dirty="0"/>
              <a:t>요소 </a:t>
            </a:r>
            <a:endParaRPr lang="en-US" altLang="ko-KR" sz="1900" dirty="0"/>
          </a:p>
          <a:p>
            <a:pPr latinLnBrk="0">
              <a:buFontTx/>
              <a:buChar char="-"/>
            </a:pPr>
            <a:r>
              <a:rPr lang="ko-KR" altLang="en-US" sz="1900" dirty="0"/>
              <a:t>매분마다 주식의 현재 가격</a:t>
            </a:r>
            <a:endParaRPr lang="en-US" altLang="ko-KR" sz="1900" dirty="0"/>
          </a:p>
          <a:p>
            <a:pPr latinLnBrk="0">
              <a:buFontTx/>
              <a:buChar char="-"/>
            </a:pPr>
            <a:r>
              <a:rPr lang="ko-KR" altLang="en-US" sz="1900" dirty="0"/>
              <a:t>지난 </a:t>
            </a:r>
            <a:r>
              <a:rPr lang="en-US" altLang="ko-KR" sz="1900" dirty="0"/>
              <a:t>1</a:t>
            </a:r>
            <a:r>
              <a:rPr lang="ko-KR" altLang="en-US" sz="1900" dirty="0"/>
              <a:t>분 동안의 최고 가격</a:t>
            </a:r>
            <a:endParaRPr lang="en-US" altLang="ko-KR" sz="1900" dirty="0"/>
          </a:p>
          <a:p>
            <a:pPr latinLnBrk="0">
              <a:buFontTx/>
              <a:buChar char="-"/>
            </a:pPr>
            <a:r>
              <a:rPr lang="ko-KR" altLang="en-US" sz="1900" dirty="0"/>
              <a:t>지난 </a:t>
            </a:r>
            <a:r>
              <a:rPr lang="en-US" altLang="ko-KR" sz="1900" dirty="0"/>
              <a:t>1</a:t>
            </a:r>
            <a:r>
              <a:rPr lang="ko-KR" altLang="en-US" sz="1900" dirty="0"/>
              <a:t>분 동안의 최저 가격</a:t>
            </a:r>
            <a:endParaRPr lang="en-US" altLang="ko-KR" sz="1900" dirty="0"/>
          </a:p>
          <a:p>
            <a:pPr latinLnBrk="0"/>
            <a:r>
              <a:rPr lang="ko-KR" altLang="en-US" sz="1900" dirty="0"/>
              <a:t>하루 </a:t>
            </a:r>
            <a:r>
              <a:rPr lang="en-US" altLang="ko-KR" sz="1900" dirty="0"/>
              <a:t>390</a:t>
            </a:r>
            <a:r>
              <a:rPr lang="ko-KR" altLang="en-US" sz="1900" dirty="0"/>
              <a:t>분</a:t>
            </a:r>
            <a:r>
              <a:rPr lang="en-US" altLang="ko-KR" sz="1900" dirty="0"/>
              <a:t> -&gt; (390, 3) </a:t>
            </a:r>
          </a:p>
          <a:p>
            <a:pPr marL="0" latinLnBrk="0"/>
            <a:r>
              <a:rPr lang="ko-KR" altLang="en-US" sz="1900" dirty="0"/>
              <a:t>총 </a:t>
            </a:r>
            <a:r>
              <a:rPr lang="en-US" altLang="ko-KR" sz="1900" dirty="0"/>
              <a:t>250</a:t>
            </a:r>
            <a:r>
              <a:rPr lang="ko-KR" altLang="en-US" sz="1900" dirty="0"/>
              <a:t>일 </a:t>
            </a:r>
            <a:r>
              <a:rPr lang="en-US" altLang="ko-KR" sz="1900" dirty="0"/>
              <a:t>-&gt; (250, 390, 3)</a:t>
            </a:r>
          </a:p>
          <a:p>
            <a:pPr marL="0" latinLnBrk="0"/>
            <a:endParaRPr lang="en-US" altLang="ko-KR" sz="1900" dirty="0"/>
          </a:p>
          <a:p>
            <a:pPr marL="0" indent="0" latinLnBrk="0">
              <a:buNone/>
            </a:pPr>
            <a:r>
              <a:rPr lang="en-US" altLang="ko-KR" sz="1900" dirty="0"/>
              <a:t>   2. </a:t>
            </a:r>
            <a:r>
              <a:rPr lang="ko-KR" altLang="en-US" sz="1900" dirty="0"/>
              <a:t>트윗 데이터 세트 </a:t>
            </a:r>
            <a:endParaRPr lang="en-US" altLang="ko-KR" sz="1900" dirty="0"/>
          </a:p>
          <a:p>
            <a:pPr latinLnBrk="0"/>
            <a:r>
              <a:rPr lang="ko-KR" altLang="en-US" sz="1900" dirty="0"/>
              <a:t>각 트윗 </a:t>
            </a:r>
            <a:r>
              <a:rPr lang="en-US" altLang="ko-KR" sz="1900" dirty="0"/>
              <a:t>128</a:t>
            </a:r>
            <a:r>
              <a:rPr lang="ko-KR" altLang="en-US" sz="1900" dirty="0"/>
              <a:t>개의 고유문자 알파벳 중 </a:t>
            </a:r>
            <a:r>
              <a:rPr lang="en-US" altLang="ko-KR" sz="1900" dirty="0"/>
              <a:t>280</a:t>
            </a:r>
            <a:r>
              <a:rPr lang="ko-KR" altLang="en-US" sz="1900" dirty="0"/>
              <a:t>자 </a:t>
            </a:r>
            <a:r>
              <a:rPr lang="ko-KR" altLang="en-US" sz="1900" dirty="0" err="1"/>
              <a:t>시퀸스로</a:t>
            </a:r>
            <a:r>
              <a:rPr lang="ko-KR" altLang="en-US" sz="1900" dirty="0"/>
              <a:t> 인코딩</a:t>
            </a:r>
            <a:r>
              <a:rPr lang="en-US" altLang="ko-KR" sz="1900" dirty="0"/>
              <a:t> -&gt; (280, 128)</a:t>
            </a:r>
          </a:p>
          <a:p>
            <a:pPr latinLnBrk="0"/>
            <a:r>
              <a:rPr lang="ko-KR" altLang="en-US" sz="1900" dirty="0"/>
              <a:t>총 트윗 개수</a:t>
            </a:r>
            <a:r>
              <a:rPr lang="en-US" altLang="ko-KR" sz="1900" dirty="0"/>
              <a:t> 1</a:t>
            </a:r>
            <a:r>
              <a:rPr lang="ko-KR" altLang="en-US" sz="1900" dirty="0"/>
              <a:t>백 만개 </a:t>
            </a:r>
            <a:endParaRPr lang="en-US" altLang="ko-KR" sz="1900" dirty="0"/>
          </a:p>
          <a:p>
            <a:pPr marL="0" indent="0" latinLnBrk="0">
              <a:buNone/>
            </a:pPr>
            <a:r>
              <a:rPr lang="en-US" altLang="ko-KR" sz="1900" dirty="0"/>
              <a:t>-&gt; (1000000, 280, 128) 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943A294-2E06-4D8B-A8A6-581A9B466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729738"/>
              </p:ext>
            </p:extLst>
          </p:nvPr>
        </p:nvGraphicFramePr>
        <p:xfrm>
          <a:off x="6257810" y="3532539"/>
          <a:ext cx="5290722" cy="2644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9836">
                  <a:extLst>
                    <a:ext uri="{9D8B030D-6E8A-4147-A177-3AD203B41FA5}">
                      <a16:colId xmlns:a16="http://schemas.microsoft.com/office/drawing/2014/main" val="311722378"/>
                    </a:ext>
                  </a:extLst>
                </a:gridCol>
                <a:gridCol w="1420854">
                  <a:extLst>
                    <a:ext uri="{9D8B030D-6E8A-4147-A177-3AD203B41FA5}">
                      <a16:colId xmlns:a16="http://schemas.microsoft.com/office/drawing/2014/main" val="1753056299"/>
                    </a:ext>
                  </a:extLst>
                </a:gridCol>
                <a:gridCol w="1880032">
                  <a:extLst>
                    <a:ext uri="{9D8B030D-6E8A-4147-A177-3AD203B41FA5}">
                      <a16:colId xmlns:a16="http://schemas.microsoft.com/office/drawing/2014/main" val="2188025974"/>
                    </a:ext>
                  </a:extLst>
                </a:gridCol>
              </a:tblGrid>
              <a:tr h="938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DATA EXAMPLE</a:t>
                      </a:r>
                      <a:endParaRPr lang="ko-KR" altLang="en-US" sz="2500" dirty="0"/>
                    </a:p>
                  </a:txBody>
                  <a:tcPr marL="126272" marR="126272" marT="63136" marB="631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TYPE</a:t>
                      </a:r>
                      <a:endParaRPr lang="ko-KR" altLang="en-US" sz="2500" dirty="0"/>
                    </a:p>
                  </a:txBody>
                  <a:tcPr marL="126272" marR="126272" marT="63136" marB="631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SHAPE</a:t>
                      </a:r>
                      <a:endParaRPr lang="ko-KR" altLang="en-US" sz="2500" dirty="0"/>
                    </a:p>
                  </a:txBody>
                  <a:tcPr marL="126272" marR="126272" marT="63136" marB="63136" anchor="ctr"/>
                </a:tc>
                <a:extLst>
                  <a:ext uri="{0D108BD9-81ED-4DB2-BD59-A6C34878D82A}">
                    <a16:rowId xmlns:a16="http://schemas.microsoft.com/office/drawing/2014/main" val="3572028872"/>
                  </a:ext>
                </a:extLst>
              </a:tr>
              <a:tr h="170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/>
                        <a:t>Timeseries data or</a:t>
                      </a:r>
                    </a:p>
                    <a:p>
                      <a:pPr algn="ctr" latinLnBrk="1"/>
                      <a:r>
                        <a:rPr lang="en-US" altLang="ko-KR" sz="2500"/>
                        <a:t>Sequence data</a:t>
                      </a:r>
                      <a:endParaRPr lang="ko-KR" altLang="en-US" sz="2500"/>
                    </a:p>
                  </a:txBody>
                  <a:tcPr marL="126272" marR="126272" marT="63136" marB="631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/>
                        <a:t>3D Tensor</a:t>
                      </a:r>
                      <a:endParaRPr lang="ko-KR" altLang="en-US" sz="2500"/>
                    </a:p>
                  </a:txBody>
                  <a:tcPr marL="126272" marR="126272" marT="63136" marB="631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(samples, timesteps, features)</a:t>
                      </a:r>
                      <a:endParaRPr lang="ko-KR" altLang="en-US" sz="2500" dirty="0"/>
                    </a:p>
                  </a:txBody>
                  <a:tcPr marL="126272" marR="126272" marT="63136" marB="63136" anchor="ctr"/>
                </a:tc>
                <a:extLst>
                  <a:ext uri="{0D108BD9-81ED-4DB2-BD59-A6C34878D82A}">
                    <a16:rowId xmlns:a16="http://schemas.microsoft.com/office/drawing/2014/main" val="181712079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B5DD101-F21B-4CB9-90D8-0016C0E7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852" y="680345"/>
            <a:ext cx="3819525" cy="1524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0B30D2A-EC63-4A8D-A700-4DA97F94D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852" y="2239905"/>
            <a:ext cx="33623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3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F66158D-E58B-45C1-A8BA-A85FA695742D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D57932D9-5439-407C-8F56-923E2E10F4B2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4408598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atinLnBrk="0"/>
            <a:r>
              <a:rPr lang="ko-KR" altLang="en-US" sz="1900" dirty="0"/>
              <a:t>높이</a:t>
            </a:r>
            <a:r>
              <a:rPr lang="en-US" altLang="ko-KR" sz="1900" dirty="0"/>
              <a:t>, </a:t>
            </a:r>
            <a:r>
              <a:rPr lang="ko-KR" altLang="en-US" sz="1900" dirty="0"/>
              <a:t>너비</a:t>
            </a:r>
            <a:r>
              <a:rPr lang="en-US" altLang="ko-KR" sz="1900" dirty="0"/>
              <a:t>, </a:t>
            </a:r>
            <a:r>
              <a:rPr lang="ko-KR" altLang="en-US" sz="1900" dirty="0"/>
              <a:t>색 농도</a:t>
            </a:r>
            <a:endParaRPr lang="en-US" altLang="ko-KR" sz="1900" dirty="0"/>
          </a:p>
          <a:p>
            <a:pPr marL="285750" latinLnBrk="0"/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</a:t>
            </a:r>
            <a:r>
              <a:rPr lang="en-US" altLang="ko-KR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channels-last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convention</a:t>
            </a:r>
          </a:p>
          <a:p>
            <a:pPr marL="342900" indent="-285750" latinLnBrk="0">
              <a:buFontTx/>
              <a:buChar char="-"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TensorFlow</a:t>
            </a:r>
            <a:r>
              <a:rPr lang="ko-KR" altLang="en-US" sz="1800" dirty="0">
                <a:solidFill>
                  <a:srgbClr val="262626"/>
                </a:solidFill>
                <a:latin typeface="NewBaskerville-Roman"/>
              </a:rPr>
              <a:t>에서 사용</a:t>
            </a:r>
            <a:endParaRPr lang="en-US" altLang="ko-KR" sz="1800" dirty="0">
              <a:solidFill>
                <a:srgbClr val="262626"/>
              </a:solidFill>
              <a:latin typeface="NewBaskerville-Roman"/>
            </a:endParaRPr>
          </a:p>
          <a:p>
            <a:pPr marL="342900" indent="-285750" latinLnBrk="0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color-depth axis at the end</a:t>
            </a:r>
          </a:p>
          <a:p>
            <a:pPr marL="342900" indent="-285750" latinLnBrk="0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(samples, height, width, </a:t>
            </a:r>
            <a:r>
              <a:rPr lang="en-US" altLang="ko-KR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color_depth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)</a:t>
            </a:r>
          </a:p>
          <a:p>
            <a:pPr marL="342900" indent="-285750" latinLnBrk="0">
              <a:buFontTx/>
              <a:buChar char="-"/>
            </a:pPr>
            <a:endParaRPr lang="en-US" altLang="ko-KR" sz="19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285750" latinLnBrk="0"/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</a:t>
            </a:r>
            <a:r>
              <a:rPr lang="en-US" altLang="ko-KR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channels-first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convention</a:t>
            </a:r>
          </a:p>
          <a:p>
            <a:pPr marL="342900" indent="-285750" latinLnBrk="0">
              <a:buFontTx/>
              <a:buChar char="-"/>
            </a:pPr>
            <a:r>
              <a:rPr lang="en-US" altLang="ko-KR" sz="1800" dirty="0">
                <a:solidFill>
                  <a:srgbClr val="262626"/>
                </a:solidFill>
                <a:latin typeface="NewBaskerville-Roman"/>
              </a:rPr>
              <a:t>Theano</a:t>
            </a:r>
            <a:r>
              <a:rPr lang="ko-KR" altLang="en-US" sz="1800" dirty="0">
                <a:solidFill>
                  <a:srgbClr val="262626"/>
                </a:solidFill>
                <a:latin typeface="NewBaskerville-Roman"/>
              </a:rPr>
              <a:t>에서 사용</a:t>
            </a:r>
            <a:endParaRPr lang="en-US" altLang="ko-KR" sz="1800" dirty="0">
              <a:solidFill>
                <a:srgbClr val="262626"/>
              </a:solidFill>
              <a:latin typeface="NewBaskerville-Roman"/>
            </a:endParaRPr>
          </a:p>
          <a:p>
            <a:pPr marL="342900" indent="-285750" latinLnBrk="0">
              <a:buFontTx/>
              <a:buChar char="-"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color depth axis right after the batch axis (samples, </a:t>
            </a:r>
            <a:r>
              <a:rPr lang="en-US" altLang="ko-KR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color_depth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height, width)</a:t>
            </a:r>
            <a:endParaRPr lang="en-US" altLang="ko-KR" sz="1900" dirty="0">
              <a:latin typeface="NewBaskerville-Roman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E4C517-92D4-4DAB-A2E8-F8190EB96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864610"/>
              </p:ext>
            </p:extLst>
          </p:nvPr>
        </p:nvGraphicFramePr>
        <p:xfrm>
          <a:off x="5870702" y="3736078"/>
          <a:ext cx="5677829" cy="2800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697">
                  <a:extLst>
                    <a:ext uri="{9D8B030D-6E8A-4147-A177-3AD203B41FA5}">
                      <a16:colId xmlns:a16="http://schemas.microsoft.com/office/drawing/2014/main" val="1552894530"/>
                    </a:ext>
                  </a:extLst>
                </a:gridCol>
                <a:gridCol w="1222080">
                  <a:extLst>
                    <a:ext uri="{9D8B030D-6E8A-4147-A177-3AD203B41FA5}">
                      <a16:colId xmlns:a16="http://schemas.microsoft.com/office/drawing/2014/main" val="3210287977"/>
                    </a:ext>
                  </a:extLst>
                </a:gridCol>
                <a:gridCol w="2795052">
                  <a:extLst>
                    <a:ext uri="{9D8B030D-6E8A-4147-A177-3AD203B41FA5}">
                      <a16:colId xmlns:a16="http://schemas.microsoft.com/office/drawing/2014/main" val="3749364151"/>
                    </a:ext>
                  </a:extLst>
                </a:gridCol>
              </a:tblGrid>
              <a:tr h="821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EXAMPLE</a:t>
                      </a:r>
                      <a:endParaRPr lang="ko-KR" altLang="en-US" sz="2400" dirty="0"/>
                    </a:p>
                  </a:txBody>
                  <a:tcPr marL="119934" marR="119934" marT="59967" marB="5996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TYPE</a:t>
                      </a:r>
                      <a:endParaRPr lang="ko-KR" altLang="en-US" sz="2400"/>
                    </a:p>
                  </a:txBody>
                  <a:tcPr marL="119934" marR="119934" marT="59967" marB="5996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SHAPE</a:t>
                      </a:r>
                      <a:endParaRPr lang="ko-KR" altLang="en-US" sz="2400" dirty="0"/>
                    </a:p>
                  </a:txBody>
                  <a:tcPr marL="119934" marR="119934" marT="59967" marB="59967" anchor="ctr"/>
                </a:tc>
                <a:extLst>
                  <a:ext uri="{0D108BD9-81ED-4DB2-BD59-A6C34878D82A}">
                    <a16:rowId xmlns:a16="http://schemas.microsoft.com/office/drawing/2014/main" val="2736794070"/>
                  </a:ext>
                </a:extLst>
              </a:tr>
              <a:tr h="1487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Image</a:t>
                      </a:r>
                      <a:endParaRPr lang="ko-KR" altLang="en-US" sz="2400"/>
                    </a:p>
                  </a:txBody>
                  <a:tcPr marL="119934" marR="119934" marT="59967" marB="5996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4D Tensor</a:t>
                      </a:r>
                      <a:endParaRPr lang="ko-KR" altLang="en-US" sz="2400"/>
                    </a:p>
                  </a:txBody>
                  <a:tcPr marL="119934" marR="119934" marT="59967" marB="599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(samples, height, width, channels) or </a:t>
                      </a:r>
                    </a:p>
                    <a:p>
                      <a:pPr algn="ctr"/>
                      <a:r>
                        <a:rPr lang="en-US" altLang="ko-KR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samples,channels</a:t>
                      </a:r>
                      <a:r>
                        <a:rPr lang="en-US" altLang="ko-KR" sz="2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height, width)</a:t>
                      </a:r>
                      <a:endParaRPr lang="en-US" altLang="ko-KR" sz="2400" dirty="0"/>
                    </a:p>
                  </a:txBody>
                  <a:tcPr marL="119934" marR="119934" marT="59967" marB="59967" anchor="ctr"/>
                </a:tc>
                <a:extLst>
                  <a:ext uri="{0D108BD9-81ED-4DB2-BD59-A6C34878D82A}">
                    <a16:rowId xmlns:a16="http://schemas.microsoft.com/office/drawing/2014/main" val="346403755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B56596B-4673-40E1-AFDA-E093A54E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02" y="766538"/>
            <a:ext cx="5502663" cy="274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51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F66158D-E58B-45C1-A8BA-A85FA695742D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497087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D57932D9-5439-407C-8F56-923E2E10F4B2}"/>
              </a:ext>
            </a:extLst>
          </p:cNvPr>
          <p:cNvSpPr txBox="1">
            <a:spLocks/>
          </p:cNvSpPr>
          <p:nvPr/>
        </p:nvSpPr>
        <p:spPr>
          <a:xfrm>
            <a:off x="643468" y="1782981"/>
            <a:ext cx="4970877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atinLnBrk="0"/>
            <a:r>
              <a:rPr lang="ko-KR" altLang="en-US" sz="2000" dirty="0"/>
              <a:t>비디오는 일련의 프레임이다</a:t>
            </a:r>
            <a:r>
              <a:rPr lang="en-US" altLang="ko-KR" sz="2000" dirty="0"/>
              <a:t>.</a:t>
            </a:r>
          </a:p>
          <a:p>
            <a:pPr marL="285750" latinLnBrk="0"/>
            <a:r>
              <a:rPr lang="ko-KR" altLang="en-US" sz="2000" dirty="0"/>
              <a:t>각 프레임은 컬러 이미지이다</a:t>
            </a:r>
            <a:r>
              <a:rPr lang="en-US" altLang="ko-KR" sz="2000" dirty="0"/>
              <a:t>.</a:t>
            </a:r>
          </a:p>
          <a:p>
            <a:pPr marL="285750" latinLnBrk="0"/>
            <a:r>
              <a:rPr lang="ko-KR" altLang="en-US" sz="2000" dirty="0"/>
              <a:t>각 프레임 </a:t>
            </a:r>
            <a:r>
              <a:rPr lang="en-US" altLang="ko-KR" sz="2000" dirty="0"/>
              <a:t>-&gt; 3D Tensor</a:t>
            </a:r>
          </a:p>
          <a:p>
            <a:pPr marL="57150" indent="0" latinLnBrk="0">
              <a:buNone/>
            </a:pPr>
            <a:r>
              <a:rPr lang="en-US" altLang="ko-KR" sz="2000" dirty="0"/>
              <a:t>(</a:t>
            </a:r>
            <a:r>
              <a:rPr lang="en-US" altLang="ko-KR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height, width,</a:t>
            </a:r>
            <a:r>
              <a:rPr lang="en-US" altLang="ko-KR" sz="2000" b="0" i="0" u="none" strike="noStrike" baseline="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altLang="ko-KR" sz="20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color_depth</a:t>
            </a:r>
            <a:r>
              <a:rPr lang="en-US" altLang="ko-KR" sz="2000" b="0" i="0" u="none" strike="noStrike" baseline="0" dirty="0">
                <a:solidFill>
                  <a:srgbClr val="262626"/>
                </a:solidFill>
                <a:latin typeface="NewBaskerville-Roman"/>
              </a:rPr>
              <a:t>)</a:t>
            </a:r>
          </a:p>
          <a:p>
            <a:pPr marL="400050" indent="-342900" latinLnBrk="0"/>
            <a:r>
              <a:rPr lang="ko-KR" altLang="en-US" sz="2000" dirty="0">
                <a:solidFill>
                  <a:srgbClr val="262626"/>
                </a:solidFill>
                <a:latin typeface="NewBaskerville-Roman"/>
              </a:rPr>
              <a:t>일련의 프레임 </a:t>
            </a:r>
            <a:r>
              <a:rPr lang="en-US" altLang="ko-KR" sz="2000" dirty="0">
                <a:solidFill>
                  <a:srgbClr val="262626"/>
                </a:solidFill>
                <a:latin typeface="NewBaskerville-Roman"/>
              </a:rPr>
              <a:t>-&gt; 4D Tensor</a:t>
            </a:r>
          </a:p>
          <a:p>
            <a:pPr marL="57150" indent="0" latinLnBrk="0">
              <a:buNone/>
            </a:pPr>
            <a:r>
              <a:rPr lang="en-US" altLang="ko-KR" sz="2000" dirty="0"/>
              <a:t>(</a:t>
            </a:r>
            <a:r>
              <a:rPr lang="en-US" altLang="ko-KR" sz="2000" dirty="0" err="1"/>
              <a:t>frames,</a:t>
            </a:r>
            <a:r>
              <a:rPr lang="en-US" altLang="ko-KR" sz="20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n-US" altLang="ko-KR" sz="20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width,</a:t>
            </a:r>
            <a:r>
              <a:rPr lang="en-US" altLang="ko-KR" sz="2000" b="0" i="0" u="none" strike="noStrike" baseline="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altLang="ko-KR" sz="20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color_depth</a:t>
            </a:r>
            <a:r>
              <a:rPr lang="en-US" altLang="ko-KR" sz="2000" b="0" i="0" u="none" strike="noStrike" baseline="0" dirty="0">
                <a:solidFill>
                  <a:srgbClr val="262626"/>
                </a:solidFill>
                <a:latin typeface="NewBaskerville-Roman"/>
              </a:rPr>
              <a:t>)</a:t>
            </a:r>
          </a:p>
          <a:p>
            <a:pPr marL="400050" indent="-342900" latinLnBrk="0"/>
            <a:r>
              <a:rPr lang="ko-KR" altLang="en-US" sz="2000" dirty="0">
                <a:solidFill>
                  <a:srgbClr val="262626"/>
                </a:solidFill>
                <a:latin typeface="NewBaskerville-Roman"/>
              </a:rPr>
              <a:t>여러 개의 비디오 </a:t>
            </a:r>
            <a:r>
              <a:rPr lang="en-US" altLang="ko-KR" sz="2000" dirty="0">
                <a:solidFill>
                  <a:srgbClr val="262626"/>
                </a:solidFill>
                <a:latin typeface="NewBaskerville-Roman"/>
              </a:rPr>
              <a:t>-&gt; </a:t>
            </a:r>
            <a:r>
              <a:rPr lang="en-US" altLang="ko-KR" sz="2000" b="0" i="0" u="none" strike="noStrike" baseline="0" dirty="0">
                <a:solidFill>
                  <a:srgbClr val="262626"/>
                </a:solidFill>
                <a:latin typeface="NewBaskerville-Roman"/>
              </a:rPr>
              <a:t>5D Tensor</a:t>
            </a:r>
          </a:p>
          <a:p>
            <a:pPr marL="57150" indent="0" latinLnBrk="0">
              <a:buNone/>
            </a:pPr>
            <a:r>
              <a:rPr lang="en-US" altLang="ko-KR" sz="1800" b="0" i="0" u="none" strike="noStrike" baseline="0" dirty="0">
                <a:solidFill>
                  <a:srgbClr val="262626"/>
                </a:solidFill>
              </a:rPr>
              <a:t>(samples, frames, height, width, </a:t>
            </a:r>
            <a:r>
              <a:rPr lang="en-US" altLang="ko-KR" sz="1800" b="0" i="0" u="none" strike="noStrike" baseline="0" dirty="0" err="1">
                <a:solidFill>
                  <a:srgbClr val="262626"/>
                </a:solidFill>
              </a:rPr>
              <a:t>color_depth</a:t>
            </a:r>
            <a:r>
              <a:rPr lang="en-US" altLang="ko-KR" sz="1800" dirty="0">
                <a:solidFill>
                  <a:srgbClr val="262626"/>
                </a:solidFill>
              </a:rPr>
              <a:t>)</a:t>
            </a:r>
            <a:endParaRPr lang="en-US" altLang="ko-KR" sz="2000" b="0" i="0" u="none" strike="noStrike" baseline="0" dirty="0">
              <a:solidFill>
                <a:srgbClr val="262626"/>
              </a:solidFill>
            </a:endParaRPr>
          </a:p>
          <a:p>
            <a:pPr marL="57150" indent="0" latinLnBrk="0">
              <a:buNone/>
            </a:pPr>
            <a:endParaRPr lang="en-US" altLang="ko-KR" sz="2000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2C872DB-6486-4ADA-8DD4-E2D5813C5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33482"/>
              </p:ext>
            </p:extLst>
          </p:nvPr>
        </p:nvGraphicFramePr>
        <p:xfrm>
          <a:off x="6257813" y="2479864"/>
          <a:ext cx="5290720" cy="1898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761">
                  <a:extLst>
                    <a:ext uri="{9D8B030D-6E8A-4147-A177-3AD203B41FA5}">
                      <a16:colId xmlns:a16="http://schemas.microsoft.com/office/drawing/2014/main" val="841141480"/>
                    </a:ext>
                  </a:extLst>
                </a:gridCol>
                <a:gridCol w="1024174">
                  <a:extLst>
                    <a:ext uri="{9D8B030D-6E8A-4147-A177-3AD203B41FA5}">
                      <a16:colId xmlns:a16="http://schemas.microsoft.com/office/drawing/2014/main" val="2724261557"/>
                    </a:ext>
                  </a:extLst>
                </a:gridCol>
                <a:gridCol w="2874785">
                  <a:extLst>
                    <a:ext uri="{9D8B030D-6E8A-4147-A177-3AD203B41FA5}">
                      <a16:colId xmlns:a16="http://schemas.microsoft.com/office/drawing/2014/main" val="441137214"/>
                    </a:ext>
                  </a:extLst>
                </a:gridCol>
              </a:tblGrid>
              <a:tr h="675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DATA EXAMPLE</a:t>
                      </a:r>
                      <a:endParaRPr lang="ko-KR" altLang="en-US" sz="1800"/>
                    </a:p>
                  </a:txBody>
                  <a:tcPr marL="91263" marR="91263" marT="45632" marB="4563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TYPE</a:t>
                      </a:r>
                      <a:endParaRPr lang="ko-KR" altLang="en-US" sz="1800"/>
                    </a:p>
                  </a:txBody>
                  <a:tcPr marL="91263" marR="91263" marT="45632" marB="4563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SHAPE</a:t>
                      </a:r>
                      <a:endParaRPr lang="ko-KR" altLang="en-US" sz="1800"/>
                    </a:p>
                  </a:txBody>
                  <a:tcPr marL="91263" marR="91263" marT="45632" marB="45632"/>
                </a:tc>
                <a:extLst>
                  <a:ext uri="{0D108BD9-81ED-4DB2-BD59-A6C34878D82A}">
                    <a16:rowId xmlns:a16="http://schemas.microsoft.com/office/drawing/2014/main" val="862213395"/>
                  </a:ext>
                </a:extLst>
              </a:tr>
              <a:tr h="12229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Video</a:t>
                      </a:r>
                      <a:endParaRPr lang="ko-KR" altLang="en-US" sz="1800"/>
                    </a:p>
                  </a:txBody>
                  <a:tcPr marL="91263" marR="91263" marT="45632" marB="456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5D Tensor</a:t>
                      </a:r>
                      <a:endParaRPr lang="ko-KR" altLang="en-US" sz="1800"/>
                    </a:p>
                  </a:txBody>
                  <a:tcPr marL="91263" marR="91263" marT="45632" marB="45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(samples, frames, height, width, channels) or</a:t>
                      </a:r>
                    </a:p>
                    <a:p>
                      <a:pPr algn="ctr"/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(samples, frames, channels, height, width)</a:t>
                      </a:r>
                      <a:endParaRPr lang="ko-KR" altLang="en-US" sz="1800" dirty="0"/>
                    </a:p>
                  </a:txBody>
                  <a:tcPr marL="91263" marR="91263" marT="45632" marB="45632" anchor="ctr"/>
                </a:tc>
                <a:extLst>
                  <a:ext uri="{0D108BD9-81ED-4DB2-BD59-A6C34878D82A}">
                    <a16:rowId xmlns:a16="http://schemas.microsoft.com/office/drawing/2014/main" val="2052711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11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19748" y="4417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Tensor</a:t>
            </a:r>
            <a:r>
              <a:rPr lang="ko-KR" altLang="en-US" dirty="0"/>
              <a:t> 연산 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757980" y="181847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 Tensor</a:t>
            </a:r>
            <a:r>
              <a:rPr lang="ko-KR" altLang="en-US" dirty="0"/>
              <a:t>를 더하고 곱하는 등의 작업이 가능하다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relu</a:t>
            </a:r>
            <a:r>
              <a:rPr lang="ko-KR" altLang="en-US" dirty="0"/>
              <a:t> 함수의 연산</a:t>
            </a:r>
            <a:r>
              <a:rPr lang="en-US" altLang="ko-KR" dirty="0"/>
              <a:t>(W</a:t>
            </a:r>
            <a:r>
              <a:rPr lang="ko-KR" altLang="en-US" dirty="0"/>
              <a:t>는 </a:t>
            </a:r>
            <a:r>
              <a:rPr lang="en-US" altLang="ko-KR" dirty="0"/>
              <a:t>2D Tensor, b</a:t>
            </a:r>
            <a:r>
              <a:rPr lang="ko-KR" altLang="en-US" dirty="0"/>
              <a:t>는 </a:t>
            </a:r>
            <a:r>
              <a:rPr lang="en-US" altLang="ko-KR" dirty="0"/>
              <a:t>Vector)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2000" dirty="0"/>
              <a:t>dot(Input</a:t>
            </a:r>
            <a:r>
              <a:rPr lang="ko-KR" altLang="en-US" sz="2000" dirty="0"/>
              <a:t> </a:t>
            </a:r>
            <a:r>
              <a:rPr lang="en-US" altLang="ko-KR" sz="2000" dirty="0"/>
              <a:t>tensor,</a:t>
            </a:r>
            <a:r>
              <a:rPr lang="ko-KR" altLang="en-US" sz="2000" dirty="0"/>
              <a:t> </a:t>
            </a:r>
            <a:r>
              <a:rPr lang="en-US" altLang="ko-KR" sz="2000" dirty="0"/>
              <a:t>W)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2000" dirty="0"/>
              <a:t>2D Tensor</a:t>
            </a:r>
            <a:r>
              <a:rPr lang="ko-KR" altLang="en-US" sz="2000" dirty="0"/>
              <a:t>와 </a:t>
            </a:r>
            <a:r>
              <a:rPr lang="en-US" altLang="ko-KR" sz="2000" dirty="0"/>
              <a:t>vector b </a:t>
            </a:r>
            <a:r>
              <a:rPr lang="ko-KR" altLang="en-US" sz="2000" dirty="0"/>
              <a:t>사이의 덧셈</a:t>
            </a:r>
            <a:endParaRPr lang="en-US" altLang="ko-KR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2000" dirty="0" err="1"/>
              <a:t>relu</a:t>
            </a:r>
            <a:r>
              <a:rPr lang="ko-KR" altLang="en-US" sz="2000" dirty="0"/>
              <a:t> 작업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BB75B6-2AE0-4D25-840F-4626DD3E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933" y="3871106"/>
            <a:ext cx="6607857" cy="6551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F4C3DB-1B32-406F-BD66-01E191E5B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95" y="4707374"/>
            <a:ext cx="5872826" cy="6406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345178-4DF3-4F7B-A898-B511EF03D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48" y="4659937"/>
            <a:ext cx="2780100" cy="11447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A76F18-9515-4F4E-945B-B6C9FB5F9696}"/>
              </a:ext>
            </a:extLst>
          </p:cNvPr>
          <p:cNvSpPr txBox="1"/>
          <p:nvPr/>
        </p:nvSpPr>
        <p:spPr>
          <a:xfrm>
            <a:off x="4880009" y="3711398"/>
            <a:ext cx="715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&lt;2D Tensor</a:t>
            </a:r>
            <a:r>
              <a:rPr lang="ko-KR" altLang="en-US" dirty="0"/>
              <a:t>를 입력으로 받아 또 다른 </a:t>
            </a:r>
            <a:r>
              <a:rPr lang="en-US" altLang="ko-KR" dirty="0"/>
              <a:t>2D Tensor</a:t>
            </a:r>
            <a:r>
              <a:rPr lang="ko-KR" altLang="en-US" dirty="0"/>
              <a:t>를 반환하는 함수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08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469CDC-8412-4180-AAE8-CB2B3F00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698171"/>
            <a:ext cx="1618470" cy="4516360"/>
          </a:xfrm>
        </p:spPr>
        <p:txBody>
          <a:bodyPr anchor="t">
            <a:normAutofit/>
          </a:bodyPr>
          <a:lstStyle/>
          <a:p>
            <a:r>
              <a:rPr lang="ko-KR" altLang="en-US" sz="3600" dirty="0"/>
              <a:t>목표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F43D0-3217-4B39-A03B-E0024ED0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2663373"/>
            <a:ext cx="8966469" cy="4516361"/>
          </a:xfrm>
        </p:spPr>
        <p:txBody>
          <a:bodyPr>
            <a:normAutofit/>
          </a:bodyPr>
          <a:lstStyle/>
          <a:p>
            <a:pPr marL="0" indent="0" fontAlgn="base" latinLnBrk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2400" dirty="0" err="1"/>
              <a:t>딥러닝을</a:t>
            </a:r>
            <a:r>
              <a:rPr lang="ko-KR" altLang="en-US" sz="2400" dirty="0"/>
              <a:t> 이해하기 위해 필요한 간단한 수학적 개념을 이해하자</a:t>
            </a:r>
          </a:p>
          <a:p>
            <a:pPr marL="514350" marR="0" indent="-514350" fontAlgn="base" latinLnBrk="0"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en-US" altLang="ko-KR" sz="2000" u="none" strike="noStrike" baseline="0" dirty="0">
              <a:latin typeface="+mj-lt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38200" y="4097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요소 별 연산 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537663" y="135445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각 항목에 독립적으로 적용되는 연산 </a:t>
            </a:r>
            <a:r>
              <a:rPr lang="en-US" altLang="ko-KR" sz="2400" dirty="0"/>
              <a:t>-&gt; </a:t>
            </a:r>
            <a:r>
              <a:rPr lang="ko-KR" altLang="en-US" sz="2400" dirty="0"/>
              <a:t>대규모 병렬 구현에 매우 적합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err="1"/>
              <a:t>relu</a:t>
            </a:r>
            <a:r>
              <a:rPr lang="en-US" altLang="ko-KR" sz="2400" dirty="0"/>
              <a:t> </a:t>
            </a:r>
            <a:r>
              <a:rPr lang="ko-KR" altLang="en-US" sz="2400" dirty="0"/>
              <a:t>연산</a:t>
            </a:r>
            <a:r>
              <a:rPr lang="en-US" altLang="ko-KR" sz="2400" dirty="0"/>
              <a:t>, </a:t>
            </a:r>
            <a:r>
              <a:rPr lang="ko-KR" altLang="en-US" sz="2400" dirty="0"/>
              <a:t>더하기</a:t>
            </a:r>
            <a:r>
              <a:rPr lang="en-US" altLang="ko-KR" sz="2400" dirty="0"/>
              <a:t>, </a:t>
            </a:r>
            <a:r>
              <a:rPr lang="ko-KR" altLang="en-US" sz="2400" dirty="0"/>
              <a:t>곱셈</a:t>
            </a:r>
            <a:r>
              <a:rPr lang="en-US" altLang="ko-KR" sz="2400" dirty="0"/>
              <a:t>, </a:t>
            </a:r>
            <a:r>
              <a:rPr lang="ko-KR" altLang="en-US" sz="2400" dirty="0"/>
              <a:t>뺄셈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394493-E711-44CF-962F-EF05C8D2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1" y="2673699"/>
            <a:ext cx="5067300" cy="1371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35D5EE-8EC2-4A96-87AB-50F90A5CF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49" y="4315276"/>
            <a:ext cx="4419600" cy="18002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EA932C-D72F-4522-ACAF-D5DF768C1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991" y="3730766"/>
            <a:ext cx="6022644" cy="1163796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0505268-A699-45C3-8EA6-8AA0FC1ECCBA}"/>
              </a:ext>
            </a:extLst>
          </p:cNvPr>
          <p:cNvCxnSpPr/>
          <p:nvPr/>
        </p:nvCxnSpPr>
        <p:spPr>
          <a:xfrm>
            <a:off x="6970653" y="3968297"/>
            <a:ext cx="6334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06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38200" y="4097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Broadcasting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537663" y="135445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 err="1"/>
              <a:t>naive_add</a:t>
            </a:r>
            <a:r>
              <a:rPr lang="ko-KR" altLang="en-US" sz="2000" dirty="0"/>
              <a:t>는 동일한 모양의 </a:t>
            </a:r>
            <a:r>
              <a:rPr lang="en-US" altLang="ko-KR" sz="2000" dirty="0"/>
              <a:t>2D Tensor</a:t>
            </a:r>
            <a:r>
              <a:rPr lang="ko-KR" altLang="en-US" sz="2000" dirty="0"/>
              <a:t> 추가만 지원한다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더해지는 두 </a:t>
            </a:r>
            <a:r>
              <a:rPr lang="en-US" altLang="ko-KR" sz="2000" dirty="0"/>
              <a:t>Tensor</a:t>
            </a:r>
            <a:r>
              <a:rPr lang="ko-KR" altLang="en-US" sz="2000" dirty="0"/>
              <a:t>의 모양이 다를 경우는 어떻게 더하는가</a:t>
            </a:r>
            <a:r>
              <a:rPr lang="en-US" altLang="ko-KR" sz="2000" dirty="0"/>
              <a:t>?</a:t>
            </a:r>
          </a:p>
          <a:p>
            <a:r>
              <a:rPr lang="en-US" altLang="ko-KR" sz="2400" dirty="0"/>
              <a:t>Broadcasting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둘 중 더 큰 </a:t>
            </a:r>
            <a:r>
              <a:rPr lang="en-US" altLang="ko-KR" sz="2400" dirty="0"/>
              <a:t>Tensor</a:t>
            </a:r>
            <a:r>
              <a:rPr lang="ko-KR" altLang="en-US" sz="2400" dirty="0"/>
              <a:t>의 차원과 일치하도록 더 작은 </a:t>
            </a:r>
            <a:r>
              <a:rPr lang="en-US" altLang="ko-KR" sz="2400" dirty="0"/>
              <a:t>Tensor</a:t>
            </a:r>
            <a:r>
              <a:rPr lang="ko-KR" altLang="en-US" sz="2400" dirty="0"/>
              <a:t>에 한 개의 차원이 추가 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더 작은 </a:t>
            </a:r>
            <a:r>
              <a:rPr lang="en-US" altLang="ko-KR" sz="2400" dirty="0"/>
              <a:t>Tensor</a:t>
            </a:r>
            <a:r>
              <a:rPr lang="ko-KR" altLang="en-US" sz="2400" dirty="0"/>
              <a:t>가 새로운 축과 함께 반복되어 더 큰 </a:t>
            </a:r>
            <a:r>
              <a:rPr lang="en-US" altLang="ko-KR" sz="2400" dirty="0"/>
              <a:t>Tensor</a:t>
            </a:r>
            <a:r>
              <a:rPr lang="ko-KR" altLang="en-US" sz="2400" dirty="0"/>
              <a:t>의 전체 모양과 일치하게 된다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B279FD-BD7F-4350-9A7D-89A0E5561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516" y="4317845"/>
            <a:ext cx="6141016" cy="2054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8AAFA9-2D9B-4A3E-A047-9C62A97FDB72}"/>
              </a:ext>
            </a:extLst>
          </p:cNvPr>
          <p:cNvSpPr txBox="1"/>
          <p:nvPr/>
        </p:nvSpPr>
        <p:spPr>
          <a:xfrm>
            <a:off x="650240" y="4541520"/>
            <a:ext cx="3667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: (32,10)</a:t>
            </a:r>
          </a:p>
          <a:p>
            <a:r>
              <a:rPr lang="en-US" altLang="ko-KR" dirty="0"/>
              <a:t>Y : (10,)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Y</a:t>
            </a:r>
            <a:r>
              <a:rPr lang="ko-KR" altLang="en-US" dirty="0"/>
              <a:t>에 차원을 추가한다</a:t>
            </a:r>
            <a:r>
              <a:rPr lang="en-US" altLang="ko-KR" dirty="0"/>
              <a:t>. (1,10)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새 축을 따라 </a:t>
            </a:r>
            <a:r>
              <a:rPr lang="en-US" altLang="ko-KR" dirty="0"/>
              <a:t>32</a:t>
            </a:r>
            <a:r>
              <a:rPr lang="ko-KR" altLang="en-US" dirty="0"/>
              <a:t>번 반복하여 </a:t>
            </a:r>
            <a:r>
              <a:rPr lang="en-US" altLang="ko-KR" dirty="0"/>
              <a:t>(32,10)</a:t>
            </a:r>
            <a:r>
              <a:rPr lang="ko-KR" altLang="en-US" dirty="0"/>
              <a:t>인 </a:t>
            </a:r>
            <a:r>
              <a:rPr lang="en-US" altLang="ko-KR" dirty="0"/>
              <a:t>Tensor Y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689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38200" y="4097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Tensor dot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537663" y="135445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/>
              <a:t>Tensor </a:t>
            </a:r>
            <a:r>
              <a:rPr lang="ko-KR" altLang="en-US" sz="2000" dirty="0"/>
              <a:t>곱셈이다</a:t>
            </a:r>
            <a:r>
              <a:rPr lang="en-US" altLang="ko-KR" sz="2000" dirty="0"/>
              <a:t>. (</a:t>
            </a:r>
            <a:r>
              <a:rPr lang="ko-KR" altLang="en-US" sz="2000" dirty="0"/>
              <a:t>요소 별 연산의 곱셈과 다르다</a:t>
            </a:r>
            <a:r>
              <a:rPr lang="en-US" altLang="ko-KR" sz="2000" dirty="0"/>
              <a:t>.)</a:t>
            </a:r>
          </a:p>
          <a:p>
            <a:pPr>
              <a:buFontTx/>
              <a:buChar char="-"/>
            </a:pPr>
            <a:r>
              <a:rPr lang="ko-KR" altLang="en-US" sz="2000" dirty="0"/>
              <a:t>입력 </a:t>
            </a:r>
            <a:r>
              <a:rPr lang="en-US" altLang="ko-KR" sz="2000" dirty="0"/>
              <a:t>Tensor</a:t>
            </a:r>
            <a:r>
              <a:rPr lang="ko-KR" altLang="en-US" sz="2000" dirty="0"/>
              <a:t>의 항목을 결합한다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Numpy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Keras</a:t>
            </a:r>
            <a:r>
              <a:rPr lang="en-US" altLang="ko-KR" sz="2000" dirty="0"/>
              <a:t>, Theano,</a:t>
            </a:r>
            <a:r>
              <a:rPr lang="ko-KR" altLang="en-US" sz="2000" dirty="0"/>
              <a:t> </a:t>
            </a:r>
            <a:r>
              <a:rPr lang="en-US" altLang="ko-KR" sz="2000" dirty="0"/>
              <a:t>TensorFlow</a:t>
            </a:r>
            <a:r>
              <a:rPr lang="ko-KR" altLang="en-US" sz="2000" dirty="0"/>
              <a:t>에서 </a:t>
            </a:r>
            <a:r>
              <a:rPr lang="en-US" altLang="ko-KR" sz="2000" dirty="0"/>
              <a:t>* </a:t>
            </a:r>
            <a:r>
              <a:rPr lang="ko-KR" altLang="en-US" sz="2000" dirty="0"/>
              <a:t>연산자로 수행된다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0A950-D0A3-4CB9-9E70-F12A44B90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99" y="2680018"/>
            <a:ext cx="2312060" cy="7471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510068-0A57-4C61-AE04-96152399D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6" y="3824503"/>
            <a:ext cx="5302886" cy="9571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DDF9FD-5255-4CA8-A344-48C1B153C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68" y="4619532"/>
            <a:ext cx="2981185" cy="8968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3FC7F62-E477-4E49-825C-619F0451B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672" y="3652635"/>
            <a:ext cx="6209797" cy="20531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F8A0FAA-9132-49F2-8F24-85C9620F038D}"/>
              </a:ext>
            </a:extLst>
          </p:cNvPr>
          <p:cNvSpPr txBox="1"/>
          <p:nvPr/>
        </p:nvSpPr>
        <p:spPr>
          <a:xfrm>
            <a:off x="5795463" y="3213509"/>
            <a:ext cx="471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Matrix x, Vector y </a:t>
            </a:r>
            <a:r>
              <a:rPr lang="ko-KR" altLang="en-US" dirty="0"/>
              <a:t>사이의 곱셈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CBFE8-32C9-481A-9C83-A9665513EE7F}"/>
              </a:ext>
            </a:extLst>
          </p:cNvPr>
          <p:cNvSpPr txBox="1"/>
          <p:nvPr/>
        </p:nvSpPr>
        <p:spPr>
          <a:xfrm>
            <a:off x="284449" y="3580488"/>
            <a:ext cx="471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Vector x, y </a:t>
            </a:r>
            <a:r>
              <a:rPr lang="ko-KR" altLang="en-US" dirty="0"/>
              <a:t>사이의 곱셈</a:t>
            </a:r>
          </a:p>
        </p:txBody>
      </p:sp>
    </p:spTree>
    <p:extLst>
      <p:ext uri="{BB962C8B-B14F-4D97-AF65-F5344CB8AC3E}">
        <p14:creationId xmlns:p14="http://schemas.microsoft.com/office/powerpoint/2010/main" val="3502250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38200" y="40973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Tensor reshaping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537663" y="135445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reshaping : Tensor</a:t>
            </a:r>
            <a:r>
              <a:rPr lang="ko-KR" altLang="en-US" sz="2000" dirty="0"/>
              <a:t>의 모양을 대상 모양과 일치하도록 행과 열을 재배열 하는 것 이다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dirty="0"/>
              <a:t>Tensor</a:t>
            </a:r>
            <a:r>
              <a:rPr lang="ko-KR" altLang="en-US" sz="2000" dirty="0"/>
              <a:t>의 총 개수는 </a:t>
            </a:r>
            <a:r>
              <a:rPr lang="en-US" altLang="ko-KR" sz="2000" dirty="0"/>
              <a:t>reshaping </a:t>
            </a:r>
            <a:r>
              <a:rPr lang="ko-KR" altLang="en-US" sz="2000" dirty="0"/>
              <a:t>해도 변화하지 않는다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r>
              <a:rPr lang="en-US" altLang="ko-KR" sz="1800" b="0" u="none" strike="noStrike" baseline="0" dirty="0">
                <a:solidFill>
                  <a:srgbClr val="262626"/>
                </a:solidFill>
                <a:latin typeface="NewBaskerville-Italic"/>
              </a:rPr>
              <a:t>transposition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전치</a:t>
            </a:r>
            <a:r>
              <a:rPr lang="en-US" altLang="ko-KR" sz="2000" dirty="0"/>
              <a:t>, </a:t>
            </a:r>
            <a:r>
              <a:rPr lang="ko-KR" altLang="en-US" sz="2000" dirty="0"/>
              <a:t>행렬의 행과 열을 교환하는 것이다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FE6321-0D5E-45CD-82AD-167EACCF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808" y="1866992"/>
            <a:ext cx="3342735" cy="13822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054D7A-D281-4347-83EF-E0AB931E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071" y="3252668"/>
            <a:ext cx="3229529" cy="31883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A4D412E-82A5-49FC-811D-744E52E77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07" y="2357608"/>
            <a:ext cx="5858874" cy="43877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A8096DE-9E5A-464B-892A-01997161C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65" y="4023578"/>
            <a:ext cx="4998710" cy="9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00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Gradient-based optimization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376187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14" name="내용 개체 틀 4">
            <a:extLst>
              <a:ext uri="{FF2B5EF4-FFF2-40B4-BE49-F238E27FC236}">
                <a16:creationId xmlns:a16="http://schemas.microsoft.com/office/drawing/2014/main" id="{0F554396-265F-4658-B923-D94BED12D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640" y="2286418"/>
            <a:ext cx="7314813" cy="38060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D33910-0093-4546-ADA0-60C17F5C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372" y="1767328"/>
            <a:ext cx="5176807" cy="465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BB7691-FC34-4132-9883-0374B112EC99}"/>
              </a:ext>
            </a:extLst>
          </p:cNvPr>
          <p:cNvSpPr txBox="1"/>
          <p:nvPr/>
        </p:nvSpPr>
        <p:spPr>
          <a:xfrm>
            <a:off x="376187" y="1767328"/>
            <a:ext cx="36795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layer</a:t>
            </a:r>
            <a:r>
              <a:rPr lang="ko-KR" altLang="en-US" dirty="0"/>
              <a:t>의 가중치이다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&lt;Training loop&gt;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true target y</a:t>
            </a:r>
            <a:r>
              <a:rPr lang="ko-KR" altLang="en-US" dirty="0"/>
              <a:t>를 설정한다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네트워크를 실행시켜 </a:t>
            </a:r>
            <a:r>
              <a:rPr lang="en-US" altLang="ko-KR" dirty="0"/>
              <a:t>Prediction y’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en-US" altLang="ko-KR" dirty="0"/>
              <a:t>y’ </a:t>
            </a:r>
            <a:r>
              <a:rPr lang="ko-KR" altLang="en-US" dirty="0"/>
              <a:t>사이의 손실을 계산한다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가중치를 업데이트 하면서 손실을 줄인다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학습데이터의 손실이 매우 적은 네트워크로 끝난다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76A1C-6E04-4CC9-871A-C52F24438DF8}"/>
              </a:ext>
            </a:extLst>
          </p:cNvPr>
          <p:cNvSpPr txBox="1"/>
          <p:nvPr/>
        </p:nvSpPr>
        <p:spPr>
          <a:xfrm>
            <a:off x="4835670" y="1506022"/>
            <a:ext cx="419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Output: </a:t>
            </a: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를 통해 나온 결과</a:t>
            </a:r>
          </a:p>
        </p:txBody>
      </p:sp>
    </p:spTree>
    <p:extLst>
      <p:ext uri="{BB962C8B-B14F-4D97-AF65-F5344CB8AC3E}">
        <p14:creationId xmlns:p14="http://schemas.microsoft.com/office/powerpoint/2010/main" val="224718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Gradient-based optimization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376187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14" name="내용 개체 틀 4">
            <a:extLst>
              <a:ext uri="{FF2B5EF4-FFF2-40B4-BE49-F238E27FC236}">
                <a16:creationId xmlns:a16="http://schemas.microsoft.com/office/drawing/2014/main" id="{0F554396-265F-4658-B923-D94BED12D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14" y="2266377"/>
            <a:ext cx="7314813" cy="3806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BB7691-FC34-4132-9883-0374B112EC99}"/>
              </a:ext>
            </a:extLst>
          </p:cNvPr>
          <p:cNvSpPr txBox="1"/>
          <p:nvPr/>
        </p:nvSpPr>
        <p:spPr>
          <a:xfrm>
            <a:off x="376187" y="1275153"/>
            <a:ext cx="9614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가중치를 어떻게 업데이트 할 것 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가장 단순한 방법</a:t>
            </a:r>
            <a:r>
              <a:rPr lang="en-US" altLang="ko-KR" dirty="0"/>
              <a:t>&gt;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하나의 </a:t>
            </a:r>
            <a:r>
              <a:rPr lang="en-US" altLang="ko-KR" dirty="0"/>
              <a:t>Scala value</a:t>
            </a:r>
            <a:r>
              <a:rPr lang="ko-KR" altLang="en-US" dirty="0"/>
              <a:t>를 제외하고 네트워크의 모든 가중치를 고정하고 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value</a:t>
            </a:r>
            <a:r>
              <a:rPr lang="ko-KR" altLang="en-US" dirty="0"/>
              <a:t>에 대해 다른 값을 시도하는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value</a:t>
            </a:r>
            <a:r>
              <a:rPr lang="ko-KR" altLang="en-US" dirty="0"/>
              <a:t>의 초기값 </a:t>
            </a:r>
            <a:r>
              <a:rPr lang="en-US" altLang="ko-KR" dirty="0"/>
              <a:t>= 0.3</a:t>
            </a:r>
            <a:r>
              <a:rPr lang="ko-KR" altLang="en-US" dirty="0"/>
              <a:t>일 때 </a:t>
            </a:r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0.5</a:t>
            </a:r>
          </a:p>
          <a:p>
            <a:r>
              <a:rPr lang="en-US" altLang="ko-KR" dirty="0"/>
              <a:t>-&gt; value = 0.35 loss = 0.6</a:t>
            </a:r>
          </a:p>
          <a:p>
            <a:r>
              <a:rPr lang="en-US" altLang="ko-KR" dirty="0"/>
              <a:t>-&gt; value = 0.25 loss = 0.4</a:t>
            </a:r>
          </a:p>
          <a:p>
            <a:r>
              <a:rPr lang="en-US" altLang="ko-KR" dirty="0"/>
              <a:t>-&gt; value</a:t>
            </a:r>
            <a:r>
              <a:rPr lang="ko-KR" altLang="en-US" dirty="0"/>
              <a:t>를 </a:t>
            </a:r>
            <a:r>
              <a:rPr lang="en-US" altLang="ko-KR" dirty="0"/>
              <a:t>-0.05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업데이트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모든 개별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ko-KR" altLang="en-US" dirty="0" err="1"/>
              <a:t>계산해야한다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비효율적이다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043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Gradient-based optimization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376187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B7691-FC34-4132-9883-0374B112EC99}"/>
              </a:ext>
            </a:extLst>
          </p:cNvPr>
          <p:cNvSpPr txBox="1"/>
          <p:nvPr/>
        </p:nvSpPr>
        <p:spPr>
          <a:xfrm>
            <a:off x="376186" y="1275153"/>
            <a:ext cx="109776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가중치를 어떻게 업데이트 할 것 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미분을 활용한 방법</a:t>
            </a:r>
            <a:r>
              <a:rPr lang="en-US" altLang="ko-KR" dirty="0"/>
              <a:t>&gt;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</a:rPr>
              <a:t>“</a:t>
            </a:r>
            <a:r>
              <a:rPr lang="ko-KR" altLang="en-US" dirty="0">
                <a:solidFill>
                  <a:srgbClr val="0070C0"/>
                </a:solidFill>
              </a:rPr>
              <a:t>네트워크에서 사용되는 모든 연산은 미분 가능하다</a:t>
            </a:r>
            <a:r>
              <a:rPr lang="en-US" altLang="ko-KR" dirty="0">
                <a:solidFill>
                  <a:srgbClr val="0070C0"/>
                </a:solidFill>
              </a:rPr>
              <a:t>.” </a:t>
            </a:r>
            <a:r>
              <a:rPr lang="ko-KR" altLang="en-US" dirty="0">
                <a:solidFill>
                  <a:srgbClr val="0070C0"/>
                </a:solidFill>
              </a:rPr>
              <a:t>라는 사실을 활용한다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네트워크의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coefficient</a:t>
            </a:r>
            <a:r>
              <a:rPr lang="ko-KR" altLang="en-US" dirty="0">
                <a:solidFill>
                  <a:srgbClr val="262626"/>
                </a:solidFill>
                <a:latin typeface="NewBaskerville-Roman"/>
              </a:rPr>
              <a:t>와 관련해 </a:t>
            </a:r>
            <a:r>
              <a:rPr lang="en-US" altLang="ko-KR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gradient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of the loss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coefficient</a:t>
            </a:r>
            <a:r>
              <a:rPr lang="ko-KR" altLang="en-US" dirty="0"/>
              <a:t>를 </a:t>
            </a:r>
            <a:r>
              <a:rPr lang="en-US" altLang="ko-KR" dirty="0"/>
              <a:t>gradient</a:t>
            </a:r>
            <a:r>
              <a:rPr lang="ko-KR" altLang="en-US" dirty="0"/>
              <a:t>와 반대방향으로 이동하여</a:t>
            </a:r>
            <a:r>
              <a:rPr lang="en-US" altLang="ko-KR" dirty="0"/>
              <a:t> loss</a:t>
            </a:r>
            <a:r>
              <a:rPr lang="ko-KR" altLang="en-US" dirty="0"/>
              <a:t>를 줄인다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미분 가능하다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-  </a:t>
            </a:r>
            <a:r>
              <a:rPr lang="ko-KR" altLang="en-US" dirty="0"/>
              <a:t>함수가 연속적이다</a:t>
            </a:r>
            <a:r>
              <a:rPr lang="en-US" altLang="ko-KR" dirty="0"/>
              <a:t>. X</a:t>
            </a:r>
            <a:r>
              <a:rPr lang="ko-KR" altLang="en-US" dirty="0"/>
              <a:t>의 변화는 </a:t>
            </a:r>
            <a:r>
              <a:rPr lang="en-US" altLang="ko-KR" dirty="0"/>
              <a:t>y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변화에 영향을 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Gradient</a:t>
            </a:r>
            <a:r>
              <a:rPr lang="ko-KR" altLang="en-US" dirty="0"/>
              <a:t>를 구할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함수의 최소값이 미분이 </a:t>
            </a:r>
            <a:r>
              <a:rPr lang="en-US" altLang="ko-KR" dirty="0"/>
              <a:t>0</a:t>
            </a:r>
            <a:r>
              <a:rPr lang="ko-KR" altLang="en-US" dirty="0"/>
              <a:t>인 지점이다</a:t>
            </a:r>
            <a:r>
              <a:rPr lang="en-US" altLang="ko-KR" dirty="0"/>
              <a:t>. -&gt; </a:t>
            </a:r>
            <a:r>
              <a:rPr lang="ko-KR" altLang="en-US" dirty="0"/>
              <a:t>최소분석을 찾을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(</a:t>
            </a:r>
            <a:r>
              <a:rPr lang="ko-KR" altLang="en-US" dirty="0"/>
              <a:t>미분이 </a:t>
            </a:r>
            <a:r>
              <a:rPr lang="en-US" altLang="ko-KR" dirty="0"/>
              <a:t>0</a:t>
            </a:r>
            <a:r>
              <a:rPr lang="ko-KR" altLang="en-US" dirty="0"/>
              <a:t>인 모든 지점 중 함수가 가장 낮은 값을 갖는 지점이다</a:t>
            </a:r>
            <a:r>
              <a:rPr lang="en-US" altLang="ko-KR" dirty="0"/>
              <a:t>.)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72704-B1EC-47D5-A550-E04176E4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6" y="5091328"/>
            <a:ext cx="5065078" cy="8739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F2C2D5-C7A7-4A20-8133-E7EFDF5BE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86" y="5862070"/>
            <a:ext cx="3161883" cy="4927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F32169F-8C27-4F20-BD81-F3956289A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741" y="2256972"/>
            <a:ext cx="3705803" cy="3922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2F4A25A-DA1D-4749-AD1A-7DEF5E402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741" y="2573894"/>
            <a:ext cx="4179169" cy="29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Gradient-based optimization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376187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14" name="내용 개체 틀 4">
            <a:extLst>
              <a:ext uri="{FF2B5EF4-FFF2-40B4-BE49-F238E27FC236}">
                <a16:creationId xmlns:a16="http://schemas.microsoft.com/office/drawing/2014/main" id="{0F554396-265F-4658-B923-D94BED12D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07" y="1279570"/>
            <a:ext cx="4148635" cy="2158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BB7691-FC34-4132-9883-0374B112EC99}"/>
              </a:ext>
            </a:extLst>
          </p:cNvPr>
          <p:cNvSpPr txBox="1"/>
          <p:nvPr/>
        </p:nvSpPr>
        <p:spPr>
          <a:xfrm>
            <a:off x="376187" y="1767328"/>
            <a:ext cx="36795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layer</a:t>
            </a:r>
            <a:r>
              <a:rPr lang="ko-KR" altLang="en-US" dirty="0"/>
              <a:t>의 가중치이다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&lt;Training loop&gt;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true target y</a:t>
            </a:r>
            <a:r>
              <a:rPr lang="ko-KR" altLang="en-US" dirty="0"/>
              <a:t>를 설정한다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네트워크를 실행시켜 </a:t>
            </a:r>
            <a:r>
              <a:rPr lang="en-US" altLang="ko-KR" dirty="0"/>
              <a:t>Prediction y’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en-US" altLang="ko-KR" dirty="0"/>
              <a:t>y’ </a:t>
            </a:r>
            <a:r>
              <a:rPr lang="ko-KR" altLang="en-US" dirty="0"/>
              <a:t>사이의 손실을 계산한다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네트워크의 매개변수와 관련하여 </a:t>
            </a:r>
            <a:r>
              <a:rPr lang="en-US" altLang="ko-KR" dirty="0"/>
              <a:t>loss</a:t>
            </a:r>
            <a:r>
              <a:rPr lang="ko-KR" altLang="en-US" dirty="0"/>
              <a:t>에 대한 기울기를 구한다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매개변수를 기울기와 반대방향으로 약간 이동한다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=&gt; Mini-batch-SGD(</a:t>
            </a:r>
            <a:r>
              <a:rPr lang="en-US" altLang="ko-KR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stochastic gradient descent)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B5402C-0FA3-4402-A4E7-27EDE38F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778" y="3520759"/>
            <a:ext cx="5505371" cy="289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52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Backpropagation algorithm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376187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B7691-FC34-4132-9883-0374B112EC99}"/>
              </a:ext>
            </a:extLst>
          </p:cNvPr>
          <p:cNvSpPr txBox="1"/>
          <p:nvPr/>
        </p:nvSpPr>
        <p:spPr>
          <a:xfrm>
            <a:off x="376187" y="1767328"/>
            <a:ext cx="11539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가중치 행렬 </a:t>
            </a:r>
            <a:r>
              <a:rPr lang="en-US" altLang="ko-KR" dirty="0"/>
              <a:t>: W1,W2,W3 ,Tensor </a:t>
            </a:r>
            <a:r>
              <a:rPr lang="ko-KR" altLang="en-US" dirty="0"/>
              <a:t>연산 </a:t>
            </a:r>
            <a:r>
              <a:rPr lang="en-US" altLang="ko-KR" dirty="0" err="1"/>
              <a:t>a,b,c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구성된 네트워크 </a:t>
            </a:r>
            <a:r>
              <a:rPr lang="en-US" altLang="ko-KR" dirty="0"/>
              <a:t>f</a:t>
            </a:r>
          </a:p>
          <a:p>
            <a:r>
              <a:rPr lang="pl-PL" altLang="ko-KR" sz="1800" b="0" i="0" u="none" strike="noStrike" baseline="0" dirty="0">
                <a:solidFill>
                  <a:srgbClr val="262626"/>
                </a:solidFill>
                <a:latin typeface="Courier"/>
              </a:rPr>
              <a:t>f(W1, W2, W3) = a(W1, b(W2, c(W3)))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chain rule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: </a:t>
            </a:r>
            <a:r>
              <a:rPr lang="en-US" altLang="ko-KR" sz="1800" b="0" i="0" u="none" strike="noStrike" baseline="0" dirty="0">
                <a:solidFill>
                  <a:srgbClr val="262626"/>
                </a:solidFill>
                <a:latin typeface="Courier"/>
              </a:rPr>
              <a:t>f(g(x)) = f'(g(x)) * g'(x)</a:t>
            </a:r>
            <a:endParaRPr lang="en-US" altLang="ko-K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Backpropagation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역방향 모드 미분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</a:t>
            </a:r>
            <a:r>
              <a:rPr lang="en-US" altLang="ko-KR" dirty="0"/>
              <a:t>loss </a:t>
            </a:r>
            <a:r>
              <a:rPr lang="ko-KR" altLang="en-US" dirty="0"/>
              <a:t>값으로 시작하여 상위 계층에서 하단 계층으로 역으로 작동하여 </a:t>
            </a:r>
            <a:endParaRPr lang="en-US" altLang="ko-KR" dirty="0"/>
          </a:p>
          <a:p>
            <a:r>
              <a:rPr lang="en-US" altLang="ko-KR" dirty="0"/>
              <a:t>loss</a:t>
            </a:r>
            <a:r>
              <a:rPr lang="ko-KR" altLang="en-US" dirty="0"/>
              <a:t>값에 포함된 매개변수의 기여도를 계산하다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251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u="none" strike="noStrike" baseline="0" dirty="0">
                <a:latin typeface="+mj-lt"/>
              </a:rPr>
              <a:t>최종 정리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376187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D51AA1-8BD2-434A-873C-0DB74992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39" y="1219315"/>
            <a:ext cx="8159836" cy="19018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28BAD5-CA38-4659-B57B-9A87049B2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60" y="2834710"/>
            <a:ext cx="7967080" cy="12207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2B6A1C-DBC5-4A1F-A5E4-8E1FB32AB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79" y="4188848"/>
            <a:ext cx="5191453" cy="11822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4A540DE-BF7F-422C-BAED-C51AE4FBF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62" y="5493916"/>
            <a:ext cx="7593103" cy="7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469CDC-8412-4180-AAE8-CB2B3F00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ko-KR" altLang="en-US" sz="3600" dirty="0"/>
              <a:t>목차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F43D0-3217-4B39-A03B-E0024ED0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514350" marR="0" indent="-514350" fontAlgn="base" latinLnBrk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ko-KR" altLang="en-US" sz="2000" u="none" strike="noStrike" baseline="0" dirty="0">
                <a:latin typeface="+mj-lt"/>
              </a:rPr>
              <a:t>신경망의 단계</a:t>
            </a:r>
            <a:endParaRPr lang="en-US" altLang="ko-KR" sz="2000" u="none" strike="noStrike" baseline="0" dirty="0">
              <a:latin typeface="+mj-lt"/>
            </a:endParaRPr>
          </a:p>
          <a:p>
            <a:pPr marL="514350" marR="0" indent="-514350" fontAlgn="base" latinLnBrk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ko-KR" altLang="en-US" sz="2000" dirty="0">
                <a:latin typeface="+mj-lt"/>
              </a:rPr>
              <a:t>데이터표현</a:t>
            </a:r>
            <a:r>
              <a:rPr lang="en-US" altLang="ko-KR" sz="2000" dirty="0">
                <a:latin typeface="+mj-lt"/>
              </a:rPr>
              <a:t>, Tensor</a:t>
            </a:r>
            <a:r>
              <a:rPr lang="ko-KR" altLang="en-US" sz="2000" dirty="0">
                <a:latin typeface="+mj-lt"/>
              </a:rPr>
              <a:t>란 무엇인가</a:t>
            </a:r>
            <a:r>
              <a:rPr lang="en-US" altLang="ko-KR" sz="2000" dirty="0">
                <a:latin typeface="+mj-lt"/>
              </a:rPr>
              <a:t>?</a:t>
            </a:r>
          </a:p>
          <a:p>
            <a:pPr marL="514350" marR="0" indent="-514350" fontAlgn="base" latinLnBrk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altLang="ko-KR" sz="2000" u="none" strike="noStrike" baseline="0" dirty="0">
                <a:latin typeface="+mj-lt"/>
              </a:rPr>
              <a:t>Tensor</a:t>
            </a:r>
            <a:r>
              <a:rPr lang="ko-KR" altLang="en-US" sz="2000" u="none" strike="noStrike" baseline="0" dirty="0">
                <a:latin typeface="+mj-lt"/>
              </a:rPr>
              <a:t>의 주요 속성</a:t>
            </a:r>
            <a:endParaRPr lang="en-US" altLang="ko-KR" sz="2000" u="none" strike="noStrike" baseline="0" dirty="0">
              <a:latin typeface="+mj-lt"/>
            </a:endParaRPr>
          </a:p>
          <a:p>
            <a:pPr marL="514350" marR="0" indent="-514350" fontAlgn="base" latinLnBrk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altLang="ko-KR" sz="2000" dirty="0" err="1">
                <a:latin typeface="+mj-lt"/>
              </a:rPr>
              <a:t>Numpy</a:t>
            </a:r>
            <a:r>
              <a:rPr lang="ko-KR" altLang="en-US" sz="2000" dirty="0">
                <a:latin typeface="+mj-lt"/>
              </a:rPr>
              <a:t>에서 </a:t>
            </a:r>
            <a:r>
              <a:rPr lang="en-US" altLang="ko-KR" sz="2000" dirty="0">
                <a:latin typeface="+mj-lt"/>
              </a:rPr>
              <a:t>Tensor</a:t>
            </a:r>
            <a:r>
              <a:rPr lang="ko-KR" altLang="en-US" sz="2000" dirty="0">
                <a:latin typeface="+mj-lt"/>
              </a:rPr>
              <a:t>의</a:t>
            </a:r>
            <a:r>
              <a:rPr lang="ko-KR" altLang="en-US" sz="2000" u="none" strike="noStrike" baseline="0" dirty="0">
                <a:latin typeface="+mj-lt"/>
              </a:rPr>
              <a:t> 조작</a:t>
            </a:r>
            <a:endParaRPr lang="en-US" altLang="ko-KR" sz="2000" u="none" strike="noStrike" baseline="0" dirty="0">
              <a:latin typeface="+mj-lt"/>
            </a:endParaRPr>
          </a:p>
          <a:p>
            <a:pPr marL="514350" marR="0" indent="-514350" fontAlgn="base" latinLnBrk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altLang="ko-KR" sz="2000" u="none" strike="noStrike" baseline="0" dirty="0">
                <a:latin typeface="+mj-lt"/>
              </a:rPr>
              <a:t>Data Tensor</a:t>
            </a:r>
            <a:r>
              <a:rPr lang="ko-KR" altLang="en-US" sz="2000" u="none" strike="noStrike" baseline="0" dirty="0">
                <a:latin typeface="+mj-lt"/>
              </a:rPr>
              <a:t>의 실제 예</a:t>
            </a:r>
            <a:endParaRPr lang="en-US" altLang="ko-KR" sz="2000" u="none" strike="noStrike" baseline="0" dirty="0">
              <a:latin typeface="+mj-lt"/>
            </a:endParaRPr>
          </a:p>
          <a:p>
            <a:pPr marL="514350" marR="0" indent="-514350" fontAlgn="base" latinLnBrk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altLang="ko-KR" sz="2000" dirty="0">
                <a:latin typeface="+mj-lt"/>
              </a:rPr>
              <a:t>Tensor</a:t>
            </a:r>
            <a:r>
              <a:rPr lang="ko-KR" altLang="en-US" sz="2000" dirty="0">
                <a:latin typeface="+mj-lt"/>
              </a:rPr>
              <a:t> 연산</a:t>
            </a:r>
            <a:endParaRPr lang="en-US" altLang="ko-KR" sz="2000" dirty="0">
              <a:latin typeface="+mj-lt"/>
            </a:endParaRPr>
          </a:p>
          <a:p>
            <a:pPr marL="514350" marR="0" indent="-514350" fontAlgn="base" latinLnBrk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altLang="ko-KR" sz="2000" dirty="0"/>
              <a:t>Gradient-based optimization</a:t>
            </a:r>
            <a:endParaRPr lang="ko-KR" altLang="en-US" sz="2000" dirty="0"/>
          </a:p>
          <a:p>
            <a:pPr marL="514350" marR="0" indent="-514350" fontAlgn="base" latinLnBrk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ko-KR" altLang="en-US" sz="2000" u="none" strike="noStrike" baseline="0" dirty="0">
                <a:latin typeface="+mj-lt"/>
              </a:rPr>
              <a:t>최종 정리</a:t>
            </a:r>
            <a:endParaRPr lang="en-US" altLang="ko-KR" sz="2000" u="none" strike="noStrike" baseline="0" dirty="0">
              <a:latin typeface="+mj-lt"/>
            </a:endParaRPr>
          </a:p>
          <a:p>
            <a:pPr marL="514350" marR="0" indent="-514350" fontAlgn="base" latinLnBrk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ko-KR" altLang="en-US" sz="2000" u="none" strike="noStrike" baseline="0" dirty="0">
                <a:latin typeface="+mj-lt"/>
              </a:rPr>
              <a:t>단원요약</a:t>
            </a:r>
            <a:endParaRPr lang="en-US" altLang="ko-KR" sz="2000" u="none" strike="noStrike" baseline="0" dirty="0">
              <a:latin typeface="+mj-lt"/>
            </a:endParaRPr>
          </a:p>
          <a:p>
            <a:pPr marL="514350" marR="0" indent="-514350" fontAlgn="base" latinLnBrk="0"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en-US" altLang="ko-KR" sz="2000" u="none" strike="noStrike" baseline="0" dirty="0">
              <a:latin typeface="+mj-lt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28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단원 요약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376187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A4CE9-396C-4A8E-BCD8-CF4EBC84C92B}"/>
              </a:ext>
            </a:extLst>
          </p:cNvPr>
          <p:cNvSpPr txBox="1"/>
          <p:nvPr/>
        </p:nvSpPr>
        <p:spPr>
          <a:xfrm>
            <a:off x="838200" y="1567832"/>
            <a:ext cx="106489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학습은 주어진 학습 데이터 샘플 세트와 해당 대상에 대한 손실함수를 최소화하는 모델 매개변수의 조합을 찾는 것을 의미한다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학습은 데이터 샘플과 대상의 무작위 배치를 그리고 배치의 손실과 관련해 네트워크 매개 변수의 기울기를 계산하여 발생한다</a:t>
            </a:r>
            <a:r>
              <a:rPr lang="en-US" altLang="ko-KR" dirty="0"/>
              <a:t>. </a:t>
            </a:r>
            <a:r>
              <a:rPr lang="ko-KR" altLang="en-US" dirty="0"/>
              <a:t>그런 다음 네트워크 매개 변수가 기울기와 반대 방향으로 약간 이동한다</a:t>
            </a:r>
            <a:r>
              <a:rPr lang="en-US" altLang="ko-KR" dirty="0"/>
              <a:t>. ( </a:t>
            </a:r>
            <a:r>
              <a:rPr lang="ko-KR" altLang="en-US" dirty="0"/>
              <a:t>이동의 크기는 </a:t>
            </a:r>
            <a:r>
              <a:rPr lang="ko-KR" altLang="en-US" dirty="0" err="1"/>
              <a:t>학습률에</a:t>
            </a:r>
            <a:r>
              <a:rPr lang="ko-KR" altLang="en-US" dirty="0"/>
              <a:t> 의해 정의된다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신경망이 미분 할 수 있는 </a:t>
            </a:r>
            <a:r>
              <a:rPr lang="en-US" altLang="ko-KR" dirty="0"/>
              <a:t>Tensor</a:t>
            </a:r>
            <a:r>
              <a:rPr lang="ko-KR" altLang="en-US" dirty="0"/>
              <a:t>연산의 </a:t>
            </a:r>
            <a:r>
              <a:rPr lang="en-US" altLang="ko-KR" dirty="0"/>
              <a:t>chain</a:t>
            </a:r>
            <a:r>
              <a:rPr lang="ko-KR" altLang="en-US" dirty="0"/>
              <a:t>이라는 사실에 의해 전체 학습 과정이 </a:t>
            </a:r>
            <a:r>
              <a:rPr lang="ko-KR" altLang="en-US" dirty="0" err="1"/>
              <a:t>가능해졌고</a:t>
            </a:r>
            <a:r>
              <a:rPr lang="ko-KR" altLang="en-US" dirty="0"/>
              <a:t> 따라서 파생의 사슬 규칙을 적용하여 현재 매개 변수와 현재 데이터 배치를 </a:t>
            </a:r>
            <a:r>
              <a:rPr lang="ko-KR" altLang="en-US" dirty="0" err="1"/>
              <a:t>맵핑하는</a:t>
            </a:r>
            <a:r>
              <a:rPr lang="ko-KR" altLang="en-US" dirty="0"/>
              <a:t> 기울기 함수를 찾을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손실은 훈련 중에 최소화 하려는 양이므로 해결하려는 작업의 성공 정도를 나타내야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최적화 함수는 손실의 기울기가 매개변수를 업데이트 하는데 사용되는 정확한 방법을 지정한다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en-US" altLang="ko-KR" dirty="0" err="1"/>
              <a:t>RMSProp</a:t>
            </a:r>
            <a:r>
              <a:rPr lang="en-US" altLang="ko-KR" dirty="0"/>
              <a:t>, SGD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9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8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E8960B-3B04-49A1-9461-362FFC36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 u="none" strike="noStrike" baseline="0" dirty="0">
                <a:latin typeface="+mj-lt"/>
              </a:rPr>
              <a:t>신경망의 단계</a:t>
            </a:r>
            <a:endParaRPr lang="ko-KR" altLang="en-US" sz="3600" dirty="0"/>
          </a:p>
        </p:txBody>
      </p:sp>
      <p:sp>
        <p:nvSpPr>
          <p:cNvPr id="44" name="Freeform: Shape 30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38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5F38E-97FA-44B1-A18B-325865EA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/>
              <a:t>데이터 로드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학습 데이터</a:t>
            </a:r>
            <a:r>
              <a:rPr lang="en-US" altLang="ko-KR" sz="2000" dirty="0"/>
              <a:t> </a:t>
            </a:r>
            <a:r>
              <a:rPr lang="ko-KR" altLang="en-US" sz="2000" dirty="0"/>
              <a:t>및 테스트 데이터 확인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네트워크 </a:t>
            </a:r>
            <a:r>
              <a:rPr lang="ko-KR" altLang="en-US" sz="2000" dirty="0" err="1"/>
              <a:t>아키텍쳐</a:t>
            </a:r>
            <a:r>
              <a:rPr lang="ko-KR" altLang="en-US" sz="2000" dirty="0"/>
              <a:t> 설정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데이터 컴파일 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데이터 </a:t>
            </a:r>
            <a:r>
              <a:rPr lang="ko-KR" altLang="en-US" sz="2000" dirty="0" err="1"/>
              <a:t>전처리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라벨 준비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네트워크 훈련</a:t>
            </a:r>
          </a:p>
        </p:txBody>
      </p:sp>
    </p:spTree>
    <p:extLst>
      <p:ext uri="{BB962C8B-B14F-4D97-AF65-F5344CB8AC3E}">
        <p14:creationId xmlns:p14="http://schemas.microsoft.com/office/powerpoint/2010/main" val="80629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신경망의 단계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376187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4D0892-FC09-409F-8F40-FDD77D8E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3" y="1617213"/>
            <a:ext cx="6248400" cy="981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966265-9121-42EB-801F-78AF23EDB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2" y="2721143"/>
            <a:ext cx="4146097" cy="32028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ED0D524-2B51-4840-B9B3-71430C747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566" y="3818472"/>
            <a:ext cx="6333434" cy="1215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CDB7D9-B796-4E69-8A8A-836CD3374843}"/>
              </a:ext>
            </a:extLst>
          </p:cNvPr>
          <p:cNvSpPr txBox="1"/>
          <p:nvPr/>
        </p:nvSpPr>
        <p:spPr>
          <a:xfrm>
            <a:off x="5986945" y="3263713"/>
            <a:ext cx="547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손으로 쓴 </a:t>
            </a:r>
            <a:r>
              <a:rPr lang="en-US" altLang="ko-KR" dirty="0"/>
              <a:t>10</a:t>
            </a:r>
            <a:r>
              <a:rPr lang="ko-KR" altLang="en-US" dirty="0"/>
              <a:t>자리</a:t>
            </a:r>
            <a:r>
              <a:rPr lang="en-US" altLang="ko-KR" dirty="0"/>
              <a:t>(28 X 28 </a:t>
            </a:r>
            <a:r>
              <a:rPr lang="ko-KR" altLang="en-US" dirty="0"/>
              <a:t>픽셀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err="1"/>
              <a:t>회색조</a:t>
            </a:r>
            <a:r>
              <a:rPr lang="ko-KR" altLang="en-US" dirty="0"/>
              <a:t> 이미지를 </a:t>
            </a:r>
            <a:r>
              <a:rPr lang="en-US" altLang="ko-KR" dirty="0"/>
              <a:t>10</a:t>
            </a:r>
            <a:r>
              <a:rPr lang="ko-KR" altLang="en-US" dirty="0"/>
              <a:t>개 범주</a:t>
            </a:r>
            <a:r>
              <a:rPr lang="en-US" altLang="ko-KR" dirty="0"/>
              <a:t>(0~9)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분류하는 작업</a:t>
            </a:r>
          </a:p>
        </p:txBody>
      </p:sp>
    </p:spTree>
    <p:extLst>
      <p:ext uri="{BB962C8B-B14F-4D97-AF65-F5344CB8AC3E}">
        <p14:creationId xmlns:p14="http://schemas.microsoft.com/office/powerpoint/2010/main" val="137112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신경망의 단계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376187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0F0A26-AAC1-438D-A3C7-97C764AD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0963"/>
            <a:ext cx="6711664" cy="1542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1C7E3-9471-4809-BB0D-DBF66689DBCC}"/>
              </a:ext>
            </a:extLst>
          </p:cNvPr>
          <p:cNvSpPr txBox="1"/>
          <p:nvPr/>
        </p:nvSpPr>
        <p:spPr>
          <a:xfrm>
            <a:off x="755374" y="3302560"/>
            <a:ext cx="7782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0" u="none" strike="noStrike" baseline="0" dirty="0">
                <a:solidFill>
                  <a:srgbClr val="262626"/>
                </a:solidFill>
                <a:latin typeface="NewBaskerville-Italic"/>
              </a:rPr>
              <a:t>&lt;</a:t>
            </a:r>
            <a:r>
              <a:rPr lang="ko-KR" altLang="en-US" sz="1800" b="0" u="none" strike="noStrike" baseline="0" dirty="0">
                <a:solidFill>
                  <a:srgbClr val="262626"/>
                </a:solidFill>
                <a:latin typeface="NewBaskerville-Italic"/>
              </a:rPr>
              <a:t>네트워크 구축을 위해 필요한 것</a:t>
            </a:r>
            <a:r>
              <a:rPr lang="en-US" altLang="ko-KR" sz="1800" b="0" u="none" strike="noStrike" baseline="0" dirty="0">
                <a:solidFill>
                  <a:srgbClr val="262626"/>
                </a:solidFill>
                <a:latin typeface="NewBaskerville-Italic"/>
              </a:rPr>
              <a:t>&gt;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0" u="none" strike="noStrike" baseline="0" dirty="0">
                <a:solidFill>
                  <a:srgbClr val="262626"/>
                </a:solidFill>
                <a:latin typeface="NewBaskerville-Italic"/>
              </a:rPr>
              <a:t> loss function : </a:t>
            </a:r>
            <a:r>
              <a:rPr lang="ko-KR" altLang="en-US" sz="1800" b="0" u="none" strike="noStrike" baseline="0" dirty="0">
                <a:solidFill>
                  <a:srgbClr val="262626"/>
                </a:solidFill>
                <a:latin typeface="NewBaskerville-Italic"/>
              </a:rPr>
              <a:t>네트워크가</a:t>
            </a:r>
            <a:r>
              <a:rPr lang="en-US" altLang="ko-KR" sz="1800" b="0" u="none" strike="noStrike" baseline="0" dirty="0">
                <a:solidFill>
                  <a:srgbClr val="262626"/>
                </a:solidFill>
                <a:latin typeface="NewBaskerville-Italic"/>
              </a:rPr>
              <a:t> </a:t>
            </a:r>
            <a:r>
              <a:rPr lang="ko-KR" altLang="en-US" sz="1800" b="0" u="none" strike="noStrike" baseline="0" dirty="0">
                <a:solidFill>
                  <a:srgbClr val="262626"/>
                </a:solidFill>
                <a:latin typeface="NewBaskerville-Italic"/>
              </a:rPr>
              <a:t>훈련데이터에 대한 성능을 측정할 수 있는 방법</a:t>
            </a:r>
            <a:endParaRPr lang="en-US" altLang="ko-KR" sz="1800" b="0" u="none" strike="noStrike" baseline="0" dirty="0">
              <a:solidFill>
                <a:srgbClr val="262626"/>
              </a:solidFill>
              <a:latin typeface="NewBaskerville-Itali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b="0" u="none" strike="noStrike" baseline="0" dirty="0">
                <a:solidFill>
                  <a:srgbClr val="262626"/>
                </a:solidFill>
                <a:latin typeface="NewBaskerville-Italic"/>
              </a:rPr>
              <a:t>Optimizer </a:t>
            </a:r>
            <a:r>
              <a:rPr lang="en-US" altLang="ko-KR" dirty="0">
                <a:solidFill>
                  <a:srgbClr val="262626"/>
                </a:solidFill>
                <a:latin typeface="NewBaskerville-Italic"/>
              </a:rPr>
              <a:t>:</a:t>
            </a:r>
            <a:r>
              <a:rPr lang="ko-KR" altLang="en-US" dirty="0">
                <a:solidFill>
                  <a:srgbClr val="262626"/>
                </a:solidFill>
                <a:latin typeface="NewBaskerville-Italic"/>
              </a:rPr>
              <a:t> 네트워크가 보는 데이터와 </a:t>
            </a:r>
            <a:r>
              <a:rPr lang="en-US" altLang="ko-KR" dirty="0">
                <a:solidFill>
                  <a:srgbClr val="262626"/>
                </a:solidFill>
                <a:latin typeface="NewBaskerville-Italic"/>
              </a:rPr>
              <a:t>loss function</a:t>
            </a:r>
            <a:r>
              <a:rPr lang="ko-KR" altLang="en-US" dirty="0">
                <a:solidFill>
                  <a:srgbClr val="262626"/>
                </a:solidFill>
                <a:latin typeface="NewBaskerville-Italic"/>
              </a:rPr>
              <a:t>을</a:t>
            </a:r>
            <a:r>
              <a:rPr lang="en-US" altLang="ko-KR" dirty="0">
                <a:solidFill>
                  <a:srgbClr val="262626"/>
                </a:solidFill>
                <a:latin typeface="NewBaskerville-Italic"/>
              </a:rPr>
              <a:t> </a:t>
            </a:r>
            <a:r>
              <a:rPr lang="ko-KR" altLang="en-US" dirty="0">
                <a:solidFill>
                  <a:srgbClr val="262626"/>
                </a:solidFill>
                <a:latin typeface="NewBaskerville-Italic"/>
              </a:rPr>
              <a:t>기반으로 자체적으로 업데이트하는 것이다</a:t>
            </a:r>
            <a:r>
              <a:rPr lang="en-US" altLang="ko-KR" dirty="0">
                <a:solidFill>
                  <a:srgbClr val="262626"/>
                </a:solidFill>
                <a:latin typeface="NewBaskerville-Italic"/>
              </a:rPr>
              <a:t>.</a:t>
            </a:r>
            <a:endParaRPr lang="en-US" altLang="ko-KR" sz="1800" b="0" u="none" strike="noStrike" baseline="0" dirty="0">
              <a:solidFill>
                <a:srgbClr val="262626"/>
              </a:solidFill>
              <a:latin typeface="NewBaskerville-Itali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u="none" strike="noStrike" baseline="0" dirty="0">
                <a:solidFill>
                  <a:srgbClr val="262626"/>
                </a:solidFill>
                <a:latin typeface="NewBaskerville-Roman"/>
              </a:rPr>
              <a:t>교육 및 테스트 중에 모니터링 할 측정 항목 </a:t>
            </a:r>
            <a:endParaRPr lang="en-US" altLang="ko-KR" sz="1800" b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ko-KR" altLang="en-US" dirty="0">
                <a:solidFill>
                  <a:srgbClr val="262626"/>
                </a:solidFill>
                <a:latin typeface="NewBaskerville-Roman"/>
              </a:rPr>
              <a:t>여기서는</a:t>
            </a:r>
            <a:r>
              <a:rPr lang="en-US" altLang="ko-KR" sz="1800" b="0" u="none" strike="noStrike" baseline="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ko-KR" altLang="en-US" sz="1800" b="0" u="none" strike="noStrike" baseline="0" dirty="0">
                <a:solidFill>
                  <a:srgbClr val="262626"/>
                </a:solidFill>
                <a:latin typeface="NewBaskerville-Roman"/>
              </a:rPr>
              <a:t>정확도</a:t>
            </a:r>
            <a:r>
              <a:rPr lang="en-US" altLang="ko-KR" sz="1800" b="0" u="none" strike="noStrike" baseline="0" dirty="0">
                <a:solidFill>
                  <a:srgbClr val="262626"/>
                </a:solidFill>
                <a:latin typeface="NewBaskerville-Roman"/>
              </a:rPr>
              <a:t>(</a:t>
            </a:r>
            <a:r>
              <a:rPr lang="ko-KR" altLang="en-US" sz="1800" b="0" u="none" strike="noStrike" baseline="0" dirty="0">
                <a:solidFill>
                  <a:srgbClr val="262626"/>
                </a:solidFill>
                <a:latin typeface="NewBaskerville-Roman"/>
              </a:rPr>
              <a:t>올바르게 분류 된 이미지의 일부</a:t>
            </a:r>
            <a:r>
              <a:rPr lang="en-US" altLang="ko-KR" sz="1800" b="0" u="none" strike="noStrike" baseline="0" dirty="0">
                <a:solidFill>
                  <a:srgbClr val="262626"/>
                </a:solidFill>
                <a:latin typeface="NewBaskerville-Roman"/>
              </a:rPr>
              <a:t>)</a:t>
            </a:r>
            <a:r>
              <a:rPr lang="ko-KR" altLang="en-US" sz="1800" b="0" u="none" strike="noStrike" baseline="0" dirty="0">
                <a:solidFill>
                  <a:srgbClr val="262626"/>
                </a:solidFill>
                <a:latin typeface="NewBaskerville-Roman"/>
              </a:rPr>
              <a:t>만 사용한다</a:t>
            </a:r>
            <a:r>
              <a:rPr lang="en-US" altLang="ko-KR" sz="1800" b="0" u="none" strike="noStrike" baseline="0" dirty="0">
                <a:solidFill>
                  <a:srgbClr val="262626"/>
                </a:solidFill>
                <a:latin typeface="NewBaskerville-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92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신경망의 단계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376187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DB5629-9B0B-4147-9B6C-D3F7275BD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421"/>
          <a:stretch/>
        </p:blipFill>
        <p:spPr>
          <a:xfrm>
            <a:off x="838200" y="1277814"/>
            <a:ext cx="8353567" cy="124892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D12853-8987-49E2-9613-9B26E2B2D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68"/>
          <a:stretch/>
        </p:blipFill>
        <p:spPr>
          <a:xfrm>
            <a:off x="757980" y="2893394"/>
            <a:ext cx="8215424" cy="152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신경망의 단계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376187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BFAA34-2E11-447A-BAD1-9B7C6B07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97" y="1566300"/>
            <a:ext cx="6181725" cy="1009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88958C-1A0E-4539-948A-C3E461E02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72" y="3068480"/>
            <a:ext cx="6267450" cy="942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0BAE1B-18DE-40D7-BB18-84408F3C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72" y="4423888"/>
            <a:ext cx="6233437" cy="6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9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E5C2D96-BBF0-44E4-BAAC-5D66910D49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데이터표현</a:t>
            </a:r>
            <a:r>
              <a:rPr lang="en-US" altLang="ko-KR" dirty="0"/>
              <a:t>, Tensor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D601A1-7AC5-4F72-B3AB-5C2EA98CB9FB}"/>
              </a:ext>
            </a:extLst>
          </p:cNvPr>
          <p:cNvSpPr txBox="1">
            <a:spLocks/>
          </p:cNvSpPr>
          <p:nvPr/>
        </p:nvSpPr>
        <p:spPr>
          <a:xfrm>
            <a:off x="376187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머신러닝</a:t>
            </a:r>
            <a:r>
              <a:rPr lang="ko-KR" altLang="en-US" dirty="0"/>
              <a:t> 시스템의 기본 데이터 구조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임의의 차원 수에 대한 데이터의 배열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graphicFrame>
        <p:nvGraphicFramePr>
          <p:cNvPr id="21" name="표 22">
            <a:extLst>
              <a:ext uri="{FF2B5EF4-FFF2-40B4-BE49-F238E27FC236}">
                <a16:creationId xmlns:a16="http://schemas.microsoft.com/office/drawing/2014/main" id="{ED1DE2C4-1465-4975-8F70-1A757830C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73600"/>
              </p:ext>
            </p:extLst>
          </p:nvPr>
        </p:nvGraphicFramePr>
        <p:xfrm>
          <a:off x="1214325" y="3095626"/>
          <a:ext cx="2880006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441">
                  <a:extLst>
                    <a:ext uri="{9D8B030D-6E8A-4147-A177-3AD203B41FA5}">
                      <a16:colId xmlns:a16="http://schemas.microsoft.com/office/drawing/2014/main" val="2407875317"/>
                    </a:ext>
                  </a:extLst>
                </a:gridCol>
                <a:gridCol w="1868565">
                  <a:extLst>
                    <a:ext uri="{9D8B030D-6E8A-4147-A177-3AD203B41FA5}">
                      <a16:colId xmlns:a16="http://schemas.microsoft.com/office/drawing/2014/main" val="3382512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6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Vector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Matric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664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Tensor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513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Tensor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8497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Tensor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776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 Tensor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545161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9E9F1780-4C73-4251-9C83-4DFC8018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26624"/>
            <a:ext cx="5077843" cy="34910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85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1570</Words>
  <Application>Microsoft Office PowerPoint</Application>
  <PresentationFormat>와이드스크린</PresentationFormat>
  <Paragraphs>279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Courier</vt:lpstr>
      <vt:lpstr>NewBaskerville-Italic</vt:lpstr>
      <vt:lpstr>NewBaskerville-Roman</vt:lpstr>
      <vt:lpstr>맑은 고딕</vt:lpstr>
      <vt:lpstr>Arial</vt:lpstr>
      <vt:lpstr>Symbol</vt:lpstr>
      <vt:lpstr>Office 테마</vt:lpstr>
      <vt:lpstr>PowerPoint 프레젠테이션</vt:lpstr>
      <vt:lpstr>목표</vt:lpstr>
      <vt:lpstr>목차</vt:lpstr>
      <vt:lpstr>신경망의 단계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김다연</dc:creator>
  <cp:lastModifiedBy>김다연</cp:lastModifiedBy>
  <cp:revision>58</cp:revision>
  <dcterms:created xsi:type="dcterms:W3CDTF">2020-12-16T03:10:19Z</dcterms:created>
  <dcterms:modified xsi:type="dcterms:W3CDTF">2020-12-16T05:59:49Z</dcterms:modified>
</cp:coreProperties>
</file>