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7" r:id="rId4"/>
    <p:sldId id="259" r:id="rId5"/>
    <p:sldId id="258" r:id="rId6"/>
    <p:sldId id="283" r:id="rId7"/>
    <p:sldId id="284" r:id="rId8"/>
    <p:sldId id="261" r:id="rId9"/>
    <p:sldId id="263" r:id="rId10"/>
    <p:sldId id="264" r:id="rId11"/>
    <p:sldId id="268" r:id="rId12"/>
    <p:sldId id="269" r:id="rId13"/>
    <p:sldId id="270" r:id="rId14"/>
    <p:sldId id="265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66" r:id="rId24"/>
    <p:sldId id="279" r:id="rId25"/>
    <p:sldId id="289" r:id="rId26"/>
    <p:sldId id="280" r:id="rId27"/>
    <p:sldId id="281" r:id="rId28"/>
    <p:sldId id="290" r:id="rId29"/>
    <p:sldId id="26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0743B-1760-4A6D-A515-A8865FF9730F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1BC76-4B15-49A5-96D3-D4A4D6295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58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C5579-1C9D-499E-BD1D-C97884A64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28BF5F-9656-45F9-AA9C-B27761D0E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CAB00-B024-48FB-A8BE-FB789C1B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A7-72CF-4518-BFE0-B2FDF231AF63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407D0-A4DB-46A9-912D-8F386E5D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4DE40-F7E6-4DB1-8754-65424F36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6C6-BE7B-413A-81D0-21077759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8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82DA0-73E6-4CA8-A03D-01FA2E3E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BDD95-5F10-4574-A0DF-E2DB51B5C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0EE29-72EF-4F29-91CE-FB7EB7CE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A7-72CF-4518-BFE0-B2FDF231AF63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D6775-6354-42BC-BA8D-DBE88575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0080F-E457-4DF7-B1EA-F7D86314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6C6-BE7B-413A-81D0-21077759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9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E557AC-0D2C-4008-9194-2C5CC978D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0E9EC7-7ABC-4F07-9D84-3C99C6952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3BEE2-C738-49C7-A1F9-D120554C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A7-72CF-4518-BFE0-B2FDF231AF63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87286-F744-4302-89AC-3EAC03E4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96511-0AEA-4F98-9C2F-127B2A7F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6C6-BE7B-413A-81D0-21077759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3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0D4C9-D57B-4971-95C6-02C0491A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350D3-0D19-4CF5-97A8-8549FF47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95368-A2C6-4D09-999C-51CBD63E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A7-72CF-4518-BFE0-B2FDF231AF63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AE85E-9F07-437B-9137-1F1427D3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2A6D20-850D-41EA-8051-DFA6A54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6C6-BE7B-413A-81D0-21077759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3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B1FD0-FDD9-4B93-808F-5D0B6455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59E5FA-D243-4ADE-90E7-1BBB56EFC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5E95E-41F2-428A-BA49-C0FB0286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A7-72CF-4518-BFE0-B2FDF231AF63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4123FB-201D-47BD-8B09-B06AA78F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B02C4-99FB-45F3-AA77-ED1D1C1D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6C6-BE7B-413A-81D0-21077759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1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60AD1-010D-421D-B2AA-9200B419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BDE21-894B-4ECE-B683-6E2B69997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958B91-F22B-4591-B0E6-5F97FC4FD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7F478-3A8D-4380-AABA-1338575D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A7-72CF-4518-BFE0-B2FDF231AF63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CA522-CDF7-44BC-BF0D-F6B2CB57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F162F8-AA8E-4F3F-B9BD-A081C5B9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6C6-BE7B-413A-81D0-21077759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5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ECAA7-930D-4181-BAF0-C1F134F4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FEA34F-0CBB-42F5-94E7-EA3B87295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014EEC-3BB2-442B-8EF8-C274CB958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EA8C0F-90EE-473F-8B53-97904F040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FC22C5-65E1-46B9-8CFA-3E7AB06C5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22AB97-9D05-42A7-B18C-EE44FDCE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A7-72CF-4518-BFE0-B2FDF231AF63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3EC793-C711-4452-994B-30A36C8F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7A653E-84EC-40C7-92EB-1DF2F1D4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6C6-BE7B-413A-81D0-21077759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18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8C600-F361-42E2-8E2E-56A98021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0B8138-BE21-49A4-91F4-DAD54697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A7-72CF-4518-BFE0-B2FDF231AF63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AA2C2A-A071-4242-8747-13DAD0E7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8E5A59-BF99-4C03-91E6-68867BFD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6C6-BE7B-413A-81D0-21077759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51652-0761-415F-94F3-D95B97CD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A7-72CF-4518-BFE0-B2FDF231AF63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A79C2-B594-46CF-9CE9-E66327B1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B6825F-2E23-4B19-9AA4-8AAE7005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6C6-BE7B-413A-81D0-21077759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97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24347-D3DE-4904-B1C2-DC49CF4B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C86F0-3713-4D61-ADD4-725C4472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F5E6D0-11CC-42F3-8C59-3D22F08CA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241ABE-914C-4397-BDCA-F01414FE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A7-72CF-4518-BFE0-B2FDF231AF63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DED231-6CD3-43EE-A460-BA1BD3B6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659AC3-C337-4DAD-8478-0E191F30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6C6-BE7B-413A-81D0-21077759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3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E1C7F-4530-4754-83D2-FAE50D62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4411BB-7F5B-4EC8-8878-4D565A58F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A9FED0-9C16-4A44-A952-B89860417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432337-272E-46FC-A3AB-78984105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A7-72CF-4518-BFE0-B2FDF231AF63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E3D4D-2F59-4486-850F-86BA964D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33EFF-E746-4CDC-B034-17A8CFA1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6C6-BE7B-413A-81D0-21077759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79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297427-3620-4387-8B34-C0A34CDE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C31C5-3A57-43B7-9645-8A486DCCE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BCB32-4356-42D7-96D2-21554882F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167A7-72CF-4518-BFE0-B2FDF231AF63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8570A-E41F-4A24-8497-C57B1D971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28BDB-8B32-4B8E-9389-36715B143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76C6-BE7B-413A-81D0-21077759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6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161E5-61D3-4ABC-81F9-A39502766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Ch1.What is deep learning?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A891E7-C048-4BFF-9CFD-BEF607770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Francois Chollet</a:t>
            </a:r>
          </a:p>
          <a:p>
            <a:r>
              <a:rPr lang="en-US" altLang="ko-KR" dirty="0"/>
              <a:t>Deep Learning with Python</a:t>
            </a:r>
          </a:p>
          <a:p>
            <a:r>
              <a:rPr lang="ko-KR" altLang="en-US" dirty="0"/>
              <a:t>발표자</a:t>
            </a:r>
            <a:r>
              <a:rPr lang="en-US" altLang="ko-KR" dirty="0"/>
              <a:t>: </a:t>
            </a:r>
            <a:r>
              <a:rPr lang="ko-KR" altLang="en-US" dirty="0"/>
              <a:t>김다연</a:t>
            </a:r>
          </a:p>
        </p:txBody>
      </p:sp>
    </p:spTree>
    <p:extLst>
      <p:ext uri="{BB962C8B-B14F-4D97-AF65-F5344CB8AC3E}">
        <p14:creationId xmlns:p14="http://schemas.microsoft.com/office/powerpoint/2010/main" val="311340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B8639-BC1B-475F-B9B6-AB264DD5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Deep Learning</a:t>
            </a:r>
            <a:endParaRPr lang="ko-KR" altLang="en-US" dirty="0">
              <a:latin typeface="+mn-lt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4D2BB8-B19D-47E9-8F9C-0AD007FE0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4" y="1428775"/>
            <a:ext cx="6030235" cy="20002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764755-C01B-4F02-B38D-67BA0E44A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208" y="3022333"/>
            <a:ext cx="6083004" cy="3874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600CD8-BE82-4AC2-BBAD-A8D6D4A6E5A0}"/>
              </a:ext>
            </a:extLst>
          </p:cNvPr>
          <p:cNvSpPr txBox="1"/>
          <p:nvPr/>
        </p:nvSpPr>
        <p:spPr>
          <a:xfrm>
            <a:off x="362551" y="3429000"/>
            <a:ext cx="448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b="1" dirty="0"/>
              <a:t>Input :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262626"/>
                </a:solidFill>
              </a:rPr>
              <a:t>digit image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b="1" dirty="0"/>
              <a:t>Output : </a:t>
            </a:r>
            <a:r>
              <a:rPr lang="en-US" altLang="ko-KR" dirty="0"/>
              <a:t>digit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A4F4C-F707-42E0-8E4C-C9CC8B12CBDF}"/>
              </a:ext>
            </a:extLst>
          </p:cNvPr>
          <p:cNvSpPr txBox="1"/>
          <p:nvPr/>
        </p:nvSpPr>
        <p:spPr>
          <a:xfrm>
            <a:off x="6832325" y="2228248"/>
            <a:ext cx="533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262626"/>
                </a:solidFill>
              </a:rPr>
              <a:t>I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</a:rPr>
              <a:t>nformation goes through successive filters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262626"/>
                </a:solidFill>
              </a:rPr>
              <a:t>and comes out increasingly </a:t>
            </a:r>
            <a:r>
              <a:rPr lang="en-US" altLang="ko-KR" sz="1800" b="0" i="1" u="none" strike="noStrike" baseline="0" dirty="0">
                <a:solidFill>
                  <a:srgbClr val="262626"/>
                </a:solidFill>
              </a:rPr>
              <a:t>purified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C2C093-6590-470D-BA57-9B57B828D1F3}"/>
              </a:ext>
            </a:extLst>
          </p:cNvPr>
          <p:cNvSpPr txBox="1"/>
          <p:nvPr/>
        </p:nvSpPr>
        <p:spPr>
          <a:xfrm>
            <a:off x="458804" y="4636493"/>
            <a:ext cx="535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baseline="0" dirty="0">
                <a:solidFill>
                  <a:srgbClr val="0070C0"/>
                </a:solidFill>
              </a:rPr>
              <a:t>=&gt;</a:t>
            </a:r>
            <a:r>
              <a:rPr lang="en-US" altLang="ko-KR" sz="1800" b="1" i="0" u="none" strike="noStrike" baseline="0" dirty="0">
                <a:solidFill>
                  <a:srgbClr val="0070C0"/>
                </a:solidFill>
              </a:rPr>
              <a:t>Deep Learning </a:t>
            </a:r>
          </a:p>
          <a:p>
            <a:r>
              <a:rPr lang="en-US" altLang="ko-KR" sz="1800" b="1" i="0" u="none" strike="noStrike" baseline="0" dirty="0">
                <a:solidFill>
                  <a:srgbClr val="0070C0"/>
                </a:solidFill>
              </a:rPr>
              <a:t>: </a:t>
            </a:r>
            <a:r>
              <a:rPr lang="ko-KR" altLang="en-US" b="1" dirty="0">
                <a:solidFill>
                  <a:srgbClr val="0070C0"/>
                </a:solidFill>
              </a:rPr>
              <a:t>데이터 표현을 학습하는 다단계 방법</a:t>
            </a:r>
          </a:p>
        </p:txBody>
      </p:sp>
    </p:spTree>
    <p:extLst>
      <p:ext uri="{BB962C8B-B14F-4D97-AF65-F5344CB8AC3E}">
        <p14:creationId xmlns:p14="http://schemas.microsoft.com/office/powerpoint/2010/main" val="142076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9FC3D-3F4D-49D3-A54A-0E2D0B11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How Deep Learning works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47C196C-BA57-43AA-A690-4A2E7230D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1690688"/>
            <a:ext cx="6350502" cy="230832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E5B8B2-1BF6-46B0-948A-0383AA7916DD}"/>
              </a:ext>
            </a:extLst>
          </p:cNvPr>
          <p:cNvSpPr txBox="1"/>
          <p:nvPr/>
        </p:nvSpPr>
        <p:spPr>
          <a:xfrm>
            <a:off x="518159" y="4285445"/>
            <a:ext cx="112086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1" i="1" u="none" strike="noStrike" baseline="0" dirty="0">
                <a:solidFill>
                  <a:srgbClr val="262626"/>
                </a:solidFill>
                <a:latin typeface="NewBaskerville-Italic"/>
              </a:rPr>
              <a:t>learning</a:t>
            </a:r>
          </a:p>
          <a:p>
            <a:pPr marL="285750" indent="-285750"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finding a set of values for the weights of all layers in a network</a:t>
            </a:r>
          </a:p>
          <a:p>
            <a:pPr algn="l"/>
            <a:r>
              <a:rPr lang="en-US" altLang="ko-KR" dirty="0">
                <a:solidFill>
                  <a:srgbClr val="262626"/>
                </a:solidFill>
                <a:latin typeface="NewBaskerville-Roman"/>
                <a:sym typeface="Wingdings" panose="05000000000000000000" pitchFamily="2" charset="2"/>
              </a:rPr>
              <a:t></a:t>
            </a:r>
            <a:r>
              <a:rPr lang="en-US" altLang="ko-KR" dirty="0">
                <a:solidFill>
                  <a:srgbClr val="262626"/>
                </a:solidFill>
                <a:latin typeface="NewBaskerville-Roman"/>
              </a:rPr>
              <a:t> 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network will correctly map example inputs to their associated targets.</a:t>
            </a:r>
          </a:p>
          <a:p>
            <a:pPr marL="285750" indent="-285750" algn="l">
              <a:buFontTx/>
              <a:buChar char="-"/>
            </a:pPr>
            <a:endParaRPr lang="en-US" altLang="ko-KR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62626"/>
                </a:solidFill>
                <a:latin typeface="NewBaskerville-Roman"/>
              </a:rPr>
              <a:t>Problems</a:t>
            </a:r>
          </a:p>
          <a:p>
            <a:pPr marL="285750" indent="-285750"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 deep neural network can contain tens of millions of parameters</a:t>
            </a:r>
          </a:p>
          <a:p>
            <a:pPr marL="285750" indent="-285750" algn="l">
              <a:buFontTx/>
              <a:buChar char="-"/>
            </a:pPr>
            <a:r>
              <a:rPr lang="en-US" altLang="ko-KR" dirty="0">
                <a:solidFill>
                  <a:srgbClr val="262626"/>
                </a:solidFill>
                <a:latin typeface="NewBaskerville-Roman"/>
              </a:rPr>
              <a:t>m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odifying the value of one parameter will affect the behavior of all the others</a:t>
            </a:r>
            <a:endParaRPr lang="en-US" altLang="ko-KR" dirty="0">
              <a:solidFill>
                <a:srgbClr val="262626"/>
              </a:solidFill>
              <a:latin typeface="NewBaskerville-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31C88-D897-46BF-98B3-14B7EEADA360}"/>
              </a:ext>
            </a:extLst>
          </p:cNvPr>
          <p:cNvSpPr txBox="1"/>
          <p:nvPr/>
        </p:nvSpPr>
        <p:spPr>
          <a:xfrm>
            <a:off x="6518710" y="1921520"/>
            <a:ext cx="5510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1" dirty="0"/>
              <a:t>Weights</a:t>
            </a:r>
          </a:p>
          <a:p>
            <a:pPr marL="285750" indent="-285750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specification of what a layer does to its input data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일련의 숫자</a:t>
            </a:r>
            <a:endParaRPr lang="en-US" altLang="ko-KR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5C88AA-CF15-488C-9425-AB8B15A2E97F}"/>
              </a:ext>
            </a:extLst>
          </p:cNvPr>
          <p:cNvCxnSpPr>
            <a:cxnSpLocks/>
          </p:cNvCxnSpPr>
          <p:nvPr/>
        </p:nvCxnSpPr>
        <p:spPr>
          <a:xfrm>
            <a:off x="734728" y="5274643"/>
            <a:ext cx="10536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3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E4654-FFB7-4FA2-95B1-84424A37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How Deep Learning works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57C38B4-B7BB-4801-8ED2-178CC2382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51" y="1690688"/>
            <a:ext cx="6698249" cy="3726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E63A37-67CA-4E84-8759-B62D57CC7C37}"/>
              </a:ext>
            </a:extLst>
          </p:cNvPr>
          <p:cNvSpPr txBox="1"/>
          <p:nvPr/>
        </p:nvSpPr>
        <p:spPr>
          <a:xfrm>
            <a:off x="280002" y="2399615"/>
            <a:ext cx="5110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i="1" u="none" strike="noStrike" baseline="0" dirty="0">
                <a:solidFill>
                  <a:srgbClr val="262626"/>
                </a:solidFill>
                <a:latin typeface="NewBaskerville-Italic"/>
              </a:rPr>
              <a:t>loss function</a:t>
            </a:r>
          </a:p>
          <a:p>
            <a:pPr marL="285750" indent="-285750"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measure how far this output is from what you</a:t>
            </a:r>
          </a:p>
          <a:p>
            <a:pPr algn="l"/>
            <a:r>
              <a:rPr lang="en-US" altLang="ko-KR" dirty="0">
                <a:solidFill>
                  <a:srgbClr val="262626"/>
                </a:solidFill>
                <a:latin typeface="NewBaskerville-Roman"/>
              </a:rPr>
              <a:t>      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expected.</a:t>
            </a:r>
          </a:p>
          <a:p>
            <a:pPr algn="l"/>
            <a:endParaRPr lang="en-US" altLang="ko-KR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342900" indent="-342900" algn="l">
              <a:buAutoNum type="arabicPeriod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takes the predictions of the network and the true target(what you wanted the network to output) </a:t>
            </a:r>
          </a:p>
          <a:p>
            <a:pPr marL="342900" indent="-342900" algn="l">
              <a:buAutoNum type="arabicPeriod"/>
            </a:pPr>
            <a:endParaRPr lang="en-US" altLang="ko-KR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342900" indent="-342900" algn="l">
              <a:buAutoNum type="arabicPeriod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computes a distance score</a:t>
            </a:r>
          </a:p>
          <a:p>
            <a:pPr marL="342900" indent="-342900" algn="l">
              <a:buAutoNum type="arabicPeriod"/>
            </a:pPr>
            <a:endParaRPr lang="en-US" altLang="ko-KR" dirty="0">
              <a:solidFill>
                <a:srgbClr val="262626"/>
              </a:solidFill>
              <a:latin typeface="NewBaskerville-Roman"/>
            </a:endParaRPr>
          </a:p>
          <a:p>
            <a:pPr marL="342900" indent="-342900" algn="l">
              <a:buAutoNum type="arabicPeriod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capturing how well the network has done on this specific example</a:t>
            </a:r>
            <a:endParaRPr lang="en-US" altLang="ko-KR" sz="1800" b="0" i="1" u="none" strike="noStrike" baseline="0" dirty="0">
              <a:solidFill>
                <a:srgbClr val="262626"/>
              </a:solidFill>
              <a:latin typeface="NewBaskerville-Italic"/>
            </a:endParaRPr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2DF3751-2273-4A90-8AFC-DDC251995AB6}"/>
              </a:ext>
            </a:extLst>
          </p:cNvPr>
          <p:cNvSpPr/>
          <p:nvPr/>
        </p:nvSpPr>
        <p:spPr>
          <a:xfrm>
            <a:off x="7517331" y="3965608"/>
            <a:ext cx="1453414" cy="664144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563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A0636-7A94-48B2-82DA-1645EF77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How Deep Learning works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B9BFABA-99DA-4028-8600-236902335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640" y="2286418"/>
            <a:ext cx="7314813" cy="38060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F9FC8E-5725-4C1D-89E4-153865DF6F2C}"/>
              </a:ext>
            </a:extLst>
          </p:cNvPr>
          <p:cNvSpPr txBox="1"/>
          <p:nvPr/>
        </p:nvSpPr>
        <p:spPr>
          <a:xfrm>
            <a:off x="8710863" y="1367188"/>
            <a:ext cx="3272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i="1" u="none" strike="noStrike" baseline="0" dirty="0">
                <a:solidFill>
                  <a:srgbClr val="262626"/>
                </a:solidFill>
                <a:latin typeface="NewBaskerville-Italic"/>
              </a:rPr>
              <a:t>Optimizer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to use </a:t>
            </a:r>
            <a:r>
              <a:rPr lang="en-US" altLang="ko-KR" dirty="0">
                <a:solidFill>
                  <a:srgbClr val="262626"/>
                </a:solidFill>
                <a:latin typeface="NewBaskerville-Roman"/>
              </a:rPr>
              <a:t>l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oss score to adjust the value of the weights a little, in a direction that will lower the loss score for the current example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EDABC-1905-4431-A776-311EBAE33F04}"/>
              </a:ext>
            </a:extLst>
          </p:cNvPr>
          <p:cNvSpPr txBox="1"/>
          <p:nvPr/>
        </p:nvSpPr>
        <p:spPr>
          <a:xfrm>
            <a:off x="443149" y="2844516"/>
            <a:ext cx="42254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weights of the network are assigned random values</a:t>
            </a:r>
          </a:p>
          <a:p>
            <a:pPr marL="342900" indent="-342900">
              <a:buAutoNum type="arabicPeriod"/>
            </a:pPr>
            <a:endParaRPr lang="en-US" altLang="ko-KR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342900" indent="-342900">
              <a:buAutoNum type="arabicPeriod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its output is far from what it should ideally be, and the loss score is accordingly very high.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weights are adjusted a little in the correct direction, and the loss score decreases.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=&gt; training loop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364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ECABC-498F-415D-B5CE-FD522C8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kern="0" spc="0" dirty="0">
                <a:effectLst/>
                <a:latin typeface="+mj-lt"/>
              </a:rPr>
              <a:t>2. </a:t>
            </a:r>
            <a:r>
              <a:rPr lang="en-US" altLang="ko-KR" sz="3600" u="none" strike="noStrike" baseline="0" dirty="0">
                <a:latin typeface="+mj-lt"/>
              </a:rPr>
              <a:t>Before deep learning: </a:t>
            </a:r>
            <a:br>
              <a:rPr lang="en-US" altLang="ko-KR" sz="3600" u="none" strike="noStrike" baseline="0" dirty="0">
                <a:latin typeface="+mj-lt"/>
              </a:rPr>
            </a:br>
            <a:r>
              <a:rPr lang="en-US" altLang="ko-KR" sz="3600" u="none" strike="noStrike" baseline="0" dirty="0">
                <a:latin typeface="+mj-lt"/>
              </a:rPr>
              <a:t>a brief history of machine learning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96FDB-CE5C-41EB-9464-9F733577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03023"/>
          </a:xfrm>
        </p:spPr>
        <p:txBody>
          <a:bodyPr>
            <a:noAutofit/>
          </a:bodyPr>
          <a:lstStyle/>
          <a:p>
            <a:r>
              <a:rPr lang="en-US" altLang="ko-KR" sz="2400" u="none" strike="noStrike" baseline="0" dirty="0"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Probabilistic modeling Naive Bayes</a:t>
            </a:r>
          </a:p>
          <a:p>
            <a:r>
              <a:rPr lang="en-US" altLang="ko-KR" sz="2400" u="none" strike="noStrike" baseline="0" dirty="0"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Early neural networks</a:t>
            </a:r>
            <a:endParaRPr lang="en-US" altLang="ko-KR" sz="2400" dirty="0"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sz="2400" u="none" strike="noStrike" baseline="0" dirty="0"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Kernel methods SVM(Support Vector Machine)</a:t>
            </a:r>
          </a:p>
          <a:p>
            <a:r>
              <a:rPr lang="en-US" altLang="ko-KR" sz="2400" u="none" strike="noStrike" baseline="0" dirty="0"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Decision trees, random forests, and gradient boosting machines</a:t>
            </a:r>
            <a:endParaRPr lang="en-US" altLang="ko-KR" sz="2400" dirty="0"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sz="2400" u="none" strike="noStrike" baseline="0" dirty="0"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Back to neural networks</a:t>
            </a:r>
          </a:p>
          <a:p>
            <a:r>
              <a:rPr lang="en-US" altLang="ko-KR" sz="2400" u="none" strike="noStrike" baseline="0" dirty="0"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What makes deep learning different</a:t>
            </a:r>
            <a:endParaRPr lang="en-US" altLang="ko-KR" sz="2400" dirty="0"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sz="2400" u="none" strike="noStrike" baseline="0" dirty="0"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The modern machine-learning landscapes</a:t>
            </a:r>
            <a:endParaRPr lang="ko-KR" altLang="en-US" sz="2400" dirty="0"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39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5BE44-8224-4005-9135-16A49790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u="none" strike="noStrike" baseline="0" dirty="0"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Probabilistic modeling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6E9DC-FF7E-420B-8AEB-490A49D9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79" y="1426159"/>
            <a:ext cx="10515600" cy="4876800"/>
          </a:xfrm>
        </p:spPr>
        <p:txBody>
          <a:bodyPr>
            <a:normAutofit/>
          </a:bodyPr>
          <a:lstStyle/>
          <a:p>
            <a:r>
              <a:rPr lang="en-US" altLang="ko-KR" sz="1800" b="1" u="none" strike="noStrike" baseline="0" dirty="0">
                <a:latin typeface="NewBaskerville-Roman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Probabilistic modeling </a:t>
            </a:r>
          </a:p>
          <a:p>
            <a:pPr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application of the principles of statistics to data analysis.</a:t>
            </a:r>
          </a:p>
          <a:p>
            <a:pPr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one of the earliest forms of machine learning</a:t>
            </a:r>
            <a:endParaRPr lang="en-US" altLang="ko-KR" sz="1800" dirty="0">
              <a:solidFill>
                <a:srgbClr val="262626"/>
              </a:solidFill>
              <a:latin typeface="NewBaskerville-Roman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still widely used to this day</a:t>
            </a:r>
          </a:p>
          <a:p>
            <a:pPr marL="0" indent="0">
              <a:buNone/>
            </a:pPr>
            <a:endParaRPr lang="en-US" altLang="ko-KR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altLang="ko-KR" sz="1800" b="1" i="0" u="none" strike="noStrike" baseline="0" dirty="0">
                <a:solidFill>
                  <a:srgbClr val="262626"/>
                </a:solidFill>
                <a:latin typeface="NewBaskerville-Roman"/>
              </a:rPr>
              <a:t>Naive Bayes algorithm</a:t>
            </a: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a 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type of machine-learning classifier</a:t>
            </a:r>
          </a:p>
          <a:p>
            <a:pPr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based on applying Bayes’ theorem</a:t>
            </a: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rgbClr val="262626"/>
                </a:solidFill>
                <a:latin typeface="NewBaskerville-Roman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assume 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input data are all independent</a:t>
            </a:r>
            <a:r>
              <a:rPr lang="en-US" altLang="ko-KR" sz="1800" dirty="0">
                <a:solidFill>
                  <a:srgbClr val="262626"/>
                </a:solidFill>
                <a:latin typeface="NewBaskerville-Roman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</a:p>
          <a:p>
            <a:pPr>
              <a:buFontTx/>
              <a:buChar char="-"/>
            </a:pPr>
            <a:endParaRPr lang="en-US" altLang="ko-KR" sz="1800" u="none" strike="noStrike" baseline="0" dirty="0">
              <a:solidFill>
                <a:srgbClr val="262626"/>
              </a:solidFill>
              <a:latin typeface="NewBaskerville-Roman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sz="1800" b="1" i="1" u="none" strike="noStrike" baseline="0" dirty="0">
                <a:solidFill>
                  <a:srgbClr val="262626"/>
                </a:solidFill>
                <a:latin typeface="NewBaskerville-Italic"/>
              </a:rPr>
              <a:t>logistic regression</a:t>
            </a:r>
          </a:p>
          <a:p>
            <a:pPr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classification algorithm</a:t>
            </a:r>
          </a:p>
          <a:p>
            <a:pPr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simple and versatile nature</a:t>
            </a:r>
          </a:p>
          <a:p>
            <a:pPr>
              <a:buFontTx/>
              <a:buChar char="-"/>
            </a:pPr>
            <a:endParaRPr lang="en-US" altLang="ko-KR" sz="1800" b="1" u="none" strike="noStrike" baseline="0" dirty="0">
              <a:latin typeface="NewBaskerville-Roman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4E76EE-94F9-445E-AA82-D2020054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77" y="3676331"/>
            <a:ext cx="39338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7DDA03-517C-40EF-A6FF-5E346E7ABBFC}"/>
              </a:ext>
            </a:extLst>
          </p:cNvPr>
          <p:cNvSpPr txBox="1"/>
          <p:nvPr/>
        </p:nvSpPr>
        <p:spPr>
          <a:xfrm>
            <a:off x="7101156" y="3429000"/>
            <a:ext cx="250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i="0" u="none" strike="noStrike" baseline="0" dirty="0">
                <a:solidFill>
                  <a:srgbClr val="262626"/>
                </a:solidFill>
                <a:latin typeface="NewBaskerville-Roman"/>
              </a:rPr>
              <a:t>Bayes’ theorem</a:t>
            </a:r>
          </a:p>
          <a:p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3D90EFC-7311-4ADE-B8A1-589A79F99DCC}"/>
              </a:ext>
            </a:extLst>
          </p:cNvPr>
          <p:cNvCxnSpPr>
            <a:cxnSpLocks/>
          </p:cNvCxnSpPr>
          <p:nvPr/>
        </p:nvCxnSpPr>
        <p:spPr>
          <a:xfrm>
            <a:off x="677779" y="3099334"/>
            <a:ext cx="10314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68330C-6480-4A79-BD79-440C4865DE16}"/>
              </a:ext>
            </a:extLst>
          </p:cNvPr>
          <p:cNvCxnSpPr>
            <a:cxnSpLocks/>
          </p:cNvCxnSpPr>
          <p:nvPr/>
        </p:nvCxnSpPr>
        <p:spPr>
          <a:xfrm>
            <a:off x="677779" y="5005135"/>
            <a:ext cx="10314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14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153EC-BD8F-4807-9418-95FB0712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u="none" strike="noStrike" baseline="0" dirty="0"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Early neural networks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8F6B8-FD93-454E-A97A-7875BDB74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655"/>
            <a:ext cx="10515600" cy="4849892"/>
          </a:xfrm>
        </p:spPr>
        <p:txBody>
          <a:bodyPr>
            <a:normAutofit/>
          </a:bodyPr>
          <a:lstStyle/>
          <a:p>
            <a:r>
              <a:rPr lang="en-US" altLang="ko-KR" sz="1800" b="1" i="0" u="none" strike="noStrike" baseline="0" dirty="0">
                <a:solidFill>
                  <a:srgbClr val="262626"/>
                </a:solidFill>
                <a:latin typeface="NewBaskerville-Roman"/>
              </a:rPr>
              <a:t>in the 1950s</a:t>
            </a:r>
          </a:p>
          <a:p>
            <a:pPr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core ideas of neural networks were investigated in toy forms</a:t>
            </a:r>
          </a:p>
          <a:p>
            <a:pPr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approach took decades to get started.</a:t>
            </a:r>
            <a:endParaRPr lang="en-US" altLang="ko-KR" dirty="0"/>
          </a:p>
          <a:p>
            <a:r>
              <a:rPr lang="en-US" altLang="ko-KR" sz="1800" b="1" i="0" u="none" strike="noStrike" baseline="0" dirty="0">
                <a:solidFill>
                  <a:srgbClr val="262626"/>
                </a:solidFill>
                <a:latin typeface="NewBaskerville-Roman"/>
              </a:rPr>
              <a:t>in the mid-1980s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multiple people independently rediscovered the Backpropagation algorithm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started applying it to neural networks</a:t>
            </a:r>
          </a:p>
          <a:p>
            <a:r>
              <a:rPr lang="en-US" altLang="ko-KR" sz="1800" b="1" i="0" u="none" strike="noStrike" baseline="0" dirty="0">
                <a:solidFill>
                  <a:srgbClr val="262626"/>
                </a:solidFill>
                <a:latin typeface="NewBaskerville-Roman"/>
              </a:rPr>
              <a:t>first successful practical application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in 1989 from Bell Labs </a:t>
            </a:r>
          </a:p>
          <a:p>
            <a:pPr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Yann </a:t>
            </a:r>
            <a:r>
              <a:rPr lang="en-US" altLang="ko-KR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LeCun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combined the earlier ideas of convolutional neural networks and backpropagation</a:t>
            </a:r>
          </a:p>
          <a:p>
            <a:pPr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applied them to the problem of classifying handwritten digits.</a:t>
            </a:r>
          </a:p>
          <a:p>
            <a:r>
              <a:rPr lang="en-US" altLang="ko-KR" sz="1800" b="1" i="1" u="none" strike="noStrike" baseline="0" dirty="0" err="1">
                <a:solidFill>
                  <a:srgbClr val="262626"/>
                </a:solidFill>
                <a:latin typeface="NewBaskerville-Italic"/>
              </a:rPr>
              <a:t>LeNet</a:t>
            </a:r>
            <a:endParaRPr lang="en-US" altLang="ko-KR" sz="1800" b="1" i="1" u="none" strike="noStrike" baseline="0" dirty="0">
              <a:solidFill>
                <a:srgbClr val="262626"/>
              </a:solidFill>
              <a:latin typeface="NewBaskerville-Italic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in the 1990s</a:t>
            </a:r>
          </a:p>
          <a:p>
            <a:pPr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used by the United States Postal Service to automate the reading of ZIP codes on mail envelopes</a:t>
            </a:r>
            <a:endParaRPr lang="en-US" altLang="ko-KR" sz="1800" b="1" i="0" u="none" strike="noStrike" baseline="0" dirty="0">
              <a:solidFill>
                <a:srgbClr val="262626"/>
              </a:solidFill>
              <a:latin typeface="NewBaskerville-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467B4-4FED-4CC4-810C-797D26A0F892}"/>
              </a:ext>
            </a:extLst>
          </p:cNvPr>
          <p:cNvSpPr txBox="1"/>
          <p:nvPr/>
        </p:nvSpPr>
        <p:spPr>
          <a:xfrm>
            <a:off x="8275722" y="1561857"/>
            <a:ext cx="3495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Backpropagation algorithm</a:t>
            </a:r>
          </a:p>
          <a:p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 way to train chains of parametric operations using gradient-descent optimization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916C06-CC5A-406C-BA3E-90D5750D1811}"/>
              </a:ext>
            </a:extLst>
          </p:cNvPr>
          <p:cNvCxnSpPr>
            <a:cxnSpLocks/>
          </p:cNvCxnSpPr>
          <p:nvPr/>
        </p:nvCxnSpPr>
        <p:spPr>
          <a:xfrm>
            <a:off x="648903" y="2550694"/>
            <a:ext cx="7551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A24F39F-128D-45BF-BC2B-0980E7EE82DC}"/>
              </a:ext>
            </a:extLst>
          </p:cNvPr>
          <p:cNvCxnSpPr>
            <a:cxnSpLocks/>
          </p:cNvCxnSpPr>
          <p:nvPr/>
        </p:nvCxnSpPr>
        <p:spPr>
          <a:xfrm>
            <a:off x="648903" y="3684871"/>
            <a:ext cx="10862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E7C7856-A099-4178-9447-AC89C691EB54}"/>
              </a:ext>
            </a:extLst>
          </p:cNvPr>
          <p:cNvCxnSpPr>
            <a:cxnSpLocks/>
          </p:cNvCxnSpPr>
          <p:nvPr/>
        </p:nvCxnSpPr>
        <p:spPr>
          <a:xfrm>
            <a:off x="664544" y="5194433"/>
            <a:ext cx="10862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5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5325A-AEE2-4026-A0B4-56932FC0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u="none" strike="noStrike" baseline="0" dirty="0"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Kernel methods SVM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829DC-D329-4623-B46D-F20A95F55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ko-KR" sz="1800" b="1" dirty="0">
                <a:solidFill>
                  <a:srgbClr val="262626"/>
                </a:solidFill>
                <a:latin typeface="NewBaskerville-Roman"/>
              </a:rPr>
              <a:t>aim</a:t>
            </a:r>
            <a:r>
              <a:rPr lang="en-US" altLang="ko-KR" sz="1800" b="1" i="0" u="none" strike="noStrike" baseline="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-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solving classification problems by finding good </a:t>
            </a:r>
            <a:r>
              <a:rPr lang="en-US" altLang="ko-KR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decision boundaries </a:t>
            </a:r>
          </a:p>
          <a:p>
            <a:pPr marL="0" indent="0" algn="l">
              <a:buNone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between two sets of points belonging to two different categories.</a:t>
            </a:r>
          </a:p>
          <a:p>
            <a:r>
              <a:rPr lang="en-US" altLang="ko-KR" sz="1800" b="1" i="0" u="none" strike="noStrike" baseline="0" dirty="0">
                <a:solidFill>
                  <a:srgbClr val="262626"/>
                </a:solidFill>
                <a:latin typeface="NewBaskerville-Roman"/>
              </a:rPr>
              <a:t>decision boundary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 line or surface separating your training data into two spaces </a:t>
            </a:r>
          </a:p>
          <a:p>
            <a:pPr marL="0" indent="0" algn="l">
              <a:buNone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corresponding to two categories.</a:t>
            </a:r>
          </a:p>
          <a:p>
            <a:r>
              <a:rPr lang="en-US" altLang="ko-KR" sz="1800" b="1" dirty="0">
                <a:solidFill>
                  <a:srgbClr val="262626"/>
                </a:solidFill>
                <a:latin typeface="NewBaskerville-Roman"/>
              </a:rPr>
              <a:t>Steps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1. 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data is mapped to a new high-dimensional representation where the</a:t>
            </a:r>
          </a:p>
          <a:p>
            <a:pPr marL="0" indent="0" algn="l">
              <a:buNone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decision boundary can be expressed as a hyperplane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2. 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 good decision boundary  is computed by trying to maximize the distance </a:t>
            </a:r>
          </a:p>
          <a:p>
            <a:pPr marL="0" indent="0" algn="l">
              <a:buNone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between the hyperplane and the closest data points from each class</a:t>
            </a:r>
          </a:p>
          <a:p>
            <a:pPr marL="0" indent="0" algn="l">
              <a:buNone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(</a:t>
            </a:r>
            <a:r>
              <a:rPr lang="en-US" altLang="ko-KR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maximizing the margin</a:t>
            </a: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)</a:t>
            </a:r>
          </a:p>
          <a:p>
            <a:pPr marL="0" indent="0" algn="l">
              <a:buNone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=&gt; This allows the boundary to generalize well to new samples outside of the training dataset.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AC04A4-DC71-4805-9B71-35C5F7631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477" y="115094"/>
            <a:ext cx="2400300" cy="38862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1BA2E05-C183-4E82-9DD1-D996EB563F3F}"/>
              </a:ext>
            </a:extLst>
          </p:cNvPr>
          <p:cNvCxnSpPr>
            <a:cxnSpLocks/>
          </p:cNvCxnSpPr>
          <p:nvPr/>
        </p:nvCxnSpPr>
        <p:spPr>
          <a:xfrm>
            <a:off x="559068" y="2832233"/>
            <a:ext cx="8758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A314D0A-B1B4-464C-8325-7A7F413103FA}"/>
              </a:ext>
            </a:extLst>
          </p:cNvPr>
          <p:cNvCxnSpPr>
            <a:cxnSpLocks/>
          </p:cNvCxnSpPr>
          <p:nvPr/>
        </p:nvCxnSpPr>
        <p:spPr>
          <a:xfrm>
            <a:off x="559068" y="3785134"/>
            <a:ext cx="8758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019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4556C-455E-43BB-BA85-A2574594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u="none" strike="noStrike" baseline="0" dirty="0"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Kernel methods SVM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719BF-C0FC-4EAE-A2C7-2A2864C7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1" i="0" u="none" strike="noStrike" baseline="0" dirty="0">
                <a:solidFill>
                  <a:srgbClr val="262626"/>
                </a:solidFill>
                <a:latin typeface="NewBaskerville-Roman"/>
              </a:rPr>
              <a:t>At the time of development</a:t>
            </a:r>
          </a:p>
          <a:p>
            <a:pPr algn="l">
              <a:buFontTx/>
              <a:buChar char="-"/>
            </a:pP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g</a:t>
            </a:r>
            <a:r>
              <a:rPr lang="en-US" altLang="ko-KR" sz="1800" i="0" u="none" strike="noStrike" baseline="0" dirty="0">
                <a:solidFill>
                  <a:srgbClr val="262626"/>
                </a:solidFill>
                <a:latin typeface="NewBaskerville-Roman"/>
              </a:rPr>
              <a:t>ood performance on simple classification problems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one of the few machine-learning methods backed by extensive theory 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amenable to serious mathematical analysis</a:t>
            </a:r>
          </a:p>
          <a:p>
            <a:pPr algn="l">
              <a:buFontTx/>
              <a:buChar char="-"/>
            </a:pPr>
            <a:endParaRPr lang="en-US" altLang="ko-KR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altLang="ko-KR" sz="1800" b="1" dirty="0">
                <a:solidFill>
                  <a:srgbClr val="262626"/>
                </a:solidFill>
                <a:latin typeface="NewBaskerville-Roman"/>
              </a:rPr>
              <a:t>Problems</a:t>
            </a:r>
          </a:p>
          <a:p>
            <a:pPr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hard to scale to large datasets</a:t>
            </a:r>
            <a:endParaRPr lang="en-US" altLang="ko-KR" sz="1800" b="1" dirty="0">
              <a:solidFill>
                <a:srgbClr val="262626"/>
              </a:solidFill>
              <a:latin typeface="NewBaskerville-Roman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didn’t provide good results for perceptual problems such as image classification</a:t>
            </a:r>
            <a:endParaRPr lang="en-US" altLang="ko-KR" sz="1800" b="1" dirty="0">
              <a:solidFill>
                <a:srgbClr val="262626"/>
              </a:solidFill>
              <a:latin typeface="NewBaskerville-Roman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extracting useful representations manually (a step called </a:t>
            </a:r>
            <a:r>
              <a:rPr lang="en-US" altLang="ko-KR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feature engineering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)</a:t>
            </a:r>
          </a:p>
          <a:p>
            <a:pPr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difficult and brittle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B4F78F-16F0-4369-AF29-522572CC9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470" y="240223"/>
            <a:ext cx="2400300" cy="38862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765B47-53A3-4720-837B-EE3B0159C6B8}"/>
              </a:ext>
            </a:extLst>
          </p:cNvPr>
          <p:cNvCxnSpPr>
            <a:cxnSpLocks/>
          </p:cNvCxnSpPr>
          <p:nvPr/>
        </p:nvCxnSpPr>
        <p:spPr>
          <a:xfrm>
            <a:off x="838200" y="3515627"/>
            <a:ext cx="8363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15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7EC74-F7BF-4B73-90F3-5AD24B99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50" y="403626"/>
            <a:ext cx="11010499" cy="1325563"/>
          </a:xfrm>
        </p:spPr>
        <p:txBody>
          <a:bodyPr>
            <a:normAutofit/>
          </a:bodyPr>
          <a:lstStyle/>
          <a:p>
            <a:r>
              <a:rPr lang="en-US" altLang="ko-KR" sz="2800" u="none" strike="noStrike" baseline="0" dirty="0"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Decision trees, random forests, and gradient boosting machines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2C21D-FF5A-4450-889A-9F0992DE2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1" i="1" u="none" strike="noStrike" baseline="0" dirty="0">
                <a:solidFill>
                  <a:srgbClr val="262626"/>
                </a:solidFill>
                <a:latin typeface="NewBaskerville-Italic"/>
              </a:rPr>
              <a:t>Decision trees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flowchart-like structures that let you classify input data points or predict output values given inputs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easy to visualize and interpret</a:t>
            </a:r>
          </a:p>
          <a:p>
            <a:pPr algn="l">
              <a:buFontTx/>
              <a:buChar char="-"/>
            </a:pPr>
            <a:endParaRPr lang="en-US" altLang="ko-KR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altLang="ko-KR" sz="1800" b="1" i="1" u="none" strike="noStrike" baseline="0" dirty="0">
                <a:solidFill>
                  <a:srgbClr val="262626"/>
                </a:solidFill>
                <a:latin typeface="NewBaskerville-Italic"/>
              </a:rPr>
              <a:t>Random Forest </a:t>
            </a:r>
            <a:r>
              <a:rPr lang="en-US" altLang="ko-KR" sz="1800" b="1" i="0" u="none" strike="noStrike" baseline="0" dirty="0">
                <a:solidFill>
                  <a:srgbClr val="262626"/>
                </a:solidFill>
                <a:latin typeface="NewBaskerville-Roman"/>
              </a:rPr>
              <a:t>algorithm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building a large number of specialized decision trees and </a:t>
            </a:r>
          </a:p>
          <a:p>
            <a:pPr marL="0" indent="0" algn="l">
              <a:buNone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then </a:t>
            </a:r>
            <a:r>
              <a:rPr lang="en-US" altLang="ko-KR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ensembling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their outputs</a:t>
            </a:r>
          </a:p>
          <a:p>
            <a:pPr marL="0" indent="0" algn="l">
              <a:buNone/>
            </a:pPr>
            <a:endParaRPr lang="en-US" altLang="ko-KR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altLang="ko-KR" sz="1800" b="1" i="1" u="none" strike="noStrike" baseline="0" dirty="0">
                <a:solidFill>
                  <a:srgbClr val="262626"/>
                </a:solidFill>
                <a:latin typeface="NewBaskerville-Italic"/>
              </a:rPr>
              <a:t>gradient boosting</a:t>
            </a:r>
          </a:p>
          <a:p>
            <a:pPr marL="0" indent="0" algn="l">
              <a:buNone/>
            </a:pPr>
            <a:r>
              <a:rPr lang="en-US" altLang="ko-KR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- 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training new models that specialize in addressing the weak points of the previous models</a:t>
            </a:r>
            <a:endParaRPr lang="en-US" altLang="ko-KR" sz="1800" b="0" i="1" u="none" strike="noStrike" baseline="0" dirty="0">
              <a:solidFill>
                <a:srgbClr val="262626"/>
              </a:solidFill>
              <a:latin typeface="NewBaskerville-Italic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850D71-7252-48E4-BCE9-45B0CF607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446" y="2584450"/>
            <a:ext cx="5130800" cy="16891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85E779-320C-4A27-9E83-5BC8B81DB721}"/>
              </a:ext>
            </a:extLst>
          </p:cNvPr>
          <p:cNvCxnSpPr>
            <a:cxnSpLocks/>
          </p:cNvCxnSpPr>
          <p:nvPr/>
        </p:nvCxnSpPr>
        <p:spPr>
          <a:xfrm>
            <a:off x="838200" y="3149867"/>
            <a:ext cx="6088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4201047-4F39-4DE0-8E2B-9C656EE7140E}"/>
              </a:ext>
            </a:extLst>
          </p:cNvPr>
          <p:cNvCxnSpPr>
            <a:cxnSpLocks/>
          </p:cNvCxnSpPr>
          <p:nvPr/>
        </p:nvCxnSpPr>
        <p:spPr>
          <a:xfrm>
            <a:off x="838200" y="4601678"/>
            <a:ext cx="10625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33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69CDC-8412-4180-AAE8-CB2B3F00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F43D0-3217-4B39-A03B-E0024ED05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6138"/>
            <a:ext cx="10515600" cy="2746375"/>
          </a:xfrm>
        </p:spPr>
        <p:txBody>
          <a:bodyPr>
            <a:normAutofit/>
          </a:bodyPr>
          <a:lstStyle/>
          <a:p>
            <a:pPr marL="514350" marR="0" indent="-51435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kern="0" spc="0" dirty="0">
                <a:effectLst/>
                <a:latin typeface="+mj-lt"/>
              </a:rPr>
              <a:t>Artificial intelligence, machine learning,</a:t>
            </a:r>
            <a:r>
              <a:rPr lang="en-US" altLang="ko-KR" kern="0" dirty="0">
                <a:latin typeface="+mj-lt"/>
              </a:rPr>
              <a:t> </a:t>
            </a:r>
            <a:r>
              <a:rPr lang="en-US" altLang="ko-KR" kern="0" spc="0" dirty="0">
                <a:effectLst/>
                <a:latin typeface="+mj-lt"/>
              </a:rPr>
              <a:t>and deep learning</a:t>
            </a: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kern="0" spc="0" dirty="0"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altLang="ko-KR" kern="0" spc="0" dirty="0">
                <a:effectLst/>
                <a:latin typeface="+mj-lt"/>
              </a:rPr>
              <a:t>2. </a:t>
            </a:r>
            <a:r>
              <a:rPr lang="en-US" altLang="ko-KR" u="none" strike="noStrike" baseline="0" dirty="0">
                <a:latin typeface="+mj-lt"/>
              </a:rPr>
              <a:t>Before deep learning: a brief history of machine learning</a:t>
            </a:r>
          </a:p>
          <a:p>
            <a:pPr marL="0" indent="0" algn="l">
              <a:buNone/>
            </a:pPr>
            <a:endParaRPr lang="en-US" altLang="ko-KR" u="none" strike="noStrike" baseline="0" dirty="0">
              <a:latin typeface="+mj-lt"/>
            </a:endParaRPr>
          </a:p>
          <a:p>
            <a:pPr marL="0" indent="0" algn="l">
              <a:buNone/>
            </a:pPr>
            <a:r>
              <a:rPr lang="en-US" altLang="ko-KR" dirty="0">
                <a:latin typeface="+mj-lt"/>
              </a:rPr>
              <a:t>3. </a:t>
            </a:r>
            <a:r>
              <a:rPr lang="en-US" altLang="ko-KR" u="none" strike="noStrike" baseline="0" dirty="0">
                <a:latin typeface="+mj-lt"/>
              </a:rPr>
              <a:t>Why deep learning? Why now?</a:t>
            </a:r>
          </a:p>
        </p:txBody>
      </p:sp>
    </p:spTree>
    <p:extLst>
      <p:ext uri="{BB962C8B-B14F-4D97-AF65-F5344CB8AC3E}">
        <p14:creationId xmlns:p14="http://schemas.microsoft.com/office/powerpoint/2010/main" val="755164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5330F-3E26-4CDC-BB46-D24DDDE9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u="none" strike="noStrike" baseline="0" dirty="0"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Back to neural networks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B3411-EE5C-4BE5-A476-D1D8CF1CC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In 2011</a:t>
            </a:r>
          </a:p>
          <a:p>
            <a:pPr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Dan </a:t>
            </a:r>
            <a:r>
              <a:rPr lang="en-US" altLang="ko-KR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Ciresan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from IDSIA</a:t>
            </a:r>
            <a:endParaRPr lang="en-US" altLang="ko-KR" sz="1800" dirty="0">
              <a:solidFill>
                <a:srgbClr val="262626"/>
              </a:solidFill>
              <a:latin typeface="NewBaskerville-Roman"/>
            </a:endParaRPr>
          </a:p>
          <a:p>
            <a:pPr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GPU-trained deep neural networks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first practical success of modern deep learning</a:t>
            </a:r>
          </a:p>
          <a:p>
            <a:pPr marL="0" indent="0" algn="l">
              <a:buNone/>
            </a:pPr>
            <a:endParaRPr lang="en-US" altLang="ko-KR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Since 2012</a:t>
            </a: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ImageNet</a:t>
            </a:r>
            <a:endParaRPr lang="en-US" altLang="ko-KR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deep convolutional neural networks (</a:t>
            </a:r>
            <a:r>
              <a:rPr lang="en-US" altLang="ko-KR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convnets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) have become the go-to algorithm for all computer vision tasks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It has completely replaced SVMs and decision trees in a wide range of applications.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en-US" altLang="ko-KR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B7D20FC-C726-4570-AA60-C4D8308BD3A3}"/>
              </a:ext>
            </a:extLst>
          </p:cNvPr>
          <p:cNvCxnSpPr>
            <a:cxnSpLocks/>
          </p:cNvCxnSpPr>
          <p:nvPr/>
        </p:nvCxnSpPr>
        <p:spPr>
          <a:xfrm>
            <a:off x="770823" y="3489158"/>
            <a:ext cx="10582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105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6742F-47E7-4999-91A6-7D7D8F57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u="none" strike="noStrike" baseline="0" dirty="0"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What makes deep learning different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95D81-8966-4C8D-8726-225571F63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Deep learning also makes problem-solving much easier, </a:t>
            </a:r>
          </a:p>
          <a:p>
            <a:pPr marL="0" indent="0" algn="l">
              <a:buNone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because it completely automates what used to be the most crucial step in a machine-learning workflow</a:t>
            </a:r>
          </a:p>
          <a:p>
            <a:pPr marL="0" indent="0" algn="l">
              <a:buNone/>
            </a:pPr>
            <a:endParaRPr lang="en-US" altLang="ko-KR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altLang="ko-KR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feature engineering</a:t>
            </a:r>
            <a:r>
              <a:rPr lang="en-US" altLang="ko-KR" sz="1800" b="0" i="1" u="none" strike="noStrike" baseline="0" dirty="0">
                <a:solidFill>
                  <a:srgbClr val="262626"/>
                </a:solidFill>
                <a:latin typeface="NewBaskerville-Roman"/>
              </a:rPr>
              <a:t> -&gt; 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Deep learning</a:t>
            </a:r>
          </a:p>
          <a:p>
            <a:pPr marL="0" indent="0" algn="l">
              <a:buNone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humans had to go to great lengths to make the initial input data more amenable to processing</a:t>
            </a:r>
          </a:p>
          <a:p>
            <a:pPr marL="0" indent="0" algn="l">
              <a:buNone/>
            </a:pPr>
            <a:endParaRPr lang="en-US" altLang="ko-K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altLang="ko-K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altLang="ko-K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Deep learning completely automates</a:t>
            </a:r>
            <a:endParaRPr lang="en-US" altLang="ko-KR" sz="1800" dirty="0">
              <a:solidFill>
                <a:srgbClr val="262626"/>
              </a:solidFill>
              <a:latin typeface="NewBaskerville-Roman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E388659-9E4D-44C4-A0EF-D096CA813D12}"/>
              </a:ext>
            </a:extLst>
          </p:cNvPr>
          <p:cNvSpPr/>
          <p:nvPr/>
        </p:nvSpPr>
        <p:spPr>
          <a:xfrm>
            <a:off x="2271964" y="3824438"/>
            <a:ext cx="490888" cy="693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688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E87D1-D2E5-467C-9DC3-8C8C29EC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u="none" strike="noStrike" baseline="0" dirty="0"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The modern machine-learning landscapes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83B02-36D4-49B2-AB14-6A9F69D46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Kaggle</a:t>
            </a:r>
          </a:p>
          <a:p>
            <a:pPr algn="l"/>
            <a:r>
              <a:rPr lang="en-US" altLang="ko-KR" b="0" i="0" u="none" strike="noStrike" baseline="0" dirty="0">
                <a:solidFill>
                  <a:srgbClr val="262626"/>
                </a:solidFill>
              </a:rPr>
              <a:t>gradient boosting</a:t>
            </a:r>
          </a:p>
          <a:p>
            <a:pPr algn="l"/>
            <a:r>
              <a:rPr lang="en-US" altLang="ko-KR" b="0" i="0" u="none" strike="noStrike" baseline="0" dirty="0">
                <a:solidFill>
                  <a:srgbClr val="262626"/>
                </a:solidFill>
              </a:rPr>
              <a:t>machines and deep learning.</a:t>
            </a:r>
            <a:endParaRPr lang="en-US" altLang="ko-KR" dirty="0"/>
          </a:p>
          <a:p>
            <a:r>
              <a:rPr lang="en-US" altLang="ko-KR" dirty="0" err="1"/>
              <a:t>XGBoost</a:t>
            </a:r>
            <a:r>
              <a:rPr lang="en-US" altLang="ko-KR" dirty="0"/>
              <a:t> Library, </a:t>
            </a:r>
            <a:r>
              <a:rPr lang="en-US" altLang="ko-KR" dirty="0" err="1"/>
              <a:t>Keras</a:t>
            </a:r>
            <a:r>
              <a:rPr lang="en-US" altLang="ko-KR" dirty="0"/>
              <a:t> Library</a:t>
            </a:r>
          </a:p>
          <a:p>
            <a:r>
              <a:rPr lang="en-US" altLang="ko-KR" dirty="0"/>
              <a:t>Python, 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25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D0B30-BF7C-405D-AE74-C835F90B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 strike="noStrike" baseline="0" dirty="0">
                <a:latin typeface="+mj-lt"/>
              </a:rPr>
              <a:t>3.Why deep learning? Why now?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746DF-D24B-492D-9ABA-0682D863C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in 1989</a:t>
            </a:r>
          </a:p>
          <a:p>
            <a:pPr marL="0" indent="0" algn="l">
              <a:buNone/>
            </a:pPr>
            <a:r>
              <a:rPr lang="en-US" altLang="ko-KR" sz="1800" b="0" i="0" u="none" strike="noStrike" baseline="0" dirty="0">
                <a:solidFill>
                  <a:srgbClr val="0070C0"/>
                </a:solidFill>
                <a:latin typeface="NewBaskerville-Roman"/>
              </a:rPr>
              <a:t>- convolutional neural networks 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and </a:t>
            </a:r>
            <a:r>
              <a:rPr lang="en-US" altLang="ko-KR" sz="1800" b="0" i="0" u="none" strike="noStrike" baseline="0" dirty="0">
                <a:solidFill>
                  <a:srgbClr val="0070C0"/>
                </a:solidFill>
                <a:latin typeface="NewBaskerville-Roman"/>
              </a:rPr>
              <a:t>backpropagation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were already well understood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in 1997</a:t>
            </a:r>
          </a:p>
          <a:p>
            <a:pPr marL="0" indent="0" algn="l">
              <a:buNone/>
            </a:pPr>
            <a:r>
              <a:rPr lang="en-US" altLang="ko-KR" sz="1800" b="0" i="0" u="none" strike="noStrike" baseline="0" dirty="0">
                <a:solidFill>
                  <a:srgbClr val="0070C0"/>
                </a:solidFill>
                <a:latin typeface="NewBaskerville-Roman"/>
              </a:rPr>
              <a:t>- The Long Short-Term Memory (LSTM) algorithm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was developed and has barely changed since</a:t>
            </a:r>
          </a:p>
          <a:p>
            <a:pPr algn="l"/>
            <a:endParaRPr lang="en-US" altLang="ko-KR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altLang="ko-KR" sz="1800" b="1" i="0" u="none" strike="noStrike" baseline="0" dirty="0">
                <a:solidFill>
                  <a:srgbClr val="262626"/>
                </a:solidFill>
                <a:latin typeface="NewBaskerville-Roman"/>
              </a:rPr>
              <a:t>why did deep learning only take off after 2012?</a:t>
            </a:r>
            <a:endParaRPr lang="en-US" altLang="ko-KR" sz="1800" b="1" i="0" u="none" strike="noStrike" baseline="0" dirty="0">
              <a:solidFill>
                <a:srgbClr val="CDA759"/>
              </a:solidFill>
              <a:latin typeface="Wingdings2"/>
            </a:endParaRPr>
          </a:p>
          <a:p>
            <a:pPr algn="l"/>
            <a:r>
              <a:rPr lang="en-US" altLang="ko-KR" sz="1800" b="0" i="0" u="none" strike="noStrike" baseline="0" dirty="0">
                <a:solidFill>
                  <a:srgbClr val="0070C0"/>
                </a:solidFill>
                <a:latin typeface="Wingdings2"/>
              </a:rPr>
              <a:t> </a:t>
            </a:r>
            <a:r>
              <a:rPr lang="en-US" altLang="ko-KR" sz="1800" b="0" i="0" u="none" strike="noStrike" baseline="0" dirty="0">
                <a:solidFill>
                  <a:srgbClr val="0070C0"/>
                </a:solidFill>
                <a:latin typeface="NewBaskerville-Roman"/>
              </a:rPr>
              <a:t>Hardware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70C0"/>
                </a:solidFill>
                <a:latin typeface="Wingdings2"/>
              </a:rPr>
              <a:t> </a:t>
            </a:r>
            <a:r>
              <a:rPr lang="en-US" altLang="ko-KR" sz="1800" b="0" i="0" u="none" strike="noStrike" baseline="0" dirty="0">
                <a:solidFill>
                  <a:srgbClr val="0070C0"/>
                </a:solidFill>
                <a:latin typeface="NewBaskerville-Roman"/>
              </a:rPr>
              <a:t>Datasets and benchmarks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70C0"/>
                </a:solidFill>
                <a:latin typeface="Wingdings2"/>
              </a:rPr>
              <a:t> </a:t>
            </a:r>
            <a:r>
              <a:rPr lang="en-US" altLang="ko-KR" sz="1800" b="0" i="0" u="none" strike="noStrike" baseline="0" dirty="0">
                <a:solidFill>
                  <a:srgbClr val="0070C0"/>
                </a:solidFill>
                <a:latin typeface="NewBaskerville-Roman"/>
              </a:rPr>
              <a:t>Algorithmic advances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7C7A02C-76FB-41B5-96D8-2CA70EDBB994}"/>
              </a:ext>
            </a:extLst>
          </p:cNvPr>
          <p:cNvCxnSpPr>
            <a:cxnSpLocks/>
          </p:cNvCxnSpPr>
          <p:nvPr/>
        </p:nvCxnSpPr>
        <p:spPr>
          <a:xfrm>
            <a:off x="838200" y="3469907"/>
            <a:ext cx="9893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464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AC38-9EF3-43B2-B7A0-36DA31F6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5F26F-6C0F-47C3-9921-171B8365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Between 1990 and 2010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off-the-shelf </a:t>
            </a:r>
            <a:r>
              <a:rPr lang="en-US" altLang="ko-KR" sz="1800" b="1" i="0" u="none" strike="noStrike" baseline="0" dirty="0">
                <a:solidFill>
                  <a:srgbClr val="262626"/>
                </a:solidFill>
                <a:latin typeface="NewBaskerville-Roman"/>
              </a:rPr>
              <a:t>CPUs became faster 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by a factor of approximately 5,000.</a:t>
            </a:r>
          </a:p>
          <a:p>
            <a:pPr algn="l">
              <a:buFontTx/>
              <a:buChar char="-"/>
            </a:pPr>
            <a:endParaRPr lang="en-US" altLang="ko-KR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Throughout the 2000s,</a:t>
            </a:r>
          </a:p>
          <a:p>
            <a:pPr>
              <a:buFontTx/>
              <a:buChar char="-"/>
            </a:pPr>
            <a:r>
              <a:rPr lang="en-US" altLang="ko-KR" sz="1800" b="1" dirty="0">
                <a:solidFill>
                  <a:srgbClr val="262626"/>
                </a:solidFill>
                <a:latin typeface="NewBaskerville-Roman"/>
              </a:rPr>
              <a:t>GPU </a:t>
            </a:r>
            <a:r>
              <a:rPr lang="ko-KR" altLang="en-US" sz="1800" dirty="0">
                <a:solidFill>
                  <a:srgbClr val="262626"/>
                </a:solidFill>
                <a:latin typeface="NewBaskerville-Roman"/>
              </a:rPr>
              <a:t>개발</a:t>
            </a:r>
            <a:endParaRPr lang="en-US" altLang="ko-KR" sz="1800" dirty="0">
              <a:solidFill>
                <a:srgbClr val="262626"/>
              </a:solidFill>
              <a:latin typeface="NewBaskerville-Roman"/>
            </a:endParaRP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NVIDIA, AMD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-&gt; 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 small number of GPUs started replacing massive clusters of CPUs in various highly parallelizable applications, beginning with physics modeling. 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Deep neural networks, consisting mostly of many small matrix multiplications, are also highly parallelizable</a:t>
            </a:r>
          </a:p>
          <a:p>
            <a:pPr algn="l">
              <a:buFontTx/>
              <a:buChar char="-"/>
            </a:pP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TITAN X </a:t>
            </a:r>
            <a:r>
              <a:rPr lang="ko-KR" altLang="en-US" sz="1800" dirty="0">
                <a:solidFill>
                  <a:srgbClr val="262626"/>
                </a:solidFill>
                <a:latin typeface="NewBaskerville-Roman"/>
              </a:rPr>
              <a:t>개발</a:t>
            </a:r>
            <a:endParaRPr lang="en-US" altLang="ko-KR" sz="1800" dirty="0">
              <a:solidFill>
                <a:srgbClr val="262626"/>
              </a:solidFill>
              <a:latin typeface="NewBaskerville-Roman"/>
            </a:endParaRPr>
          </a:p>
          <a:p>
            <a:pPr algn="l">
              <a:buFontTx/>
              <a:buChar char="-"/>
            </a:pP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TPU </a:t>
            </a:r>
            <a:r>
              <a:rPr lang="ko-KR" altLang="en-US" sz="1800" dirty="0">
                <a:solidFill>
                  <a:srgbClr val="262626"/>
                </a:solidFill>
                <a:latin typeface="NewBaskerville-Roman"/>
              </a:rPr>
              <a:t>개발</a:t>
            </a:r>
            <a:endParaRPr lang="en-US" altLang="ko-KR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FAD793B-1BCE-4A56-9124-0A00EAF10A1C}"/>
              </a:ext>
            </a:extLst>
          </p:cNvPr>
          <p:cNvCxnSpPr>
            <a:cxnSpLocks/>
          </p:cNvCxnSpPr>
          <p:nvPr/>
        </p:nvCxnSpPr>
        <p:spPr>
          <a:xfrm>
            <a:off x="924827" y="2748011"/>
            <a:ext cx="10019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54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4FEE8-FCE7-44E7-9CF5-14B0BEAD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A0C41-FCDC-45AC-9FD5-5A086F35E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dirty="0">
                <a:latin typeface="NewBaskerville-Roman"/>
              </a:rPr>
              <a:t>t</a:t>
            </a:r>
            <a:r>
              <a:rPr lang="en-US" altLang="ko-KR" sz="1800" b="0" i="0" u="none" strike="noStrike" baseline="0" dirty="0">
                <a:latin typeface="NewBaskerville-Roman"/>
              </a:rPr>
              <a:t>he exponential progress in </a:t>
            </a:r>
            <a:r>
              <a:rPr lang="en-US" altLang="ko-KR" sz="1800" b="1" i="0" u="none" strike="noStrike" baseline="0" dirty="0">
                <a:latin typeface="NewBaskerville-Roman"/>
              </a:rPr>
              <a:t>storage hardware </a:t>
            </a:r>
          </a:p>
          <a:p>
            <a:pPr algn="l"/>
            <a:r>
              <a:rPr lang="en-US" altLang="ko-KR" sz="1800" b="1" i="0" u="none" strike="noStrike" baseline="0" dirty="0">
                <a:latin typeface="NewBaskerville-Roman"/>
              </a:rPr>
              <a:t>Internet</a:t>
            </a:r>
            <a:r>
              <a:rPr lang="en-US" altLang="ko-KR" sz="1800" b="0" i="0" u="none" strike="noStrike" baseline="0" dirty="0">
                <a:latin typeface="NewBaskerville-Roman"/>
              </a:rPr>
              <a:t> -&gt; collect image datasets, video datasets, and natural-language datasets</a:t>
            </a:r>
            <a:endParaRPr lang="en-US" altLang="ko-KR" sz="1800" i="0" u="none" strike="noStrike" baseline="0" dirty="0">
              <a:latin typeface="NewBaskerville-Roman"/>
            </a:endParaRPr>
          </a:p>
          <a:p>
            <a:pPr marL="0" indent="0" algn="l">
              <a:buNone/>
            </a:pPr>
            <a:r>
              <a:rPr lang="en-US" altLang="ko-KR" sz="1800" dirty="0">
                <a:latin typeface="NewBaskerville-Roman"/>
              </a:rPr>
              <a:t>Ex) </a:t>
            </a:r>
            <a:r>
              <a:rPr lang="en-US" altLang="ko-KR" sz="1800" b="0" i="0" u="none" strike="noStrike" baseline="0" dirty="0">
                <a:latin typeface="NewBaskerville-Roman"/>
              </a:rPr>
              <a:t>image tags on Flickr </a:t>
            </a:r>
            <a:r>
              <a:rPr lang="en-US" altLang="ko-KR" sz="1800" dirty="0">
                <a:latin typeface="NewBaskerville-Roman"/>
              </a:rPr>
              <a:t>,</a:t>
            </a:r>
            <a:r>
              <a:rPr lang="en-US" altLang="ko-KR" sz="1800" b="0" i="0" u="none" strike="noStrike" baseline="0" dirty="0">
                <a:latin typeface="NewBaskerville-Roman"/>
              </a:rPr>
              <a:t>You-Tube videos, Wikipedia</a:t>
            </a:r>
          </a:p>
          <a:p>
            <a:pPr algn="l"/>
            <a:r>
              <a:rPr lang="en-US" altLang="ko-KR" sz="1800" b="1" i="0" u="none" strike="noStrike" baseline="0" dirty="0">
                <a:latin typeface="NewBaskerville-Roman"/>
              </a:rPr>
              <a:t>ImageNet dataset</a:t>
            </a:r>
          </a:p>
          <a:p>
            <a:pPr marL="0" indent="0" algn="l">
              <a:buNone/>
            </a:pPr>
            <a:r>
              <a:rPr lang="en-US" altLang="ko-KR" sz="1800" b="0" i="0" u="none" strike="noStrike" baseline="0" dirty="0">
                <a:latin typeface="NewBaskerville-Roman"/>
              </a:rPr>
              <a:t>consisting of 1.4 million images that have been hand annotated with 1,000 image categories </a:t>
            </a:r>
          </a:p>
          <a:p>
            <a:pPr marL="0" indent="0" algn="l">
              <a:buNone/>
            </a:pPr>
            <a:r>
              <a:rPr lang="en-US" altLang="ko-KR" sz="1800" b="0" i="0" u="none" strike="noStrike" baseline="0" dirty="0">
                <a:latin typeface="NewBaskerville-Roman"/>
              </a:rPr>
              <a:t>(1 category per image). </a:t>
            </a:r>
          </a:p>
          <a:p>
            <a:pPr algn="l"/>
            <a:r>
              <a:rPr lang="en-US" altLang="ko-KR" sz="1800" b="1" i="0" u="none" strike="noStrike" baseline="0" dirty="0">
                <a:latin typeface="NewBaskerville-Roman"/>
              </a:rPr>
              <a:t>public competitions 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latin typeface="NewBaskerville-Roman"/>
              </a:rPr>
              <a:t>Kaggle 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latin typeface="NewBaskerville-Roman"/>
              </a:rPr>
              <a:t>since 2010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latin typeface="NewBaskerville-Roman"/>
              </a:rPr>
              <a:t>an excellent way to motivate researchers and engineers to push the envelope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latin typeface="NewBaskerville-Roman"/>
              </a:rPr>
              <a:t>Having common benchmarks that researchers compete to beat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2515BF9-6A6E-4637-98A6-0E2EA2E000C2}"/>
              </a:ext>
            </a:extLst>
          </p:cNvPr>
          <p:cNvCxnSpPr>
            <a:cxnSpLocks/>
          </p:cNvCxnSpPr>
          <p:nvPr/>
        </p:nvCxnSpPr>
        <p:spPr>
          <a:xfrm>
            <a:off x="905577" y="2189747"/>
            <a:ext cx="9893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92A23FA-EBC8-4279-86A1-86B244E49899}"/>
              </a:ext>
            </a:extLst>
          </p:cNvPr>
          <p:cNvCxnSpPr>
            <a:cxnSpLocks/>
          </p:cNvCxnSpPr>
          <p:nvPr/>
        </p:nvCxnSpPr>
        <p:spPr>
          <a:xfrm>
            <a:off x="905577" y="2940517"/>
            <a:ext cx="10019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FB7860D-677D-4B34-AF51-2830CB717E96}"/>
              </a:ext>
            </a:extLst>
          </p:cNvPr>
          <p:cNvCxnSpPr>
            <a:cxnSpLocks/>
          </p:cNvCxnSpPr>
          <p:nvPr/>
        </p:nvCxnSpPr>
        <p:spPr>
          <a:xfrm>
            <a:off x="838200" y="4057049"/>
            <a:ext cx="9961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559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A814D-88A5-416B-BDB8-403735CF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047DF-D903-40AC-AA40-C713B5D59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0" i="1" u="none" strike="noStrike" baseline="0" dirty="0">
                <a:latin typeface="NewBaskerville-Italic"/>
              </a:rPr>
              <a:t>gradient propagation</a:t>
            </a:r>
          </a:p>
          <a:p>
            <a:pPr algn="l"/>
            <a:r>
              <a:rPr lang="en-US" altLang="ko-KR" sz="1800" b="0" i="0" u="none" strike="noStrike" baseline="0" dirty="0">
                <a:latin typeface="NewBaskerville-Roman"/>
              </a:rPr>
              <a:t>The feedback signal used to train neural networks would fade away as the number of layers increased</a:t>
            </a:r>
          </a:p>
          <a:p>
            <a:pPr algn="l"/>
            <a:endParaRPr lang="en-US" altLang="ko-KR" sz="1800" b="0" i="0" u="none" strike="noStrike" baseline="0" dirty="0">
              <a:latin typeface="NewBaskerville-Roman"/>
            </a:endParaRPr>
          </a:p>
          <a:p>
            <a:pPr algn="l"/>
            <a:r>
              <a:rPr lang="en-US" altLang="ko-KR" sz="1800" b="0" i="0" u="none" strike="noStrike" baseline="0" dirty="0">
                <a:latin typeface="NewBaskerville-Roman"/>
              </a:rPr>
              <a:t>2009 – 2010</a:t>
            </a:r>
            <a:endParaRPr lang="en-US" altLang="ko-KR" sz="1800" dirty="0">
              <a:latin typeface="NewBaskerville-Roman"/>
            </a:endParaRPr>
          </a:p>
          <a:p>
            <a:pPr algn="l"/>
            <a:r>
              <a:rPr lang="en-US" altLang="ko-KR" sz="1800" b="0" i="0" u="none" strike="noStrike" baseline="0" dirty="0">
                <a:latin typeface="NewBaskerville-Roman"/>
              </a:rPr>
              <a:t>Better </a:t>
            </a:r>
            <a:r>
              <a:rPr lang="en-US" altLang="ko-KR" sz="1800" b="0" i="1" u="none" strike="noStrike" baseline="0" dirty="0">
                <a:latin typeface="NewBaskerville-Italic"/>
              </a:rPr>
              <a:t>activation functions </a:t>
            </a:r>
            <a:r>
              <a:rPr lang="en-US" altLang="ko-KR" sz="1800" b="0" i="0" u="none" strike="noStrike" baseline="0" dirty="0">
                <a:latin typeface="NewBaskerville-Roman"/>
              </a:rPr>
              <a:t>for neural layers</a:t>
            </a:r>
          </a:p>
          <a:p>
            <a:pPr algn="l"/>
            <a:r>
              <a:rPr lang="en-US" altLang="ko-KR" sz="1800" b="0" i="0" u="none" strike="noStrike" baseline="0" dirty="0">
                <a:latin typeface="NewBaskerville-Roman"/>
              </a:rPr>
              <a:t>Better </a:t>
            </a:r>
            <a:r>
              <a:rPr lang="en-US" altLang="ko-KR" sz="1800" b="0" i="1" u="none" strike="noStrike" baseline="0" dirty="0">
                <a:latin typeface="NewBaskerville-Italic"/>
              </a:rPr>
              <a:t>weight-initialization schemes</a:t>
            </a:r>
            <a:r>
              <a:rPr lang="en-US" altLang="ko-KR" sz="1800" b="0" i="0" u="none" strike="noStrike" baseline="0" dirty="0">
                <a:latin typeface="NewBaskerville-Roman"/>
              </a:rPr>
              <a:t>, starting with layer-wise pretraining, which was quickly abandoned</a:t>
            </a:r>
          </a:p>
          <a:p>
            <a:pPr algn="l"/>
            <a:r>
              <a:rPr lang="en-US" altLang="ko-KR" sz="1800" b="0" i="0" u="none" strike="noStrike" baseline="0" dirty="0">
                <a:latin typeface="NewBaskerville-Roman"/>
              </a:rPr>
              <a:t>Better </a:t>
            </a:r>
            <a:r>
              <a:rPr lang="en-US" altLang="ko-KR" sz="1800" b="0" i="1" u="none" strike="noStrike" baseline="0" dirty="0">
                <a:latin typeface="NewBaskerville-Italic"/>
              </a:rPr>
              <a:t>optimization schemes</a:t>
            </a:r>
            <a:r>
              <a:rPr lang="en-US" altLang="ko-KR" sz="1800" b="0" i="0" u="none" strike="noStrike" baseline="0" dirty="0">
                <a:latin typeface="NewBaskerville-Roman"/>
              </a:rPr>
              <a:t>, such as </a:t>
            </a:r>
            <a:r>
              <a:rPr lang="en-US" altLang="ko-KR" sz="1800" b="0" i="0" u="none" strike="noStrike" baseline="0" dirty="0" err="1">
                <a:latin typeface="NewBaskerville-Roman"/>
              </a:rPr>
              <a:t>RMSProp</a:t>
            </a:r>
            <a:r>
              <a:rPr lang="en-US" altLang="ko-KR" sz="1800" b="0" i="0" u="none" strike="noStrike" baseline="0" dirty="0">
                <a:latin typeface="NewBaskerville-Roman"/>
              </a:rPr>
              <a:t> and Adam</a:t>
            </a:r>
          </a:p>
          <a:p>
            <a:pPr algn="l"/>
            <a:endParaRPr lang="en-US" altLang="ko-KR" sz="1800" b="0" i="0" u="none" strike="noStrike" baseline="0" dirty="0">
              <a:latin typeface="NewBaskerville-Roman"/>
            </a:endParaRPr>
          </a:p>
          <a:p>
            <a:pPr algn="l"/>
            <a:r>
              <a:rPr lang="en-US" altLang="ko-KR" sz="1800" b="0" i="0" u="none" strike="noStrike" baseline="0" dirty="0">
                <a:latin typeface="NewBaskerville-Roman"/>
              </a:rPr>
              <a:t>in 2014, 2015, and 2016, </a:t>
            </a:r>
          </a:p>
          <a:p>
            <a:pPr algn="l"/>
            <a:r>
              <a:rPr lang="en-US" altLang="ko-KR" sz="1800" b="0" i="0" u="none" strike="noStrike" baseline="0" dirty="0">
                <a:latin typeface="NewBaskerville-Roman"/>
              </a:rPr>
              <a:t>batch normalization, residual connections, and </a:t>
            </a:r>
            <a:r>
              <a:rPr lang="en-US" altLang="ko-KR" sz="1800" b="0" i="0" u="none" strike="noStrike" baseline="0" dirty="0" err="1">
                <a:latin typeface="NewBaskerville-Roman"/>
              </a:rPr>
              <a:t>depthwise</a:t>
            </a:r>
            <a:r>
              <a:rPr lang="en-US" altLang="ko-KR" sz="1800" dirty="0">
                <a:latin typeface="NewBaskerville-Roman"/>
              </a:rPr>
              <a:t> </a:t>
            </a:r>
            <a:r>
              <a:rPr lang="en-US" altLang="ko-KR" sz="1800" b="0" i="0" u="none" strike="noStrike" baseline="0" dirty="0">
                <a:latin typeface="NewBaskerville-Roman"/>
              </a:rPr>
              <a:t>separable convolutions.</a:t>
            </a:r>
          </a:p>
          <a:p>
            <a:pPr algn="l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FE5FDEE-39ED-47C5-BD59-9E4AE1C5EFE3}"/>
              </a:ext>
            </a:extLst>
          </p:cNvPr>
          <p:cNvCxnSpPr>
            <a:cxnSpLocks/>
          </p:cNvCxnSpPr>
          <p:nvPr/>
        </p:nvCxnSpPr>
        <p:spPr>
          <a:xfrm>
            <a:off x="838200" y="2776887"/>
            <a:ext cx="10019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FF4535-4C9D-4C0A-BCF3-9A4E5C47D914}"/>
              </a:ext>
            </a:extLst>
          </p:cNvPr>
          <p:cNvCxnSpPr>
            <a:cxnSpLocks/>
          </p:cNvCxnSpPr>
          <p:nvPr/>
        </p:nvCxnSpPr>
        <p:spPr>
          <a:xfrm>
            <a:off x="838200" y="4624938"/>
            <a:ext cx="10019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51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058B5-2764-4962-8EA8-09446826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02124"/>
                </a:solidFill>
              </a:rPr>
              <a:t>Investment and democratization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D1E5D-120E-4ADC-9123-AEEC582A1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최근 몇 년 사이 </a:t>
            </a:r>
            <a:r>
              <a:rPr lang="en-US" altLang="ko-KR" sz="1800" dirty="0"/>
              <a:t>AI </a:t>
            </a:r>
            <a:r>
              <a:rPr lang="ko-KR" altLang="en-US" sz="1800" dirty="0"/>
              <a:t>산업에 대한 투자가 증가했으며 앞으로도 이어질 것이다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과거 소수의 사람만 소유했던 </a:t>
            </a:r>
            <a:r>
              <a:rPr lang="ko-KR" altLang="en-US" sz="1800" dirty="0" err="1"/>
              <a:t>딥러닝이</a:t>
            </a:r>
            <a:r>
              <a:rPr lang="ko-KR" altLang="en-US" sz="1800" dirty="0"/>
              <a:t> 이제는 기본적인 </a:t>
            </a:r>
            <a:r>
              <a:rPr lang="en-US" altLang="ko-KR" sz="1800" dirty="0"/>
              <a:t>Python </a:t>
            </a:r>
            <a:r>
              <a:rPr lang="ko-KR" altLang="en-US" sz="1800" dirty="0" err="1"/>
              <a:t>스크립팅</a:t>
            </a:r>
            <a:r>
              <a:rPr lang="ko-KR" altLang="en-US" sz="1800" dirty="0"/>
              <a:t> 기술만으로도 가능하다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Theano, TensorFlow, </a:t>
            </a:r>
            <a:r>
              <a:rPr lang="en-US" altLang="ko-KR" sz="1800" dirty="0" err="1"/>
              <a:t>Keras</a:t>
            </a:r>
            <a:r>
              <a:rPr lang="ko-KR" altLang="en-US" sz="1800" dirty="0"/>
              <a:t>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B0E156-7868-49BB-8142-48B2E83A6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120" y="4233599"/>
            <a:ext cx="4971248" cy="20773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4E71E3-1BC7-4484-B159-8DB41E7F8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1" y="4436725"/>
            <a:ext cx="3677920" cy="8355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BF831C-54C7-4DBA-9109-B4FF807FA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872" y="3614474"/>
            <a:ext cx="36861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13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F384C-B185-403D-AAA7-38132163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Will it last?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D863B-5385-474A-8C7A-D3DA0980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b="1" i="1" u="none" strike="noStrike" baseline="0" dirty="0">
                <a:solidFill>
                  <a:srgbClr val="0070C0"/>
                </a:solidFill>
                <a:latin typeface="NewBaskerville-Italic"/>
              </a:rPr>
              <a:t>Simplicity</a:t>
            </a:r>
            <a:endParaRPr lang="en-US" altLang="ko-KR" sz="1800" b="1" dirty="0">
              <a:solidFill>
                <a:srgbClr val="0070C0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-  Deep learning removes the need for feature engineering, replacing complex, brittle, engineering-heavy pipelines with simple, end-to-end trainable models that are typically built using only five or six different tensor operations.</a:t>
            </a:r>
          </a:p>
          <a:p>
            <a:pPr algn="l"/>
            <a:r>
              <a:rPr lang="en-US" altLang="ko-KR" sz="1800" b="1" i="1" u="none" strike="noStrike" baseline="0" dirty="0">
                <a:solidFill>
                  <a:srgbClr val="0070C0"/>
                </a:solidFill>
                <a:latin typeface="NewBaskerville-Italic"/>
              </a:rPr>
              <a:t>Scalability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Deep learning is highly amenable to parallelization on GPUs or TPUs, 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Deep-learning models are trained by iterating over small batches of data, allowing them to be trained on datasets of arbitrary size.</a:t>
            </a:r>
          </a:p>
          <a:p>
            <a:pPr algn="l"/>
            <a:r>
              <a:rPr lang="en-US" altLang="ko-KR" sz="1800" b="1" i="1" u="none" strike="noStrike" baseline="0" dirty="0">
                <a:solidFill>
                  <a:srgbClr val="0070C0"/>
                </a:solidFill>
                <a:latin typeface="NewBaskerville-Italic"/>
              </a:rPr>
              <a:t>Versatility and reusability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deep-learning models can be trained on additional data without restarting from scratch, 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making them viable for continuous online learning—an important property for very large production models. 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trained deep-learning models are </a:t>
            </a:r>
            <a:r>
              <a:rPr lang="en-US" altLang="ko-KR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repurposable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and thus reusable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F01D740-1B5F-481D-9AB0-3C5F720BAACD}"/>
              </a:ext>
            </a:extLst>
          </p:cNvPr>
          <p:cNvCxnSpPr>
            <a:cxnSpLocks/>
          </p:cNvCxnSpPr>
          <p:nvPr/>
        </p:nvCxnSpPr>
        <p:spPr>
          <a:xfrm>
            <a:off x="838200" y="4384306"/>
            <a:ext cx="10019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53019A-CEF8-49C0-9D21-5470BE90674C}"/>
              </a:ext>
            </a:extLst>
          </p:cNvPr>
          <p:cNvCxnSpPr>
            <a:cxnSpLocks/>
          </p:cNvCxnSpPr>
          <p:nvPr/>
        </p:nvCxnSpPr>
        <p:spPr>
          <a:xfrm>
            <a:off x="761198" y="3027143"/>
            <a:ext cx="10019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185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05C14-A29F-4A34-90BD-24B5005C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99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9600" dirty="0"/>
          </a:p>
          <a:p>
            <a:pPr marL="0" indent="0" algn="ctr">
              <a:buNone/>
            </a:pPr>
            <a:r>
              <a:rPr lang="en-US" altLang="ko-KR" sz="9600" dirty="0"/>
              <a:t>Q&amp;A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12640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FBCD5A9-7245-4BD7-A138-E0B60D37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kern="0" spc="0">
                <a:effectLst/>
                <a:latin typeface="+mj-lt"/>
              </a:rPr>
              <a:t>1. Artificial intelligence, machine learning,</a:t>
            </a:r>
            <a:r>
              <a:rPr lang="en-US" altLang="ko-KR" sz="3600" kern="0">
                <a:latin typeface="+mj-lt"/>
              </a:rPr>
              <a:t> </a:t>
            </a:r>
            <a:r>
              <a:rPr lang="en-US" altLang="ko-KR" sz="3600" kern="0" spc="0">
                <a:effectLst/>
                <a:latin typeface="+mj-lt"/>
              </a:rPr>
              <a:t>and deep learning</a:t>
            </a:r>
            <a:endParaRPr lang="ko-KR" altLang="en-US" sz="3600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FCAFB88B-C319-4EBD-B7BA-2D01C0BD2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0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5E319-84D7-4D6E-8CD4-527DE3B3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kern="0" spc="0" dirty="0">
                <a:effectLst/>
                <a:latin typeface="+mj-lt"/>
              </a:rPr>
              <a:t>AI, machine learning,</a:t>
            </a:r>
            <a:r>
              <a:rPr lang="en-US" altLang="ko-KR" sz="2800" kern="0" dirty="0">
                <a:latin typeface="+mj-lt"/>
              </a:rPr>
              <a:t> </a:t>
            </a:r>
            <a:r>
              <a:rPr lang="en-US" altLang="ko-KR" sz="2800" kern="0" spc="0" dirty="0">
                <a:effectLst/>
                <a:latin typeface="+mj-lt"/>
              </a:rPr>
              <a:t>and deep learning</a:t>
            </a:r>
            <a:endParaRPr lang="ko-KR" altLang="en-US" sz="2800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1DFDD8B-4957-47B7-BA19-8D854405E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26" y="1492008"/>
            <a:ext cx="10905274" cy="484435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69FEC7-4835-477B-B7D0-5078EED7F3D6}"/>
              </a:ext>
            </a:extLst>
          </p:cNvPr>
          <p:cNvSpPr txBox="1"/>
          <p:nvPr/>
        </p:nvSpPr>
        <p:spPr>
          <a:xfrm>
            <a:off x="6406415" y="1372502"/>
            <a:ext cx="5337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AI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기계가 사람처럼 행동하고 사고하도록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   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만드는 것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ML : </a:t>
            </a:r>
            <a:r>
              <a:rPr lang="ko-KR" altLang="en-US" dirty="0"/>
              <a:t>기계가 학습하는 능력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DL : </a:t>
            </a:r>
            <a:r>
              <a:rPr lang="ko-KR" altLang="en-US" dirty="0"/>
              <a:t>신경망을 통해 학습하는 것</a:t>
            </a:r>
          </a:p>
        </p:txBody>
      </p:sp>
    </p:spTree>
    <p:extLst>
      <p:ext uri="{BB962C8B-B14F-4D97-AF65-F5344CB8AC3E}">
        <p14:creationId xmlns:p14="http://schemas.microsoft.com/office/powerpoint/2010/main" val="268913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9FC21-DB39-4B69-98D1-65A34DA8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kern="0" spc="0" dirty="0">
                <a:effectLst/>
                <a:latin typeface="+mj-lt"/>
              </a:rPr>
              <a:t>Artificial intelligence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92026-8872-4716-A481-89AF5215D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716379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1800" b="1" i="1" u="none" strike="noStrike" baseline="0" dirty="0">
                <a:solidFill>
                  <a:srgbClr val="262626"/>
                </a:solidFill>
                <a:latin typeface="NewBaskerville-Italic"/>
              </a:rPr>
              <a:t>the effort to automate intellectual tasks normally performed by humans</a:t>
            </a:r>
            <a:r>
              <a:rPr lang="en-US" altLang="ko-KR" sz="1800" b="1" i="0" u="none" strike="noStrike" baseline="0" dirty="0">
                <a:solidFill>
                  <a:srgbClr val="262626"/>
                </a:solidFill>
                <a:latin typeface="NewBaskerville-Roman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In the 1950s 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asking whether computers could be made to “think”</a:t>
            </a:r>
          </a:p>
          <a:p>
            <a:pPr algn="l">
              <a:buFontTx/>
              <a:buChar char="-"/>
            </a:pPr>
            <a:endParaRPr lang="en-US" altLang="ko-KR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altLang="ko-KR" sz="1800" b="1" i="1" dirty="0">
                <a:solidFill>
                  <a:srgbClr val="262626"/>
                </a:solidFill>
                <a:latin typeface="NewBaskerville-Italic"/>
              </a:rPr>
              <a:t>s</a:t>
            </a:r>
            <a:r>
              <a:rPr lang="en-US" altLang="ko-KR" sz="1800" b="1" i="1" u="none" strike="noStrike" baseline="0" dirty="0">
                <a:solidFill>
                  <a:srgbClr val="262626"/>
                </a:solidFill>
                <a:latin typeface="NewBaskerville-Italic"/>
              </a:rPr>
              <a:t>ymbolic AI approach</a:t>
            </a:r>
            <a:endParaRPr lang="en-US" altLang="ko-KR" sz="1800" b="1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algn="l">
              <a:buFontTx/>
              <a:buChar char="-"/>
            </a:pP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In the 1950s ~ the late 1980s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programmers handcraft a sufficiently large set of explicit rules for manipulating knowledge.</a:t>
            </a: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altLang="ko-KR" sz="18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altLang="ko-KR" sz="1800" b="1" i="1" dirty="0">
                <a:solidFill>
                  <a:srgbClr val="262626"/>
                </a:solidFill>
                <a:latin typeface="NewBaskerville-Roman"/>
              </a:rPr>
              <a:t>problem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symbolic AI suitable to solve well-defined, logical problems</a:t>
            </a: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  Ex)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chess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Intractable to figure out explicit rules for solving more complex, fuzzy problems, 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Ex)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image classification, speech recognition, and language translation.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=&gt; </a:t>
            </a:r>
            <a:r>
              <a:rPr lang="en-US" altLang="ko-KR" sz="1800" dirty="0">
                <a:solidFill>
                  <a:srgbClr val="0070C0"/>
                </a:solidFill>
                <a:latin typeface="NewBaskerville-Roman"/>
              </a:rPr>
              <a:t>New approach :  </a:t>
            </a:r>
            <a:r>
              <a:rPr lang="en-US" altLang="ko-KR" sz="1800" b="0" i="1" u="none" strike="noStrike" baseline="0" dirty="0">
                <a:solidFill>
                  <a:srgbClr val="0070C0"/>
                </a:solidFill>
                <a:latin typeface="NewBaskerville-Italic"/>
              </a:rPr>
              <a:t>machine learning</a:t>
            </a:r>
            <a:endParaRPr lang="en-US" altLang="ko-KR" sz="1800" b="0" i="0" u="none" strike="noStrike" baseline="0" dirty="0">
              <a:solidFill>
                <a:srgbClr val="0070C0"/>
              </a:solidFill>
              <a:latin typeface="NewBaskerville-Roman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B9B12F-5C90-4185-9C78-6C4741EF2C53}"/>
              </a:ext>
            </a:extLst>
          </p:cNvPr>
          <p:cNvCxnSpPr/>
          <p:nvPr/>
        </p:nvCxnSpPr>
        <p:spPr>
          <a:xfrm>
            <a:off x="975360" y="2743200"/>
            <a:ext cx="1024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449AD4-1CCF-4D27-8FE6-0152F7724574}"/>
              </a:ext>
            </a:extLst>
          </p:cNvPr>
          <p:cNvCxnSpPr/>
          <p:nvPr/>
        </p:nvCxnSpPr>
        <p:spPr>
          <a:xfrm>
            <a:off x="975360" y="4129239"/>
            <a:ext cx="1024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9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1539D-FB5A-4A25-88B1-378EF97EF5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kern="0"/>
              <a:t>Machine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F341D9-87D6-4D14-B9D0-65CBFEE3BD2D}"/>
              </a:ext>
            </a:extLst>
          </p:cNvPr>
          <p:cNvSpPr txBox="1">
            <a:spLocks/>
          </p:cNvSpPr>
          <p:nvPr/>
        </p:nvSpPr>
        <p:spPr>
          <a:xfrm>
            <a:off x="520566" y="1484169"/>
            <a:ext cx="11183754" cy="50087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>
                <a:solidFill>
                  <a:srgbClr val="262626"/>
                </a:solidFill>
                <a:latin typeface="NewBaskerville-Roman"/>
                <a:sym typeface="Wingdings" panose="05000000000000000000" pitchFamily="2" charset="2"/>
              </a:rPr>
              <a:t> </a:t>
            </a:r>
            <a:r>
              <a:rPr lang="ko-KR" altLang="en-US" sz="1800" b="1">
                <a:solidFill>
                  <a:srgbClr val="262626"/>
                </a:solidFill>
                <a:latin typeface="NewBaskerville-Roman"/>
              </a:rPr>
              <a:t>컴퓨터가 특정 작업을 수행하는 방법을 스스로 배울 수 있는가</a:t>
            </a:r>
            <a:r>
              <a:rPr lang="en-US" altLang="ko-KR" sz="1800" b="1">
                <a:solidFill>
                  <a:srgbClr val="262626"/>
                </a:solidFill>
                <a:latin typeface="NewBaskerville-Roman"/>
              </a:rPr>
              <a:t>?</a:t>
            </a:r>
          </a:p>
          <a:p>
            <a:pPr>
              <a:buFont typeface="Wingdings" panose="05000000000000000000" pitchFamily="2" charset="2"/>
              <a:buChar char="ð"/>
            </a:pPr>
            <a:r>
              <a:rPr lang="ko-KR" altLang="en-US" sz="1800" b="1">
                <a:solidFill>
                  <a:srgbClr val="262626"/>
                </a:solidFill>
                <a:latin typeface="NewBaskerville-Roman"/>
              </a:rPr>
              <a:t>컴퓨터가 데이터를 보고 규칙을 자동으로 학습할 수 있는가</a:t>
            </a:r>
            <a:r>
              <a:rPr lang="en-US" altLang="ko-KR" sz="1800" b="1">
                <a:solidFill>
                  <a:srgbClr val="262626"/>
                </a:solidFill>
                <a:latin typeface="NewBaskerville-Roman"/>
              </a:rPr>
              <a:t>?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0AA1F6-A1C3-442B-B56F-FA32F1886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8" y="3837064"/>
            <a:ext cx="7604626" cy="2493134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BFD83009-763E-4ABE-B384-E6615B747487}"/>
              </a:ext>
            </a:extLst>
          </p:cNvPr>
          <p:cNvSpPr/>
          <p:nvPr/>
        </p:nvSpPr>
        <p:spPr>
          <a:xfrm>
            <a:off x="4292868" y="5582653"/>
            <a:ext cx="644892" cy="43313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5346A84-CD50-4D09-AEE4-52E827A01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34233"/>
              </p:ext>
            </p:extLst>
          </p:nvPr>
        </p:nvGraphicFramePr>
        <p:xfrm>
          <a:off x="705318" y="2389147"/>
          <a:ext cx="10864248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2124">
                  <a:extLst>
                    <a:ext uri="{9D8B030D-6E8A-4147-A177-3AD203B41FA5}">
                      <a16:colId xmlns:a16="http://schemas.microsoft.com/office/drawing/2014/main" val="1222440855"/>
                    </a:ext>
                  </a:extLst>
                </a:gridCol>
                <a:gridCol w="5432124">
                  <a:extLst>
                    <a:ext uri="{9D8B030D-6E8A-4147-A177-3AD203B41FA5}">
                      <a16:colId xmlns:a16="http://schemas.microsoft.com/office/drawing/2014/main" val="2559869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NewBaskerville-Italic"/>
                        </a:rPr>
                        <a:t>S</a:t>
                      </a: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latin typeface="NewBaskerville-Italic"/>
                        </a:rPr>
                        <a:t>ymbolic AI approach</a:t>
                      </a:r>
                      <a:endParaRPr lang="en-US" altLang="ko-KR" sz="1800" b="1" i="0" u="none" strike="noStrike" baseline="0" dirty="0">
                        <a:solidFill>
                          <a:schemeClr val="tx1"/>
                        </a:solidFill>
                        <a:latin typeface="NewBaskerville-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latin typeface="NewBaskerville-Italic"/>
                        </a:rPr>
                        <a:t>Machine Learning(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NewBaskerville-Roman"/>
                        </a:rPr>
                        <a:t>New approach )</a:t>
                      </a:r>
                      <a:endParaRPr lang="en-US" altLang="ko-KR" sz="1800" b="1" i="0" u="none" strike="noStrike" baseline="0" dirty="0">
                        <a:solidFill>
                          <a:schemeClr val="tx1"/>
                        </a:solidFill>
                        <a:latin typeface="NewBaskerville-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7317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사람이 컴퓨터가 수행하도록 명령해야 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사람이 데이터 처리규칙을 제공해야 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컴퓨터가 스스로 특정 작업을 수행하는 방법을 배울 수 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컴퓨터가 데이터를 통해 규칙을 학습할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623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0D09FB9-F224-41A0-8DE0-66A876D53DBD}"/>
              </a:ext>
            </a:extLst>
          </p:cNvPr>
          <p:cNvSpPr txBox="1"/>
          <p:nvPr/>
        </p:nvSpPr>
        <p:spPr>
          <a:xfrm>
            <a:off x="5207267" y="4579365"/>
            <a:ext cx="3031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규칙을 새로운 데이터에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적용해 다양한 답을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찾을 수 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0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52030-2CAA-43F3-9935-748AB66363D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kern="0"/>
              <a:t>Machine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CB838-950F-443E-86D6-14C302B06AEC}"/>
              </a:ext>
            </a:extLst>
          </p:cNvPr>
          <p:cNvSpPr txBox="1">
            <a:spLocks/>
          </p:cNvSpPr>
          <p:nvPr/>
        </p:nvSpPr>
        <p:spPr>
          <a:xfrm>
            <a:off x="838200" y="1607419"/>
            <a:ext cx="10515600" cy="456954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>
                <a:solidFill>
                  <a:srgbClr val="262626"/>
                </a:solidFill>
                <a:latin typeface="NewBaskerville-Roman"/>
              </a:rPr>
              <a:t>예상 출력의 예시들</a:t>
            </a:r>
            <a:r>
              <a:rPr lang="en-US" altLang="ko-KR" sz="1800" b="1" dirty="0">
                <a:solidFill>
                  <a:srgbClr val="262626"/>
                </a:solidFill>
                <a:latin typeface="NewBaskerville-Roman"/>
              </a:rPr>
              <a:t> (Answers) </a:t>
            </a:r>
            <a:r>
              <a:rPr lang="ko-KR" altLang="en-US" sz="1800" b="1" dirty="0">
                <a:solidFill>
                  <a:srgbClr val="262626"/>
                </a:solidFill>
                <a:latin typeface="NewBaskerville-Roman"/>
              </a:rPr>
              <a:t>을 통해 데이터 처리 작업을 실행하는 규칙을 발견한다</a:t>
            </a:r>
            <a:r>
              <a:rPr lang="en-US" altLang="ko-KR" sz="1800" b="1" dirty="0">
                <a:solidFill>
                  <a:srgbClr val="262626"/>
                </a:solidFill>
                <a:latin typeface="NewBaskerville-Roman"/>
              </a:rPr>
              <a:t>.</a:t>
            </a:r>
          </a:p>
          <a:p>
            <a:r>
              <a:rPr lang="en-US" altLang="ko-KR" sz="1800" b="1" dirty="0">
                <a:solidFill>
                  <a:srgbClr val="262626"/>
                </a:solidFill>
                <a:latin typeface="NewBaskerville-Roman"/>
              </a:rPr>
              <a:t>need three things</a:t>
            </a: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rgbClr val="0070C0"/>
                </a:solidFill>
                <a:latin typeface="NewBaskerville-Italic"/>
              </a:rPr>
              <a:t>Input data  </a:t>
            </a:r>
            <a:endParaRPr lang="en-US" altLang="ko-KR" sz="1800" dirty="0">
              <a:solidFill>
                <a:srgbClr val="0070C0"/>
              </a:solidFill>
              <a:latin typeface="NewBaskerville-Roman"/>
            </a:endParaRP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rgbClr val="0070C0"/>
                </a:solidFill>
                <a:latin typeface="NewBaskerville-Italic"/>
              </a:rPr>
              <a:t>Examples of the expected output</a:t>
            </a:r>
            <a:endParaRPr lang="en-US" altLang="ko-KR" sz="1800" dirty="0">
              <a:solidFill>
                <a:srgbClr val="0070C0"/>
              </a:solidFill>
              <a:latin typeface="NewBaskerville-Roman"/>
            </a:endParaRPr>
          </a:p>
          <a:p>
            <a:pPr algn="l">
              <a:buFontTx/>
              <a:buChar char="-"/>
            </a:pPr>
            <a:r>
              <a:rPr lang="en-US" altLang="ko-KR" sz="1800" i="1" u="none" strike="noStrike" baseline="0" dirty="0">
                <a:solidFill>
                  <a:srgbClr val="0070C0"/>
                </a:solidFill>
                <a:latin typeface="NewBaskerville-Italic"/>
              </a:rPr>
              <a:t>A way to measure whether the algorithm is doing a good job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>
                <a:latin typeface="NewBaskerville-Italic"/>
              </a:rPr>
              <a:t>실제 출력과 예상 출력의 차이</a:t>
            </a:r>
            <a:r>
              <a:rPr lang="en-US" altLang="ko-KR" sz="1800" b="1" dirty="0">
                <a:latin typeface="NewBaskerville-Italic"/>
              </a:rPr>
              <a:t>(</a:t>
            </a:r>
            <a:r>
              <a:rPr lang="ko-KR" altLang="en-US" sz="1800" b="1" dirty="0">
                <a:latin typeface="NewBaskerville-Italic"/>
              </a:rPr>
              <a:t>피드백</a:t>
            </a:r>
            <a:r>
              <a:rPr lang="en-US" altLang="ko-KR" sz="1800" b="1" dirty="0">
                <a:latin typeface="NewBaskerville-Italic"/>
              </a:rPr>
              <a:t>)</a:t>
            </a:r>
            <a:r>
              <a:rPr lang="ko-KR" altLang="en-US" sz="1800" b="1" dirty="0">
                <a:latin typeface="NewBaskerville-Italic"/>
              </a:rPr>
              <a:t> </a:t>
            </a:r>
            <a:r>
              <a:rPr lang="en-US" altLang="ko-KR" sz="1800" b="1" dirty="0">
                <a:latin typeface="NewBaskerville-Italic"/>
                <a:sym typeface="Wingdings" panose="05000000000000000000" pitchFamily="2" charset="2"/>
              </a:rPr>
              <a:t></a:t>
            </a:r>
            <a:r>
              <a:rPr lang="ko-KR" altLang="en-US" sz="1800" b="1" dirty="0">
                <a:latin typeface="NewBaskerville-Italic"/>
              </a:rPr>
              <a:t>조정</a:t>
            </a:r>
            <a:r>
              <a:rPr lang="en-US" altLang="ko-KR" sz="1800" b="1" dirty="0">
                <a:latin typeface="NewBaskerville-Italic"/>
              </a:rPr>
              <a:t>(=</a:t>
            </a:r>
            <a:r>
              <a:rPr lang="ko-KR" altLang="en-US" sz="1800" b="1" dirty="0">
                <a:latin typeface="NewBaskerville-Italic"/>
              </a:rPr>
              <a:t>학습</a:t>
            </a:r>
            <a:r>
              <a:rPr lang="en-US" altLang="ko-KR" sz="1800" b="1" dirty="0">
                <a:latin typeface="NewBaskerville-Italic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900" b="1" dirty="0">
              <a:latin typeface="NewBaskerville-Italic"/>
            </a:endParaRPr>
          </a:p>
          <a:p>
            <a:r>
              <a:rPr lang="ko-KR" altLang="en-US" sz="1800" b="1" dirty="0">
                <a:solidFill>
                  <a:srgbClr val="262626"/>
                </a:solidFill>
                <a:latin typeface="NewBaskerville-Italic"/>
              </a:rPr>
              <a:t>데이터를 </a:t>
            </a:r>
            <a:r>
              <a:rPr lang="ko-KR" altLang="en-US" sz="1800" b="1" dirty="0" err="1">
                <a:solidFill>
                  <a:srgbClr val="262626"/>
                </a:solidFill>
                <a:latin typeface="NewBaskerville-Italic"/>
              </a:rPr>
              <a:t>의미있게</a:t>
            </a:r>
            <a:r>
              <a:rPr lang="ko-KR" altLang="en-US" sz="1800" b="1" dirty="0">
                <a:solidFill>
                  <a:srgbClr val="262626"/>
                </a:solidFill>
                <a:latin typeface="NewBaskerville-Italic"/>
              </a:rPr>
              <a:t> 변환하는 것</a:t>
            </a:r>
            <a:endParaRPr lang="en-US" altLang="ko-KR" sz="1800" b="1" dirty="0">
              <a:solidFill>
                <a:srgbClr val="262626"/>
              </a:solidFill>
              <a:latin typeface="NewBaskerville-Italic"/>
            </a:endParaRP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input</a:t>
            </a:r>
            <a:r>
              <a:rPr lang="ko-KR" altLang="en-US" sz="1800" dirty="0">
                <a:solidFill>
                  <a:srgbClr val="262626"/>
                </a:solidFill>
                <a:latin typeface="NewBaskerville-Roman"/>
              </a:rPr>
              <a:t> </a:t>
            </a: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data</a:t>
            </a:r>
            <a:r>
              <a:rPr lang="ko-KR" altLang="en-US" sz="1800" dirty="0">
                <a:solidFill>
                  <a:srgbClr val="262626"/>
                </a:solidFill>
                <a:latin typeface="NewBaskerville-Roman"/>
              </a:rPr>
              <a:t>의 유용한</a:t>
            </a: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 </a:t>
            </a:r>
            <a:r>
              <a:rPr lang="en-US" altLang="ko-KR" sz="1800" i="1" dirty="0">
                <a:solidFill>
                  <a:srgbClr val="262626"/>
                </a:solidFill>
                <a:latin typeface="NewBaskerville-Italic"/>
              </a:rPr>
              <a:t>representations(</a:t>
            </a:r>
            <a:r>
              <a:rPr lang="ko-KR" altLang="en-US" sz="1800" i="1" dirty="0">
                <a:solidFill>
                  <a:srgbClr val="262626"/>
                </a:solidFill>
                <a:latin typeface="NewBaskerville-Italic"/>
              </a:rPr>
              <a:t>표현</a:t>
            </a:r>
            <a:r>
              <a:rPr lang="en-US" altLang="ko-KR" sz="1800" i="1" dirty="0">
                <a:solidFill>
                  <a:srgbClr val="262626"/>
                </a:solidFill>
                <a:latin typeface="NewBaskerville-Italic"/>
              </a:rPr>
              <a:t>)</a:t>
            </a:r>
            <a:r>
              <a:rPr lang="ko-KR" altLang="en-US" sz="1800" dirty="0">
                <a:solidFill>
                  <a:srgbClr val="262626"/>
                </a:solidFill>
                <a:latin typeface="NewBaskerville-Roman"/>
              </a:rPr>
              <a:t>을 배우는 것</a:t>
            </a:r>
            <a:endParaRPr lang="en-US" altLang="ko-KR" sz="1800" dirty="0">
              <a:solidFill>
                <a:srgbClr val="262626"/>
              </a:solidFill>
              <a:latin typeface="NewBaskerville-Roman"/>
            </a:endParaRP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Representations : </a:t>
            </a:r>
            <a:r>
              <a:rPr lang="ko-KR" altLang="en-US" sz="1800" dirty="0">
                <a:solidFill>
                  <a:srgbClr val="262626"/>
                </a:solidFill>
                <a:latin typeface="NewBaskerville-Roman"/>
              </a:rPr>
              <a:t>예상 출력에 더 가까워질 수 있는 것</a:t>
            </a:r>
            <a:endParaRPr lang="en-US" altLang="ko-KR" sz="1800" dirty="0">
              <a:solidFill>
                <a:srgbClr val="262626"/>
              </a:solidFill>
              <a:latin typeface="NewBaskerville-Roman"/>
            </a:endParaRPr>
          </a:p>
          <a:p>
            <a:pPr>
              <a:buFontTx/>
              <a:buChar char="-"/>
            </a:pPr>
            <a:endParaRPr lang="en-US" altLang="ko-KR" sz="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altLang="ko-KR" sz="1800" b="1" dirty="0">
                <a:solidFill>
                  <a:srgbClr val="262626"/>
                </a:solidFill>
                <a:latin typeface="NewBaskerville-Roman"/>
              </a:rPr>
              <a:t>representation</a:t>
            </a:r>
            <a:r>
              <a:rPr lang="ko-KR" altLang="en-US" sz="1800" b="1" dirty="0">
                <a:solidFill>
                  <a:srgbClr val="262626"/>
                </a:solidFill>
                <a:latin typeface="NewBaskerville-Roman"/>
              </a:rPr>
              <a:t>이란</a:t>
            </a:r>
            <a:r>
              <a:rPr lang="en-US" altLang="ko-KR" sz="1800" b="1" dirty="0">
                <a:solidFill>
                  <a:srgbClr val="262626"/>
                </a:solidFill>
                <a:latin typeface="NewBaskerville-Roman"/>
              </a:rPr>
              <a:t>? </a:t>
            </a: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rgbClr val="262626"/>
                </a:solidFill>
                <a:latin typeface="NewBaskerville-Roman"/>
              </a:rPr>
              <a:t>데이터를 표현하거나 인코딩 하기 위해 데이터를 보는 다른 방법  </a:t>
            </a:r>
            <a:r>
              <a:rPr lang="en-US" altLang="ko-KR" sz="1800" dirty="0"/>
              <a:t>Ex) color </a:t>
            </a:r>
            <a:r>
              <a:rPr lang="ko-KR" altLang="en-US" sz="1800" dirty="0"/>
              <a:t>이미지 </a:t>
            </a:r>
            <a:r>
              <a:rPr lang="en-US" altLang="ko-KR" sz="1800" dirty="0"/>
              <a:t>=&gt; RGB vs HSV</a:t>
            </a: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rgbClr val="0070C0"/>
                </a:solidFill>
                <a:latin typeface="NewBaskerville-Roman"/>
              </a:rPr>
              <a:t>=&gt; transformations of the data</a:t>
            </a:r>
            <a:endParaRPr lang="ko-KR" altLang="en-US" sz="1800" dirty="0"/>
          </a:p>
          <a:p>
            <a:pPr>
              <a:buFontTx/>
              <a:buChar char="-"/>
            </a:pPr>
            <a:endParaRPr lang="en-US" altLang="ko-KR" sz="1800" dirty="0">
              <a:solidFill>
                <a:srgbClr val="0070C0"/>
              </a:solidFill>
              <a:latin typeface="NewBaskerville-Italic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4F3ED3A-D762-4878-BD92-7ABBAE80BD11}"/>
              </a:ext>
            </a:extLst>
          </p:cNvPr>
          <p:cNvCxnSpPr/>
          <p:nvPr/>
        </p:nvCxnSpPr>
        <p:spPr>
          <a:xfrm>
            <a:off x="907983" y="3688882"/>
            <a:ext cx="1024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A5CB51-FD10-4FAA-A14E-3799DC728330}"/>
              </a:ext>
            </a:extLst>
          </p:cNvPr>
          <p:cNvCxnSpPr/>
          <p:nvPr/>
        </p:nvCxnSpPr>
        <p:spPr>
          <a:xfrm>
            <a:off x="907983" y="4918508"/>
            <a:ext cx="1024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38FE6D2-F382-4E69-96C7-901EA123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235" y="2858711"/>
            <a:ext cx="5136427" cy="218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9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80534-9CB0-4D49-8BF3-F133A6FB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kern="0" dirty="0"/>
              <a:t>Machine</a:t>
            </a:r>
            <a:r>
              <a:rPr lang="en-US" altLang="ko-KR" kern="0" spc="0" dirty="0">
                <a:effectLst/>
                <a:latin typeface="+mj-lt"/>
              </a:rPr>
              <a:t> learning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D3B202-2CBA-4849-B84A-034E53AAF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5197"/>
            <a:ext cx="2197736" cy="305448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0A3CD6-B23D-49AD-8F53-EB2524264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62" y="2411887"/>
            <a:ext cx="7350880" cy="2866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96D7B3-8FE0-46EF-904B-C7EDB5E1A40B}"/>
              </a:ext>
            </a:extLst>
          </p:cNvPr>
          <p:cNvSpPr txBox="1"/>
          <p:nvPr/>
        </p:nvSpPr>
        <p:spPr>
          <a:xfrm>
            <a:off x="593558" y="1488557"/>
            <a:ext cx="1068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b="1" dirty="0"/>
              <a:t>Input :</a:t>
            </a:r>
            <a:r>
              <a:rPr lang="en-US" altLang="ko-KR" dirty="0"/>
              <a:t> 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</a:rPr>
              <a:t>coordinates of our points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b="1" dirty="0"/>
              <a:t>Output : </a:t>
            </a:r>
            <a:r>
              <a:rPr lang="en-US" altLang="ko-KR" dirty="0"/>
              <a:t>colors of our points</a:t>
            </a:r>
          </a:p>
          <a:p>
            <a:pPr algn="l"/>
            <a:r>
              <a:rPr lang="en-US" altLang="ko-KR" dirty="0"/>
              <a:t>- </a:t>
            </a:r>
            <a:r>
              <a:rPr lang="en-US" altLang="ko-KR" b="1" dirty="0"/>
              <a:t>A way to measure : </a:t>
            </a:r>
            <a:r>
              <a:rPr lang="en-US" altLang="ko-KR" sz="1800" b="1" i="0" u="none" strike="noStrike" baseline="0" dirty="0">
                <a:solidFill>
                  <a:srgbClr val="262626"/>
                </a:solidFill>
              </a:rPr>
              <a:t> 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</a:rPr>
              <a:t>the percentage of points that are being correctly classified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37D1BF-86E8-4D37-8207-6C2F25816FE0}"/>
              </a:ext>
            </a:extLst>
          </p:cNvPr>
          <p:cNvSpPr txBox="1"/>
          <p:nvPr/>
        </p:nvSpPr>
        <p:spPr>
          <a:xfrm>
            <a:off x="593558" y="5569678"/>
            <a:ext cx="935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black/white classification problem 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70C0"/>
                </a:solidFill>
                <a:latin typeface="NewBaskerville-Roman"/>
              </a:rPr>
              <a:t>=&gt; </a:t>
            </a:r>
            <a:r>
              <a:rPr lang="en-US" altLang="ko-KR" sz="1800" b="1" i="0" u="none" strike="noStrike" baseline="0" dirty="0">
                <a:solidFill>
                  <a:srgbClr val="0070C0"/>
                </a:solidFill>
                <a:latin typeface="NewBaskerville-Roman"/>
              </a:rPr>
              <a:t>a simple rule: “Black points are such that x &gt; 0,” or “White points are such that x &lt; 0.”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2019169-E1D1-4289-940C-DCDECECAC960}"/>
              </a:ext>
            </a:extLst>
          </p:cNvPr>
          <p:cNvSpPr/>
          <p:nvPr/>
        </p:nvSpPr>
        <p:spPr>
          <a:xfrm>
            <a:off x="3157086" y="3359217"/>
            <a:ext cx="798897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15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A7817-5A81-4A44-A24F-0F67493A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9F9EF-929F-46C3-B929-4CA2AD63C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1" i="0" u="none" strike="noStrike" baseline="0" dirty="0">
                <a:solidFill>
                  <a:srgbClr val="262626"/>
                </a:solidFill>
                <a:latin typeface="NewBaskerville-Roman"/>
              </a:rPr>
              <a:t>a specific subfield of machine learning</a:t>
            </a:r>
          </a:p>
          <a:p>
            <a:r>
              <a:rPr lang="ko-KR" altLang="en-US" sz="1800" i="0" u="none" strike="noStrike" baseline="0" dirty="0">
                <a:solidFill>
                  <a:srgbClr val="262626"/>
                </a:solidFill>
                <a:latin typeface="NewBaskerville-Roman"/>
              </a:rPr>
              <a:t>데이터에서 학습표현에 대한 새로운 해석</a:t>
            </a:r>
            <a:endParaRPr lang="en-US" altLang="ko-KR" sz="180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ko-KR" altLang="en-US" sz="1800" dirty="0" err="1">
                <a:solidFill>
                  <a:srgbClr val="262626"/>
                </a:solidFill>
                <a:latin typeface="NewBaskerville-Roman"/>
              </a:rPr>
              <a:t>의미있는</a:t>
            </a:r>
            <a:r>
              <a:rPr lang="ko-KR" altLang="en-US" sz="1800" dirty="0">
                <a:solidFill>
                  <a:srgbClr val="262626"/>
                </a:solidFill>
                <a:latin typeface="NewBaskerville-Roman"/>
              </a:rPr>
              <a:t> 표현의 연속적인 계층을 학습하는데 중점을 둔다</a:t>
            </a:r>
            <a:endParaRPr lang="en-US" altLang="ko-KR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altLang="ko-KR" sz="1800" b="1" i="1" u="none" strike="noStrike" baseline="0" dirty="0">
                <a:solidFill>
                  <a:srgbClr val="262626"/>
                </a:solidFill>
                <a:latin typeface="NewBaskerville-Italic"/>
              </a:rPr>
              <a:t>depth </a:t>
            </a:r>
            <a:r>
              <a:rPr lang="en-US" altLang="ko-KR" sz="1800" b="1" i="0" u="none" strike="noStrike" baseline="0" dirty="0">
                <a:solidFill>
                  <a:srgbClr val="262626"/>
                </a:solidFill>
                <a:latin typeface="NewBaskerville-Roman"/>
              </a:rPr>
              <a:t>of the model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:  How many layers contribute to a model of the data</a:t>
            </a:r>
          </a:p>
          <a:p>
            <a:pPr algn="l"/>
            <a:endParaRPr lang="en-US" altLang="ko-KR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altLang="ko-KR" sz="1800" b="1" dirty="0">
                <a:solidFill>
                  <a:srgbClr val="262626"/>
                </a:solidFill>
                <a:latin typeface="NewBaskerville-Roman"/>
              </a:rPr>
              <a:t>Difference 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machine learning </a:t>
            </a: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: 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focus on learning only one or two layers of representations of the data</a:t>
            </a: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 (</a:t>
            </a:r>
            <a:r>
              <a:rPr lang="en-US" altLang="ko-KR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shallow learning</a:t>
            </a: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)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deep learning : involves tens or even hundreds of successive layers of representations</a:t>
            </a:r>
          </a:p>
          <a:p>
            <a:pPr algn="l">
              <a:buFontTx/>
              <a:buChar char="-"/>
            </a:pPr>
            <a:endParaRPr lang="en-US" altLang="ko-KR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altLang="ko-KR" sz="1800" b="1" i="0" u="none" strike="noStrike" baseline="0" dirty="0">
                <a:solidFill>
                  <a:srgbClr val="262626"/>
                </a:solidFill>
                <a:latin typeface="NewBaskerville-Roman"/>
              </a:rPr>
              <a:t>learned via </a:t>
            </a:r>
            <a:r>
              <a:rPr lang="en-US" altLang="ko-KR" sz="1800" b="1" i="1" u="none" strike="noStrike" baseline="0" dirty="0">
                <a:solidFill>
                  <a:srgbClr val="262626"/>
                </a:solidFill>
                <a:latin typeface="NewBaskerville-Italic"/>
              </a:rPr>
              <a:t>neural networks(</a:t>
            </a:r>
            <a:r>
              <a:rPr lang="ko-KR" altLang="en-US" sz="1800" b="1" i="1" u="none" strike="noStrike" baseline="0" dirty="0">
                <a:solidFill>
                  <a:srgbClr val="262626"/>
                </a:solidFill>
                <a:latin typeface="NewBaskerville-Italic"/>
              </a:rPr>
              <a:t>신경망</a:t>
            </a:r>
            <a:r>
              <a:rPr lang="en-US" altLang="ko-KR" sz="1800" b="1" i="1" u="none" strike="noStrike" baseline="0" dirty="0">
                <a:solidFill>
                  <a:srgbClr val="262626"/>
                </a:solidFill>
                <a:latin typeface="NewBaskerville-Italic"/>
              </a:rPr>
              <a:t>)</a:t>
            </a:r>
          </a:p>
          <a:p>
            <a:pPr algn="l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Structured in literal layers stacked on top of each other.</a:t>
            </a:r>
          </a:p>
          <a:p>
            <a:pPr marL="0" indent="0" algn="l">
              <a:buNone/>
            </a:pPr>
            <a:endParaRPr lang="en-US" altLang="ko-KR" sz="1800" i="1" dirty="0">
              <a:solidFill>
                <a:srgbClr val="262626"/>
              </a:solidFill>
              <a:latin typeface="NewBaskerville-Italic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653BAB4-A021-4C3A-A12F-9E6EACD5D8A0}"/>
              </a:ext>
            </a:extLst>
          </p:cNvPr>
          <p:cNvCxnSpPr/>
          <p:nvPr/>
        </p:nvCxnSpPr>
        <p:spPr>
          <a:xfrm>
            <a:off x="838200" y="3429000"/>
            <a:ext cx="1024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33110B-120C-4F96-8A92-2A7456363005}"/>
              </a:ext>
            </a:extLst>
          </p:cNvPr>
          <p:cNvCxnSpPr>
            <a:cxnSpLocks/>
          </p:cNvCxnSpPr>
          <p:nvPr/>
        </p:nvCxnSpPr>
        <p:spPr>
          <a:xfrm>
            <a:off x="937260" y="4863166"/>
            <a:ext cx="10317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6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1753</Words>
  <Application>Microsoft Office PowerPoint</Application>
  <PresentationFormat>와이드스크린</PresentationFormat>
  <Paragraphs>274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NewBaskerville-Italic</vt:lpstr>
      <vt:lpstr>NewBaskerville-Roman</vt:lpstr>
      <vt:lpstr>Wingdings2</vt:lpstr>
      <vt:lpstr>맑은 고딕</vt:lpstr>
      <vt:lpstr>Arial</vt:lpstr>
      <vt:lpstr>Wingdings</vt:lpstr>
      <vt:lpstr>Office 테마</vt:lpstr>
      <vt:lpstr>Ch1.What is deep learning? </vt:lpstr>
      <vt:lpstr>목차</vt:lpstr>
      <vt:lpstr>1. Artificial intelligence, machine learning, and deep learning</vt:lpstr>
      <vt:lpstr>AI, machine learning, and deep learning</vt:lpstr>
      <vt:lpstr>Artificial intelligence</vt:lpstr>
      <vt:lpstr>PowerPoint 프레젠테이션</vt:lpstr>
      <vt:lpstr>PowerPoint 프레젠테이션</vt:lpstr>
      <vt:lpstr>Machine learning</vt:lpstr>
      <vt:lpstr>Deep Learning</vt:lpstr>
      <vt:lpstr>Deep Learning</vt:lpstr>
      <vt:lpstr>How Deep Learning works</vt:lpstr>
      <vt:lpstr>How Deep Learning works</vt:lpstr>
      <vt:lpstr>How Deep Learning works</vt:lpstr>
      <vt:lpstr>2. Before deep learning:  a brief history of machine learning</vt:lpstr>
      <vt:lpstr>Probabilistic modeling</vt:lpstr>
      <vt:lpstr>Early neural networks</vt:lpstr>
      <vt:lpstr>Kernel methods SVM</vt:lpstr>
      <vt:lpstr>Kernel methods SVM</vt:lpstr>
      <vt:lpstr>Decision trees, random forests, and gradient boosting machines</vt:lpstr>
      <vt:lpstr>Back to neural networks</vt:lpstr>
      <vt:lpstr>What makes deep learning different</vt:lpstr>
      <vt:lpstr>The modern machine-learning landscapes</vt:lpstr>
      <vt:lpstr>3.Why deep learning? Why now?</vt:lpstr>
      <vt:lpstr>Hardware</vt:lpstr>
      <vt:lpstr>Data</vt:lpstr>
      <vt:lpstr>Algorithms</vt:lpstr>
      <vt:lpstr>Investment and democratization</vt:lpstr>
      <vt:lpstr>Will it last?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Ch1.What is deep learning? </dc:title>
  <dc:creator>김다연</dc:creator>
  <cp:lastModifiedBy>김다연</cp:lastModifiedBy>
  <cp:revision>114</cp:revision>
  <dcterms:created xsi:type="dcterms:W3CDTF">2020-12-08T15:35:51Z</dcterms:created>
  <dcterms:modified xsi:type="dcterms:W3CDTF">2020-12-09T02:00:11Z</dcterms:modified>
</cp:coreProperties>
</file>