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64"/>
  </p:notesMasterIdLst>
  <p:sldIdLst>
    <p:sldId id="256" r:id="rId2"/>
    <p:sldId id="286" r:id="rId3"/>
    <p:sldId id="287" r:id="rId4"/>
    <p:sldId id="257" r:id="rId5"/>
    <p:sldId id="260" r:id="rId6"/>
    <p:sldId id="261"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85" r:id="rId22"/>
    <p:sldId id="284" r:id="rId23"/>
    <p:sldId id="289" r:id="rId24"/>
    <p:sldId id="290" r:id="rId25"/>
    <p:sldId id="291" r:id="rId26"/>
    <p:sldId id="292" r:id="rId27"/>
    <p:sldId id="293" r:id="rId28"/>
    <p:sldId id="294" r:id="rId29"/>
    <p:sldId id="295"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77204A-5727-4131-92C7-64E6607AC1BF}">
  <a:tblStyle styleId="{1277204A-5727-4131-92C7-64E6607AC1B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84" autoAdjust="0"/>
    <p:restoredTop sz="94660"/>
  </p:normalViewPr>
  <p:slideViewPr>
    <p:cSldViewPr snapToGrid="0">
      <p:cViewPr varScale="1">
        <p:scale>
          <a:sx n="91" d="100"/>
          <a:sy n="91" d="100"/>
        </p:scale>
        <p:origin x="176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 name="Google Shape;47;p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1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1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16</a:t>
            </a:fld>
            <a:endParaRPr sz="1200">
              <a:solidFill>
                <a:schemeClr val="dk1"/>
              </a:solidFill>
              <a:latin typeface="Times New Roman"/>
              <a:ea typeface="Times New Roman"/>
              <a:cs typeface="Times New Roman"/>
              <a:sym typeface="Times New Roman"/>
            </a:endParaRPr>
          </a:p>
        </p:txBody>
      </p:sp>
      <p:sp>
        <p:nvSpPr>
          <p:cNvPr id="262" name="Google Shape;262;p1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3" name="Google Shape;263;p1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2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p2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p2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2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5" name="Google Shape;355;p3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 name="Google Shape;53;p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2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362452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17461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432881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88924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696722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96649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98182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55955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5511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31731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638403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900430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52811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727717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25906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670212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58963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0897089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66658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p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5770029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5" name="Google Shape;425;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532404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00202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535589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163620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4" name="Google Shape;454;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818854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676884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8" name="Google Shape;468;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87655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4" name="Google Shape;474;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254802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0" name="Google Shape;480;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39099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6" name="Google Shape;486;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466718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2" name="Google Shape;492;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013103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8" name="Google Shape;498;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71770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38: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55</a:t>
            </a:fld>
            <a:endParaRPr sz="1400" b="0" i="0" u="none" strike="noStrike" cap="none">
              <a:solidFill>
                <a:srgbClr val="000000"/>
              </a:solidFill>
              <a:latin typeface="Arial"/>
              <a:ea typeface="Arial"/>
              <a:cs typeface="Arial"/>
              <a:sym typeface="Arial"/>
            </a:endParaRPr>
          </a:p>
        </p:txBody>
      </p:sp>
      <p:sp>
        <p:nvSpPr>
          <p:cNvPr id="504" name="Google Shape;50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05" name="Google Shape;505;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64327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39: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56</a:t>
            </a:fld>
            <a:endParaRPr sz="1400" b="0" i="0" u="none" strike="noStrike" cap="none">
              <a:solidFill>
                <a:srgbClr val="000000"/>
              </a:solidFill>
              <a:latin typeface="Arial"/>
              <a:ea typeface="Arial"/>
              <a:cs typeface="Arial"/>
              <a:sym typeface="Arial"/>
            </a:endParaRPr>
          </a:p>
        </p:txBody>
      </p:sp>
      <p:sp>
        <p:nvSpPr>
          <p:cNvPr id="547" name="Google Shape;547;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48" name="Google Shape;548;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35612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40: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57</a:t>
            </a:fld>
            <a:endParaRPr sz="1400" b="0" i="0" u="none" strike="noStrike" cap="none">
              <a:solidFill>
                <a:srgbClr val="000000"/>
              </a:solidFill>
              <a:latin typeface="Arial"/>
              <a:ea typeface="Arial"/>
              <a:cs typeface="Arial"/>
              <a:sym typeface="Arial"/>
            </a:endParaRPr>
          </a:p>
        </p:txBody>
      </p:sp>
      <p:sp>
        <p:nvSpPr>
          <p:cNvPr id="555" name="Google Shape;555;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56" name="Google Shape;556;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224702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2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46895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p2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228433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p2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98107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14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p2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358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1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1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1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4228465" y="5334"/>
            <a:ext cx="4864100" cy="3308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112268" y="1281175"/>
            <a:ext cx="8919463" cy="294259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4228465" y="5334"/>
            <a:ext cx="4864100" cy="3308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
        <p:cNvGrpSpPr/>
        <p:nvPr/>
      </p:nvGrpSpPr>
      <p:grpSpPr>
        <a:xfrm>
          <a:off x="0" y="0"/>
          <a:ext cx="0" cy="0"/>
          <a:chOff x="0" y="0"/>
          <a:chExt cx="0" cy="0"/>
        </a:xfrm>
      </p:grpSpPr>
      <p:sp>
        <p:nvSpPr>
          <p:cNvPr id="29" name="Google Shape;29;p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228465" y="5334"/>
            <a:ext cx="4864100" cy="3308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6"/>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ext, and Content" type="txAndObj">
  <p:cSld name="Title, Text, and Content">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6"/>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7" name="Google Shape;67;p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79255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71627" y="836675"/>
            <a:ext cx="8964295" cy="1905"/>
          </a:xfrm>
          <a:custGeom>
            <a:avLst/>
            <a:gdLst/>
            <a:ahLst/>
            <a:cxnLst/>
            <a:rect l="l" t="t" r="r" b="b"/>
            <a:pathLst>
              <a:path w="8964295" h="1905" extrusionOk="0">
                <a:moveTo>
                  <a:pt x="0" y="0"/>
                </a:moveTo>
                <a:lnTo>
                  <a:pt x="8964168" y="1524"/>
                </a:lnTo>
              </a:path>
            </a:pathLst>
          </a:custGeom>
          <a:noFill/>
          <a:ln w="9525" cap="flat" cmpd="sng">
            <a:solidFill>
              <a:srgbClr val="00808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
          <p:cNvSpPr/>
          <p:nvPr/>
        </p:nvSpPr>
        <p:spPr>
          <a:xfrm>
            <a:off x="71627" y="6524243"/>
            <a:ext cx="8964295" cy="1905"/>
          </a:xfrm>
          <a:custGeom>
            <a:avLst/>
            <a:gdLst/>
            <a:ahLst/>
            <a:cxnLst/>
            <a:rect l="l" t="t" r="r" b="b"/>
            <a:pathLst>
              <a:path w="8964295" h="1904" extrusionOk="0">
                <a:moveTo>
                  <a:pt x="0" y="0"/>
                </a:moveTo>
                <a:lnTo>
                  <a:pt x="8964168" y="1523"/>
                </a:lnTo>
              </a:path>
            </a:pathLst>
          </a:custGeom>
          <a:noFill/>
          <a:ln w="9525" cap="flat" cmpd="sng">
            <a:solidFill>
              <a:srgbClr val="00808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txBox="1">
            <a:spLocks noGrp="1"/>
          </p:cNvSpPr>
          <p:nvPr>
            <p:ph type="title"/>
          </p:nvPr>
        </p:nvSpPr>
        <p:spPr>
          <a:xfrm>
            <a:off x="4228465" y="5334"/>
            <a:ext cx="4864100" cy="33083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
          <p:cNvSpPr txBox="1">
            <a:spLocks noGrp="1"/>
          </p:cNvSpPr>
          <p:nvPr>
            <p:ph type="body" idx="1"/>
          </p:nvPr>
        </p:nvSpPr>
        <p:spPr>
          <a:xfrm>
            <a:off x="112268" y="1281175"/>
            <a:ext cx="8919463" cy="294259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dirty="0"/>
          </a:p>
        </p:txBody>
      </p:sp>
      <p:sp>
        <p:nvSpPr>
          <p:cNvPr id="14" name="Google Shape;14;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9" name="Picture 4" descr="ITEC_new-removebg.png"/>
          <p:cNvPicPr>
            <a:picLocks noChangeAspect="1" noChangeArrowheads="1"/>
          </p:cNvPicPr>
          <p:nvPr userDrawn="1"/>
        </p:nvPicPr>
        <p:blipFill>
          <a:blip r:embed="rId7"/>
          <a:srcRect/>
          <a:stretch>
            <a:fillRect/>
          </a:stretch>
        </p:blipFill>
        <p:spPr bwMode="auto">
          <a:xfrm>
            <a:off x="163286" y="0"/>
            <a:ext cx="1066800" cy="1059782"/>
          </a:xfrm>
          <a:prstGeom prst="rect">
            <a:avLst/>
          </a:prstGeom>
          <a:noFill/>
          <a:ln w="9525">
            <a:noFill/>
            <a:miter lim="800000"/>
            <a:headEnd/>
            <a:tailEnd/>
          </a:ln>
        </p:spPr>
      </p:pic>
      <p:pic>
        <p:nvPicPr>
          <p:cNvPr id="17" name="Picture 16" descr="File:C-DAC LogoTransp.png - Wikipedia"/>
          <p:cNvPicPr/>
          <p:nvPr userDrawn="1"/>
        </p:nvPicPr>
        <p:blipFill>
          <a:blip r:embed="rId8"/>
          <a:srcRect/>
          <a:stretch>
            <a:fillRect/>
          </a:stretch>
        </p:blipFill>
        <p:spPr bwMode="auto">
          <a:xfrm>
            <a:off x="7696200" y="40444"/>
            <a:ext cx="1388012" cy="759656"/>
          </a:xfrm>
          <a:prstGeom prst="rect">
            <a:avLst/>
          </a:prstGeom>
          <a:noFill/>
          <a:ln w="9525">
            <a:noFill/>
            <a:miter lim="800000"/>
            <a:headEnd/>
            <a:tailEnd/>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7"/>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000000"/>
              </a:buClr>
              <a:buSzPts val="1200"/>
              <a:buFont typeface="Arial"/>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1</a:t>
            </a:r>
            <a:endParaRPr xmlns:a="http://schemas.openxmlformats.org/drawingml/2006/main" sz="1200" b="0" i="0" u="none" strike="noStrike" cap="none">
              <a:solidFill>
                <a:schemeClr val="dk1"/>
              </a:solidFill>
              <a:latin typeface="Times New Roman"/>
              <a:ea typeface="Times New Roman"/>
              <a:cs typeface="Times New Roman"/>
              <a:sym typeface="Times New Roman"/>
            </a:endParaRPr>
          </a:p>
        </p:txBody>
      </p:sp>
      <p:sp>
        <p:nvSpPr>
          <p:cNvPr id="50" name="Google Shape;50;p7"/>
          <p:cNvSpPr txBox="1">
            <a:spLocks noGrp="1"/>
          </p:cNvSpPr>
          <p:nvPr>
            <p:ph type="title"/>
          </p:nvPr>
        </p:nvSpPr>
        <p:spPr>
          <a:xfrm>
            <a:off x="1400936" y="2497658"/>
            <a:ext cx="6342380" cy="757555"/>
          </a:xfrm>
          <a:prstGeom prst="rect">
            <a:avLst/>
          </a:prstGeom>
          <a:noFill/>
          <a:ln>
            <a:noFill/>
          </a:ln>
        </p:spPr>
        <p:txBody>
          <a:bodyPr spcFirstLastPara="1" wrap="square" lIns="0" tIns="12700" rIns="0" bIns="0" anchor="t" anchorCtr="0">
            <a:spAutoFit/>
          </a:bodyPr>
          <a:lstStyle/>
          <a:p>
            <a:pPr xmlns:a="http://schemas.openxmlformats.org/drawingml/2006/main" marL="12700" lvl="0" indent="0" algn="l" rtl="0">
              <a:lnSpc>
                <a:spcPct val="100000"/>
              </a:lnSpc>
              <a:spcBef>
                <a:spcPts val="0"/>
              </a:spcBef>
              <a:spcAft>
                <a:spcPts val="0"/>
              </a:spcAft>
              <a:buSzPts val="1400"/>
              <a:buNone/>
            </a:pPr>
            <a:r xmlns:a="http://schemas.openxmlformats.org/drawingml/2006/main">
              <a:rPr lang="en" sz="4800">
                <a:solidFill>
                  <a:srgbClr val="660033"/>
                </a:solidFill>
              </a:rPr>
              <a:t>Search</a:t>
            </a:r>
            <a:endParaRPr xmlns:a="http://schemas.openxmlformats.org/drawingml/2006/main"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000000"/>
              </a:buClr>
              <a:buSzPts val="1200"/>
              <a:buFont typeface="Arial"/>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15</a:t>
            </a:r>
            <a:endParaRPr xmlns:a="http://schemas.openxmlformats.org/drawingml/2006/main" sz="1200" b="0" i="0" u="none" strike="noStrike" cap="none">
              <a:solidFill>
                <a:schemeClr val="dk1"/>
              </a:solidFill>
              <a:latin typeface="Times New Roman"/>
              <a:ea typeface="Times New Roman"/>
              <a:cs typeface="Times New Roman"/>
              <a:sym typeface="Times New Roman"/>
            </a:endParaRPr>
          </a:p>
        </p:txBody>
      </p:sp>
      <p:sp>
        <p:nvSpPr>
          <p:cNvPr id="124" name="Google Shape;124;p17"/>
          <p:cNvSpPr txBox="1">
            <a:spLocks noGrp="1"/>
          </p:cNvSpPr>
          <p:nvPr>
            <p:ph type="title"/>
          </p:nvPr>
        </p:nvSpPr>
        <p:spPr>
          <a:xfrm>
            <a:off x="2189043" y="246161"/>
            <a:ext cx="4615180" cy="513715"/>
          </a:xfrm>
          <a:prstGeom prst="rect">
            <a:avLst/>
          </a:prstGeom>
          <a:noFill/>
          <a:ln>
            <a:noFill/>
          </a:ln>
        </p:spPr>
        <p:txBody>
          <a:bodyPr spcFirstLastPara="1" wrap="square" lIns="0" tIns="12700" rIns="0" bIns="0" anchor="t" anchorCtr="0">
            <a:spAutoFit/>
          </a:bodyPr>
          <a:lstStyle/>
          <a:p>
            <a:pPr xmlns:a="http://schemas.openxmlformats.org/drawingml/2006/main" marL="12700" lvl="0" indent="0" algn="l" rtl="0">
              <a:lnSpc>
                <a:spcPct val="100000"/>
              </a:lnSpc>
              <a:spcBef>
                <a:spcPts val="0"/>
              </a:spcBef>
              <a:spcAft>
                <a:spcPts val="0"/>
              </a:spcAft>
              <a:buSzPts val="1400"/>
              <a:buNone/>
            </a:pPr>
            <a:r xmlns:a="http://schemas.openxmlformats.org/drawingml/2006/main">
              <a:rPr lang="en" sz="3200" dirty="0">
                <a:solidFill>
                  <a:srgbClr val="660033"/>
                </a:solidFill>
              </a:rPr>
              <a:t>Example: 8-queens problem</a:t>
            </a:r>
            <a:endParaRPr xmlns:a="http://schemas.openxmlformats.org/drawingml/2006/main" sz="3200" dirty="0"/>
          </a:p>
        </p:txBody>
      </p:sp>
      <p:sp>
        <p:nvSpPr>
          <p:cNvPr id="125" name="Google Shape;125;p17"/>
          <p:cNvSpPr txBox="1"/>
          <p:nvPr/>
        </p:nvSpPr>
        <p:spPr>
          <a:xfrm>
            <a:off x="47040" y="3379089"/>
            <a:ext cx="7178675" cy="2546350"/>
          </a:xfrm>
          <a:prstGeom prst="rect">
            <a:avLst/>
          </a:prstGeom>
          <a:noFill/>
          <a:ln>
            <a:noFill/>
          </a:ln>
        </p:spPr>
        <p:txBody>
          <a:bodyPr spcFirstLastPara="1" wrap="square" lIns="0" tIns="85725" rIns="0" bIns="0" anchor="t" anchorCtr="0">
            <a:spAutoFit/>
          </a:bodyPr>
          <a:lstStyle/>
          <a:p>
            <a:pPr xmlns:a="http://schemas.openxmlformats.org/drawingml/2006/main" marL="377825" marR="17780" lvl="0" indent="-327660" algn="l" rtl="0">
              <a:lnSpc>
                <a:spcPct val="80000"/>
              </a:lnSpc>
              <a:spcBef>
                <a:spcPts val="0"/>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states:</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any arrangement of 0-8 queens on the board is a  state</a:t>
            </a:r>
            <a:endParaRPr xmlns:a="http://schemas.openxmlformats.org/drawingml/2006/main" sz="2400" b="0" i="0" u="none" strike="noStrike" cap="none">
              <a:solidFill>
                <a:schemeClr val="dk1"/>
              </a:solidFill>
              <a:latin typeface="Times New Roman"/>
              <a:ea typeface="Times New Roman"/>
              <a:cs typeface="Times New Roman"/>
              <a:sym typeface="Times New Roman"/>
            </a:endParaRPr>
          </a:p>
          <a:p>
            <a:pPr xmlns:a="http://schemas.openxmlformats.org/drawingml/2006/main" marL="378460" marR="0" lvl="0" indent="-327660" algn="l" rtl="0">
              <a:lnSpc>
                <a:spcPct val="100000"/>
              </a:lnSpc>
              <a:spcBef>
                <a:spcPts val="120"/>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Initial state:</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no queens on the board</a:t>
            </a:r>
            <a:endParaRPr xmlns:a="http://schemas.openxmlformats.org/drawingml/2006/main" sz="2400" b="0" i="0" u="none" strike="noStrike" cap="none">
              <a:solidFill>
                <a:schemeClr val="dk1"/>
              </a:solidFill>
              <a:latin typeface="Times New Roman"/>
              <a:ea typeface="Times New Roman"/>
              <a:cs typeface="Times New Roman"/>
              <a:sym typeface="Times New Roman"/>
            </a:endParaRPr>
          </a:p>
          <a:p>
            <a:pPr xmlns:a="http://schemas.openxmlformats.org/drawingml/2006/main" marL="378460" marR="0" lvl="0" indent="-327660" algn="l" rtl="0">
              <a:lnSpc>
                <a:spcPct val="100000"/>
              </a:lnSpc>
              <a:spcBef>
                <a:spcPts val="135"/>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actions:</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add a queen to any empty square</a:t>
            </a:r>
            <a:endParaRPr xmlns:a="http://schemas.openxmlformats.org/drawingml/2006/main" sz="2400" b="0" i="0" u="none" strike="noStrike" cap="none">
              <a:solidFill>
                <a:schemeClr val="dk1"/>
              </a:solidFill>
              <a:latin typeface="Times New Roman"/>
              <a:ea typeface="Times New Roman"/>
              <a:cs typeface="Times New Roman"/>
              <a:sym typeface="Times New Roman"/>
            </a:endParaRPr>
          </a:p>
          <a:p>
            <a:pPr xmlns:a="http://schemas.openxmlformats.org/drawingml/2006/main" marL="378460" marR="0" lvl="0" indent="-327660" algn="l" rtl="0">
              <a:lnSpc>
                <a:spcPct val="100000"/>
              </a:lnSpc>
              <a:spcBef>
                <a:spcPts val="120"/>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goal test:</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8 queens are on the board, none attacked</a:t>
            </a:r>
            <a:endParaRPr xmlns:a="http://schemas.openxmlformats.org/drawingml/2006/main"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a:p>
            <a:pPr xmlns:a="http://schemas.openxmlformats.org/drawingml/2006/main" marL="50800" marR="0" lvl="0" indent="0" algn="l" rtl="0">
              <a:lnSpc>
                <a:spcPct val="100000"/>
              </a:lnSpc>
              <a:spcBef>
                <a:spcPts val="0"/>
              </a:spcBef>
              <a:spcAft>
                <a:spcPts val="0"/>
              </a:spcAft>
              <a:buClr>
                <a:srgbClr val="000000"/>
              </a:buClr>
              <a:buSzPts val="2000"/>
              <a:buFont typeface="Arial"/>
              <a:buNone/>
            </a:pPr>
            <a:r xmlns:a="http://schemas.openxmlformats.org/drawingml/2006/main">
              <a:rPr lang="en" sz="2000" b="0" i="0" u="none" strike="noStrike" cap="none">
                <a:solidFill>
                  <a:schemeClr val="dk1"/>
                </a:solidFill>
                <a:latin typeface="Times New Roman"/>
                <a:ea typeface="Times New Roman"/>
                <a:cs typeface="Times New Roman"/>
                <a:sym typeface="Times New Roman"/>
              </a:rPr>
              <a:t>64.63...57 = 1.8x10</a:t>
            </a:r>
            <a:r xmlns:a="http://schemas.openxmlformats.org/drawingml/2006/main">
              <a:rPr lang="en" sz="1950" b="0" i="0" u="none" strike="noStrike" cap="none" baseline="30000">
                <a:solidFill>
                  <a:schemeClr val="dk1"/>
                </a:solidFill>
                <a:latin typeface="Times New Roman"/>
                <a:ea typeface="Times New Roman"/>
                <a:cs typeface="Times New Roman"/>
                <a:sym typeface="Times New Roman"/>
              </a:rPr>
              <a:t>14 </a:t>
            </a:r>
            <a:r xmlns:a="http://schemas.openxmlformats.org/drawingml/2006/main">
              <a:rPr lang="en" sz="2000" b="0" i="0" u="none" strike="noStrike" cap="none">
                <a:solidFill>
                  <a:schemeClr val="dk1"/>
                </a:solidFill>
                <a:latin typeface="Times New Roman"/>
                <a:ea typeface="Times New Roman"/>
                <a:cs typeface="Times New Roman"/>
                <a:sym typeface="Times New Roman"/>
              </a:rPr>
              <a:t>possible sequences</a:t>
            </a:r>
            <a:endParaRPr xmlns:a="http://schemas.openxmlformats.org/drawingml/2006/main" sz="2000" b="0" i="0" u="none" strike="noStrike" cap="none">
              <a:solidFill>
                <a:schemeClr val="dk1"/>
              </a:solidFill>
              <a:latin typeface="Times New Roman"/>
              <a:ea typeface="Times New Roman"/>
              <a:cs typeface="Times New Roman"/>
              <a:sym typeface="Times New Roman"/>
            </a:endParaRPr>
          </a:p>
        </p:txBody>
      </p:sp>
      <p:sp>
        <p:nvSpPr>
          <p:cNvPr id="126" name="Google Shape;126;p17"/>
          <p:cNvSpPr/>
          <p:nvPr/>
        </p:nvSpPr>
        <p:spPr>
          <a:xfrm>
            <a:off x="2743200" y="914400"/>
            <a:ext cx="2362576" cy="23439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000000"/>
              </a:buClr>
              <a:buSzPts val="1200"/>
              <a:buFont typeface="Arial"/>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16</a:t>
            </a:r>
            <a:endParaRPr xmlns:a="http://schemas.openxmlformats.org/drawingml/2006/main" sz="1200" b="0" i="0" u="none" strike="noStrike" cap="none">
              <a:solidFill>
                <a:schemeClr val="dk1"/>
              </a:solidFill>
              <a:latin typeface="Times New Roman"/>
              <a:ea typeface="Times New Roman"/>
              <a:cs typeface="Times New Roman"/>
              <a:sym typeface="Times New Roman"/>
            </a:endParaRPr>
          </a:p>
        </p:txBody>
      </p:sp>
      <p:sp>
        <p:nvSpPr>
          <p:cNvPr id="132" name="Google Shape;132;p18"/>
          <p:cNvSpPr txBox="1">
            <a:spLocks noGrp="1"/>
          </p:cNvSpPr>
          <p:nvPr>
            <p:ph type="title"/>
          </p:nvPr>
        </p:nvSpPr>
        <p:spPr>
          <a:xfrm>
            <a:off x="1448815" y="224390"/>
            <a:ext cx="5387975" cy="513715"/>
          </a:xfrm>
          <a:prstGeom prst="rect">
            <a:avLst/>
          </a:prstGeom>
          <a:noFill/>
          <a:ln>
            <a:noFill/>
          </a:ln>
        </p:spPr>
        <p:txBody>
          <a:bodyPr spcFirstLastPara="1" wrap="square" lIns="0" tIns="12700" rIns="0" bIns="0" anchor="t" anchorCtr="0">
            <a:spAutoFit/>
          </a:bodyPr>
          <a:lstStyle/>
          <a:p>
            <a:pPr xmlns:a="http://schemas.openxmlformats.org/drawingml/2006/main" marL="12700" lvl="0" indent="0" algn="l" rtl="0">
              <a:lnSpc>
                <a:spcPct val="100000"/>
              </a:lnSpc>
              <a:spcBef>
                <a:spcPts val="0"/>
              </a:spcBef>
              <a:spcAft>
                <a:spcPts val="0"/>
              </a:spcAft>
              <a:buSzPts val="1400"/>
              <a:buNone/>
            </a:pPr>
            <a:r xmlns:a="http://schemas.openxmlformats.org/drawingml/2006/main">
              <a:rPr lang="en" sz="3200" dirty="0">
                <a:solidFill>
                  <a:srgbClr val="660033"/>
                </a:solidFill>
              </a:rPr>
              <a:t>Example: Route finding problem</a:t>
            </a:r>
            <a:endParaRPr xmlns:a="http://schemas.openxmlformats.org/drawingml/2006/main" sz="3200" dirty="0"/>
          </a:p>
        </p:txBody>
      </p:sp>
      <p:sp>
        <p:nvSpPr>
          <p:cNvPr id="133" name="Google Shape;133;p18"/>
          <p:cNvSpPr txBox="1"/>
          <p:nvPr/>
        </p:nvSpPr>
        <p:spPr>
          <a:xfrm>
            <a:off x="85140" y="1092453"/>
            <a:ext cx="8526780" cy="4730115"/>
          </a:xfrm>
          <a:prstGeom prst="rect">
            <a:avLst/>
          </a:prstGeom>
          <a:noFill/>
          <a:ln>
            <a:noFill/>
          </a:ln>
        </p:spPr>
        <p:txBody>
          <a:bodyPr spcFirstLastPara="1" wrap="square" lIns="0" tIns="83800" rIns="0" bIns="0" anchor="t" anchorCtr="0">
            <a:spAutoFit/>
          </a:bodyPr>
          <a:lstStyle/>
          <a:p>
            <a:pPr xmlns:a="http://schemas.openxmlformats.org/drawingml/2006/main" marL="339725" marR="377190" lvl="0" indent="-327660" algn="l" rtl="0">
              <a:lnSpc>
                <a:spcPct val="95833"/>
              </a:lnSpc>
              <a:spcBef>
                <a:spcPts val="0"/>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states:</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each is represented by a location (e.g. An airport) and the  current time</a:t>
            </a:r>
            <a:endParaRPr xmlns:a="http://schemas.openxmlformats.org/drawingml/2006/main" sz="24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0" lvl="0" indent="-327660" algn="l" rtl="0">
              <a:lnSpc>
                <a:spcPct val="100000"/>
              </a:lnSpc>
              <a:spcBef>
                <a:spcPts val="145"/>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Initial state:</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specified by the problem</a:t>
            </a:r>
            <a:endParaRPr xmlns:a="http://schemas.openxmlformats.org/drawingml/2006/main" sz="2400" b="0" i="0" u="none" strike="noStrike" cap="none">
              <a:solidFill>
                <a:schemeClr val="dk1"/>
              </a:solidFill>
              <a:latin typeface="Times New Roman"/>
              <a:ea typeface="Times New Roman"/>
              <a:cs typeface="Times New Roman"/>
              <a:sym typeface="Times New Roman"/>
            </a:endParaRPr>
          </a:p>
          <a:p>
            <a:pPr xmlns:a="http://schemas.openxmlformats.org/drawingml/2006/main" marL="339725" marR="74295" lvl="0" indent="-327660" algn="l" rtl="0">
              <a:lnSpc>
                <a:spcPct val="95833"/>
              </a:lnSpc>
              <a:spcBef>
                <a:spcPts val="695"/>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Successor function:</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returns the states resulting from taking any  scheduled flight, leaving later than the current time plus the within  airport transit time, from the current airport to another</a:t>
            </a:r>
            <a:endParaRPr xmlns:a="http://schemas.openxmlformats.org/drawingml/2006/main" sz="24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0" lvl="0" indent="-327660" algn="l" rtl="0">
              <a:lnSpc>
                <a:spcPct val="100000"/>
              </a:lnSpc>
              <a:spcBef>
                <a:spcPts val="150"/>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goal test:</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are we at the destination by some pre-specified time</a:t>
            </a:r>
            <a:endParaRPr xmlns:a="http://schemas.openxmlformats.org/drawingml/2006/main" sz="2400" b="0" i="0" u="none" strike="noStrike" cap="none">
              <a:solidFill>
                <a:schemeClr val="dk1"/>
              </a:solidFill>
              <a:latin typeface="Times New Roman"/>
              <a:ea typeface="Times New Roman"/>
              <a:cs typeface="Times New Roman"/>
              <a:sym typeface="Times New Roman"/>
            </a:endParaRPr>
          </a:p>
          <a:p>
            <a:pPr xmlns:a="http://schemas.openxmlformats.org/drawingml/2006/main" marL="339725" marR="76835" lvl="0" indent="-327660" algn="l" rtl="0">
              <a:lnSpc>
                <a:spcPct val="80100"/>
              </a:lnSpc>
              <a:spcBef>
                <a:spcPts val="690"/>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Path cost:</a:t>
            </a:r>
            <a:r xmlns:a="http://schemas.openxmlformats.org/drawingml/2006/main">
              <a:rPr lang="en" sz="2400" b="0" i="0" u="none" strike="noStrike" cap="none">
                <a:solidFill>
                  <a:schemeClr val="dk1"/>
                </a:solidFill>
                <a:latin typeface="Times New Roman"/>
                <a:ea typeface="Times New Roman"/>
                <a:cs typeface="Times New Roman"/>
                <a:sym typeface="Times New Roman"/>
              </a:rPr>
              <a:t>monetary cost, waiting time, flight time, customs and  immigration procedures, seat quality, time of day, type of airplane,  frequent-flyer mileage awards, etc</a:t>
            </a:r>
            <a:endParaRPr xmlns:a="http://schemas.openxmlformats.org/drawingml/2006/main"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Clr>
                <a:schemeClr val="dk1"/>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xmlns:a="http://schemas.openxmlformats.org/drawingml/2006/main" marL="339725" marR="5080" lvl="0" indent="-327660" algn="l" rtl="0">
              <a:lnSpc>
                <a:spcPct val="96250"/>
              </a:lnSpc>
              <a:spcBef>
                <a:spcPts val="0"/>
              </a:spcBef>
              <a:spcAft>
                <a:spcPts val="0"/>
              </a:spcAft>
              <a:buClr>
                <a:schemeClr val="dk1"/>
              </a:buClr>
              <a:buSzPts val="2400"/>
              <a:buFont typeface="Times New Roman"/>
              <a:buChar char="•"/>
            </a:pPr>
            <a:r xmlns:a="http://schemas.openxmlformats.org/drawingml/2006/main">
              <a:rPr lang="en" sz="2400" b="0" i="0" u="none" strike="noStrike" cap="none">
                <a:solidFill>
                  <a:schemeClr val="dk1"/>
                </a:solidFill>
                <a:latin typeface="Times New Roman"/>
                <a:ea typeface="Times New Roman"/>
                <a:cs typeface="Times New Roman"/>
                <a:sym typeface="Times New Roman"/>
              </a:rPr>
              <a:t>Route finding algorithms are used in a variety of applications, such  as routing in computer networks, military operations planning,  airline travel planning systems</a:t>
            </a:r>
            <a:endParaRPr xmlns:a="http://schemas.openxmlformats.org/drawingml/2006/main"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000000"/>
              </a:buClr>
              <a:buSzPts val="1200"/>
              <a:buFont typeface="Arial"/>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19</a:t>
            </a:r>
            <a:endParaRPr xmlns:a="http://schemas.openxmlformats.org/drawingml/2006/main" sz="1200" b="0" i="0" u="none" strike="noStrike" cap="none">
              <a:solidFill>
                <a:schemeClr val="dk1"/>
              </a:solidFill>
              <a:latin typeface="Times New Roman"/>
              <a:ea typeface="Times New Roman"/>
              <a:cs typeface="Times New Roman"/>
              <a:sym typeface="Times New Roman"/>
            </a:endParaRPr>
          </a:p>
        </p:txBody>
      </p:sp>
      <p:sp>
        <p:nvSpPr>
          <p:cNvPr id="139" name="Google Shape;139;p19"/>
          <p:cNvSpPr txBox="1">
            <a:spLocks noGrp="1"/>
          </p:cNvSpPr>
          <p:nvPr>
            <p:ph type="title"/>
          </p:nvPr>
        </p:nvSpPr>
        <p:spPr>
          <a:xfrm>
            <a:off x="3865444" y="181501"/>
            <a:ext cx="1202690" cy="513715"/>
          </a:xfrm>
          <a:prstGeom prst="rect">
            <a:avLst/>
          </a:prstGeom>
          <a:noFill/>
          <a:ln>
            <a:noFill/>
          </a:ln>
        </p:spPr>
        <p:txBody>
          <a:bodyPr spcFirstLastPara="1" wrap="square" lIns="0" tIns="12700" rIns="0" bIns="0" anchor="t" anchorCtr="0">
            <a:spAutoFit/>
          </a:bodyPr>
          <a:lstStyle/>
          <a:p>
            <a:pPr xmlns:a="http://schemas.openxmlformats.org/drawingml/2006/main" marL="12700" lvl="0" indent="0" algn="l" rtl="0">
              <a:lnSpc>
                <a:spcPct val="100000"/>
              </a:lnSpc>
              <a:spcBef>
                <a:spcPts val="0"/>
              </a:spcBef>
              <a:spcAft>
                <a:spcPts val="0"/>
              </a:spcAft>
              <a:buSzPts val="1400"/>
              <a:buNone/>
            </a:pPr>
            <a:r xmlns:a="http://schemas.openxmlformats.org/drawingml/2006/main">
              <a:rPr lang="en" sz="3200" dirty="0">
                <a:solidFill>
                  <a:srgbClr val="660033"/>
                </a:solidFill>
              </a:rPr>
              <a:t>Graphs</a:t>
            </a:r>
            <a:endParaRPr xmlns:a="http://schemas.openxmlformats.org/drawingml/2006/main" sz="3200" dirty="0"/>
          </a:p>
        </p:txBody>
      </p:sp>
      <p:sp>
        <p:nvSpPr>
          <p:cNvPr id="140" name="Google Shape;140;p19"/>
          <p:cNvSpPr/>
          <p:nvPr/>
        </p:nvSpPr>
        <p:spPr>
          <a:xfrm>
            <a:off x="404863" y="1106679"/>
            <a:ext cx="7624828" cy="519103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26" name="Picture 2"/>
          <p:cNvPicPr>
            <a:picLocks noChangeAspect="1" noChangeArrowheads="1"/>
          </p:cNvPicPr>
          <p:nvPr/>
        </p:nvPicPr>
        <p:blipFill>
          <a:blip r:embed="rId4"/>
          <a:srcRect/>
          <a:stretch>
            <a:fillRect/>
          </a:stretch>
        </p:blipFill>
        <p:spPr bwMode="auto">
          <a:xfrm>
            <a:off x="150621" y="873579"/>
            <a:ext cx="4015206" cy="24356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p:nvPr/>
        </p:nvSpPr>
        <p:spPr>
          <a:xfrm>
            <a:off x="5058156" y="3657598"/>
            <a:ext cx="4085843" cy="3200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6" name="Google Shape;146;p20"/>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000000"/>
              </a:buClr>
              <a:buSzPts val="1200"/>
              <a:buFont typeface="Arial"/>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20</a:t>
            </a:r>
            <a:endParaRPr xmlns:a="http://schemas.openxmlformats.org/drawingml/2006/main" sz="1200" b="0" i="0" u="none" strike="noStrike" cap="none">
              <a:solidFill>
                <a:schemeClr val="dk1"/>
              </a:solidFill>
              <a:latin typeface="Times New Roman"/>
              <a:ea typeface="Times New Roman"/>
              <a:cs typeface="Times New Roman"/>
              <a:sym typeface="Times New Roman"/>
            </a:endParaRPr>
          </a:p>
        </p:txBody>
      </p:sp>
      <p:sp>
        <p:nvSpPr>
          <p:cNvPr id="147" name="Google Shape;147;p20"/>
          <p:cNvSpPr/>
          <p:nvPr/>
        </p:nvSpPr>
        <p:spPr>
          <a:xfrm>
            <a:off x="323400" y="990600"/>
            <a:ext cx="4681537" cy="289236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p:nvPr/>
        </p:nvSpPr>
        <p:spPr>
          <a:xfrm>
            <a:off x="8755063" y="6465888"/>
            <a:ext cx="158750" cy="239712"/>
          </a:xfrm>
          <a:prstGeom prst="rect">
            <a:avLst/>
          </a:prstGeom>
          <a:noFill/>
          <a:ln>
            <a:noFill/>
          </a:ln>
        </p:spPr>
        <p:txBody>
          <a:bodyPr spcFirstLastPara="1" wrap="square" lIns="0" tIns="24025" rIns="0" bIns="0" anchor="t" anchorCtr="0">
            <a:spAutoFit/>
          </a:bodyPr>
          <a:lstStyle/>
          <a:p>
            <a:pPr xmlns:a="http://schemas.openxmlformats.org/drawingml/2006/main" marL="25306" marR="0" lvl="0" indent="0" algn="l" rtl="0">
              <a:lnSpc>
                <a:spcPct val="100000"/>
              </a:lnSpc>
              <a:spcBef>
                <a:spcPts val="0"/>
              </a:spcBef>
              <a:spcAft>
                <a:spcPts val="0"/>
              </a:spcAft>
              <a:buClr>
                <a:srgbClr val="000000"/>
              </a:buClr>
              <a:buSzPts val="1395"/>
              <a:buFont typeface="Arial"/>
              <a:buNone/>
            </a:pPr>
            <a:r xmlns:a="http://schemas.openxmlformats.org/drawingml/2006/main">
              <a:rPr lang="en" sz="1395" b="0" i="0" u="none" strike="noStrike" cap="none">
                <a:solidFill>
                  <a:schemeClr val="dk1"/>
                </a:solidFill>
                <a:latin typeface="Comic Sans MS"/>
                <a:ea typeface="Comic Sans MS"/>
                <a:cs typeface="Comic Sans MS"/>
                <a:sym typeface="Comic Sans MS"/>
              </a:rPr>
              <a:t>6</a:t>
            </a:r>
            <a:endParaRPr xmlns:a="http://schemas.openxmlformats.org/drawingml/2006/main" sz="1395" b="0" i="0" u="none" strike="noStrike" cap="none">
              <a:solidFill>
                <a:schemeClr val="dk1"/>
              </a:solidFill>
              <a:latin typeface="Comic Sans MS"/>
              <a:ea typeface="Comic Sans MS"/>
              <a:cs typeface="Comic Sans MS"/>
              <a:sym typeface="Comic Sans MS"/>
            </a:endParaRPr>
          </a:p>
        </p:txBody>
      </p:sp>
      <p:sp>
        <p:nvSpPr>
          <p:cNvPr id="153" name="Google Shape;153;p21"/>
          <p:cNvSpPr/>
          <p:nvPr/>
        </p:nvSpPr>
        <p:spPr>
          <a:xfrm>
            <a:off x="2093913" y="509588"/>
            <a:ext cx="5026025" cy="3746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 name="Google Shape;154;p21"/>
          <p:cNvSpPr txBox="1"/>
          <p:nvPr/>
        </p:nvSpPr>
        <p:spPr>
          <a:xfrm>
            <a:off x="311150" y="1498600"/>
            <a:ext cx="8156575" cy="4646613"/>
          </a:xfrm>
          <a:prstGeom prst="rect">
            <a:avLst/>
          </a:prstGeom>
          <a:noFill/>
          <a:ln>
            <a:noFill/>
          </a:ln>
        </p:spPr>
        <p:txBody>
          <a:bodyPr spcFirstLastPara="1" wrap="square" lIns="0" tIns="97425" rIns="0" bIns="0" anchor="t" anchorCtr="0">
            <a:spAutoFit/>
          </a:bodyPr>
          <a:lstStyle/>
          <a:p>
            <a:pPr xmlns:a="http://schemas.openxmlformats.org/drawingml/2006/main" marL="23813" marR="0" lvl="0" indent="0" algn="l" rtl="0">
              <a:lnSpc>
                <a:spcPct val="100000"/>
              </a:lnSpc>
              <a:spcBef>
                <a:spcPts val="0"/>
              </a:spcBef>
              <a:spcAft>
                <a:spcPts val="0"/>
              </a:spcAft>
              <a:buClr>
                <a:srgbClr val="000000"/>
              </a:buClr>
              <a:buSzPts val="2300"/>
              <a:buFont typeface="Arial"/>
              <a:buNone/>
            </a:pPr>
            <a:r xmlns:a="http://schemas.openxmlformats.org/drawingml/2006/main">
              <a:rPr lang="en" sz="2300" b="1" i="0" u="none" strike="noStrike" cap="none">
                <a:solidFill>
                  <a:schemeClr val="dk1"/>
                </a:solidFill>
                <a:latin typeface="Times New Roman"/>
                <a:ea typeface="Times New Roman"/>
                <a:cs typeface="Times New Roman"/>
                <a:sym typeface="Times New Roman"/>
              </a:rPr>
              <a:t>General problem:</a:t>
            </a:r>
            <a:endParaRPr xmlns:a="http://schemas.openxmlformats.org/drawingml/2006/main" sz="2300" b="0" i="0" u="none" strike="noStrike" cap="none">
              <a:solidFill>
                <a:schemeClr val="dk1"/>
              </a:solidFill>
              <a:latin typeface="Times New Roman"/>
              <a:ea typeface="Times New Roman"/>
              <a:cs typeface="Times New Roman"/>
              <a:sym typeface="Times New Roman"/>
            </a:endParaRPr>
          </a:p>
          <a:p>
            <a:pPr xmlns:a="http://schemas.openxmlformats.org/drawingml/2006/main" marL="23813" marR="0" lvl="0" indent="0" algn="l" rtl="0">
              <a:lnSpc>
                <a:spcPct val="100000"/>
              </a:lnSpc>
              <a:spcBef>
                <a:spcPts val="575"/>
              </a:spcBef>
              <a:spcAft>
                <a:spcPts val="0"/>
              </a:spcAft>
              <a:buClr>
                <a:srgbClr val="000000"/>
              </a:buClr>
              <a:buSzPts val="2300"/>
              <a:buFont typeface="Arial"/>
              <a:buNone/>
            </a:pPr>
            <a:r xmlns:a="http://schemas.openxmlformats.org/drawingml/2006/main">
              <a:rPr lang="en" sz="2300" b="1" i="0" u="none" strike="noStrike" cap="none">
                <a:solidFill>
                  <a:srgbClr val="053CE8"/>
                </a:solidFill>
                <a:latin typeface="Times New Roman"/>
                <a:ea typeface="Times New Roman"/>
                <a:cs typeface="Times New Roman"/>
                <a:sym typeface="Times New Roman"/>
              </a:rPr>
              <a:t>Find a path from a </a:t>
            </a:r>
            <a:r xmlns:a="http://schemas.openxmlformats.org/drawingml/2006/main">
              <a:rPr lang="en" sz="2300" b="1" i="1" u="none" strike="noStrike" cap="none">
                <a:solidFill>
                  <a:srgbClr val="FB0028"/>
                </a:solidFill>
                <a:latin typeface="Times New Roman"/>
                <a:ea typeface="Times New Roman"/>
                <a:cs typeface="Times New Roman"/>
                <a:sym typeface="Times New Roman"/>
              </a:rPr>
              <a:t>start state </a:t>
            </a:r>
            <a:r xmlns:a="http://schemas.openxmlformats.org/drawingml/2006/main">
              <a:rPr lang="en" sz="2300" b="1" i="0" u="none" strike="noStrike" cap="none">
                <a:solidFill>
                  <a:srgbClr val="053CE8"/>
                </a:solidFill>
                <a:latin typeface="Times New Roman"/>
                <a:ea typeface="Times New Roman"/>
                <a:cs typeface="Times New Roman"/>
                <a:sym typeface="Times New Roman"/>
              </a:rPr>
              <a:t>to a </a:t>
            </a:r>
            <a:r xmlns:a="http://schemas.openxmlformats.org/drawingml/2006/main">
              <a:rPr lang="en" sz="2300" b="1" i="1" u="none" strike="noStrike" cap="none">
                <a:solidFill>
                  <a:srgbClr val="FB0028"/>
                </a:solidFill>
                <a:latin typeface="Times New Roman"/>
                <a:ea typeface="Times New Roman"/>
                <a:cs typeface="Times New Roman"/>
                <a:sym typeface="Times New Roman"/>
              </a:rPr>
              <a:t>goal state </a:t>
            </a:r>
            <a:r xmlns:a="http://schemas.openxmlformats.org/drawingml/2006/main">
              <a:rPr lang="en" sz="2300" b="1" i="0" u="none" strike="noStrike" cap="none">
                <a:solidFill>
                  <a:srgbClr val="053CE8"/>
                </a:solidFill>
                <a:latin typeface="Times New Roman"/>
                <a:ea typeface="Times New Roman"/>
                <a:cs typeface="Times New Roman"/>
                <a:sym typeface="Times New Roman"/>
              </a:rPr>
              <a:t>given:</a:t>
            </a:r>
            <a:endParaRPr xmlns:a="http://schemas.openxmlformats.org/drawingml/2006/main" sz="2300" b="0" i="0" u="none" strike="noStrike" cap="none">
              <a:solidFill>
                <a:schemeClr val="dk1"/>
              </a:solidFill>
              <a:latin typeface="Times New Roman"/>
              <a:ea typeface="Times New Roman"/>
              <a:cs typeface="Times New Roman"/>
              <a:sym typeface="Times New Roman"/>
            </a:endParaRPr>
          </a:p>
          <a:p>
            <a:pPr xmlns:a="http://schemas.openxmlformats.org/drawingml/2006/main" marL="23813" marR="0" lvl="0" indent="-146050" algn="l" rtl="0">
              <a:lnSpc>
                <a:spcPct val="100000"/>
              </a:lnSpc>
              <a:spcBef>
                <a:spcPts val="575"/>
              </a:spcBef>
              <a:spcAft>
                <a:spcPts val="0"/>
              </a:spcAft>
              <a:buClr>
                <a:srgbClr val="FF0000"/>
              </a:buClr>
              <a:buSzPts val="2300"/>
              <a:buFont typeface="Times New Roman"/>
              <a:buChar char="•"/>
            </a:pPr>
            <a:r xmlns:a="http://schemas.openxmlformats.org/drawingml/2006/main">
              <a:rPr lang="en" sz="2300" b="1" i="0" u="none" strike="noStrike" cap="none">
                <a:solidFill>
                  <a:srgbClr val="FF0000"/>
                </a:solidFill>
                <a:latin typeface="Times New Roman"/>
                <a:ea typeface="Times New Roman"/>
                <a:cs typeface="Times New Roman"/>
                <a:sym typeface="Times New Roman"/>
              </a:rPr>
              <a:t>A goal test</a:t>
            </a:r>
            <a:r xmlns:a="http://schemas.openxmlformats.org/drawingml/2006/main">
              <a:rPr lang="en" sz="2300" b="1" i="0" u="none" strike="noStrike" cap="none">
                <a:solidFill>
                  <a:srgbClr val="053CE8"/>
                </a:solidFill>
                <a:latin typeface="Times New Roman"/>
                <a:ea typeface="Times New Roman"/>
                <a:cs typeface="Times New Roman"/>
                <a:sym typeface="Times New Roman"/>
              </a:rPr>
              <a:t>: Tests if a given state is a goal state</a:t>
            </a:r>
            <a:endParaRPr xmlns:a="http://schemas.openxmlformats.org/drawingml/2006/main" sz="2300" b="0" i="0" u="none" strike="noStrike" cap="none">
              <a:solidFill>
                <a:schemeClr val="dk1"/>
              </a:solidFill>
              <a:latin typeface="Times New Roman"/>
              <a:ea typeface="Times New Roman"/>
              <a:cs typeface="Times New Roman"/>
              <a:sym typeface="Times New Roman"/>
            </a:endParaRPr>
          </a:p>
          <a:p>
            <a:pPr xmlns:a="http://schemas.openxmlformats.org/drawingml/2006/main" marL="23813" marR="0" lvl="0" indent="-146050" algn="l" rtl="0">
              <a:lnSpc>
                <a:spcPct val="112521"/>
              </a:lnSpc>
              <a:spcBef>
                <a:spcPts val="900"/>
              </a:spcBef>
              <a:spcAft>
                <a:spcPts val="0"/>
              </a:spcAft>
              <a:buClr>
                <a:srgbClr val="FF0000"/>
              </a:buClr>
              <a:buSzPts val="2300"/>
              <a:buFont typeface="Times New Roman"/>
              <a:buChar char="•"/>
            </a:pPr>
            <a:r xmlns:a="http://schemas.openxmlformats.org/drawingml/2006/main">
              <a:rPr lang="en" sz="2300" b="1" i="0" u="none" strike="noStrike" cap="none">
                <a:solidFill>
                  <a:srgbClr val="FF0000"/>
                </a:solidFill>
                <a:latin typeface="Times New Roman"/>
                <a:ea typeface="Times New Roman"/>
                <a:cs typeface="Times New Roman"/>
                <a:sym typeface="Times New Roman"/>
              </a:rPr>
              <a:t>A successor function (transition model)</a:t>
            </a:r>
            <a:r xmlns:a="http://schemas.openxmlformats.org/drawingml/2006/main">
              <a:rPr lang="en" sz="2300" b="1" i="0" u="none" strike="noStrike" cap="none">
                <a:solidFill>
                  <a:srgbClr val="053CE8"/>
                </a:solidFill>
                <a:latin typeface="Times New Roman"/>
                <a:ea typeface="Times New Roman"/>
                <a:cs typeface="Times New Roman"/>
                <a:sym typeface="Times New Roman"/>
              </a:rPr>
              <a:t>: Given a state,  generates its </a:t>
            </a:r>
            <a:r xmlns:a="http://schemas.openxmlformats.org/drawingml/2006/main">
              <a:rPr lang="en" sz="2300" b="1" i="1" u="none" strike="noStrike" cap="none">
                <a:solidFill>
                  <a:srgbClr val="FB0028"/>
                </a:solidFill>
                <a:latin typeface="Times New Roman"/>
                <a:ea typeface="Times New Roman"/>
                <a:cs typeface="Times New Roman"/>
                <a:sym typeface="Times New Roman"/>
              </a:rPr>
              <a:t>successor </a:t>
            </a:r>
            <a:r xmlns:a="http://schemas.openxmlformats.org/drawingml/2006/main">
              <a:rPr lang="en" sz="2300" b="1" i="0" u="none" strike="noStrike" cap="none">
                <a:solidFill>
                  <a:srgbClr val="053CE8"/>
                </a:solidFill>
                <a:latin typeface="Times New Roman"/>
                <a:ea typeface="Times New Roman"/>
                <a:cs typeface="Times New Roman"/>
                <a:sym typeface="Times New Roman"/>
              </a:rPr>
              <a:t>states</a:t>
            </a:r>
            <a:endParaRPr xmlns:a="http://schemas.openxmlformats.org/drawingml/2006/main" sz="2300" b="0" i="0" u="none" strike="noStrike" cap="none">
              <a:solidFill>
                <a:schemeClr val="dk1"/>
              </a:solidFill>
              <a:latin typeface="Times New Roman"/>
              <a:ea typeface="Times New Roman"/>
              <a:cs typeface="Times New Roman"/>
              <a:sym typeface="Times New Roman"/>
            </a:endParaRPr>
          </a:p>
          <a:p>
            <a:pPr xmlns:a="http://schemas.openxmlformats.org/drawingml/2006/main" marL="23813" marR="0" lvl="0" indent="0" algn="l" rtl="0">
              <a:lnSpc>
                <a:spcPct val="100000"/>
              </a:lnSpc>
              <a:spcBef>
                <a:spcPts val="513"/>
              </a:spcBef>
              <a:spcAft>
                <a:spcPts val="0"/>
              </a:spcAft>
              <a:buClr>
                <a:srgbClr val="000000"/>
              </a:buClr>
              <a:buSzPts val="2300"/>
              <a:buFont typeface="Arial"/>
              <a:buNone/>
            </a:pPr>
            <a:r xmlns:a="http://schemas.openxmlformats.org/drawingml/2006/main">
              <a:rPr lang="en" sz="2300" b="1" i="0" u="none" strike="noStrike" cap="none">
                <a:solidFill>
                  <a:schemeClr val="dk1"/>
                </a:solidFill>
                <a:latin typeface="Times New Roman"/>
                <a:ea typeface="Times New Roman"/>
                <a:cs typeface="Times New Roman"/>
                <a:sym typeface="Times New Roman"/>
              </a:rPr>
              <a:t>Variants:</a:t>
            </a:r>
            <a:endParaRPr xmlns:a="http://schemas.openxmlformats.org/drawingml/2006/main" sz="2300" b="0" i="0" u="none" strike="noStrike" cap="none">
              <a:solidFill>
                <a:schemeClr val="dk1"/>
              </a:solidFill>
              <a:latin typeface="Times New Roman"/>
              <a:ea typeface="Times New Roman"/>
              <a:cs typeface="Times New Roman"/>
              <a:sym typeface="Times New Roman"/>
            </a:endParaRPr>
          </a:p>
          <a:p>
            <a:pPr xmlns:a="http://schemas.openxmlformats.org/drawingml/2006/main" marL="23813" marR="0" lvl="0" indent="-146050" algn="l" rtl="0">
              <a:lnSpc>
                <a:spcPct val="100000"/>
              </a:lnSpc>
              <a:spcBef>
                <a:spcPts val="575"/>
              </a:spcBef>
              <a:spcAft>
                <a:spcPts val="0"/>
              </a:spcAft>
              <a:buClr>
                <a:srgbClr val="053CE8"/>
              </a:buClr>
              <a:buSzPts val="2300"/>
              <a:buFont typeface="Times New Roman"/>
              <a:buChar char="•"/>
            </a:pPr>
            <a:r xmlns:a="http://schemas.openxmlformats.org/drawingml/2006/main">
              <a:rPr lang="en" sz="2300" b="1" i="0" u="none" strike="noStrike" cap="none">
                <a:solidFill>
                  <a:srgbClr val="053CE8"/>
                </a:solidFill>
                <a:latin typeface="Times New Roman"/>
                <a:ea typeface="Times New Roman"/>
                <a:cs typeface="Times New Roman"/>
                <a:sym typeface="Times New Roman"/>
              </a:rPr>
              <a:t>Find any path </a:t>
            </a:r>
            <a:r xmlns:a="http://schemas.openxmlformats.org/drawingml/2006/main">
              <a:rPr lang="en" sz="2300" b="1" i="1" u="none" strike="noStrike" cap="none">
                <a:solidFill>
                  <a:srgbClr val="053CE8"/>
                </a:solidFill>
                <a:latin typeface="Times New Roman"/>
                <a:ea typeface="Times New Roman"/>
                <a:cs typeface="Times New Roman"/>
                <a:sym typeface="Times New Roman"/>
              </a:rPr>
              <a:t>vs. </a:t>
            </a:r>
            <a:r xmlns:a="http://schemas.openxmlformats.org/drawingml/2006/main">
              <a:rPr lang="en" sz="2300" b="1" i="0" u="none" strike="noStrike" cap="none">
                <a:solidFill>
                  <a:srgbClr val="053CE8"/>
                </a:solidFill>
                <a:latin typeface="Times New Roman"/>
                <a:ea typeface="Times New Roman"/>
                <a:cs typeface="Times New Roman"/>
                <a:sym typeface="Times New Roman"/>
              </a:rPr>
              <a:t>a least-cost path</a:t>
            </a:r>
            <a:endParaRPr xmlns:a="http://schemas.openxmlformats.org/drawingml/2006/main" sz="2300" b="0" i="0" u="none" strike="noStrike" cap="none">
              <a:solidFill>
                <a:schemeClr val="dk1"/>
              </a:solidFill>
              <a:latin typeface="Times New Roman"/>
              <a:ea typeface="Times New Roman"/>
              <a:cs typeface="Times New Roman"/>
              <a:sym typeface="Times New Roman"/>
            </a:endParaRPr>
          </a:p>
          <a:p>
            <a:pPr xmlns:a="http://schemas.openxmlformats.org/drawingml/2006/main" marL="23813" marR="0" lvl="0" indent="-146050" algn="l" rtl="0">
              <a:lnSpc>
                <a:spcPct val="100000"/>
              </a:lnSpc>
              <a:spcBef>
                <a:spcPts val="575"/>
              </a:spcBef>
              <a:spcAft>
                <a:spcPts val="0"/>
              </a:spcAft>
              <a:buClr>
                <a:srgbClr val="053CE8"/>
              </a:buClr>
              <a:buSzPts val="2300"/>
              <a:buFont typeface="Times New Roman"/>
              <a:buChar char="•"/>
            </a:pPr>
            <a:r xmlns:a="http://schemas.openxmlformats.org/drawingml/2006/main">
              <a:rPr lang="en" sz="2300" b="1" i="0" u="none" strike="noStrike" cap="none">
                <a:solidFill>
                  <a:srgbClr val="053CE8"/>
                </a:solidFill>
                <a:latin typeface="Times New Roman"/>
                <a:ea typeface="Times New Roman"/>
                <a:cs typeface="Times New Roman"/>
                <a:sym typeface="Times New Roman"/>
              </a:rPr>
              <a:t>Goal is completely specified, task is just to find the path</a:t>
            </a:r>
            <a:endParaRPr xmlns:a="http://schemas.openxmlformats.org/drawingml/2006/main" sz="2300" b="0" i="0" u="none" strike="noStrike" cap="none">
              <a:solidFill>
                <a:schemeClr val="dk1"/>
              </a:solidFill>
              <a:latin typeface="Times New Roman"/>
              <a:ea typeface="Times New Roman"/>
              <a:cs typeface="Times New Roman"/>
              <a:sym typeface="Times New Roman"/>
            </a:endParaRPr>
          </a:p>
          <a:p>
            <a:pPr xmlns:a="http://schemas.openxmlformats.org/drawingml/2006/main" marL="1282700" marR="0" lvl="1" indent="-228600" algn="l" rtl="0">
              <a:lnSpc>
                <a:spcPct val="100000"/>
              </a:lnSpc>
              <a:spcBef>
                <a:spcPts val="463"/>
              </a:spcBef>
              <a:spcAft>
                <a:spcPts val="0"/>
              </a:spcAft>
              <a:buClr>
                <a:srgbClr val="FB0028"/>
              </a:buClr>
              <a:buSzPts val="1900"/>
              <a:buFont typeface="Times New Roman"/>
              <a:buChar char="–"/>
            </a:pPr>
            <a:r xmlns:a="http://schemas.openxmlformats.org/drawingml/2006/main">
              <a:rPr lang="en" sz="1900" b="1" i="0" u="none" strike="noStrike" cap="none">
                <a:solidFill>
                  <a:srgbClr val="FB0028"/>
                </a:solidFill>
                <a:latin typeface="Times New Roman"/>
                <a:ea typeface="Times New Roman"/>
                <a:cs typeface="Times New Roman"/>
                <a:sym typeface="Times New Roman"/>
              </a:rPr>
              <a:t>Route planning</a:t>
            </a:r>
            <a:endParaRPr xmlns:a="http://schemas.openxmlformats.org/drawingml/2006/main" sz="1900" b="0" i="0" u="none" strike="noStrike" cap="none">
              <a:solidFill>
                <a:schemeClr val="dk1"/>
              </a:solidFill>
              <a:latin typeface="Times New Roman"/>
              <a:ea typeface="Times New Roman"/>
              <a:cs typeface="Times New Roman"/>
              <a:sym typeface="Times New Roman"/>
            </a:endParaRPr>
          </a:p>
          <a:p>
            <a:pPr xmlns:a="http://schemas.openxmlformats.org/drawingml/2006/main" marL="23813" marR="0" lvl="0" indent="-146050" algn="l" rtl="0">
              <a:lnSpc>
                <a:spcPct val="100000"/>
              </a:lnSpc>
              <a:spcBef>
                <a:spcPts val="575"/>
              </a:spcBef>
              <a:spcAft>
                <a:spcPts val="0"/>
              </a:spcAft>
              <a:buClr>
                <a:srgbClr val="053CE8"/>
              </a:buClr>
              <a:buSzPts val="2300"/>
              <a:buFont typeface="Times New Roman"/>
              <a:buChar char="•"/>
            </a:pPr>
            <a:r xmlns:a="http://schemas.openxmlformats.org/drawingml/2006/main">
              <a:rPr lang="en" sz="2300" b="1" i="0" u="none" strike="noStrike" cap="none">
                <a:solidFill>
                  <a:srgbClr val="053CE8"/>
                </a:solidFill>
                <a:latin typeface="Times New Roman"/>
                <a:ea typeface="Times New Roman"/>
                <a:cs typeface="Times New Roman"/>
                <a:sym typeface="Times New Roman"/>
              </a:rPr>
              <a:t>Path doesn’t matter, only finding the goal state</a:t>
            </a:r>
            <a:endParaRPr xmlns:a="http://schemas.openxmlformats.org/drawingml/2006/main" sz="2300" b="0" i="0" u="none" strike="noStrike" cap="none">
              <a:solidFill>
                <a:schemeClr val="dk1"/>
              </a:solidFill>
              <a:latin typeface="Times New Roman"/>
              <a:ea typeface="Times New Roman"/>
              <a:cs typeface="Times New Roman"/>
              <a:sym typeface="Times New Roman"/>
            </a:endParaRPr>
          </a:p>
          <a:p>
            <a:pPr xmlns:a="http://schemas.openxmlformats.org/drawingml/2006/main" marL="1282700" marR="0" lvl="1" indent="-228600" algn="l" rtl="0">
              <a:lnSpc>
                <a:spcPct val="100000"/>
              </a:lnSpc>
              <a:spcBef>
                <a:spcPts val="463"/>
              </a:spcBef>
              <a:spcAft>
                <a:spcPts val="0"/>
              </a:spcAft>
              <a:buClr>
                <a:srgbClr val="FB0028"/>
              </a:buClr>
              <a:buSzPts val="1900"/>
              <a:buFont typeface="Times New Roman"/>
              <a:buChar char="–"/>
            </a:pPr>
            <a:r xmlns:a="http://schemas.openxmlformats.org/drawingml/2006/main">
              <a:rPr lang="en" sz="1900" b="1" i="0" u="none" strike="noStrike" cap="none">
                <a:solidFill>
                  <a:srgbClr val="FB0028"/>
                </a:solidFill>
                <a:latin typeface="Times New Roman"/>
                <a:ea typeface="Times New Roman"/>
                <a:cs typeface="Times New Roman"/>
                <a:sym typeface="Times New Roman"/>
              </a:rPr>
              <a:t>8 puzzle, N queens, Rubik’s cube</a:t>
            </a:r>
            <a:endParaRPr xmlns:a="http://schemas.openxmlformats.org/drawingml/2006/main" sz="19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4"/>
          <p:cNvSpPr txBox="1"/>
          <p:nvPr/>
        </p:nvSpPr>
        <p:spPr>
          <a:xfrm>
            <a:off x="8704263" y="6480175"/>
            <a:ext cx="207962" cy="239713"/>
          </a:xfrm>
          <a:prstGeom prst="rect">
            <a:avLst/>
          </a:prstGeom>
          <a:noFill/>
          <a:ln>
            <a:noFill/>
          </a:ln>
        </p:spPr>
        <p:txBody>
          <a:bodyPr spcFirstLastPara="1" wrap="square" lIns="0" tIns="24025" rIns="0" bIns="0" anchor="t" anchorCtr="0">
            <a:spAutoFit/>
          </a:bodyPr>
          <a:lstStyle/>
          <a:p>
            <a:pPr xmlns:a="http://schemas.openxmlformats.org/drawingml/2006/main" marL="25306" marR="0" lvl="0" indent="0" algn="l" rtl="0">
              <a:lnSpc>
                <a:spcPct val="100000"/>
              </a:lnSpc>
              <a:spcBef>
                <a:spcPts val="0"/>
              </a:spcBef>
              <a:spcAft>
                <a:spcPts val="0"/>
              </a:spcAft>
              <a:buClr>
                <a:srgbClr val="000000"/>
              </a:buClr>
              <a:buSzPts val="1395"/>
              <a:buFont typeface="Arial"/>
              <a:buNone/>
            </a:pPr>
            <a:r xmlns:a="http://schemas.openxmlformats.org/drawingml/2006/main">
              <a:rPr lang="en" sz="1395" b="0" i="0" u="none" strike="noStrike" cap="none">
                <a:solidFill>
                  <a:schemeClr val="dk1"/>
                </a:solidFill>
                <a:latin typeface="Comic Sans MS"/>
                <a:ea typeface="Comic Sans MS"/>
                <a:cs typeface="Comic Sans MS"/>
                <a:sym typeface="Comic Sans MS"/>
              </a:rPr>
              <a:t>11</a:t>
            </a:r>
            <a:endParaRPr xmlns:a="http://schemas.openxmlformats.org/drawingml/2006/main" sz="1395" b="0" i="0" u="none" strike="noStrike" cap="none">
              <a:solidFill>
                <a:schemeClr val="dk1"/>
              </a:solidFill>
              <a:latin typeface="Comic Sans MS"/>
              <a:ea typeface="Comic Sans MS"/>
              <a:cs typeface="Comic Sans MS"/>
              <a:sym typeface="Comic Sans MS"/>
            </a:endParaRPr>
          </a:p>
        </p:txBody>
      </p:sp>
      <p:sp>
        <p:nvSpPr>
          <p:cNvPr id="258" name="Google Shape;258;p24"/>
          <p:cNvSpPr/>
          <p:nvPr/>
        </p:nvSpPr>
        <p:spPr>
          <a:xfrm>
            <a:off x="2463800" y="255588"/>
            <a:ext cx="4252913" cy="2905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 name="Google Shape;259;p24"/>
          <p:cNvSpPr/>
          <p:nvPr/>
        </p:nvSpPr>
        <p:spPr>
          <a:xfrm>
            <a:off x="614363" y="1006475"/>
            <a:ext cx="7834312" cy="48037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5"/>
          <p:cNvSpPr txBox="1">
            <a:spLocks noGrp="1"/>
          </p:cNvSpPr>
          <p:nvPr>
            <p:ph type="title"/>
          </p:nvPr>
        </p:nvSpPr>
        <p:spPr>
          <a:xfrm>
            <a:off x="1567543" y="315685"/>
            <a:ext cx="7772400" cy="307777"/>
          </a:xfrm>
          <a:prstGeom prst="rect">
            <a:avLst/>
          </a:prstGeom>
          <a:noFill/>
          <a:ln>
            <a:noFill/>
          </a:ln>
        </p:spPr>
        <p:txBody>
          <a:bodyPr spcFirstLastPara="1" wrap="square" lIns="0" tIns="0" rIns="0" bIns="0" anchor="t" anchorCtr="0">
            <a:spAutoFit/>
          </a:bodyPr>
          <a:lstStyle/>
          <a:p>
            <a:pPr xmlns:a="http://schemas.openxmlformats.org/drawingml/2006/main" marL="0" lvl="0" indent="0" algn="l" rtl="0">
              <a:lnSpc>
                <a:spcPct val="100000"/>
              </a:lnSpc>
              <a:spcBef>
                <a:spcPts val="0"/>
              </a:spcBef>
              <a:spcAft>
                <a:spcPts val="0"/>
              </a:spcAft>
              <a:buSzPts val="1400"/>
              <a:buNone/>
            </a:pPr>
            <a:r xmlns:a="http://schemas.openxmlformats.org/drawingml/2006/main">
              <a:rPr lang="en" dirty="0">
                <a:solidFill>
                  <a:srgbClr val="FF0000"/>
                </a:solidFill>
              </a:rPr>
              <a:t>Evaluating Search Strategies</a:t>
            </a:r>
            <a:endParaRPr xmlns:a="http://schemas.openxmlformats.org/drawingml/2006/main" dirty="0">
              <a:solidFill>
                <a:srgbClr val="FF0000"/>
              </a:solidFill>
            </a:endParaRPr>
          </a:p>
        </p:txBody>
      </p:sp>
      <p:sp>
        <p:nvSpPr>
          <p:cNvPr id="266" name="Google Shape;266;p25"/>
          <p:cNvSpPr txBox="1">
            <a:spLocks noGrp="1"/>
          </p:cNvSpPr>
          <p:nvPr>
            <p:ph type="body" idx="1"/>
          </p:nvPr>
        </p:nvSpPr>
        <p:spPr>
          <a:xfrm>
            <a:off x="685800" y="1600200"/>
            <a:ext cx="7772400" cy="4495800"/>
          </a:xfrm>
          <a:prstGeom prst="rect">
            <a:avLst/>
          </a:prstGeom>
          <a:noFill/>
          <a:ln>
            <a:noFill/>
          </a:ln>
        </p:spPr>
        <p:txBody>
          <a:bodyPr spcFirstLastPara="1" wrap="square" lIns="0" tIns="0" rIns="0" bIns="0" anchor="t" anchorCtr="0">
            <a:spAutoFit/>
          </a:bodyPr>
          <a:lstStyle/>
          <a:p>
            <a:pPr xmlns:a="http://schemas.openxmlformats.org/drawingml/2006/main" marL="0" lvl="0" indent="0" algn="l" rtl="0">
              <a:lnSpc>
                <a:spcPct val="100000"/>
              </a:lnSpc>
              <a:spcBef>
                <a:spcPts val="0"/>
              </a:spcBef>
              <a:spcAft>
                <a:spcPts val="0"/>
              </a:spcAft>
              <a:buSzPts val="1400"/>
              <a:buNone/>
            </a:pPr>
            <a:r xmlns:a="http://schemas.openxmlformats.org/drawingml/2006/main">
              <a:rPr lang="en" sz="2000" b="1"/>
              <a:t>Completeness</a:t>
            </a:r>
            <a:endParaRPr xmlns:a="http://schemas.openxmlformats.org/drawingml/2006/main"/>
          </a:p>
          <a:p>
            <a:pPr xmlns:a="http://schemas.openxmlformats.org/drawingml/2006/main" marL="457200" lvl="1" indent="0" algn="l" rtl="0">
              <a:lnSpc>
                <a:spcPct val="100000"/>
              </a:lnSpc>
              <a:spcBef>
                <a:spcPts val="0"/>
              </a:spcBef>
              <a:spcAft>
                <a:spcPts val="0"/>
              </a:spcAft>
              <a:buSzPts val="1400"/>
              <a:buNone/>
            </a:pPr>
            <a:r xmlns:a="http://schemas.openxmlformats.org/drawingml/2006/main">
              <a:rPr lang="en" sz="2000"/>
              <a:t>Guarantees finding a solution whenever one exists</a:t>
            </a:r>
            <a:endParaRPr xmlns:a="http://schemas.openxmlformats.org/drawingml/2006/main"/>
          </a:p>
          <a:p>
            <a:pPr xmlns:a="http://schemas.openxmlformats.org/drawingml/2006/main" marL="0" lvl="0" indent="0" algn="l" rtl="0">
              <a:lnSpc>
                <a:spcPct val="100000"/>
              </a:lnSpc>
              <a:spcBef>
                <a:spcPts val="0"/>
              </a:spcBef>
              <a:spcAft>
                <a:spcPts val="0"/>
              </a:spcAft>
              <a:buSzPts val="1400"/>
              <a:buNone/>
            </a:pPr>
            <a:r xmlns:a="http://schemas.openxmlformats.org/drawingml/2006/main">
              <a:rPr lang="en" sz="2000" b="1"/>
              <a:t>Time Complexity</a:t>
            </a:r>
            <a:endParaRPr xmlns:a="http://schemas.openxmlformats.org/drawingml/2006/main" sz="2000"/>
          </a:p>
          <a:p>
            <a:pPr xmlns:a="http://schemas.openxmlformats.org/drawingml/2006/main" marL="457200" lvl="1" indent="0" algn="l" rtl="0">
              <a:lnSpc>
                <a:spcPct val="100000"/>
              </a:lnSpc>
              <a:spcBef>
                <a:spcPts val="0"/>
              </a:spcBef>
              <a:spcAft>
                <a:spcPts val="0"/>
              </a:spcAft>
              <a:buSzPts val="1400"/>
              <a:buNone/>
            </a:pPr>
            <a:r xmlns:a="http://schemas.openxmlformats.org/drawingml/2006/main">
              <a:rPr lang="en" sz="2000"/>
              <a:t>How long (worst or average case) does it take to find a solution? Usually measured in terms of the</a:t>
            </a:r>
            <a:r xmlns:a="http://schemas.openxmlformats.org/drawingml/2006/main">
              <a:rPr lang="en" sz="2000" b="1"/>
              <a:t> number of nodes expanded</a:t>
            </a:r>
            <a:endParaRPr xmlns:a="http://schemas.openxmlformats.org/drawingml/2006/main"/>
          </a:p>
          <a:p>
            <a:pPr xmlns:a="http://schemas.openxmlformats.org/drawingml/2006/main" marL="0" lvl="0" indent="0" algn="l" rtl="0">
              <a:lnSpc>
                <a:spcPct val="100000"/>
              </a:lnSpc>
              <a:spcBef>
                <a:spcPts val="0"/>
              </a:spcBef>
              <a:spcAft>
                <a:spcPts val="0"/>
              </a:spcAft>
              <a:buSzPts val="1400"/>
              <a:buNone/>
            </a:pPr>
            <a:r xmlns:a="http://schemas.openxmlformats.org/drawingml/2006/main">
              <a:rPr lang="en" sz="2000" b="1"/>
              <a:t>Space Complexity</a:t>
            </a:r>
            <a:endParaRPr xmlns:a="http://schemas.openxmlformats.org/drawingml/2006/main" sz="2000"/>
          </a:p>
          <a:p>
            <a:pPr xmlns:a="http://schemas.openxmlformats.org/drawingml/2006/main" marL="457200" lvl="1" indent="0" algn="l" rtl="0">
              <a:lnSpc>
                <a:spcPct val="100000"/>
              </a:lnSpc>
              <a:spcBef>
                <a:spcPts val="0"/>
              </a:spcBef>
              <a:spcAft>
                <a:spcPts val="0"/>
              </a:spcAft>
              <a:buSzPts val="1400"/>
              <a:buNone/>
            </a:pPr>
            <a:r xmlns:a="http://schemas.openxmlformats.org/drawingml/2006/main">
              <a:rPr lang="en" sz="2000"/>
              <a:t>How much space is used by the algorithm? Usually measured in terms of the </a:t>
            </a:r>
            <a:r xmlns:a="http://schemas.openxmlformats.org/drawingml/2006/main">
              <a:rPr lang="en" sz="2000" b="1"/>
              <a:t>maximum size that the “OPEN" list</a:t>
            </a:r>
            <a:r xmlns:a="http://schemas.openxmlformats.org/drawingml/2006/main">
              <a:rPr lang="en" sz="2000"/>
              <a:t> becomes during the search</a:t>
            </a:r>
            <a:endParaRPr xmlns:a="http://schemas.openxmlformats.org/drawingml/2006/main"/>
          </a:p>
          <a:p>
            <a:pPr xmlns:a="http://schemas.openxmlformats.org/drawingml/2006/main" marL="0" lvl="0" indent="0" algn="l" rtl="0">
              <a:lnSpc>
                <a:spcPct val="100000"/>
              </a:lnSpc>
              <a:spcBef>
                <a:spcPts val="0"/>
              </a:spcBef>
              <a:spcAft>
                <a:spcPts val="0"/>
              </a:spcAft>
              <a:buSzPts val="1400"/>
              <a:buNone/>
            </a:pPr>
            <a:r xmlns:a="http://schemas.openxmlformats.org/drawingml/2006/main">
              <a:rPr lang="en" sz="2000" b="1"/>
              <a:t>Optimality/Admissibility</a:t>
            </a:r>
            <a:endParaRPr xmlns:a="http://schemas.openxmlformats.org/drawingml/2006/main" sz="2000"/>
          </a:p>
          <a:p>
            <a:pPr xmlns:a="http://schemas.openxmlformats.org/drawingml/2006/main" marL="457200" lvl="1" indent="0" algn="l" rtl="0">
              <a:lnSpc>
                <a:spcPct val="100000"/>
              </a:lnSpc>
              <a:spcBef>
                <a:spcPts val="0"/>
              </a:spcBef>
              <a:spcAft>
                <a:spcPts val="0"/>
              </a:spcAft>
              <a:buSzPts val="1400"/>
              <a:buNone/>
            </a:pPr>
            <a:r xmlns:a="http://schemas.openxmlformats.org/drawingml/2006/main">
              <a:rPr lang="en" sz="2000"/>
              <a:t>If a solution is found, is it guaranteed to be an optimal one? For example, is it the one with minimum cost?</a:t>
            </a:r>
            <a:endParaRPr xmlns:a="http://schemas.openxmlformats.org/drawingml/2006/ma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6"/>
          <p:cNvSpPr txBox="1">
            <a:spLocks noGrp="1"/>
          </p:cNvSpPr>
          <p:nvPr>
            <p:ph type="title" idx="4294967295"/>
          </p:nvPr>
        </p:nvSpPr>
        <p:spPr>
          <a:xfrm>
            <a:off x="1864406" y="198891"/>
            <a:ext cx="7772400" cy="914400"/>
          </a:xfrm>
          <a:prstGeom prst="rect">
            <a:avLst/>
          </a:prstGeom>
          <a:noFill/>
          <a:ln>
            <a:noFill/>
          </a:ln>
        </p:spPr>
        <p:txBody>
          <a:bodyPr spcFirstLastPara="1" wrap="square" lIns="0" tIns="0" rIns="0" bIns="0" anchor="t" anchorCtr="0">
            <a:spAutoFit/>
          </a:bodyPr>
          <a:lstStyle/>
          <a:p>
            <a:pPr xmlns:a="http://schemas.openxmlformats.org/drawingml/2006/main" marL="0" lvl="0" indent="0" algn="l" rtl="0">
              <a:lnSpc>
                <a:spcPct val="100000"/>
              </a:lnSpc>
              <a:spcBef>
                <a:spcPts val="0"/>
              </a:spcBef>
              <a:spcAft>
                <a:spcPts val="0"/>
              </a:spcAft>
              <a:buSzPts val="1400"/>
              <a:buNone/>
            </a:pPr>
            <a:r xmlns:a="http://schemas.openxmlformats.org/drawingml/2006/main">
              <a:rPr lang="en" sz="2400" dirty="0"/>
              <a:t>8-PUZZLE PROBLEM SOLVING</a:t>
            </a:r>
            <a:endParaRPr xmlns:a="http://schemas.openxmlformats.org/drawingml/2006/main" dirty="0"/>
          </a:p>
        </p:txBody>
      </p:sp>
      <p:graphicFrame>
        <p:nvGraphicFramePr>
          <p:cNvPr id="272" name="Google Shape;272;p26"/>
          <p:cNvGraphicFramePr/>
          <p:nvPr/>
        </p:nvGraphicFramePr>
        <p:xfrm>
          <a:off x="3144838" y="1189038"/>
          <a:ext cx="1350975" cy="1249410"/>
        </p:xfrm>
        <a:graphic>
          <a:graphicData uri="http://schemas.openxmlformats.org/drawingml/2006/table">
            <a:tbl>
              <a:tblPr firstRow="1" bandRow="1">
                <a:noFill/>
                <a:tableStyleId>{1277204A-5727-4131-92C7-64E6607AC1BF}</a:tableStyleId>
              </a:tblPr>
              <a:tblGrid>
                <a:gridCol w="450325">
                  <a:extLst>
                    <a:ext uri="{9D8B030D-6E8A-4147-A177-3AD203B41FA5}">
                      <a16:colId xmlns:a16="http://schemas.microsoft.com/office/drawing/2014/main" val="20000"/>
                    </a:ext>
                  </a:extLst>
                </a:gridCol>
                <a:gridCol w="450325">
                  <a:extLst>
                    <a:ext uri="{9D8B030D-6E8A-4147-A177-3AD203B41FA5}">
                      <a16:colId xmlns:a16="http://schemas.microsoft.com/office/drawing/2014/main" val="20001"/>
                    </a:ext>
                  </a:extLst>
                </a:gridCol>
                <a:gridCol w="450325">
                  <a:extLst>
                    <a:ext uri="{9D8B030D-6E8A-4147-A177-3AD203B41FA5}">
                      <a16:colId xmlns:a16="http://schemas.microsoft.com/office/drawing/2014/main" val="20002"/>
                    </a:ext>
                  </a:extLst>
                </a:gridCol>
              </a:tblGrid>
              <a:tr h="365650">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1</a:t>
                      </a:r>
                      <a:endParaRPr xmlns:a="http://schemas.openxmlformats.org/drawingml/2006/main" sz="1400" u="none" strike="noStrike" cap="none"/>
                    </a:p>
                  </a:txBody>
                  <a:tcPr marL="91450" marR="91450" marT="45675" marB="45675"/>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2</a:t>
                      </a:r>
                      <a:endParaRPr xmlns:a="http://schemas.openxmlformats.org/drawingml/2006/main" sz="1400" u="none" strike="noStrike" cap="none"/>
                    </a:p>
                  </a:txBody>
                  <a:tcPr marL="91450" marR="91450" marT="45675" marB="4567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675" marB="45675"/>
                </a:tc>
                <a:extLst>
                  <a:ext uri="{0D108BD9-81ED-4DB2-BD59-A6C34878D82A}">
                    <a16:rowId xmlns:a16="http://schemas.microsoft.com/office/drawing/2014/main" val="10000"/>
                  </a:ext>
                </a:extLst>
              </a:tr>
              <a:tr h="365650">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4</a:t>
                      </a:r>
                      <a:endParaRPr xmlns:a="http://schemas.openxmlformats.org/drawingml/2006/main" sz="1400" u="none" strike="noStrike" cap="none"/>
                    </a:p>
                  </a:txBody>
                  <a:tcPr marL="91450" marR="91450" marT="45675" marB="45675"/>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Calibri"/>
                        <a:buNone/>
                      </a:pPr>
                      <a:r xmlns:a="http://schemas.openxmlformats.org/drawingml/2006/main">
                        <a:rPr lang="en" sz="1800" b="0" i="0" u="none" strike="noStrike" cap="none">
                          <a:solidFill>
                            <a:srgbClr val="000000"/>
                          </a:solidFill>
                          <a:latin typeface="Calibri"/>
                          <a:ea typeface="Calibri"/>
                          <a:cs typeface="Calibri"/>
                          <a:sym typeface="Calibri"/>
                        </a:rPr>
                        <a:t>5</a:t>
                      </a:r>
                      <a:endParaRPr xmlns:a="http://schemas.openxmlformats.org/drawingml/2006/main" sz="1400" u="none" strike="noStrike" cap="none"/>
                    </a:p>
                  </a:txBody>
                  <a:tcPr marL="91450" marR="91450" marT="45675" marB="45675"/>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Calibri"/>
                        <a:buNone/>
                      </a:pPr>
                      <a:r xmlns:a="http://schemas.openxmlformats.org/drawingml/2006/main">
                        <a:rPr lang="en" sz="1800" b="0" i="0" u="none" strike="noStrike" cap="none">
                          <a:solidFill>
                            <a:srgbClr val="000000"/>
                          </a:solidFill>
                          <a:latin typeface="Calibri"/>
                          <a:ea typeface="Calibri"/>
                          <a:cs typeface="Calibri"/>
                          <a:sym typeface="Calibri"/>
                        </a:rPr>
                        <a:t>3</a:t>
                      </a:r>
                      <a:endParaRPr xmlns:a="http://schemas.openxmlformats.org/drawingml/2006/main" sz="1400" u="none" strike="noStrike" cap="none"/>
                    </a:p>
                  </a:txBody>
                  <a:tcPr marL="91450" marR="91450" marT="45675" marB="45675"/>
                </a:tc>
                <a:extLst>
                  <a:ext uri="{0D108BD9-81ED-4DB2-BD59-A6C34878D82A}">
                    <a16:rowId xmlns:a16="http://schemas.microsoft.com/office/drawing/2014/main" val="10001"/>
                  </a:ext>
                </a:extLst>
              </a:tr>
              <a:tr h="518050">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7</a:t>
                      </a:r>
                      <a:endParaRPr xmlns:a="http://schemas.openxmlformats.org/drawingml/2006/main" sz="1800" u="none" strike="noStrike" cap="none"/>
                    </a:p>
                  </a:txBody>
                  <a:tcPr marL="91450" marR="91450" marT="45675" marB="45675"/>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solidFill>
                            <a:schemeClr val="dk1"/>
                          </a:solidFill>
                          <a:latin typeface="Calibri"/>
                          <a:ea typeface="Calibri"/>
                          <a:cs typeface="Calibri"/>
                          <a:sym typeface="Calibri"/>
                        </a:rPr>
                        <a:t>8</a:t>
                      </a:r>
                      <a:endParaRPr xmlns:a="http://schemas.openxmlformats.org/drawingml/2006/main" sz="1400" u="none" strike="noStrike" cap="none"/>
                    </a:p>
                  </a:txBody>
                  <a:tcPr marL="91450" marR="91450" marT="45675" marB="45675"/>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Calibri"/>
                        <a:buNone/>
                      </a:pPr>
                      <a:r xmlns:a="http://schemas.openxmlformats.org/drawingml/2006/main">
                        <a:rPr lang="en" sz="1800" b="0" i="0" u="none" strike="noStrike" cap="none">
                          <a:solidFill>
                            <a:srgbClr val="000000"/>
                          </a:solidFill>
                          <a:latin typeface="Calibri"/>
                          <a:ea typeface="Calibri"/>
                          <a:cs typeface="Calibri"/>
                          <a:sym typeface="Calibri"/>
                        </a:rPr>
                        <a:t>6</a:t>
                      </a:r>
                      <a:endParaRPr xmlns:a="http://schemas.openxmlformats.org/drawingml/2006/main" sz="1400" u="none" strike="noStrike" cap="none"/>
                    </a:p>
                    <a:p>
                      <a:pPr marL="0" marR="0" lvl="0" indent="0" algn="ctr" rtl="0">
                        <a:lnSpc>
                          <a:spcPct val="100000"/>
                        </a:lnSpc>
                        <a:spcBef>
                          <a:spcPts val="0"/>
                        </a:spcBef>
                        <a:spcAft>
                          <a:spcPts val="0"/>
                        </a:spcAft>
                        <a:buClr>
                          <a:srgbClr val="000000"/>
                        </a:buClr>
                        <a:buSzPts val="1000"/>
                        <a:buFont typeface="Arial"/>
                        <a:buNone/>
                      </a:pPr>
                      <a:endParaRPr sz="1000" u="none" strike="noStrike" cap="none"/>
                    </a:p>
                  </a:txBody>
                  <a:tcPr marL="91450" marR="91450" marT="45675" marB="45675"/>
                </a:tc>
                <a:extLst>
                  <a:ext uri="{0D108BD9-81ED-4DB2-BD59-A6C34878D82A}">
                    <a16:rowId xmlns:a16="http://schemas.microsoft.com/office/drawing/2014/main" val="10002"/>
                  </a:ext>
                </a:extLst>
              </a:tr>
            </a:tbl>
          </a:graphicData>
        </a:graphic>
      </p:graphicFrame>
      <p:sp>
        <p:nvSpPr>
          <p:cNvPr id="273" name="Google Shape;273;p26"/>
          <p:cNvSpPr txBox="1"/>
          <p:nvPr/>
        </p:nvSpPr>
        <p:spPr>
          <a:xfrm>
            <a:off x="2122488" y="1379538"/>
            <a:ext cx="749300" cy="368300"/>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Noto Sans Symbols"/>
              <a:buNone/>
            </a:pPr>
            <a:r xmlns:a="http://schemas.openxmlformats.org/drawingml/2006/main">
              <a:rPr lang="en" sz="1800" b="0" i="1" u="none" strike="noStrike" cap="none">
                <a:solidFill>
                  <a:schemeClr val="dk1"/>
                </a:solidFill>
                <a:latin typeface="Times New Roman"/>
                <a:ea typeface="Times New Roman"/>
                <a:cs typeface="Times New Roman"/>
                <a:sym typeface="Times New Roman"/>
              </a:rPr>
              <a:t>Input:</a:t>
            </a:r>
            <a:endParaRPr xmlns:a="http://schemas.openxmlformats.org/drawingml/2006/main" sz="1400" b="0" i="0" u="none" strike="noStrike" cap="none">
              <a:solidFill>
                <a:srgbClr val="000000"/>
              </a:solidFill>
              <a:latin typeface="Arial"/>
              <a:ea typeface="Arial"/>
              <a:cs typeface="Arial"/>
              <a:sym typeface="Arial"/>
            </a:endParaRPr>
          </a:p>
        </p:txBody>
      </p:sp>
      <p:sp>
        <p:nvSpPr>
          <p:cNvPr id="274" name="Google Shape;274;p26"/>
          <p:cNvSpPr txBox="1"/>
          <p:nvPr/>
        </p:nvSpPr>
        <p:spPr>
          <a:xfrm>
            <a:off x="6684963" y="6024563"/>
            <a:ext cx="800100" cy="46196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2400"/>
              <a:buFont typeface="Noto Sans Symbols"/>
              <a:buNone/>
            </a:pPr>
            <a:r xmlns:a="http://schemas.openxmlformats.org/drawingml/2006/main">
              <a:rPr lang="en" sz="2400" b="0" i="1" u="none" strike="noStrike" cap="none">
                <a:solidFill>
                  <a:schemeClr val="dk1"/>
                </a:solidFill>
                <a:latin typeface="Times New Roman"/>
                <a:ea typeface="Times New Roman"/>
                <a:cs typeface="Times New Roman"/>
                <a:sym typeface="Times New Roman"/>
              </a:rPr>
              <a:t>Goal</a:t>
            </a:r>
            <a:endParaRPr xmlns:a="http://schemas.openxmlformats.org/drawingml/2006/main" sz="1400" b="0" i="0" u="none" strike="noStrike" cap="none">
              <a:solidFill>
                <a:srgbClr val="000000"/>
              </a:solidFill>
              <a:latin typeface="Arial"/>
              <a:ea typeface="Arial"/>
              <a:cs typeface="Arial"/>
              <a:sym typeface="Arial"/>
            </a:endParaRPr>
          </a:p>
        </p:txBody>
      </p:sp>
      <p:graphicFrame>
        <p:nvGraphicFramePr>
          <p:cNvPr id="275" name="Google Shape;275;p26"/>
          <p:cNvGraphicFramePr/>
          <p:nvPr/>
        </p:nvGraphicFramePr>
        <p:xfrm>
          <a:off x="4267200" y="2890838"/>
          <a:ext cx="1447800" cy="1295400"/>
        </p:xfrm>
        <a:graphic>
          <a:graphicData uri="http://schemas.openxmlformats.org/drawingml/2006/table">
            <a:tbl>
              <a:tblPr firstRow="1" bandRow="1">
                <a:noFill/>
                <a:tableStyleId>{1277204A-5727-4131-92C7-64E6607AC1BF}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431800">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1</a:t>
                      </a:r>
                      <a:endParaRPr xmlns:a="http://schemas.openxmlformats.org/drawingml/2006/main" sz="1400" u="none" strike="noStrike" cap="none"/>
                    </a:p>
                  </a:txBody>
                  <a:tcPr marL="91425" marR="91425" marT="45750" marB="45750"/>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2</a:t>
                      </a:r>
                      <a:endParaRPr xmlns:a="http://schemas.openxmlformats.org/drawingml/2006/main" sz="1400" u="none" strike="noStrike" cap="none"/>
                    </a:p>
                  </a:txBody>
                  <a:tcPr marL="91425" marR="91425" marT="45750" marB="45750"/>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3</a:t>
                      </a:r>
                      <a:endParaRPr xmlns:a="http://schemas.openxmlformats.org/drawingml/2006/main" sz="1400" u="none" strike="noStrike" cap="none"/>
                    </a:p>
                  </a:txBody>
                  <a:tcPr marL="91425" marR="91425" marT="45750" marB="45750"/>
                </a:tc>
                <a:extLst>
                  <a:ext uri="{0D108BD9-81ED-4DB2-BD59-A6C34878D82A}">
                    <a16:rowId xmlns:a16="http://schemas.microsoft.com/office/drawing/2014/main" val="10000"/>
                  </a:ext>
                </a:extLst>
              </a:tr>
              <a:tr h="431800">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4</a:t>
                      </a:r>
                      <a:endParaRPr xmlns:a="http://schemas.openxmlformats.org/drawingml/2006/main" sz="1800" u="none" strike="noStrike" cap="none"/>
                    </a:p>
                  </a:txBody>
                  <a:tcPr marL="91425" marR="91425" marT="45750" marB="45750"/>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Calibri"/>
                        <a:buNone/>
                      </a:pPr>
                      <a:r xmlns:a="http://schemas.openxmlformats.org/drawingml/2006/main">
                        <a:rPr lang="en" sz="1800" b="0" i="0" u="none" strike="noStrike" cap="none">
                          <a:solidFill>
                            <a:srgbClr val="000000"/>
                          </a:solidFill>
                          <a:latin typeface="Calibri"/>
                          <a:ea typeface="Calibri"/>
                          <a:cs typeface="Calibri"/>
                          <a:sym typeface="Calibri"/>
                        </a:rPr>
                        <a:t>5</a:t>
                      </a:r>
                      <a:endParaRPr xmlns:a="http://schemas.openxmlformats.org/drawingml/2006/main"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a:txBody>
                  <a:tcPr marL="91425" marR="91425" marT="45750" marB="45750"/>
                </a:tc>
                <a:extLst>
                  <a:ext uri="{0D108BD9-81ED-4DB2-BD59-A6C34878D82A}">
                    <a16:rowId xmlns:a16="http://schemas.microsoft.com/office/drawing/2014/main" val="10001"/>
                  </a:ext>
                </a:extLst>
              </a:tr>
              <a:tr h="431800">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7</a:t>
                      </a:r>
                      <a:endParaRPr xmlns:a="http://schemas.openxmlformats.org/drawingml/2006/main" sz="1800" u="none" strike="noStrike" cap="none"/>
                    </a:p>
                  </a:txBody>
                  <a:tcPr marL="91425" marR="91425" marT="45750" marB="45750"/>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solidFill>
                            <a:schemeClr val="dk1"/>
                          </a:solidFill>
                          <a:latin typeface="Calibri"/>
                          <a:ea typeface="Calibri"/>
                          <a:cs typeface="Calibri"/>
                          <a:sym typeface="Calibri"/>
                        </a:rPr>
                        <a:t>8</a:t>
                      </a:r>
                      <a:endParaRPr xmlns:a="http://schemas.openxmlformats.org/drawingml/2006/main" sz="1400" u="none" strike="noStrike" cap="none"/>
                    </a:p>
                  </a:txBody>
                  <a:tcPr marL="91425" marR="91425" marT="45750" marB="45750"/>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solidFill>
                            <a:schemeClr val="dk1"/>
                          </a:solidFill>
                          <a:latin typeface="Calibri"/>
                          <a:ea typeface="Calibri"/>
                          <a:cs typeface="Calibri"/>
                          <a:sym typeface="Calibri"/>
                        </a:rPr>
                        <a:t>6</a:t>
                      </a:r>
                      <a:endParaRPr xmlns:a="http://schemas.openxmlformats.org/drawingml/2006/main" sz="1400" u="none" strike="noStrike" cap="none"/>
                    </a:p>
                  </a:txBody>
                  <a:tcPr marL="91425" marR="91425" marT="45750" marB="45750"/>
                </a:tc>
                <a:extLst>
                  <a:ext uri="{0D108BD9-81ED-4DB2-BD59-A6C34878D82A}">
                    <a16:rowId xmlns:a16="http://schemas.microsoft.com/office/drawing/2014/main" val="10002"/>
                  </a:ext>
                </a:extLst>
              </a:tr>
            </a:tbl>
          </a:graphicData>
        </a:graphic>
      </p:graphicFrame>
      <p:graphicFrame>
        <p:nvGraphicFramePr>
          <p:cNvPr id="276" name="Google Shape;276;p26"/>
          <p:cNvGraphicFramePr/>
          <p:nvPr/>
        </p:nvGraphicFramePr>
        <p:xfrm>
          <a:off x="1866900" y="2894013"/>
          <a:ext cx="1447800" cy="1295400"/>
        </p:xfrm>
        <a:graphic>
          <a:graphicData uri="http://schemas.openxmlformats.org/drawingml/2006/table">
            <a:tbl>
              <a:tblPr firstRow="1" bandRow="1">
                <a:noFill/>
                <a:tableStyleId>{1277204A-5727-4131-92C7-64E6607AC1BF}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431800">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1</a:t>
                      </a:r>
                      <a:endParaRPr xmlns:a="http://schemas.openxmlformats.org/drawingml/2006/main"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25" marR="91425" marT="45750" marB="45750"/>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2</a:t>
                      </a:r>
                      <a:endParaRPr xmlns:a="http://schemas.openxmlformats.org/drawingml/2006/main" sz="1400" u="none" strike="noStrike" cap="none"/>
                    </a:p>
                  </a:txBody>
                  <a:tcPr marL="91425" marR="91425" marT="45750" marB="45750"/>
                </a:tc>
                <a:extLst>
                  <a:ext uri="{0D108BD9-81ED-4DB2-BD59-A6C34878D82A}">
                    <a16:rowId xmlns:a16="http://schemas.microsoft.com/office/drawing/2014/main" val="10000"/>
                  </a:ext>
                </a:extLst>
              </a:tr>
              <a:tr h="431800">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4</a:t>
                      </a:r>
                      <a:endParaRPr xmlns:a="http://schemas.openxmlformats.org/drawingml/2006/main" sz="1800" u="none" strike="noStrike" cap="none"/>
                    </a:p>
                  </a:txBody>
                  <a:tcPr marL="91425" marR="91425" marT="45750" marB="45750"/>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Calibri"/>
                        <a:buNone/>
                      </a:pPr>
                      <a:r xmlns:a="http://schemas.openxmlformats.org/drawingml/2006/main">
                        <a:rPr lang="en" sz="1800" b="0" i="0" u="none" strike="noStrike" cap="none">
                          <a:solidFill>
                            <a:srgbClr val="000000"/>
                          </a:solidFill>
                          <a:latin typeface="Calibri"/>
                          <a:ea typeface="Calibri"/>
                          <a:cs typeface="Calibri"/>
                          <a:sym typeface="Calibri"/>
                        </a:rPr>
                        <a:t>5</a:t>
                      </a:r>
                      <a:endParaRPr xmlns:a="http://schemas.openxmlformats.org/drawingml/2006/main" sz="1400" u="none" strike="noStrike" cap="none"/>
                    </a:p>
                  </a:txBody>
                  <a:tcPr marL="91425" marR="91425" marT="45750" marB="45750"/>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Calibri"/>
                        <a:buNone/>
                      </a:pPr>
                      <a:r xmlns:a="http://schemas.openxmlformats.org/drawingml/2006/main">
                        <a:rPr lang="en" sz="1800" b="0" i="0" u="none" strike="noStrike" cap="none">
                          <a:solidFill>
                            <a:srgbClr val="000000"/>
                          </a:solidFill>
                          <a:latin typeface="Calibri"/>
                          <a:ea typeface="Calibri"/>
                          <a:cs typeface="Calibri"/>
                          <a:sym typeface="Calibri"/>
                        </a:rPr>
                        <a:t>3</a:t>
                      </a:r>
                      <a:endParaRPr xmlns:a="http://schemas.openxmlformats.org/drawingml/2006/main" sz="1400" u="none" strike="noStrike" cap="none"/>
                    </a:p>
                  </a:txBody>
                  <a:tcPr marL="91425" marR="91425" marT="45750" marB="45750"/>
                </a:tc>
                <a:extLst>
                  <a:ext uri="{0D108BD9-81ED-4DB2-BD59-A6C34878D82A}">
                    <a16:rowId xmlns:a16="http://schemas.microsoft.com/office/drawing/2014/main" val="10001"/>
                  </a:ext>
                </a:extLst>
              </a:tr>
              <a:tr h="431800">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7</a:t>
                      </a:r>
                      <a:endParaRPr xmlns:a="http://schemas.openxmlformats.org/drawingml/2006/main" sz="1800" u="none" strike="noStrike" cap="none"/>
                    </a:p>
                  </a:txBody>
                  <a:tcPr marL="91425" marR="91425" marT="45750" marB="45750"/>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solidFill>
                            <a:schemeClr val="dk1"/>
                          </a:solidFill>
                          <a:latin typeface="Calibri"/>
                          <a:ea typeface="Calibri"/>
                          <a:cs typeface="Calibri"/>
                          <a:sym typeface="Calibri"/>
                        </a:rPr>
                        <a:t>8</a:t>
                      </a:r>
                      <a:endParaRPr xmlns:a="http://schemas.openxmlformats.org/drawingml/2006/main" sz="1400" u="none" strike="noStrike" cap="none"/>
                    </a:p>
                  </a:txBody>
                  <a:tcPr marL="91425" marR="91425" marT="45750" marB="45750"/>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solidFill>
                            <a:schemeClr val="dk1"/>
                          </a:solidFill>
                          <a:latin typeface="Calibri"/>
                          <a:ea typeface="Calibri"/>
                          <a:cs typeface="Calibri"/>
                          <a:sym typeface="Calibri"/>
                        </a:rPr>
                        <a:t>6</a:t>
                      </a:r>
                      <a:endParaRPr xmlns:a="http://schemas.openxmlformats.org/drawingml/2006/main" sz="1400" u="none" strike="noStrike" cap="none"/>
                    </a:p>
                  </a:txBody>
                  <a:tcPr marL="91425" marR="91425" marT="45750" marB="45750"/>
                </a:tc>
                <a:extLst>
                  <a:ext uri="{0D108BD9-81ED-4DB2-BD59-A6C34878D82A}">
                    <a16:rowId xmlns:a16="http://schemas.microsoft.com/office/drawing/2014/main" val="10002"/>
                  </a:ext>
                </a:extLst>
              </a:tr>
            </a:tbl>
          </a:graphicData>
        </a:graphic>
      </p:graphicFrame>
      <p:cxnSp>
        <p:nvCxnSpPr>
          <p:cNvPr id="277" name="Google Shape;277;p26"/>
          <p:cNvCxnSpPr/>
          <p:nvPr/>
        </p:nvCxnSpPr>
        <p:spPr>
          <a:xfrm flipH="1">
            <a:off x="2895600" y="2514600"/>
            <a:ext cx="838200" cy="304800"/>
          </a:xfrm>
          <a:prstGeom prst="straightConnector1">
            <a:avLst/>
          </a:prstGeom>
          <a:noFill/>
          <a:ln w="9525" cap="flat" cmpd="sng">
            <a:solidFill>
              <a:schemeClr val="dk1"/>
            </a:solidFill>
            <a:prstDash val="solid"/>
            <a:round/>
            <a:headEnd type="none" w="sm" len="sm"/>
            <a:tailEnd type="triangle" w="med" len="med"/>
          </a:ln>
        </p:spPr>
      </p:cxnSp>
      <p:cxnSp>
        <p:nvCxnSpPr>
          <p:cNvPr id="278" name="Google Shape;278;p26"/>
          <p:cNvCxnSpPr/>
          <p:nvPr/>
        </p:nvCxnSpPr>
        <p:spPr>
          <a:xfrm>
            <a:off x="3886200" y="2513013"/>
            <a:ext cx="800100" cy="346075"/>
          </a:xfrm>
          <a:prstGeom prst="straightConnector1">
            <a:avLst/>
          </a:prstGeom>
          <a:noFill/>
          <a:ln w="9525" cap="flat" cmpd="sng">
            <a:solidFill>
              <a:schemeClr val="dk1"/>
            </a:solidFill>
            <a:prstDash val="solid"/>
            <a:round/>
            <a:headEnd type="none" w="sm" len="sm"/>
            <a:tailEnd type="triangle" w="med" len="med"/>
          </a:ln>
        </p:spPr>
      </p:cxnSp>
      <p:cxnSp>
        <p:nvCxnSpPr>
          <p:cNvPr id="279" name="Google Shape;279;p26"/>
          <p:cNvCxnSpPr/>
          <p:nvPr/>
        </p:nvCxnSpPr>
        <p:spPr>
          <a:xfrm>
            <a:off x="5410200" y="4322763"/>
            <a:ext cx="533400" cy="311150"/>
          </a:xfrm>
          <a:prstGeom prst="straightConnector1">
            <a:avLst/>
          </a:prstGeom>
          <a:noFill/>
          <a:ln w="9525" cap="flat" cmpd="sng">
            <a:solidFill>
              <a:schemeClr val="dk1"/>
            </a:solidFill>
            <a:prstDash val="dash"/>
            <a:round/>
            <a:headEnd type="none" w="sm" len="sm"/>
            <a:tailEnd type="triangle" w="med" len="med"/>
          </a:ln>
        </p:spPr>
      </p:cxnSp>
      <p:cxnSp>
        <p:nvCxnSpPr>
          <p:cNvPr id="280" name="Google Shape;280;p26"/>
          <p:cNvCxnSpPr/>
          <p:nvPr/>
        </p:nvCxnSpPr>
        <p:spPr>
          <a:xfrm>
            <a:off x="2840038" y="4267200"/>
            <a:ext cx="609600" cy="341313"/>
          </a:xfrm>
          <a:prstGeom prst="straightConnector1">
            <a:avLst/>
          </a:prstGeom>
          <a:noFill/>
          <a:ln w="9525" cap="flat" cmpd="sng">
            <a:solidFill>
              <a:schemeClr val="dk1"/>
            </a:solidFill>
            <a:prstDash val="dash"/>
            <a:round/>
            <a:headEnd type="none" w="sm" len="sm"/>
            <a:tailEnd type="triangle" w="med" len="med"/>
          </a:ln>
        </p:spPr>
      </p:cxnSp>
      <p:cxnSp>
        <p:nvCxnSpPr>
          <p:cNvPr id="281" name="Google Shape;281;p26"/>
          <p:cNvCxnSpPr/>
          <p:nvPr/>
        </p:nvCxnSpPr>
        <p:spPr>
          <a:xfrm flipH="1">
            <a:off x="1866900" y="4297363"/>
            <a:ext cx="549275" cy="311150"/>
          </a:xfrm>
          <a:prstGeom prst="straightConnector1">
            <a:avLst/>
          </a:prstGeom>
          <a:noFill/>
          <a:ln w="9525" cap="flat" cmpd="sng">
            <a:solidFill>
              <a:schemeClr val="dk1"/>
            </a:solidFill>
            <a:prstDash val="dash"/>
            <a:round/>
            <a:headEnd type="none" w="sm" len="sm"/>
            <a:tailEnd type="triangle" w="med" len="med"/>
          </a:ln>
        </p:spPr>
      </p:cxnSp>
      <p:cxnSp>
        <p:nvCxnSpPr>
          <p:cNvPr id="282" name="Google Shape;282;p26"/>
          <p:cNvCxnSpPr/>
          <p:nvPr/>
        </p:nvCxnSpPr>
        <p:spPr>
          <a:xfrm flipH="1">
            <a:off x="4364038" y="4322763"/>
            <a:ext cx="549275" cy="311150"/>
          </a:xfrm>
          <a:prstGeom prst="straightConnector1">
            <a:avLst/>
          </a:prstGeom>
          <a:noFill/>
          <a:ln w="9525" cap="flat" cmpd="sng">
            <a:solidFill>
              <a:schemeClr val="dk1"/>
            </a:solidFill>
            <a:prstDash val="dash"/>
            <a:round/>
            <a:headEnd type="none" w="sm" len="sm"/>
            <a:tailEnd type="triangle" w="med" len="med"/>
          </a:ln>
        </p:spPr>
      </p:cxnSp>
      <p:sp>
        <p:nvSpPr>
          <p:cNvPr id="283" name="Google Shape;283;p26"/>
          <p:cNvSpPr txBox="1"/>
          <p:nvPr/>
        </p:nvSpPr>
        <p:spPr>
          <a:xfrm>
            <a:off x="266700" y="2378075"/>
            <a:ext cx="2333625" cy="368300"/>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Noto Sans Symbols"/>
              <a:buNone/>
            </a:pPr>
            <a:r xmlns:a="http://schemas.openxmlformats.org/drawingml/2006/main">
              <a:rPr lang="en" sz="1800" b="1" i="1" u="none" strike="noStrike" cap="none">
                <a:solidFill>
                  <a:schemeClr val="dk1"/>
                </a:solidFill>
                <a:latin typeface="Times New Roman"/>
                <a:ea typeface="Times New Roman"/>
                <a:cs typeface="Times New Roman"/>
                <a:sym typeface="Times New Roman"/>
              </a:rPr>
              <a:t>Branching factor</a:t>
            </a:r>
            <a:r xmlns:a="http://schemas.openxmlformats.org/drawingml/2006/main">
              <a:rPr lang="en" sz="1800" b="0" i="1" u="none" strike="noStrike" cap="none">
                <a:solidFill>
                  <a:schemeClr val="dk1"/>
                </a:solidFill>
                <a:latin typeface="Times New Roman"/>
                <a:ea typeface="Times New Roman"/>
                <a:cs typeface="Times New Roman"/>
                <a:sym typeface="Times New Roman"/>
              </a:rPr>
              <a:t>, b=2</a:t>
            </a:r>
            <a:endParaRPr xmlns:a="http://schemas.openxmlformats.org/drawingml/2006/main" sz="1400" b="0" i="0" u="none" strike="noStrike" cap="none">
              <a:solidFill>
                <a:srgbClr val="000000"/>
              </a:solidFill>
              <a:latin typeface="Arial"/>
              <a:ea typeface="Arial"/>
              <a:cs typeface="Arial"/>
              <a:sym typeface="Arial"/>
            </a:endParaRPr>
          </a:p>
        </p:txBody>
      </p:sp>
      <p:cxnSp>
        <p:nvCxnSpPr>
          <p:cNvPr id="284" name="Google Shape;284;p26"/>
          <p:cNvCxnSpPr/>
          <p:nvPr/>
        </p:nvCxnSpPr>
        <p:spPr>
          <a:xfrm>
            <a:off x="2595563" y="4303713"/>
            <a:ext cx="23812" cy="349250"/>
          </a:xfrm>
          <a:prstGeom prst="straightConnector1">
            <a:avLst/>
          </a:prstGeom>
          <a:noFill/>
          <a:ln w="9525" cap="flat" cmpd="sng">
            <a:solidFill>
              <a:schemeClr val="dk1"/>
            </a:solidFill>
            <a:prstDash val="dash"/>
            <a:round/>
            <a:headEnd type="none" w="sm" len="sm"/>
            <a:tailEnd type="triangle" w="med" len="med"/>
          </a:ln>
        </p:spPr>
      </p:cxnSp>
      <p:sp>
        <p:nvSpPr>
          <p:cNvPr id="285" name="Google Shape;285;p26"/>
          <p:cNvSpPr txBox="1"/>
          <p:nvPr/>
        </p:nvSpPr>
        <p:spPr>
          <a:xfrm>
            <a:off x="1143000" y="4202113"/>
            <a:ext cx="571500" cy="369887"/>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Noto Sans Symbols"/>
              <a:buNone/>
            </a:pPr>
            <a:r xmlns:a="http://schemas.openxmlformats.org/drawingml/2006/main">
              <a:rPr lang="en" sz="1800" b="0" i="1" u="none" strike="noStrike" cap="none">
                <a:solidFill>
                  <a:schemeClr val="dk1"/>
                </a:solidFill>
                <a:latin typeface="Times New Roman"/>
                <a:ea typeface="Times New Roman"/>
                <a:cs typeface="Times New Roman"/>
                <a:sym typeface="Times New Roman"/>
              </a:rPr>
              <a:t>b=3</a:t>
            </a:r>
            <a:endParaRPr xmlns:a="http://schemas.openxmlformats.org/drawingml/2006/main" sz="1400" b="0" i="0" u="none" strike="noStrike" cap="none">
              <a:solidFill>
                <a:srgbClr val="000000"/>
              </a:solidFill>
              <a:latin typeface="Arial"/>
              <a:ea typeface="Arial"/>
              <a:cs typeface="Arial"/>
              <a:sym typeface="Arial"/>
            </a:endParaRPr>
          </a:p>
        </p:txBody>
      </p:sp>
      <p:sp>
        <p:nvSpPr>
          <p:cNvPr id="286" name="Google Shape;286;p26"/>
          <p:cNvSpPr txBox="1"/>
          <p:nvPr/>
        </p:nvSpPr>
        <p:spPr>
          <a:xfrm>
            <a:off x="5981700" y="4159250"/>
            <a:ext cx="571500" cy="368300"/>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Noto Sans Symbols"/>
              <a:buNone/>
            </a:pPr>
            <a:r xmlns:a="http://schemas.openxmlformats.org/drawingml/2006/main">
              <a:rPr lang="en" sz="1800" b="0" i="1" u="none" strike="noStrike" cap="none">
                <a:solidFill>
                  <a:schemeClr val="dk1"/>
                </a:solidFill>
                <a:latin typeface="Times New Roman"/>
                <a:ea typeface="Times New Roman"/>
                <a:cs typeface="Times New Roman"/>
                <a:sym typeface="Times New Roman"/>
              </a:rPr>
              <a:t>b=3</a:t>
            </a:r>
            <a:endParaRPr xmlns:a="http://schemas.openxmlformats.org/drawingml/2006/main" sz="1400" b="0" i="0" u="none" strike="noStrike" cap="none">
              <a:solidFill>
                <a:srgbClr val="000000"/>
              </a:solidFill>
              <a:latin typeface="Arial"/>
              <a:ea typeface="Arial"/>
              <a:cs typeface="Arial"/>
              <a:sym typeface="Arial"/>
            </a:endParaRPr>
          </a:p>
        </p:txBody>
      </p:sp>
      <p:cxnSp>
        <p:nvCxnSpPr>
          <p:cNvPr id="287" name="Google Shape;287;p26"/>
          <p:cNvCxnSpPr/>
          <p:nvPr/>
        </p:nvCxnSpPr>
        <p:spPr>
          <a:xfrm>
            <a:off x="5149850" y="4343400"/>
            <a:ext cx="22225" cy="350838"/>
          </a:xfrm>
          <a:prstGeom prst="straightConnector1">
            <a:avLst/>
          </a:prstGeom>
          <a:noFill/>
          <a:ln w="9525" cap="flat" cmpd="sng">
            <a:solidFill>
              <a:schemeClr val="dk1"/>
            </a:solidFill>
            <a:prstDash val="dash"/>
            <a:round/>
            <a:headEnd type="none" w="sm" len="sm"/>
            <a:tailEnd type="triangle" w="med" len="med"/>
          </a:ln>
        </p:spPr>
      </p:cxnSp>
      <p:sp>
        <p:nvSpPr>
          <p:cNvPr id="288" name="Google Shape;288;p26"/>
          <p:cNvSpPr txBox="1"/>
          <p:nvPr/>
        </p:nvSpPr>
        <p:spPr>
          <a:xfrm>
            <a:off x="1462088" y="4640263"/>
            <a:ext cx="557212" cy="369887"/>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Noto Sans Symbols"/>
              <a:buNone/>
            </a:pPr>
            <a:r xmlns:a="http://schemas.openxmlformats.org/drawingml/2006/main">
              <a:rPr lang="en" sz="1800" b="0" i="1" u="none" strike="noStrike" cap="none">
                <a:solidFill>
                  <a:schemeClr val="dk1"/>
                </a:solidFill>
                <a:latin typeface="Times New Roman"/>
                <a:ea typeface="Times New Roman"/>
                <a:cs typeface="Times New Roman"/>
                <a:sym typeface="Times New Roman"/>
              </a:rPr>
              <a:t>1, R</a:t>
            </a:r>
            <a:endParaRPr xmlns:a="http://schemas.openxmlformats.org/drawingml/2006/main" sz="1400" b="0" i="0" u="none" strike="noStrike" cap="none">
              <a:solidFill>
                <a:srgbClr val="000000"/>
              </a:solidFill>
              <a:latin typeface="Arial"/>
              <a:ea typeface="Arial"/>
              <a:cs typeface="Arial"/>
              <a:sym typeface="Arial"/>
            </a:endParaRPr>
          </a:p>
        </p:txBody>
      </p:sp>
      <p:sp>
        <p:nvSpPr>
          <p:cNvPr id="289" name="Google Shape;289;p26"/>
          <p:cNvSpPr txBox="1"/>
          <p:nvPr/>
        </p:nvSpPr>
        <p:spPr>
          <a:xfrm>
            <a:off x="2319338" y="4633913"/>
            <a:ext cx="544512" cy="369887"/>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Noto Sans Symbols"/>
              <a:buNone/>
            </a:pPr>
            <a:r xmlns:a="http://schemas.openxmlformats.org/drawingml/2006/main">
              <a:rPr lang="en" sz="1800" b="0" i="1" u="none" strike="noStrike" cap="none">
                <a:solidFill>
                  <a:schemeClr val="dk1"/>
                </a:solidFill>
                <a:latin typeface="Times New Roman"/>
                <a:ea typeface="Times New Roman"/>
                <a:cs typeface="Times New Roman"/>
                <a:sym typeface="Times New Roman"/>
              </a:rPr>
              <a:t>2, L</a:t>
            </a:r>
            <a:endParaRPr xmlns:a="http://schemas.openxmlformats.org/drawingml/2006/main" sz="1400" b="0" i="0" u="none" strike="noStrike" cap="none">
              <a:solidFill>
                <a:srgbClr val="000000"/>
              </a:solidFill>
              <a:latin typeface="Arial"/>
              <a:ea typeface="Arial"/>
              <a:cs typeface="Arial"/>
              <a:sym typeface="Arial"/>
            </a:endParaRPr>
          </a:p>
        </p:txBody>
      </p:sp>
      <p:sp>
        <p:nvSpPr>
          <p:cNvPr id="290" name="Google Shape;290;p26"/>
          <p:cNvSpPr txBox="1"/>
          <p:nvPr/>
        </p:nvSpPr>
        <p:spPr>
          <a:xfrm>
            <a:off x="3111500" y="4630738"/>
            <a:ext cx="582613" cy="369887"/>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Noto Sans Symbols"/>
              <a:buNone/>
            </a:pPr>
            <a:r xmlns:a="http://schemas.openxmlformats.org/drawingml/2006/main">
              <a:rPr lang="en" sz="1800" b="0" i="1" u="none" strike="noStrike" cap="none">
                <a:solidFill>
                  <a:schemeClr val="dk1"/>
                </a:solidFill>
                <a:latin typeface="Times New Roman"/>
                <a:ea typeface="Times New Roman"/>
                <a:cs typeface="Times New Roman"/>
                <a:sym typeface="Times New Roman"/>
              </a:rPr>
              <a:t>5, U</a:t>
            </a:r>
            <a:endParaRPr xmlns:a="http://schemas.openxmlformats.org/drawingml/2006/main" sz="1400" b="0" i="0" u="none" strike="noStrike" cap="none">
              <a:solidFill>
                <a:srgbClr val="000000"/>
              </a:solidFill>
              <a:latin typeface="Arial"/>
              <a:ea typeface="Arial"/>
              <a:cs typeface="Arial"/>
              <a:sym typeface="Arial"/>
            </a:endParaRPr>
          </a:p>
        </p:txBody>
      </p:sp>
      <p:sp>
        <p:nvSpPr>
          <p:cNvPr id="291" name="Google Shape;291;p26"/>
          <p:cNvSpPr txBox="1"/>
          <p:nvPr/>
        </p:nvSpPr>
        <p:spPr>
          <a:xfrm>
            <a:off x="4121150" y="4572000"/>
            <a:ext cx="581025" cy="369888"/>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Noto Sans Symbols"/>
              <a:buNone/>
            </a:pPr>
            <a:r xmlns:a="http://schemas.openxmlformats.org/drawingml/2006/main">
              <a:rPr lang="en" sz="1800" b="0" i="1" u="none" strike="noStrike" cap="none">
                <a:solidFill>
                  <a:schemeClr val="dk1"/>
                </a:solidFill>
                <a:latin typeface="Times New Roman"/>
                <a:ea typeface="Times New Roman"/>
                <a:cs typeface="Times New Roman"/>
                <a:sym typeface="Times New Roman"/>
              </a:rPr>
              <a:t>3, D</a:t>
            </a:r>
            <a:endParaRPr xmlns:a="http://schemas.openxmlformats.org/drawingml/2006/main" sz="1400" b="0" i="0" u="none" strike="noStrike" cap="none">
              <a:solidFill>
                <a:srgbClr val="000000"/>
              </a:solidFill>
              <a:latin typeface="Arial"/>
              <a:ea typeface="Arial"/>
              <a:cs typeface="Arial"/>
              <a:sym typeface="Arial"/>
            </a:endParaRPr>
          </a:p>
        </p:txBody>
      </p:sp>
      <p:sp>
        <p:nvSpPr>
          <p:cNvPr id="292" name="Google Shape;292;p26"/>
          <p:cNvSpPr txBox="1"/>
          <p:nvPr/>
        </p:nvSpPr>
        <p:spPr>
          <a:xfrm>
            <a:off x="4867275" y="4586288"/>
            <a:ext cx="557213" cy="369887"/>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Noto Sans Symbols"/>
              <a:buNone/>
            </a:pPr>
            <a:r xmlns:a="http://schemas.openxmlformats.org/drawingml/2006/main">
              <a:rPr lang="en" sz="1800" b="0" i="1" u="none" strike="noStrike" cap="none">
                <a:solidFill>
                  <a:schemeClr val="dk1"/>
                </a:solidFill>
                <a:latin typeface="Times New Roman"/>
                <a:ea typeface="Times New Roman"/>
                <a:cs typeface="Times New Roman"/>
                <a:sym typeface="Times New Roman"/>
              </a:rPr>
              <a:t>5, R</a:t>
            </a:r>
            <a:endParaRPr xmlns:a="http://schemas.openxmlformats.org/drawingml/2006/main" sz="1400" b="0" i="0" u="none" strike="noStrike" cap="none">
              <a:solidFill>
                <a:srgbClr val="000000"/>
              </a:solidFill>
              <a:latin typeface="Arial"/>
              <a:ea typeface="Arial"/>
              <a:cs typeface="Arial"/>
              <a:sym typeface="Arial"/>
            </a:endParaRPr>
          </a:p>
        </p:txBody>
      </p:sp>
      <p:sp>
        <p:nvSpPr>
          <p:cNvPr id="293" name="Google Shape;293;p26"/>
          <p:cNvSpPr txBox="1"/>
          <p:nvPr/>
        </p:nvSpPr>
        <p:spPr>
          <a:xfrm>
            <a:off x="5661025" y="4572000"/>
            <a:ext cx="581025" cy="369888"/>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Noto Sans Symbols"/>
              <a:buNone/>
            </a:pPr>
            <a:r xmlns:a="http://schemas.openxmlformats.org/drawingml/2006/main">
              <a:rPr lang="en" sz="1800" b="0" i="1" u="none" strike="noStrike" cap="none">
                <a:solidFill>
                  <a:schemeClr val="dk1"/>
                </a:solidFill>
                <a:latin typeface="Times New Roman"/>
                <a:ea typeface="Times New Roman"/>
                <a:cs typeface="Times New Roman"/>
                <a:sym typeface="Times New Roman"/>
              </a:rPr>
              <a:t>6, U</a:t>
            </a:r>
            <a:endParaRPr xmlns:a="http://schemas.openxmlformats.org/drawingml/2006/main" sz="1400" b="0" i="0" u="none" strike="noStrike" cap="none">
              <a:solidFill>
                <a:srgbClr val="000000"/>
              </a:solidFill>
              <a:latin typeface="Arial"/>
              <a:ea typeface="Arial"/>
              <a:cs typeface="Arial"/>
              <a:sym typeface="Arial"/>
            </a:endParaRPr>
          </a:p>
        </p:txBody>
      </p:sp>
      <p:cxnSp>
        <p:nvCxnSpPr>
          <p:cNvPr id="294" name="Google Shape;294;p26"/>
          <p:cNvCxnSpPr/>
          <p:nvPr/>
        </p:nvCxnSpPr>
        <p:spPr>
          <a:xfrm>
            <a:off x="3268211" y="4956175"/>
            <a:ext cx="533400" cy="311150"/>
          </a:xfrm>
          <a:prstGeom prst="straightConnector1">
            <a:avLst/>
          </a:prstGeom>
          <a:noFill/>
          <a:ln w="9525" cap="flat" cmpd="sng">
            <a:solidFill>
              <a:schemeClr val="dk1"/>
            </a:solidFill>
            <a:prstDash val="dash"/>
            <a:round/>
            <a:headEnd type="none" w="sm" len="sm"/>
            <a:tailEnd type="triangle" w="med" len="med"/>
          </a:ln>
        </p:spPr>
      </p:cxnSp>
      <p:cxnSp>
        <p:nvCxnSpPr>
          <p:cNvPr id="295" name="Google Shape;295;p26"/>
          <p:cNvCxnSpPr/>
          <p:nvPr/>
        </p:nvCxnSpPr>
        <p:spPr>
          <a:xfrm>
            <a:off x="5145881" y="4909769"/>
            <a:ext cx="533400" cy="309562"/>
          </a:xfrm>
          <a:prstGeom prst="straightConnector1">
            <a:avLst/>
          </a:prstGeom>
          <a:noFill/>
          <a:ln w="9525" cap="flat" cmpd="sng">
            <a:solidFill>
              <a:schemeClr val="dk1"/>
            </a:solidFill>
            <a:prstDash val="dash"/>
            <a:round/>
            <a:headEnd type="none" w="sm" len="sm"/>
            <a:tailEnd type="triangle" w="med" len="med"/>
          </a:ln>
        </p:spPr>
      </p:cxnSp>
      <p:graphicFrame>
        <p:nvGraphicFramePr>
          <p:cNvPr id="296" name="Google Shape;296;p26"/>
          <p:cNvGraphicFramePr/>
          <p:nvPr/>
        </p:nvGraphicFramePr>
        <p:xfrm>
          <a:off x="4819650" y="5391151"/>
          <a:ext cx="1447800" cy="1295400"/>
        </p:xfrm>
        <a:graphic>
          <a:graphicData uri="http://schemas.openxmlformats.org/drawingml/2006/table">
            <a:tbl>
              <a:tblPr firstRow="1" bandRow="1">
                <a:noFill/>
                <a:tableStyleId>{1277204A-5727-4131-92C7-64E6607AC1BF}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431800">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1</a:t>
                      </a:r>
                      <a:endParaRPr xmlns:a="http://schemas.openxmlformats.org/drawingml/2006/main" sz="1400" u="none" strike="noStrike" cap="none"/>
                    </a:p>
                  </a:txBody>
                  <a:tcPr marL="91425" marR="91425" marT="45750" marB="45750"/>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2</a:t>
                      </a:r>
                      <a:endParaRPr xmlns:a="http://schemas.openxmlformats.org/drawingml/2006/main" sz="1400" u="none" strike="noStrike" cap="none"/>
                    </a:p>
                  </a:txBody>
                  <a:tcPr marL="91425" marR="91425" marT="45750" marB="45750"/>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3</a:t>
                      </a:r>
                      <a:endParaRPr xmlns:a="http://schemas.openxmlformats.org/drawingml/2006/main" sz="1400" u="none" strike="noStrike" cap="none"/>
                    </a:p>
                  </a:txBody>
                  <a:tcPr marL="91425" marR="91425" marT="45750" marB="45750"/>
                </a:tc>
                <a:extLst>
                  <a:ext uri="{0D108BD9-81ED-4DB2-BD59-A6C34878D82A}">
                    <a16:rowId xmlns:a16="http://schemas.microsoft.com/office/drawing/2014/main" val="10000"/>
                  </a:ext>
                </a:extLst>
              </a:tr>
              <a:tr h="431800">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4</a:t>
                      </a:r>
                      <a:endParaRPr xmlns:a="http://schemas.openxmlformats.org/drawingml/2006/main" sz="1800" u="none" strike="noStrike" cap="none"/>
                    </a:p>
                  </a:txBody>
                  <a:tcPr marL="91425" marR="91425" marT="45750" marB="45750"/>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Calibri"/>
                        <a:buNone/>
                      </a:pPr>
                      <a:r xmlns:a="http://schemas.openxmlformats.org/drawingml/2006/main">
                        <a:rPr lang="en" sz="1800" b="0" i="0" u="none" strike="noStrike" cap="none">
                          <a:solidFill>
                            <a:srgbClr val="000000"/>
                          </a:solidFill>
                          <a:latin typeface="Calibri"/>
                          <a:ea typeface="Calibri"/>
                          <a:cs typeface="Calibri"/>
                          <a:sym typeface="Calibri"/>
                        </a:rPr>
                        <a:t>5</a:t>
                      </a:r>
                      <a:endParaRPr xmlns:a="http://schemas.openxmlformats.org/drawingml/2006/main" sz="1400" u="none" strike="noStrike" cap="none"/>
                    </a:p>
                  </a:txBody>
                  <a:tcPr marL="91425" marR="91425" marT="45750" marB="45750"/>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Calibri"/>
                        <a:buNone/>
                      </a:pPr>
                      <a:r xmlns:a="http://schemas.openxmlformats.org/drawingml/2006/main">
                        <a:rPr lang="en" sz="1800" b="0" i="0" u="none" strike="noStrike" cap="none">
                          <a:solidFill>
                            <a:srgbClr val="000000"/>
                          </a:solidFill>
                          <a:latin typeface="Calibri"/>
                          <a:ea typeface="Calibri"/>
                          <a:cs typeface="Calibri"/>
                          <a:sym typeface="Calibri"/>
                        </a:rPr>
                        <a:t>6</a:t>
                      </a:r>
                      <a:endParaRPr xmlns:a="http://schemas.openxmlformats.org/drawingml/2006/main" sz="1400" u="none" strike="noStrike" cap="none"/>
                    </a:p>
                  </a:txBody>
                  <a:tcPr marL="91425" marR="91425" marT="45750" marB="45750"/>
                </a:tc>
                <a:extLst>
                  <a:ext uri="{0D108BD9-81ED-4DB2-BD59-A6C34878D82A}">
                    <a16:rowId xmlns:a16="http://schemas.microsoft.com/office/drawing/2014/main" val="10001"/>
                  </a:ext>
                </a:extLst>
              </a:tr>
              <a:tr h="431800">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t>7</a:t>
                      </a:r>
                      <a:endParaRPr xmlns:a="http://schemas.openxmlformats.org/drawingml/2006/main" sz="1800" u="none" strike="noStrike" cap="none"/>
                    </a:p>
                  </a:txBody>
                  <a:tcPr marL="91425" marR="91425" marT="45750" marB="45750"/>
                </a:tc>
                <a:tc>
                  <a:txBody>
                    <a:bodyPr/>
                    <a:lstStyle/>
                    <a:p>
                      <a:pPr xmlns:a="http://schemas.openxmlformats.org/drawingml/2006/main" marL="0" marR="0" lvl="0" indent="0" algn="ctr" rtl="0">
                        <a:lnSpc>
                          <a:spcPct val="100000"/>
                        </a:lnSpc>
                        <a:spcBef>
                          <a:spcPts val="0"/>
                        </a:spcBef>
                        <a:spcAft>
                          <a:spcPts val="0"/>
                        </a:spcAft>
                        <a:buClr>
                          <a:srgbClr val="000000"/>
                        </a:buClr>
                        <a:buSzPts val="1800"/>
                        <a:buFont typeface="Arial"/>
                        <a:buNone/>
                      </a:pPr>
                      <a:r xmlns:a="http://schemas.openxmlformats.org/drawingml/2006/main">
                        <a:rPr lang="en" sz="1800" u="none" strike="noStrike" cap="none">
                          <a:solidFill>
                            <a:schemeClr val="dk1"/>
                          </a:solidFill>
                          <a:latin typeface="Calibri"/>
                          <a:ea typeface="Calibri"/>
                          <a:cs typeface="Calibri"/>
                          <a:sym typeface="Calibri"/>
                        </a:rPr>
                        <a:t>8</a:t>
                      </a:r>
                      <a:endParaRPr xmlns:a="http://schemas.openxmlformats.org/drawingml/2006/main"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25" marR="91425" marT="45750" marB="45750"/>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000000"/>
              </a:buClr>
              <a:buSzPts val="1200"/>
              <a:buFont typeface="Arial"/>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30</a:t>
            </a:r>
            <a:endParaRPr xmlns:a="http://schemas.openxmlformats.org/drawingml/2006/main" sz="1200" b="0" i="0" u="none" strike="noStrike" cap="none">
              <a:solidFill>
                <a:schemeClr val="dk1"/>
              </a:solidFill>
              <a:latin typeface="Times New Roman"/>
              <a:ea typeface="Times New Roman"/>
              <a:cs typeface="Times New Roman"/>
              <a:sym typeface="Times New Roman"/>
            </a:endParaRPr>
          </a:p>
        </p:txBody>
      </p:sp>
      <p:sp>
        <p:nvSpPr>
          <p:cNvPr id="302" name="Google Shape;302;p27"/>
          <p:cNvSpPr txBox="1">
            <a:spLocks noGrp="1"/>
          </p:cNvSpPr>
          <p:nvPr>
            <p:ph type="title"/>
          </p:nvPr>
        </p:nvSpPr>
        <p:spPr>
          <a:xfrm>
            <a:off x="2047530" y="300337"/>
            <a:ext cx="3997960" cy="391160"/>
          </a:xfrm>
          <a:prstGeom prst="rect">
            <a:avLst/>
          </a:prstGeom>
          <a:noFill/>
          <a:ln>
            <a:noFill/>
          </a:ln>
        </p:spPr>
        <p:txBody>
          <a:bodyPr spcFirstLastPara="1" wrap="square" lIns="0" tIns="12700" rIns="0" bIns="0" anchor="t" anchorCtr="0">
            <a:spAutoFit/>
          </a:bodyPr>
          <a:lstStyle/>
          <a:p>
            <a:pPr xmlns:a="http://schemas.openxmlformats.org/drawingml/2006/main" marL="12700" lvl="0" indent="0" algn="l" rtl="0">
              <a:lnSpc>
                <a:spcPct val="100000"/>
              </a:lnSpc>
              <a:spcBef>
                <a:spcPts val="0"/>
              </a:spcBef>
              <a:spcAft>
                <a:spcPts val="0"/>
              </a:spcAft>
              <a:buSzPts val="1400"/>
              <a:buNone/>
            </a:pPr>
            <a:r xmlns:a="http://schemas.openxmlformats.org/drawingml/2006/main">
              <a:rPr lang="en" sz="2400" dirty="0">
                <a:solidFill>
                  <a:srgbClr val="660033"/>
                </a:solidFill>
              </a:rPr>
              <a:t>Implementation: states vs. nodes</a:t>
            </a:r>
            <a:endParaRPr xmlns:a="http://schemas.openxmlformats.org/drawingml/2006/main" sz="2400" dirty="0"/>
          </a:p>
        </p:txBody>
      </p:sp>
      <p:sp>
        <p:nvSpPr>
          <p:cNvPr id="303" name="Google Shape;303;p27"/>
          <p:cNvSpPr txBox="1"/>
          <p:nvPr/>
        </p:nvSpPr>
        <p:spPr>
          <a:xfrm>
            <a:off x="112268" y="1196441"/>
            <a:ext cx="7155180" cy="934085"/>
          </a:xfrm>
          <a:prstGeom prst="rect">
            <a:avLst/>
          </a:prstGeom>
          <a:noFill/>
          <a:ln>
            <a:noFill/>
          </a:ln>
        </p:spPr>
        <p:txBody>
          <a:bodyPr spcFirstLastPara="1" wrap="square" lIns="0" tIns="40000" rIns="0" bIns="0" anchor="t" anchorCtr="0">
            <a:spAutoFit/>
          </a:bodyPr>
          <a:lstStyle/>
          <a:p>
            <a:pPr xmlns:a="http://schemas.openxmlformats.org/drawingml/2006/main" marL="340360" marR="0" lvl="0" indent="-327660" algn="l" rtl="0">
              <a:lnSpc>
                <a:spcPct val="100000"/>
              </a:lnSpc>
              <a:spcBef>
                <a:spcPts val="0"/>
              </a:spcBef>
              <a:spcAft>
                <a:spcPts val="0"/>
              </a:spcAft>
              <a:buClr>
                <a:schemeClr val="dk1"/>
              </a:buClr>
              <a:buSzPts val="2000"/>
              <a:buFont typeface="Times New Roman"/>
              <a:buChar char="•"/>
            </a:pPr>
            <a:r xmlns:a="http://schemas.openxmlformats.org/drawingml/2006/main">
              <a:rPr lang="en" sz="2000" b="0" i="0" u="none" strike="noStrike" cap="none">
                <a:solidFill>
                  <a:schemeClr val="dk1"/>
                </a:solidFill>
                <a:latin typeface="Times New Roman"/>
                <a:ea typeface="Times New Roman"/>
                <a:cs typeface="Times New Roman"/>
                <a:sym typeface="Times New Roman"/>
              </a:rPr>
              <a:t>A </a:t>
            </a:r>
            <a:r xmlns:a="http://schemas.openxmlformats.org/drawingml/2006/main">
              <a:rPr lang="en" sz="2000" b="0" i="0" u="none" strike="noStrike" cap="none">
                <a:solidFill>
                  <a:srgbClr val="FF0000"/>
                </a:solidFill>
                <a:latin typeface="Times New Roman"/>
                <a:ea typeface="Times New Roman"/>
                <a:cs typeface="Times New Roman"/>
                <a:sym typeface="Times New Roman"/>
              </a:rPr>
              <a:t>state </a:t>
            </a:r>
            <a:r xmlns:a="http://schemas.openxmlformats.org/drawingml/2006/main">
              <a:rPr lang="en" sz="2000" b="0" i="0" u="none" strike="noStrike" cap="none">
                <a:solidFill>
                  <a:schemeClr val="dk1"/>
                </a:solidFill>
                <a:latin typeface="Times New Roman"/>
                <a:ea typeface="Times New Roman"/>
                <a:cs typeface="Times New Roman"/>
                <a:sym typeface="Times New Roman"/>
              </a:rPr>
              <a:t>is a (representation of) a physical configuration</a:t>
            </a:r>
            <a:endParaRPr xmlns:a="http://schemas.openxmlformats.org/drawingml/2006/main" sz="20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0" lvl="0" indent="-327660" algn="l" rtl="0">
              <a:lnSpc>
                <a:spcPct val="108000"/>
              </a:lnSpc>
              <a:spcBef>
                <a:spcPts val="215"/>
              </a:spcBef>
              <a:spcAft>
                <a:spcPts val="0"/>
              </a:spcAft>
              <a:buClr>
                <a:schemeClr val="dk1"/>
              </a:buClr>
              <a:buSzPts val="2000"/>
              <a:buFont typeface="Times New Roman"/>
              <a:buChar char="•"/>
            </a:pPr>
            <a:r xmlns:a="http://schemas.openxmlformats.org/drawingml/2006/main">
              <a:rPr lang="en" sz="2000" b="0" i="0" u="none" strike="noStrike" cap="none">
                <a:solidFill>
                  <a:schemeClr val="dk1"/>
                </a:solidFill>
                <a:latin typeface="Times New Roman"/>
                <a:ea typeface="Times New Roman"/>
                <a:cs typeface="Times New Roman"/>
                <a:sym typeface="Times New Roman"/>
              </a:rPr>
              <a:t>A </a:t>
            </a:r>
            <a:r xmlns:a="http://schemas.openxmlformats.org/drawingml/2006/main">
              <a:rPr lang="en" sz="2000" b="0" i="0" u="none" strike="noStrike" cap="none">
                <a:solidFill>
                  <a:srgbClr val="FF0000"/>
                </a:solidFill>
                <a:latin typeface="Times New Roman"/>
                <a:ea typeface="Times New Roman"/>
                <a:cs typeface="Times New Roman"/>
                <a:sym typeface="Times New Roman"/>
              </a:rPr>
              <a:t>node </a:t>
            </a:r>
            <a:r xmlns:a="http://schemas.openxmlformats.org/drawingml/2006/main">
              <a:rPr lang="en" sz="2000" b="0" i="0" u="none" strike="noStrike" cap="none">
                <a:solidFill>
                  <a:schemeClr val="dk1"/>
                </a:solidFill>
                <a:latin typeface="Times New Roman"/>
                <a:ea typeface="Times New Roman"/>
                <a:cs typeface="Times New Roman"/>
                <a:sym typeface="Times New Roman"/>
              </a:rPr>
              <a:t>is a data structure constituting part of a search tree includes</a:t>
            </a:r>
            <a:endParaRPr xmlns:a="http://schemas.openxmlformats.org/drawingml/2006/main" sz="20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0" lvl="0" indent="0" algn="l" rtl="0">
              <a:lnSpc>
                <a:spcPct val="108000"/>
              </a:lnSpc>
              <a:spcBef>
                <a:spcPts val="0"/>
              </a:spcBef>
              <a:spcAft>
                <a:spcPts val="0"/>
              </a:spcAft>
              <a:buClr>
                <a:srgbClr val="000000"/>
              </a:buClr>
              <a:buSzPts val="2000"/>
              <a:buFont typeface="Arial"/>
              <a:buNone/>
            </a:pPr>
            <a:r xmlns:a="http://schemas.openxmlformats.org/drawingml/2006/main">
              <a:rPr lang="en" sz="2000" b="0" i="0" u="none" strike="noStrike" cap="none">
                <a:solidFill>
                  <a:srgbClr val="FF0000"/>
                </a:solidFill>
                <a:latin typeface="Times New Roman"/>
                <a:ea typeface="Times New Roman"/>
                <a:cs typeface="Times New Roman"/>
                <a:sym typeface="Times New Roman"/>
              </a:rPr>
              <a:t>state</a:t>
            </a:r>
            <a:r xmlns:a="http://schemas.openxmlformats.org/drawingml/2006/main">
              <a:rPr lang="en" sz="2000" b="0" i="0" u="none" strike="noStrike" cap="none">
                <a:solidFill>
                  <a:schemeClr val="dk1"/>
                </a:solidFill>
                <a:latin typeface="Times New Roman"/>
                <a:ea typeface="Times New Roman"/>
                <a:cs typeface="Times New Roman"/>
                <a:sym typeface="Times New Roman"/>
              </a:rPr>
              <a:t>, </a:t>
            </a:r>
            <a:r xmlns:a="http://schemas.openxmlformats.org/drawingml/2006/main">
              <a:rPr lang="en" sz="2000" b="0" i="0" u="none" strike="noStrike" cap="none">
                <a:solidFill>
                  <a:srgbClr val="FF0000"/>
                </a:solidFill>
                <a:latin typeface="Times New Roman"/>
                <a:ea typeface="Times New Roman"/>
                <a:cs typeface="Times New Roman"/>
                <a:sym typeface="Times New Roman"/>
              </a:rPr>
              <a:t>parent node</a:t>
            </a:r>
            <a:r xmlns:a="http://schemas.openxmlformats.org/drawingml/2006/main">
              <a:rPr lang="en" sz="2000" b="0" i="0" u="none" strike="noStrike" cap="none">
                <a:solidFill>
                  <a:schemeClr val="dk1"/>
                </a:solidFill>
                <a:latin typeface="Times New Roman"/>
                <a:ea typeface="Times New Roman"/>
                <a:cs typeface="Times New Roman"/>
                <a:sym typeface="Times New Roman"/>
              </a:rPr>
              <a:t>, </a:t>
            </a:r>
            <a:r xmlns:a="http://schemas.openxmlformats.org/drawingml/2006/main">
              <a:rPr lang="en" sz="2000" b="0" i="0" u="none" strike="noStrike" cap="none">
                <a:solidFill>
                  <a:srgbClr val="FF0000"/>
                </a:solidFill>
                <a:latin typeface="Times New Roman"/>
                <a:ea typeface="Times New Roman"/>
                <a:cs typeface="Times New Roman"/>
                <a:sym typeface="Times New Roman"/>
              </a:rPr>
              <a:t>action</a:t>
            </a:r>
            <a:r xmlns:a="http://schemas.openxmlformats.org/drawingml/2006/main">
              <a:rPr lang="en" sz="2000" b="0" i="0" u="none" strike="noStrike" cap="none">
                <a:solidFill>
                  <a:schemeClr val="dk1"/>
                </a:solidFill>
                <a:latin typeface="Times New Roman"/>
                <a:ea typeface="Times New Roman"/>
                <a:cs typeface="Times New Roman"/>
                <a:sym typeface="Times New Roman"/>
              </a:rPr>
              <a:t>, </a:t>
            </a:r>
            <a:r xmlns:a="http://schemas.openxmlformats.org/drawingml/2006/main">
              <a:rPr lang="en" sz="2000" b="0" i="0" u="none" strike="noStrike" cap="none">
                <a:solidFill>
                  <a:srgbClr val="FF0000"/>
                </a:solidFill>
                <a:latin typeface="Times New Roman"/>
                <a:ea typeface="Times New Roman"/>
                <a:cs typeface="Times New Roman"/>
                <a:sym typeface="Times New Roman"/>
              </a:rPr>
              <a:t>path cost </a:t>
            </a:r>
            <a:r xmlns:a="http://schemas.openxmlformats.org/drawingml/2006/main">
              <a:rPr lang="en" sz="2000" b="0" i="1" u="none" strike="noStrike" cap="none">
                <a:solidFill>
                  <a:schemeClr val="dk1"/>
                </a:solidFill>
                <a:latin typeface="Times New Roman"/>
                <a:ea typeface="Times New Roman"/>
                <a:cs typeface="Times New Roman"/>
                <a:sym typeface="Times New Roman"/>
              </a:rPr>
              <a:t>g(x)</a:t>
            </a:r>
            <a:r xmlns:a="http://schemas.openxmlformats.org/drawingml/2006/main">
              <a:rPr lang="en" sz="2000" b="0" i="0" u="none" strike="noStrike" cap="none">
                <a:solidFill>
                  <a:schemeClr val="dk1"/>
                </a:solidFill>
                <a:latin typeface="Times New Roman"/>
                <a:ea typeface="Times New Roman"/>
                <a:cs typeface="Times New Roman"/>
                <a:sym typeface="Times New Roman"/>
              </a:rPr>
              <a:t>, </a:t>
            </a:r>
            <a:r xmlns:a="http://schemas.openxmlformats.org/drawingml/2006/main">
              <a:rPr lang="en" sz="2000" b="0" i="0" u="none" strike="noStrike" cap="none">
                <a:solidFill>
                  <a:srgbClr val="FF0000"/>
                </a:solidFill>
                <a:latin typeface="Times New Roman"/>
                <a:ea typeface="Times New Roman"/>
                <a:cs typeface="Times New Roman"/>
                <a:sym typeface="Times New Roman"/>
              </a:rPr>
              <a:t>depth</a:t>
            </a:r>
            <a:endParaRPr xmlns:a="http://schemas.openxmlformats.org/drawingml/2006/main" sz="2000" b="0" i="0" u="none" strike="noStrike" cap="none">
              <a:solidFill>
                <a:schemeClr val="dk1"/>
              </a:solidFill>
              <a:latin typeface="Times New Roman"/>
              <a:ea typeface="Times New Roman"/>
              <a:cs typeface="Times New Roman"/>
              <a:sym typeface="Times New Roman"/>
            </a:endParaRPr>
          </a:p>
        </p:txBody>
      </p:sp>
      <p:sp>
        <p:nvSpPr>
          <p:cNvPr id="304" name="Google Shape;304;p27"/>
          <p:cNvSpPr/>
          <p:nvPr/>
        </p:nvSpPr>
        <p:spPr>
          <a:xfrm>
            <a:off x="2002735" y="2626685"/>
            <a:ext cx="4924527" cy="208139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8"/>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000000"/>
              </a:buClr>
              <a:buSzPts val="1200"/>
              <a:buFont typeface="Arial"/>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29</a:t>
            </a:r>
            <a:endParaRPr xmlns:a="http://schemas.openxmlformats.org/drawingml/2006/main" sz="1200" b="0" i="0" u="none" strike="noStrike" cap="none">
              <a:solidFill>
                <a:schemeClr val="dk1"/>
              </a:solidFill>
              <a:latin typeface="Times New Roman"/>
              <a:ea typeface="Times New Roman"/>
              <a:cs typeface="Times New Roman"/>
              <a:sym typeface="Times New Roman"/>
            </a:endParaRPr>
          </a:p>
        </p:txBody>
      </p:sp>
      <p:sp>
        <p:nvSpPr>
          <p:cNvPr id="310" name="Google Shape;310;p28"/>
          <p:cNvSpPr txBox="1">
            <a:spLocks noGrp="1"/>
          </p:cNvSpPr>
          <p:nvPr>
            <p:ph type="title"/>
          </p:nvPr>
        </p:nvSpPr>
        <p:spPr>
          <a:xfrm>
            <a:off x="1097643" y="243077"/>
            <a:ext cx="6483985" cy="513715"/>
          </a:xfrm>
          <a:prstGeom prst="rect">
            <a:avLst/>
          </a:prstGeom>
          <a:noFill/>
          <a:ln>
            <a:noFill/>
          </a:ln>
        </p:spPr>
        <p:txBody>
          <a:bodyPr spcFirstLastPara="1" wrap="square" lIns="0" tIns="12700" rIns="0" bIns="0" anchor="t" anchorCtr="0">
            <a:spAutoFit/>
          </a:bodyPr>
          <a:lstStyle/>
          <a:p>
            <a:pPr xmlns:a="http://schemas.openxmlformats.org/drawingml/2006/main" marL="12700" lvl="0" indent="0" algn="l" rtl="0">
              <a:lnSpc>
                <a:spcPct val="100000"/>
              </a:lnSpc>
              <a:spcBef>
                <a:spcPts val="0"/>
              </a:spcBef>
              <a:spcAft>
                <a:spcPts val="0"/>
              </a:spcAft>
              <a:buSzPts val="1400"/>
              <a:buNone/>
            </a:pPr>
            <a:r xmlns:a="http://schemas.openxmlformats.org/drawingml/2006/main">
              <a:rPr lang="en" sz="3200" dirty="0">
                <a:solidFill>
                  <a:srgbClr val="660033"/>
                </a:solidFill>
              </a:rPr>
              <a:t>Implementation: Components of a node</a:t>
            </a:r>
            <a:endParaRPr xmlns:a="http://schemas.openxmlformats.org/drawingml/2006/main" sz="3200" dirty="0"/>
          </a:p>
        </p:txBody>
      </p:sp>
      <p:sp>
        <p:nvSpPr>
          <p:cNvPr id="311" name="Google Shape;311;p28"/>
          <p:cNvSpPr txBox="1"/>
          <p:nvPr/>
        </p:nvSpPr>
        <p:spPr>
          <a:xfrm>
            <a:off x="22351" y="1127201"/>
            <a:ext cx="7684770" cy="3967479"/>
          </a:xfrm>
          <a:prstGeom prst="rect">
            <a:avLst/>
          </a:prstGeom>
          <a:noFill/>
          <a:ln>
            <a:noFill/>
          </a:ln>
        </p:spPr>
        <p:txBody>
          <a:bodyPr spcFirstLastPara="1" wrap="square" lIns="0" tIns="121275" rIns="0" bIns="0" anchor="t" anchorCtr="0">
            <a:spAutoFit/>
          </a:bodyPr>
          <a:lstStyle/>
          <a:p>
            <a:pPr xmlns:a="http://schemas.openxmlformats.org/drawingml/2006/main" marL="339725" marR="58419" lvl="0" indent="-327660" algn="l" rtl="0">
              <a:lnSpc>
                <a:spcPct val="74400"/>
              </a:lnSpc>
              <a:spcBef>
                <a:spcPts val="0"/>
              </a:spcBef>
              <a:spcAft>
                <a:spcPts val="0"/>
              </a:spcAft>
              <a:buClr>
                <a:schemeClr val="dk1"/>
              </a:buClr>
              <a:buSzPts val="2800"/>
              <a:buFont typeface="Times New Roman"/>
              <a:buChar char="•"/>
            </a:pPr>
            <a:r xmlns:a="http://schemas.openxmlformats.org/drawingml/2006/main">
              <a:rPr lang="en" sz="2800" b="1" i="0" u="none" strike="noStrike" cap="none">
                <a:solidFill>
                  <a:schemeClr val="dk1"/>
                </a:solidFill>
                <a:latin typeface="Times New Roman"/>
                <a:ea typeface="Times New Roman"/>
                <a:cs typeface="Times New Roman"/>
                <a:sym typeface="Times New Roman"/>
              </a:rPr>
              <a:t>State: </a:t>
            </a:r>
            <a:r xmlns:a="http://schemas.openxmlformats.org/drawingml/2006/main">
              <a:rPr lang="en" sz="2800" b="0" i="0" u="none" strike="noStrike" cap="none">
                <a:solidFill>
                  <a:schemeClr val="dk1"/>
                </a:solidFill>
                <a:latin typeface="Times New Roman"/>
                <a:ea typeface="Times New Roman"/>
                <a:cs typeface="Times New Roman"/>
                <a:sym typeface="Times New Roman"/>
              </a:rPr>
              <a:t>the state in the state space to which the node  corresponds</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39725" marR="920114" lvl="0" indent="-327660" algn="l" rtl="0">
              <a:lnSpc>
                <a:spcPct val="73900"/>
              </a:lnSpc>
              <a:spcBef>
                <a:spcPts val="700"/>
              </a:spcBef>
              <a:spcAft>
                <a:spcPts val="0"/>
              </a:spcAft>
              <a:buClr>
                <a:schemeClr val="dk1"/>
              </a:buClr>
              <a:buSzPts val="2800"/>
              <a:buFont typeface="Times New Roman"/>
              <a:buChar char="•"/>
            </a:pPr>
            <a:r xmlns:a="http://schemas.openxmlformats.org/drawingml/2006/main">
              <a:rPr lang="en" sz="2800" b="1" i="0" u="none" strike="noStrike" cap="none">
                <a:solidFill>
                  <a:schemeClr val="dk1"/>
                </a:solidFill>
                <a:latin typeface="Times New Roman"/>
                <a:ea typeface="Times New Roman"/>
                <a:cs typeface="Times New Roman"/>
                <a:sym typeface="Times New Roman"/>
              </a:rPr>
              <a:t>Parent-node: </a:t>
            </a:r>
            <a:r xmlns:a="http://schemas.openxmlformats.org/drawingml/2006/main">
              <a:rPr lang="en" sz="2800" b="0" i="0" u="none" strike="noStrike" cap="none">
                <a:solidFill>
                  <a:schemeClr val="dk1"/>
                </a:solidFill>
                <a:latin typeface="Times New Roman"/>
                <a:ea typeface="Times New Roman"/>
                <a:cs typeface="Times New Roman"/>
                <a:sym typeface="Times New Roman"/>
              </a:rPr>
              <a:t>the node in the search tree that  generated this node</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39725" marR="107950" lvl="0" indent="-327660" algn="l" rtl="0">
              <a:lnSpc>
                <a:spcPct val="73900"/>
              </a:lnSpc>
              <a:spcBef>
                <a:spcPts val="710"/>
              </a:spcBef>
              <a:spcAft>
                <a:spcPts val="0"/>
              </a:spcAft>
              <a:buClr>
                <a:schemeClr val="dk1"/>
              </a:buClr>
              <a:buSzPts val="2800"/>
              <a:buFont typeface="Times New Roman"/>
              <a:buChar char="•"/>
            </a:pPr>
            <a:r xmlns:a="http://schemas.openxmlformats.org/drawingml/2006/main">
              <a:rPr lang="en" sz="2800" b="1" i="0" u="none" strike="noStrike" cap="none">
                <a:solidFill>
                  <a:schemeClr val="dk1"/>
                </a:solidFill>
                <a:latin typeface="Times New Roman"/>
                <a:ea typeface="Times New Roman"/>
                <a:cs typeface="Times New Roman"/>
                <a:sym typeface="Times New Roman"/>
              </a:rPr>
              <a:t>Action: </a:t>
            </a:r>
            <a:r xmlns:a="http://schemas.openxmlformats.org/drawingml/2006/main">
              <a:rPr lang="en" sz="2800" b="0" i="0" u="none" strike="noStrike" cap="none">
                <a:solidFill>
                  <a:schemeClr val="dk1"/>
                </a:solidFill>
                <a:latin typeface="Times New Roman"/>
                <a:ea typeface="Times New Roman"/>
                <a:cs typeface="Times New Roman"/>
                <a:sym typeface="Times New Roman"/>
              </a:rPr>
              <a:t>the action that was applied to the parent to  generate the node</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39725" marR="269240" lvl="0" indent="-327660" algn="l" rtl="0">
              <a:lnSpc>
                <a:spcPct val="74000"/>
              </a:lnSpc>
              <a:spcBef>
                <a:spcPts val="705"/>
              </a:spcBef>
              <a:spcAft>
                <a:spcPts val="0"/>
              </a:spcAft>
              <a:buClr>
                <a:schemeClr val="dk1"/>
              </a:buClr>
              <a:buSzPts val="2800"/>
              <a:buFont typeface="Times New Roman"/>
              <a:buChar char="•"/>
            </a:pPr>
            <a:r xmlns:a="http://schemas.openxmlformats.org/drawingml/2006/main">
              <a:rPr lang="en" sz="2800" b="1" i="0" u="none" strike="noStrike" cap="none">
                <a:solidFill>
                  <a:schemeClr val="dk1"/>
                </a:solidFill>
                <a:latin typeface="Times New Roman"/>
                <a:ea typeface="Times New Roman"/>
                <a:cs typeface="Times New Roman"/>
                <a:sym typeface="Times New Roman"/>
              </a:rPr>
              <a:t>Path-cost: </a:t>
            </a:r>
            <a:r xmlns:a="http://schemas.openxmlformats.org/drawingml/2006/main">
              <a:rPr lang="en" sz="2800" b="0" i="0" u="none" strike="noStrike" cap="none">
                <a:solidFill>
                  <a:schemeClr val="dk1"/>
                </a:solidFill>
                <a:latin typeface="Times New Roman"/>
                <a:ea typeface="Times New Roman"/>
                <a:cs typeface="Times New Roman"/>
                <a:sym typeface="Times New Roman"/>
              </a:rPr>
              <a:t>the cost, traditionally denoted by g(n),  of the path from the initial state to the node, as  indicated by the parent pointers</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39725" marR="5080" lvl="0" indent="-327660" algn="l" rtl="0">
              <a:lnSpc>
                <a:spcPct val="73900"/>
              </a:lnSpc>
              <a:spcBef>
                <a:spcPts val="710"/>
              </a:spcBef>
              <a:spcAft>
                <a:spcPts val="0"/>
              </a:spcAft>
              <a:buClr>
                <a:schemeClr val="dk1"/>
              </a:buClr>
              <a:buSzPts val="2800"/>
              <a:buFont typeface="Times New Roman"/>
              <a:buChar char="•"/>
            </a:pPr>
            <a:r xmlns:a="http://schemas.openxmlformats.org/drawingml/2006/main">
              <a:rPr lang="en" sz="2800" b="1" i="0" u="none" strike="noStrike" cap="none">
                <a:solidFill>
                  <a:schemeClr val="dk1"/>
                </a:solidFill>
                <a:latin typeface="Times New Roman"/>
                <a:ea typeface="Times New Roman"/>
                <a:cs typeface="Times New Roman"/>
                <a:sym typeface="Times New Roman"/>
              </a:rPr>
              <a:t>Depth: </a:t>
            </a:r>
            <a:r xmlns:a="http://schemas.openxmlformats.org/drawingml/2006/main">
              <a:rPr lang="en" sz="2800" b="0" i="0" u="none" strike="noStrike" cap="none">
                <a:solidFill>
                  <a:schemeClr val="dk1"/>
                </a:solidFill>
                <a:latin typeface="Times New Roman"/>
                <a:ea typeface="Times New Roman"/>
                <a:cs typeface="Times New Roman"/>
                <a:sym typeface="Times New Roman"/>
              </a:rPr>
              <a:t>the number of steps along the path from the  initial state</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626368"/>
            <a:ext cx="9253599" cy="3733908"/>
          </a:xfrm>
          <a:prstGeom prst="rect">
            <a:avLst/>
          </a:prstGeom>
        </p:spPr>
      </p:pic>
    </p:spTree>
    <p:extLst>
      <p:ext uri="{BB962C8B-B14F-4D97-AF65-F5344CB8AC3E}">
        <p14:creationId xmlns:p14="http://schemas.microsoft.com/office/powerpoint/2010/main" val="792591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9"/>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000000"/>
              </a:buClr>
              <a:buSzPts val="1200"/>
              <a:buFont typeface="Arial"/>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31</a:t>
            </a:r>
            <a:endParaRPr xmlns:a="http://schemas.openxmlformats.org/drawingml/2006/main" sz="1200" b="0" i="0" u="none" strike="noStrike" cap="none">
              <a:solidFill>
                <a:schemeClr val="dk1"/>
              </a:solidFill>
              <a:latin typeface="Times New Roman"/>
              <a:ea typeface="Times New Roman"/>
              <a:cs typeface="Times New Roman"/>
              <a:sym typeface="Times New Roman"/>
            </a:endParaRPr>
          </a:p>
        </p:txBody>
      </p:sp>
      <p:sp>
        <p:nvSpPr>
          <p:cNvPr id="317" name="Google Shape;317;p29"/>
          <p:cNvSpPr txBox="1"/>
          <p:nvPr/>
        </p:nvSpPr>
        <p:spPr>
          <a:xfrm>
            <a:off x="-4775" y="260609"/>
            <a:ext cx="7647305" cy="6483298"/>
          </a:xfrm>
          <a:prstGeom prst="rect">
            <a:avLst/>
          </a:prstGeom>
          <a:noFill/>
          <a:ln>
            <a:noFill/>
          </a:ln>
        </p:spPr>
        <p:txBody>
          <a:bodyPr spcFirstLastPara="1" wrap="square" lIns="0" tIns="85075" rIns="0" bIns="0" anchor="t" anchorCtr="0">
            <a:spAutoFit/>
          </a:bodyPr>
          <a:lstStyle/>
          <a:p>
            <a:pPr xmlns:a="http://schemas.openxmlformats.org/drawingml/2006/main" marL="94615" marR="0" lvl="0" indent="0" algn="l" rtl="0">
              <a:lnSpc>
                <a:spcPct val="100000"/>
              </a:lnSpc>
              <a:spcBef>
                <a:spcPts val="0"/>
              </a:spcBef>
              <a:spcAft>
                <a:spcPts val="0"/>
              </a:spcAft>
              <a:buClr>
                <a:srgbClr val="000000"/>
              </a:buClr>
              <a:buSzPts val="2400"/>
              <a:buFont typeface="Arial"/>
              <a:buNone/>
            </a:pPr>
            <a:r xmlns:a="http://schemas.openxmlformats.org/drawingml/2006/main">
              <a:rPr lang="en" sz="2400" b="0" i="0" u="none" strike="noStrike" cap="none" dirty="0" smtClean="0">
                <a:solidFill>
                  <a:srgbClr val="660033"/>
                </a:solidFill>
                <a:latin typeface="Times New Roman"/>
                <a:ea typeface="Times New Roman"/>
                <a:cs typeface="Times New Roman"/>
                <a:sym typeface="Times New Roman"/>
              </a:rPr>
              <a:t>                         Implementation</a:t>
            </a:r>
            <a:r xmlns:a="http://schemas.openxmlformats.org/drawingml/2006/main">
              <a:rPr lang="en" sz="2400" b="0" i="0" u="none" strike="noStrike" cap="none" dirty="0">
                <a:solidFill>
                  <a:srgbClr val="660033"/>
                </a:solidFill>
                <a:latin typeface="Times New Roman"/>
                <a:ea typeface="Times New Roman"/>
                <a:cs typeface="Times New Roman"/>
                <a:sym typeface="Times New Roman"/>
              </a:rPr>
              <a:t>: general tree search</a:t>
            </a:r>
            <a:endParaRPr xmlns:a="http://schemas.openxmlformats.org/drawingml/2006/main" sz="2400" b="0" i="0" u="none" strike="noStrike" cap="none" dirty="0">
              <a:solidFill>
                <a:schemeClr val="dk1"/>
              </a:solidFill>
              <a:latin typeface="Times New Roman"/>
              <a:ea typeface="Times New Roman"/>
              <a:cs typeface="Times New Roman"/>
              <a:sym typeface="Times New Roman"/>
            </a:endParaRPr>
          </a:p>
          <a:p>
            <a:pPr xmlns:a="http://schemas.openxmlformats.org/drawingml/2006/main" marL="340360" marR="723265" lvl="0" indent="-327660" algn="l" rtl="0">
              <a:lnSpc>
                <a:spcPct val="74300"/>
              </a:lnSpc>
              <a:spcBef>
                <a:spcPts val="1520"/>
              </a:spcBef>
              <a:spcAft>
                <a:spcPts val="0"/>
              </a:spcAft>
              <a:buClr>
                <a:schemeClr val="dk1"/>
              </a:buClr>
              <a:buSzPts val="2800"/>
              <a:buFont typeface="Times New Roman"/>
              <a:buChar char="•"/>
            </a:pPr>
            <a:r xmlns:a="http://schemas.openxmlformats.org/drawingml/2006/main">
              <a:rPr lang="en" sz="2800" b="1" i="0" u="none" strike="noStrike" cap="none" dirty="0">
                <a:solidFill>
                  <a:schemeClr val="dk1"/>
                </a:solidFill>
                <a:latin typeface="Times New Roman"/>
                <a:ea typeface="Times New Roman"/>
                <a:cs typeface="Times New Roman"/>
                <a:sym typeface="Times New Roman"/>
              </a:rPr>
              <a:t>Fringe: </a:t>
            </a:r>
            <a:r xmlns:a="http://schemas.openxmlformats.org/drawingml/2006/main">
              <a:rPr lang="en" sz="2800" b="0" i="0" u="none" strike="noStrike" cap="none" dirty="0">
                <a:solidFill>
                  <a:schemeClr val="dk1"/>
                </a:solidFill>
                <a:latin typeface="Times New Roman"/>
                <a:ea typeface="Times New Roman"/>
                <a:cs typeface="Times New Roman"/>
                <a:sym typeface="Times New Roman"/>
              </a:rPr>
              <a:t>the collection of nodes that have been  generated but not yet been expanded</a:t>
            </a:r>
            <a:endParaRPr xmlns:a="http://schemas.openxmlformats.org/drawingml/2006/main" sz="2800" b="0" i="0" u="none" strike="noStrike" cap="none" dirty="0">
              <a:solidFill>
                <a:schemeClr val="dk1"/>
              </a:solidFill>
              <a:latin typeface="Times New Roman"/>
              <a:ea typeface="Times New Roman"/>
              <a:cs typeface="Times New Roman"/>
              <a:sym typeface="Times New Roman"/>
            </a:endParaRPr>
          </a:p>
          <a:p>
            <a:pPr xmlns:a="http://schemas.openxmlformats.org/drawingml/2006/main" marL="340360" marR="5080" lvl="0" indent="-327660" algn="l" rtl="0">
              <a:lnSpc>
                <a:spcPct val="73900"/>
              </a:lnSpc>
              <a:spcBef>
                <a:spcPts val="700"/>
              </a:spcBef>
              <a:spcAft>
                <a:spcPts val="0"/>
              </a:spcAft>
              <a:buClr>
                <a:schemeClr val="dk1"/>
              </a:buClr>
              <a:buSzPts val="2800"/>
              <a:buFont typeface="Times New Roman"/>
              <a:buChar char="•"/>
            </a:pPr>
            <a:r xmlns:a="http://schemas.openxmlformats.org/drawingml/2006/main">
              <a:rPr lang="en" sz="2800" b="0" i="0" u="none" strike="noStrike" cap="none" dirty="0">
                <a:solidFill>
                  <a:schemeClr val="dk1"/>
                </a:solidFill>
                <a:latin typeface="Times New Roman"/>
                <a:ea typeface="Times New Roman"/>
                <a:cs typeface="Times New Roman"/>
                <a:sym typeface="Times New Roman"/>
              </a:rPr>
              <a:t>Each element of a fringe is a leaf node, a node with  no successors</a:t>
            </a:r>
            <a:endParaRPr xmlns:a="http://schemas.openxmlformats.org/drawingml/2006/main" sz="2800" b="0" i="0" u="none" strike="noStrike" cap="none" dirty="0">
              <a:solidFill>
                <a:schemeClr val="dk1"/>
              </a:solidFill>
              <a:latin typeface="Times New Roman"/>
              <a:ea typeface="Times New Roman"/>
              <a:cs typeface="Times New Roman"/>
              <a:sym typeface="Times New Roman"/>
            </a:endParaRPr>
          </a:p>
          <a:p>
            <a:pPr xmlns:a="http://schemas.openxmlformats.org/drawingml/2006/main" marL="340360" marR="431165" lvl="0" indent="-327660" algn="l" rtl="0">
              <a:lnSpc>
                <a:spcPct val="73900"/>
              </a:lnSpc>
              <a:spcBef>
                <a:spcPts val="710"/>
              </a:spcBef>
              <a:spcAft>
                <a:spcPts val="0"/>
              </a:spcAft>
              <a:buClr>
                <a:schemeClr val="dk1"/>
              </a:buClr>
              <a:buSzPts val="2800"/>
              <a:buFont typeface="Times New Roman"/>
              <a:buChar char="•"/>
            </a:pPr>
            <a:r xmlns:a="http://schemas.openxmlformats.org/drawingml/2006/main">
              <a:rPr lang="en" sz="2800" b="1" i="0" u="none" strike="noStrike" cap="none" dirty="0">
                <a:solidFill>
                  <a:schemeClr val="dk1"/>
                </a:solidFill>
                <a:latin typeface="Times New Roman"/>
                <a:ea typeface="Times New Roman"/>
                <a:cs typeface="Times New Roman"/>
                <a:sym typeface="Times New Roman"/>
              </a:rPr>
              <a:t>Search strategy: </a:t>
            </a:r>
            <a:r xmlns:a="http://schemas.openxmlformats.org/drawingml/2006/main">
              <a:rPr lang="en" sz="2800" b="0" i="0" u="none" strike="noStrike" cap="none" dirty="0">
                <a:solidFill>
                  <a:schemeClr val="dk1"/>
                </a:solidFill>
                <a:latin typeface="Times New Roman"/>
                <a:ea typeface="Times New Roman"/>
                <a:cs typeface="Times New Roman"/>
                <a:sym typeface="Times New Roman"/>
              </a:rPr>
              <a:t>a function that selects the next  node to be expanded from fringe</a:t>
            </a:r>
            <a:endParaRPr xmlns:a="http://schemas.openxmlformats.org/drawingml/2006/main" sz="2800" b="0" i="0" u="none" strike="noStrike" cap="none" dirty="0">
              <a:solidFill>
                <a:schemeClr val="dk1"/>
              </a:solidFill>
              <a:latin typeface="Times New Roman"/>
              <a:ea typeface="Times New Roman"/>
              <a:cs typeface="Times New Roman"/>
              <a:sym typeface="Times New Roman"/>
            </a:endParaRPr>
          </a:p>
          <a:p>
            <a:pPr xmlns:a="http://schemas.openxmlformats.org/drawingml/2006/main" marL="340360" marR="1443355" lvl="0" indent="-327660" algn="l" rtl="0">
              <a:lnSpc>
                <a:spcPct val="73900"/>
              </a:lnSpc>
              <a:spcBef>
                <a:spcPts val="710"/>
              </a:spcBef>
              <a:spcAft>
                <a:spcPts val="0"/>
              </a:spcAft>
              <a:buClr>
                <a:schemeClr val="dk1"/>
              </a:buClr>
              <a:buSzPts val="2800"/>
              <a:buFont typeface="Times New Roman"/>
              <a:buChar char="•"/>
            </a:pPr>
            <a:r xmlns:a="http://schemas.openxmlformats.org/drawingml/2006/main">
              <a:rPr lang="en" sz="2800" b="0" i="0" u="none" strike="noStrike" cap="none" dirty="0">
                <a:solidFill>
                  <a:schemeClr val="dk1"/>
                </a:solidFill>
                <a:latin typeface="Times New Roman"/>
                <a:ea typeface="Times New Roman"/>
                <a:cs typeface="Times New Roman"/>
                <a:sym typeface="Times New Roman"/>
              </a:rPr>
              <a:t>We assume that the collection of nodes is  implemented as a queue</a:t>
            </a:r>
            <a:endParaRPr xmlns:a="http://schemas.openxmlformats.org/drawingml/2006/main" sz="2800" b="0" i="0" u="none" strike="noStrike" cap="none" dirty="0">
              <a:solidFill>
                <a:schemeClr val="dk1"/>
              </a:solidFill>
              <a:latin typeface="Times New Roman"/>
              <a:ea typeface="Times New Roman"/>
              <a:cs typeface="Times New Roman"/>
              <a:sym typeface="Times New Roman"/>
            </a:endParaRPr>
          </a:p>
          <a:p>
            <a:pPr xmlns:a="http://schemas.openxmlformats.org/drawingml/2006/main" marL="340360" marR="0" lvl="0" indent="-327660" algn="l" rtl="0">
              <a:lnSpc>
                <a:spcPct val="111071"/>
              </a:lnSpc>
              <a:spcBef>
                <a:spcPts val="0"/>
              </a:spcBef>
              <a:spcAft>
                <a:spcPts val="0"/>
              </a:spcAft>
              <a:buClr>
                <a:schemeClr val="dk1"/>
              </a:buClr>
              <a:buSzPts val="2800"/>
              <a:buFont typeface="Times New Roman"/>
              <a:buChar char="•"/>
            </a:pPr>
            <a:r xmlns:a="http://schemas.openxmlformats.org/drawingml/2006/main">
              <a:rPr lang="en" sz="2800" b="0" i="0" u="none" strike="noStrike" cap="none" dirty="0">
                <a:solidFill>
                  <a:schemeClr val="dk1"/>
                </a:solidFill>
                <a:latin typeface="Times New Roman"/>
                <a:ea typeface="Times New Roman"/>
                <a:cs typeface="Times New Roman"/>
                <a:sym typeface="Times New Roman"/>
              </a:rPr>
              <a:t>The operations on the queue are:</a:t>
            </a:r>
            <a:endParaRPr xmlns:a="http://schemas.openxmlformats.org/drawingml/2006/main" sz="2800" b="0" i="0" u="none" strike="noStrike" cap="none" dirty="0">
              <a:solidFill>
                <a:schemeClr val="dk1"/>
              </a:solidFill>
              <a:latin typeface="Times New Roman"/>
              <a:ea typeface="Times New Roman"/>
              <a:cs typeface="Times New Roman"/>
              <a:sym typeface="Times New Roman"/>
            </a:endParaRPr>
          </a:p>
          <a:p>
            <a:pPr xmlns:a="http://schemas.openxmlformats.org/drawingml/2006/main" marL="739140" marR="0" lvl="1" indent="-269875" algn="l" rtl="0">
              <a:lnSpc>
                <a:spcPct val="114166"/>
              </a:lnSpc>
              <a:spcBef>
                <a:spcPts val="0"/>
              </a:spcBef>
              <a:spcAft>
                <a:spcPts val="0"/>
              </a:spcAft>
              <a:buClr>
                <a:schemeClr val="dk1"/>
              </a:buClr>
              <a:buSzPts val="2400"/>
              <a:buFont typeface="Times New Roman"/>
              <a:buChar char="–"/>
            </a:pPr>
            <a:r xmlns:a="http://schemas.openxmlformats.org/drawingml/2006/main">
              <a:rPr lang="en" sz="2400" b="0" i="0" u="none" strike="noStrike" cap="none" dirty="0">
                <a:solidFill>
                  <a:schemeClr val="dk1"/>
                </a:solidFill>
                <a:latin typeface="Times New Roman"/>
                <a:ea typeface="Times New Roman"/>
                <a:cs typeface="Times New Roman"/>
                <a:sym typeface="Times New Roman"/>
              </a:rPr>
              <a:t>Make-queue(queue)</a:t>
            </a:r>
            <a:endParaRPr xmlns:a="http://schemas.openxmlformats.org/drawingml/2006/main" sz="2400" b="0" i="0" u="none" strike="noStrike" cap="none" dirty="0">
              <a:solidFill>
                <a:schemeClr val="dk1"/>
              </a:solidFill>
              <a:latin typeface="Times New Roman"/>
              <a:ea typeface="Times New Roman"/>
              <a:cs typeface="Times New Roman"/>
              <a:sym typeface="Times New Roman"/>
            </a:endParaRPr>
          </a:p>
          <a:p>
            <a:pPr xmlns:a="http://schemas.openxmlformats.org/drawingml/2006/main" marL="739140" marR="0" lvl="1" indent="-269875" algn="l" rtl="0">
              <a:lnSpc>
                <a:spcPct val="113958"/>
              </a:lnSpc>
              <a:spcBef>
                <a:spcPts val="0"/>
              </a:spcBef>
              <a:spcAft>
                <a:spcPts val="0"/>
              </a:spcAft>
              <a:buClr>
                <a:schemeClr val="dk1"/>
              </a:buClr>
              <a:buSzPts val="2400"/>
              <a:buFont typeface="Times New Roman"/>
              <a:buChar char="–"/>
            </a:pPr>
            <a:r xmlns:a="http://schemas.openxmlformats.org/drawingml/2006/main">
              <a:rPr lang="en" sz="2400" b="0" i="0" u="none" strike="noStrike" cap="none" dirty="0">
                <a:solidFill>
                  <a:schemeClr val="dk1"/>
                </a:solidFill>
                <a:latin typeface="Times New Roman"/>
                <a:ea typeface="Times New Roman"/>
                <a:cs typeface="Times New Roman"/>
                <a:sym typeface="Times New Roman"/>
              </a:rPr>
              <a:t>Empty?(queue)</a:t>
            </a:r>
            <a:endParaRPr xmlns:a="http://schemas.openxmlformats.org/drawingml/2006/main" sz="2400" b="0" i="0" u="none" strike="noStrike" cap="none" dirty="0">
              <a:solidFill>
                <a:schemeClr val="dk1"/>
              </a:solidFill>
              <a:latin typeface="Times New Roman"/>
              <a:ea typeface="Times New Roman"/>
              <a:cs typeface="Times New Roman"/>
              <a:sym typeface="Times New Roman"/>
            </a:endParaRPr>
          </a:p>
          <a:p>
            <a:pPr xmlns:a="http://schemas.openxmlformats.org/drawingml/2006/main" marL="739140" marR="0" lvl="1" indent="-269875" algn="l" rtl="0">
              <a:lnSpc>
                <a:spcPct val="113750"/>
              </a:lnSpc>
              <a:spcBef>
                <a:spcPts val="0"/>
              </a:spcBef>
              <a:spcAft>
                <a:spcPts val="0"/>
              </a:spcAft>
              <a:buClr>
                <a:schemeClr val="dk1"/>
              </a:buClr>
              <a:buSzPts val="2400"/>
              <a:buFont typeface="Times New Roman"/>
              <a:buChar char="–"/>
            </a:pPr>
            <a:r xmlns:a="http://schemas.openxmlformats.org/drawingml/2006/main">
              <a:rPr lang="en" sz="2400" b="0" i="0" u="none" strike="noStrike" cap="none" dirty="0">
                <a:solidFill>
                  <a:schemeClr val="dk1"/>
                </a:solidFill>
                <a:latin typeface="Times New Roman"/>
                <a:ea typeface="Times New Roman"/>
                <a:cs typeface="Times New Roman"/>
                <a:sym typeface="Times New Roman"/>
              </a:rPr>
              <a:t>first(queue)</a:t>
            </a:r>
            <a:endParaRPr xmlns:a="http://schemas.openxmlformats.org/drawingml/2006/main" sz="2400" b="0" i="0" u="none" strike="noStrike" cap="none" dirty="0">
              <a:solidFill>
                <a:schemeClr val="dk1"/>
              </a:solidFill>
              <a:latin typeface="Times New Roman"/>
              <a:ea typeface="Times New Roman"/>
              <a:cs typeface="Times New Roman"/>
              <a:sym typeface="Times New Roman"/>
            </a:endParaRPr>
          </a:p>
          <a:p>
            <a:pPr xmlns:a="http://schemas.openxmlformats.org/drawingml/2006/main" marL="739140" marR="0" lvl="1" indent="-269875" algn="l" rtl="0">
              <a:lnSpc>
                <a:spcPct val="113750"/>
              </a:lnSpc>
              <a:spcBef>
                <a:spcPts val="0"/>
              </a:spcBef>
              <a:spcAft>
                <a:spcPts val="0"/>
              </a:spcAft>
              <a:buClr>
                <a:schemeClr val="dk1"/>
              </a:buClr>
              <a:buSzPts val="2400"/>
              <a:buFont typeface="Times New Roman"/>
              <a:buChar char="–"/>
            </a:pPr>
            <a:r xmlns:a="http://schemas.openxmlformats.org/drawingml/2006/main">
              <a:rPr lang="en" sz="2400" b="0" i="0" u="none" strike="noStrike" cap="none" dirty="0">
                <a:solidFill>
                  <a:schemeClr val="dk1"/>
                </a:solidFill>
                <a:latin typeface="Times New Roman"/>
                <a:ea typeface="Times New Roman"/>
                <a:cs typeface="Times New Roman"/>
                <a:sym typeface="Times New Roman"/>
              </a:rPr>
              <a:t>remove-first(queue)</a:t>
            </a:r>
            <a:endParaRPr xmlns:a="http://schemas.openxmlformats.org/drawingml/2006/main" sz="2400" b="0" i="0" u="none" strike="noStrike" cap="none" dirty="0">
              <a:solidFill>
                <a:schemeClr val="dk1"/>
              </a:solidFill>
              <a:latin typeface="Times New Roman"/>
              <a:ea typeface="Times New Roman"/>
              <a:cs typeface="Times New Roman"/>
              <a:sym typeface="Times New Roman"/>
            </a:endParaRPr>
          </a:p>
          <a:p>
            <a:pPr xmlns:a="http://schemas.openxmlformats.org/drawingml/2006/main" marL="739140" marR="0" lvl="1" indent="-269875" algn="l" rtl="0">
              <a:lnSpc>
                <a:spcPct val="113750"/>
              </a:lnSpc>
              <a:spcBef>
                <a:spcPts val="0"/>
              </a:spcBef>
              <a:spcAft>
                <a:spcPts val="0"/>
              </a:spcAft>
              <a:buClr>
                <a:schemeClr val="dk1"/>
              </a:buClr>
              <a:buSzPts val="2400"/>
              <a:buFont typeface="Times New Roman"/>
              <a:buChar char="–"/>
            </a:pPr>
            <a:r xmlns:a="http://schemas.openxmlformats.org/drawingml/2006/main">
              <a:rPr lang="en" sz="2400" b="0" i="0" u="none" strike="noStrike" cap="none" dirty="0">
                <a:solidFill>
                  <a:schemeClr val="dk1"/>
                </a:solidFill>
                <a:latin typeface="Times New Roman"/>
                <a:ea typeface="Times New Roman"/>
                <a:cs typeface="Times New Roman"/>
                <a:sym typeface="Times New Roman"/>
              </a:rPr>
              <a:t>insert(element, queue)</a:t>
            </a:r>
            <a:endParaRPr xmlns:a="http://schemas.openxmlformats.org/drawingml/2006/main" sz="2400" b="0" i="0" u="none" strike="noStrike" cap="none" dirty="0">
              <a:solidFill>
                <a:schemeClr val="dk1"/>
              </a:solidFill>
              <a:latin typeface="Times New Roman"/>
              <a:ea typeface="Times New Roman"/>
              <a:cs typeface="Times New Roman"/>
              <a:sym typeface="Times New Roman"/>
            </a:endParaRPr>
          </a:p>
          <a:p>
            <a:pPr xmlns:a="http://schemas.openxmlformats.org/drawingml/2006/main" marL="739140" marR="0" lvl="1" indent="-269875" algn="l" rtl="0">
              <a:lnSpc>
                <a:spcPct val="116666"/>
              </a:lnSpc>
              <a:spcBef>
                <a:spcPts val="0"/>
              </a:spcBef>
              <a:spcAft>
                <a:spcPts val="0"/>
              </a:spcAft>
              <a:buClr>
                <a:schemeClr val="dk1"/>
              </a:buClr>
              <a:buSzPts val="2400"/>
              <a:buFont typeface="Times New Roman"/>
              <a:buChar char="–"/>
            </a:pPr>
            <a:r xmlns:a="http://schemas.openxmlformats.org/drawingml/2006/main">
              <a:rPr lang="en" sz="2400" b="0" i="0" u="none" strike="noStrike" cap="none" dirty="0">
                <a:solidFill>
                  <a:schemeClr val="dk1"/>
                </a:solidFill>
                <a:latin typeface="Times New Roman"/>
                <a:ea typeface="Times New Roman"/>
                <a:cs typeface="Times New Roman"/>
                <a:sym typeface="Times New Roman"/>
              </a:rPr>
              <a:t>insert-all(elements, queue)</a:t>
            </a:r>
            <a:endParaRPr xmlns:a="http://schemas.openxmlformats.org/drawingml/2006/main"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66682" y="1152399"/>
            <a:ext cx="7491973" cy="537452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87973" y="941559"/>
            <a:ext cx="7094482" cy="524903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6" descr="Search Algorithms in AI - Javatpoint"/>
          <p:cNvPicPr preferRelativeResize="0"/>
          <p:nvPr/>
        </p:nvPicPr>
        <p:blipFill rotWithShape="1">
          <a:blip r:embed="rId3">
            <a:alphaModFix/>
          </a:blip>
          <a:srcRect/>
          <a:stretch/>
        </p:blipFill>
        <p:spPr>
          <a:xfrm>
            <a:off x="1600200" y="990600"/>
            <a:ext cx="6475412" cy="5029200"/>
          </a:xfrm>
          <a:prstGeom prst="rect">
            <a:avLst/>
          </a:prstGeom>
          <a:noFill/>
          <a:ln>
            <a:noFill/>
          </a:ln>
        </p:spPr>
      </p:pic>
    </p:spTree>
    <p:extLst>
      <p:ext uri="{BB962C8B-B14F-4D97-AF65-F5344CB8AC3E}">
        <p14:creationId xmlns:p14="http://schemas.microsoft.com/office/powerpoint/2010/main" val="3923673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Uninformed search strategies</a:t>
            </a:r>
            <a:endParaRPr xmlns:a="http://schemas.openxmlformats.org/drawingml/2006/main"/>
          </a:p>
        </p:txBody>
      </p:sp>
      <p:sp>
        <p:nvSpPr>
          <p:cNvPr id="136" name="Google Shape;136;p17"/>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400"/>
              <a:buFont typeface="Noto Sans Symbols"/>
              <a:buChar char="■"/>
            </a:pPr>
            <a:r xmlns:a="http://schemas.openxmlformats.org/drawingml/2006/main">
              <a:rPr lang="en" sz="3200" b="0" i="0" u="none">
                <a:solidFill>
                  <a:srgbClr val="FF0000"/>
                </a:solidFill>
                <a:latin typeface="Arial"/>
                <a:ea typeface="Arial"/>
                <a:cs typeface="Arial"/>
                <a:sym typeface="Arial"/>
              </a:rPr>
              <a:t>Uninformed</a:t>
            </a:r>
            <a:r xmlns:a="http://schemas.openxmlformats.org/drawingml/2006/main">
              <a:rPr lang="en" sz="3200" b="0" i="0" u="none">
                <a:solidFill>
                  <a:schemeClr val="dk1"/>
                </a:solidFill>
                <a:latin typeface="Arial"/>
                <a:ea typeface="Arial"/>
                <a:cs typeface="Arial"/>
                <a:sym typeface="Arial"/>
              </a:rPr>
              <a:t> search strategies use only the information available in the problem definition</a:t>
            </a:r>
            <a:endParaRPr xmlns:a="http://schemas.openxmlformats.org/drawingml/2006/main"/>
          </a:p>
          <a:p>
            <a:pPr xmlns:a="http://schemas.openxmlformats.org/drawingml/2006/main" marL="342900" lvl="0" indent="-342900" algn="l" rtl="0">
              <a:lnSpc>
                <a:spcPct val="100000"/>
              </a:lnSpc>
              <a:spcBef>
                <a:spcPts val="640"/>
              </a:spcBef>
              <a:spcAft>
                <a:spcPts val="0"/>
              </a:spcAft>
              <a:buClr>
                <a:schemeClr val="lt2"/>
              </a:buClr>
              <a:buSzPts val="2400"/>
              <a:buFont typeface="Noto Sans Symbols"/>
              <a:buChar char="■"/>
            </a:pPr>
            <a:r xmlns:a="http://schemas.openxmlformats.org/drawingml/2006/main">
              <a:rPr lang="en" sz="3200" b="0" i="0" u="none">
                <a:solidFill>
                  <a:schemeClr val="dk1"/>
                </a:solidFill>
                <a:latin typeface="Arial"/>
                <a:ea typeface="Arial"/>
                <a:cs typeface="Arial"/>
                <a:sym typeface="Arial"/>
              </a:rPr>
              <a:t>Breadth-first search</a:t>
            </a:r>
            <a:endParaRPr xmlns:a="http://schemas.openxmlformats.org/drawingml/2006/main"/>
          </a:p>
          <a:p>
            <a:pPr xmlns:a="http://schemas.openxmlformats.org/drawingml/2006/main" marL="342900" lvl="0" indent="-342900" algn="l" rtl="0">
              <a:lnSpc>
                <a:spcPct val="100000"/>
              </a:lnSpc>
              <a:spcBef>
                <a:spcPts val="640"/>
              </a:spcBef>
              <a:spcAft>
                <a:spcPts val="0"/>
              </a:spcAft>
              <a:buClr>
                <a:schemeClr val="lt2"/>
              </a:buClr>
              <a:buSzPts val="2400"/>
              <a:buFont typeface="Noto Sans Symbols"/>
              <a:buChar char="■"/>
            </a:pPr>
            <a:r xmlns:a="http://schemas.openxmlformats.org/drawingml/2006/main">
              <a:rPr lang="en" sz="3200" b="0" i="0" u="none">
                <a:solidFill>
                  <a:schemeClr val="dk1"/>
                </a:solidFill>
                <a:latin typeface="Arial"/>
                <a:ea typeface="Arial"/>
                <a:cs typeface="Arial"/>
                <a:sym typeface="Arial"/>
              </a:rPr>
              <a:t>Uniform-cost search</a:t>
            </a:r>
            <a:endParaRPr xmlns:a="http://schemas.openxmlformats.org/drawingml/2006/main"/>
          </a:p>
          <a:p>
            <a:pPr xmlns:a="http://schemas.openxmlformats.org/drawingml/2006/main" marL="342900" lvl="0" indent="-342900" algn="l" rtl="0">
              <a:lnSpc>
                <a:spcPct val="100000"/>
              </a:lnSpc>
              <a:spcBef>
                <a:spcPts val="640"/>
              </a:spcBef>
              <a:spcAft>
                <a:spcPts val="0"/>
              </a:spcAft>
              <a:buClr>
                <a:schemeClr val="lt2"/>
              </a:buClr>
              <a:buSzPts val="2400"/>
              <a:buFont typeface="Noto Sans Symbols"/>
              <a:buChar char="■"/>
            </a:pPr>
            <a:r xmlns:a="http://schemas.openxmlformats.org/drawingml/2006/main">
              <a:rPr lang="en" sz="3200" b="0" i="0" u="none">
                <a:solidFill>
                  <a:schemeClr val="dk1"/>
                </a:solidFill>
                <a:latin typeface="Arial"/>
                <a:ea typeface="Arial"/>
                <a:cs typeface="Arial"/>
                <a:sym typeface="Arial"/>
              </a:rPr>
              <a:t>Depth-first search</a:t>
            </a:r>
            <a:endParaRPr xmlns:a="http://schemas.openxmlformats.org/drawingml/2006/main"/>
          </a:p>
          <a:p>
            <a:pPr xmlns:a="http://schemas.openxmlformats.org/drawingml/2006/main" marL="342900" lvl="0" indent="-342900" algn="l" rtl="0">
              <a:lnSpc>
                <a:spcPct val="100000"/>
              </a:lnSpc>
              <a:spcBef>
                <a:spcPts val="640"/>
              </a:spcBef>
              <a:spcAft>
                <a:spcPts val="0"/>
              </a:spcAft>
              <a:buClr>
                <a:schemeClr val="lt2"/>
              </a:buClr>
              <a:buSzPts val="2400"/>
              <a:buFont typeface="Noto Sans Symbols"/>
              <a:buChar char="■"/>
            </a:pPr>
            <a:r xmlns:a="http://schemas.openxmlformats.org/drawingml/2006/main">
              <a:rPr lang="en" sz="3200" b="0" i="0" u="none">
                <a:solidFill>
                  <a:schemeClr val="dk1"/>
                </a:solidFill>
                <a:latin typeface="Arial"/>
                <a:ea typeface="Arial"/>
                <a:cs typeface="Arial"/>
                <a:sym typeface="Arial"/>
              </a:rPr>
              <a:t>Depth-limited search</a:t>
            </a:r>
            <a:endParaRPr xmlns:a="http://schemas.openxmlformats.org/drawingml/2006/main"/>
          </a:p>
          <a:p>
            <a:pPr xmlns:a="http://schemas.openxmlformats.org/drawingml/2006/main" marL="342900" lvl="0" indent="-342900" algn="l" rtl="0">
              <a:lnSpc>
                <a:spcPct val="100000"/>
              </a:lnSpc>
              <a:spcBef>
                <a:spcPts val="640"/>
              </a:spcBef>
              <a:spcAft>
                <a:spcPts val="0"/>
              </a:spcAft>
              <a:buClr>
                <a:schemeClr val="lt2"/>
              </a:buClr>
              <a:buSzPts val="2400"/>
              <a:buFont typeface="Noto Sans Symbols"/>
              <a:buChar char="■"/>
            </a:pPr>
            <a:r xmlns:a="http://schemas.openxmlformats.org/drawingml/2006/main">
              <a:rPr lang="en" sz="3200" b="0" i="0" u="none">
                <a:solidFill>
                  <a:schemeClr val="dk1"/>
                </a:solidFill>
                <a:latin typeface="Arial"/>
                <a:ea typeface="Arial"/>
                <a:cs typeface="Arial"/>
                <a:sym typeface="Arial"/>
              </a:rPr>
              <a:t>Iterative deepening search</a:t>
            </a:r>
            <a:endParaRPr xmlns:a="http://schemas.openxmlformats.org/drawingml/2006/main"/>
          </a:p>
        </p:txBody>
      </p:sp>
    </p:spTree>
    <p:extLst>
      <p:ext uri="{BB962C8B-B14F-4D97-AF65-F5344CB8AC3E}">
        <p14:creationId xmlns:p14="http://schemas.microsoft.com/office/powerpoint/2010/main" val="3302430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Breadth-first search</a:t>
            </a:r>
            <a:endParaRPr xmlns:a="http://schemas.openxmlformats.org/drawingml/2006/main"/>
          </a:p>
        </p:txBody>
      </p:sp>
      <p:sp>
        <p:nvSpPr>
          <p:cNvPr id="142" name="Google Shape;142;p18"/>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400"/>
              <a:buFont typeface="Noto Sans Symbols"/>
              <a:buChar char="■"/>
            </a:pPr>
            <a:r xmlns:a="http://schemas.openxmlformats.org/drawingml/2006/main">
              <a:rPr lang="en" sz="3200" b="0" i="0" u="none">
                <a:solidFill>
                  <a:schemeClr val="dk1"/>
                </a:solidFill>
                <a:latin typeface="Arial"/>
                <a:ea typeface="Arial"/>
                <a:cs typeface="Arial"/>
                <a:sym typeface="Arial"/>
              </a:rPr>
              <a:t>Expand shallowest unexpanded node</a:t>
            </a:r>
            <a:endParaRPr xmlns:a="http://schemas.openxmlformats.org/drawingml/2006/main"/>
          </a:p>
          <a:p>
            <a:pPr xmlns:a="http://schemas.openxmlformats.org/drawingml/2006/main" marL="342900" lvl="0" indent="-342900" algn="l" rtl="0">
              <a:lnSpc>
                <a:spcPct val="100000"/>
              </a:lnSpc>
              <a:spcBef>
                <a:spcPts val="640"/>
              </a:spcBef>
              <a:spcAft>
                <a:spcPts val="0"/>
              </a:spcAft>
              <a:buClr>
                <a:schemeClr val="lt2"/>
              </a:buClr>
              <a:buSzPts val="2400"/>
              <a:buFont typeface="Noto Sans Symbols"/>
              <a:buChar char="■"/>
            </a:pPr>
            <a:r xmlns:a="http://schemas.openxmlformats.org/drawingml/2006/main">
              <a:rPr lang="en" sz="3200" b="0" i="0" u="none">
                <a:solidFill>
                  <a:schemeClr val="accent2"/>
                </a:solidFill>
                <a:latin typeface="Arial"/>
                <a:ea typeface="Arial"/>
                <a:cs typeface="Arial"/>
                <a:sym typeface="Arial"/>
              </a:rPr>
              <a:t>Implementation</a:t>
            </a:r>
            <a:r xmlns:a="http://schemas.openxmlformats.org/drawingml/2006/main">
              <a:rPr lang="en" sz="3200" b="0" i="0" u="none">
                <a:solidFill>
                  <a:schemeClr val="dk1"/>
                </a:solidFill>
                <a:latin typeface="Arial"/>
                <a:ea typeface="Arial"/>
                <a:cs typeface="Arial"/>
                <a:sym typeface="Arial"/>
              </a:rPr>
              <a:t>:</a:t>
            </a:r>
            <a:endParaRPr xmlns:a="http://schemas.openxmlformats.org/drawingml/2006/main"/>
          </a:p>
          <a:p>
            <a:pPr xmlns:a="http://schemas.openxmlformats.org/drawingml/2006/main" marL="742950" lvl="1" indent="-285750" algn="l" rtl="0">
              <a:lnSpc>
                <a:spcPct val="100000"/>
              </a:lnSpc>
              <a:spcBef>
                <a:spcPts val="560"/>
              </a:spcBef>
              <a:spcAft>
                <a:spcPts val="0"/>
              </a:spcAft>
              <a:buClr>
                <a:schemeClr val="accent2"/>
              </a:buClr>
              <a:buSzPts val="2240"/>
              <a:buFont typeface="Noto Sans Symbols"/>
              <a:buChar char="◻"/>
            </a:pPr>
            <a:r xmlns:a="http://schemas.openxmlformats.org/drawingml/2006/main">
              <a:rPr lang="en" sz="2800" b="0" i="1" u="none">
                <a:solidFill>
                  <a:schemeClr val="dk1"/>
                </a:solidFill>
                <a:latin typeface="Arial"/>
                <a:ea typeface="Arial"/>
                <a:cs typeface="Arial"/>
                <a:sym typeface="Arial"/>
              </a:rPr>
              <a:t>fringe</a:t>
            </a:r>
            <a:r xmlns:a="http://schemas.openxmlformats.org/drawingml/2006/main">
              <a:rPr lang="en" sz="2800" b="0" i="0" u="none">
                <a:solidFill>
                  <a:schemeClr val="dk1"/>
                </a:solidFill>
                <a:latin typeface="Arial"/>
                <a:ea typeface="Arial"/>
                <a:cs typeface="Arial"/>
                <a:sym typeface="Arial"/>
              </a:rPr>
              <a:t> is a FIFO queue, i.e., new successors go at end</a:t>
            </a:r>
            <a:endParaRPr xmlns:a="http://schemas.openxmlformats.org/drawingml/2006/main"/>
          </a:p>
        </p:txBody>
      </p:sp>
      <p:pic>
        <p:nvPicPr>
          <p:cNvPr id="143" name="Google Shape;143;p18" descr="bfs-progress1c"/>
          <p:cNvPicPr preferRelativeResize="0"/>
          <p:nvPr/>
        </p:nvPicPr>
        <p:blipFill rotWithShape="1">
          <a:blip r:embed="rId3">
            <a:alphaModFix/>
          </a:blip>
          <a:srcRect/>
          <a:stretch/>
        </p:blipFill>
        <p:spPr>
          <a:xfrm>
            <a:off x="2438400" y="3657600"/>
            <a:ext cx="4267200" cy="2817812"/>
          </a:xfrm>
          <a:prstGeom prst="rect">
            <a:avLst/>
          </a:prstGeom>
          <a:noFill/>
          <a:ln>
            <a:noFill/>
          </a:ln>
        </p:spPr>
      </p:pic>
      <p:sp>
        <p:nvSpPr>
          <p:cNvPr id="144" name="Google Shape;144;p18"/>
          <p:cNvSpPr txBox="1"/>
          <p:nvPr/>
        </p:nvSpPr>
        <p:spPr>
          <a:xfrm>
            <a:off x="7467600" y="4114800"/>
            <a:ext cx="990600" cy="788987"/>
          </a:xfrm>
          <a:prstGeom prst="rect">
            <a:avLst/>
          </a:prstGeom>
          <a:no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A</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6274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19" descr="bfs-progress2c"/>
          <p:cNvPicPr preferRelativeResize="0">
            <a:picLocks noGrp="1"/>
          </p:cNvPicPr>
          <p:nvPr>
            <p:ph type="body" idx="1"/>
          </p:nvPr>
        </p:nvPicPr>
        <p:blipFill rotWithShape="1">
          <a:blip r:embed="rId3">
            <a:alphaModFix/>
          </a:blip>
          <a:srcRect/>
          <a:stretch/>
        </p:blipFill>
        <p:spPr>
          <a:xfrm>
            <a:off x="2209800" y="3733800"/>
            <a:ext cx="4343400" cy="2800350"/>
          </a:xfrm>
          <a:prstGeom prst="rect">
            <a:avLst/>
          </a:prstGeom>
          <a:noFill/>
          <a:ln>
            <a:noFill/>
          </a:ln>
        </p:spPr>
      </p:pic>
      <p:sp>
        <p:nvSpPr>
          <p:cNvPr id="150" name="Google Shape;150;p1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Breadth-first search</a:t>
            </a:r>
            <a:endParaRPr xmlns:a="http://schemas.openxmlformats.org/drawingml/2006/main"/>
          </a:p>
        </p:txBody>
      </p:sp>
      <p:sp>
        <p:nvSpPr>
          <p:cNvPr id="151" name="Google Shape;151;p19"/>
          <p:cNvSpPr txBox="1">
            <a:spLocks noGrp="1"/>
          </p:cNvSpPr>
          <p:nvPr>
            <p:ph type="body" idx="1"/>
          </p:nvPr>
        </p:nvSpPr>
        <p:spPr>
          <a:xfrm>
            <a:off x="457200" y="1981200"/>
            <a:ext cx="7923212"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400"/>
              <a:buFont typeface="Noto Sans Symbols"/>
              <a:buChar char="■"/>
            </a:pPr>
            <a:r xmlns:a="http://schemas.openxmlformats.org/drawingml/2006/main">
              <a:rPr lang="en" sz="3200" b="0" i="0" u="none">
                <a:solidFill>
                  <a:schemeClr val="dk1"/>
                </a:solidFill>
                <a:latin typeface="Arial"/>
                <a:ea typeface="Arial"/>
                <a:cs typeface="Arial"/>
                <a:sym typeface="Arial"/>
              </a:rPr>
              <a:t>Expand shallowest unexpanded node</a:t>
            </a:r>
            <a:endParaRPr xmlns:a="http://schemas.openxmlformats.org/drawingml/2006/main"/>
          </a:p>
          <a:p>
            <a:pPr xmlns:a="http://schemas.openxmlformats.org/drawingml/2006/main" marL="342900" lvl="0" indent="-342900" algn="l" rtl="0">
              <a:lnSpc>
                <a:spcPct val="100000"/>
              </a:lnSpc>
              <a:spcBef>
                <a:spcPts val="640"/>
              </a:spcBef>
              <a:spcAft>
                <a:spcPts val="0"/>
              </a:spcAft>
              <a:buClr>
                <a:schemeClr val="lt2"/>
              </a:buClr>
              <a:buSzPts val="2400"/>
              <a:buFont typeface="Noto Sans Symbols"/>
              <a:buChar char="■"/>
            </a:pPr>
            <a:r xmlns:a="http://schemas.openxmlformats.org/drawingml/2006/main">
              <a:rPr lang="en" sz="3200" b="0" i="0" u="none">
                <a:solidFill>
                  <a:schemeClr val="accent2"/>
                </a:solidFill>
                <a:latin typeface="Arial"/>
                <a:ea typeface="Arial"/>
                <a:cs typeface="Arial"/>
                <a:sym typeface="Arial"/>
              </a:rPr>
              <a:t>Implementation</a:t>
            </a:r>
            <a:r xmlns:a="http://schemas.openxmlformats.org/drawingml/2006/main">
              <a:rPr lang="en" sz="3200" b="0" i="0" u="none">
                <a:solidFill>
                  <a:schemeClr val="dk1"/>
                </a:solidFill>
                <a:latin typeface="Arial"/>
                <a:ea typeface="Arial"/>
                <a:cs typeface="Arial"/>
                <a:sym typeface="Arial"/>
              </a:rPr>
              <a:t>:</a:t>
            </a:r>
            <a:endParaRPr xmlns:a="http://schemas.openxmlformats.org/drawingml/2006/main"/>
          </a:p>
          <a:p>
            <a:pPr xmlns:a="http://schemas.openxmlformats.org/drawingml/2006/main" marL="742950" lvl="1" indent="-285750" algn="l" rtl="0">
              <a:lnSpc>
                <a:spcPct val="100000"/>
              </a:lnSpc>
              <a:spcBef>
                <a:spcPts val="560"/>
              </a:spcBef>
              <a:spcAft>
                <a:spcPts val="0"/>
              </a:spcAft>
              <a:buClr>
                <a:schemeClr val="accent2"/>
              </a:buClr>
              <a:buSzPts val="2240"/>
              <a:buFont typeface="Noto Sans Symbols"/>
              <a:buChar char="◻"/>
            </a:pPr>
            <a:r xmlns:a="http://schemas.openxmlformats.org/drawingml/2006/main">
              <a:rPr lang="en" sz="2800" b="0" i="1" u="none">
                <a:solidFill>
                  <a:schemeClr val="dk1"/>
                </a:solidFill>
                <a:latin typeface="Arial"/>
                <a:ea typeface="Arial"/>
                <a:cs typeface="Arial"/>
                <a:sym typeface="Arial"/>
              </a:rPr>
              <a:t>fringe</a:t>
            </a:r>
            <a:r xmlns:a="http://schemas.openxmlformats.org/drawingml/2006/main">
              <a:rPr lang="en" sz="2800" b="0" i="0" u="none">
                <a:solidFill>
                  <a:schemeClr val="dk1"/>
                </a:solidFill>
                <a:latin typeface="Arial"/>
                <a:ea typeface="Arial"/>
                <a:cs typeface="Arial"/>
                <a:sym typeface="Arial"/>
              </a:rPr>
              <a:t> is a FIFO queue, i.e., new successors go at end</a:t>
            </a:r>
            <a:endParaRPr xmlns:a="http://schemas.openxmlformats.org/drawingml/2006/main"/>
          </a:p>
        </p:txBody>
      </p:sp>
      <p:sp>
        <p:nvSpPr>
          <p:cNvPr id="152" name="Google Shape;152;p19"/>
          <p:cNvSpPr txBox="1"/>
          <p:nvPr/>
        </p:nvSpPr>
        <p:spPr>
          <a:xfrm>
            <a:off x="7467600" y="4114800"/>
            <a:ext cx="990600" cy="1614487"/>
          </a:xfrm>
          <a:prstGeom prst="rect">
            <a:avLst/>
          </a:prstGeom>
          <a:no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A</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B</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53" name="Google Shape;153;p19"/>
          <p:cNvGrpSpPr/>
          <p:nvPr/>
        </p:nvGrpSpPr>
        <p:grpSpPr>
          <a:xfrm>
            <a:off x="7848600" y="4191000"/>
            <a:ext cx="228600" cy="228600"/>
            <a:chOff x="4944" y="2640"/>
            <a:chExt cx="144" cy="144"/>
          </a:xfrm>
        </p:grpSpPr>
        <p:cxnSp>
          <p:nvCxnSpPr>
            <p:cNvPr id="154" name="Google Shape;154;p19"/>
            <p:cNvCxnSpPr/>
            <p:nvPr/>
          </p:nvCxnSpPr>
          <p:spPr>
            <a:xfrm>
              <a:off x="4944" y="2640"/>
              <a:ext cx="144" cy="144"/>
            </a:xfrm>
            <a:prstGeom prst="straightConnector1">
              <a:avLst/>
            </a:prstGeom>
            <a:noFill/>
            <a:ln w="38100" cap="flat" cmpd="sng">
              <a:solidFill>
                <a:srgbClr val="FF0000"/>
              </a:solidFill>
              <a:prstDash val="solid"/>
              <a:miter lim="800000"/>
              <a:headEnd type="none" w="sm" len="sm"/>
              <a:tailEnd type="none" w="sm" len="sm"/>
            </a:ln>
          </p:spPr>
        </p:cxnSp>
        <p:cxnSp>
          <p:nvCxnSpPr>
            <p:cNvPr id="155" name="Google Shape;155;p19"/>
            <p:cNvCxnSpPr/>
            <p:nvPr/>
          </p:nvCxnSpPr>
          <p:spPr>
            <a:xfrm rot="10800000" flipH="1">
              <a:off x="4944" y="2640"/>
              <a:ext cx="144" cy="144"/>
            </a:xfrm>
            <a:prstGeom prst="straightConnector1">
              <a:avLst/>
            </a:prstGeom>
            <a:noFill/>
            <a:ln w="38100" cap="flat" cmpd="sng">
              <a:solidFill>
                <a:srgbClr val="FF0000"/>
              </a:solidFill>
              <a:prstDash val="solid"/>
              <a:miter lim="800000"/>
              <a:headEnd type="none" w="sm" len="sm"/>
              <a:tailEnd type="none" w="sm" len="sm"/>
            </a:ln>
          </p:spPr>
        </p:cxnSp>
      </p:grpSp>
    </p:spTree>
    <p:extLst>
      <p:ext uri="{BB962C8B-B14F-4D97-AF65-F5344CB8AC3E}">
        <p14:creationId xmlns:p14="http://schemas.microsoft.com/office/powerpoint/2010/main" val="1096235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0" descr="bfs-progress3c"/>
          <p:cNvPicPr preferRelativeResize="0"/>
          <p:nvPr/>
        </p:nvPicPr>
        <p:blipFill rotWithShape="1">
          <a:blip r:embed="rId3">
            <a:alphaModFix/>
          </a:blip>
          <a:srcRect/>
          <a:stretch/>
        </p:blipFill>
        <p:spPr>
          <a:xfrm>
            <a:off x="2362200" y="3657600"/>
            <a:ext cx="4343400" cy="2855912"/>
          </a:xfrm>
          <a:prstGeom prst="rect">
            <a:avLst/>
          </a:prstGeom>
          <a:noFill/>
          <a:ln>
            <a:noFill/>
          </a:ln>
        </p:spPr>
      </p:pic>
      <p:sp>
        <p:nvSpPr>
          <p:cNvPr id="161" name="Google Shape;161;p2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Breadth-first search</a:t>
            </a:r>
            <a:endParaRPr xmlns:a="http://schemas.openxmlformats.org/drawingml/2006/main"/>
          </a:p>
        </p:txBody>
      </p:sp>
      <p:sp>
        <p:nvSpPr>
          <p:cNvPr id="162" name="Google Shape;162;p20"/>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400"/>
              <a:buFont typeface="Noto Sans Symbols"/>
              <a:buChar char="■"/>
            </a:pPr>
            <a:r xmlns:a="http://schemas.openxmlformats.org/drawingml/2006/main">
              <a:rPr lang="en" sz="3200" b="0" i="0" u="none">
                <a:solidFill>
                  <a:schemeClr val="dk1"/>
                </a:solidFill>
                <a:latin typeface="Arial"/>
                <a:ea typeface="Arial"/>
                <a:cs typeface="Arial"/>
                <a:sym typeface="Arial"/>
              </a:rPr>
              <a:t>Expand shallowest unexpanded node</a:t>
            </a:r>
            <a:endParaRPr xmlns:a="http://schemas.openxmlformats.org/drawingml/2006/main"/>
          </a:p>
          <a:p>
            <a:pPr marL="342900" lvl="0" indent="-190500" algn="l" rtl="0">
              <a:lnSpc>
                <a:spcPct val="100000"/>
              </a:lnSpc>
              <a:spcBef>
                <a:spcPts val="640"/>
              </a:spcBef>
              <a:spcAft>
                <a:spcPts val="0"/>
              </a:spcAft>
              <a:buSzPts val="2400"/>
              <a:buNone/>
            </a:pPr>
            <a:endParaRPr sz="3200" b="0" i="0" u="none">
              <a:solidFill>
                <a:schemeClr val="dk1"/>
              </a:solidFill>
              <a:latin typeface="Arial"/>
              <a:ea typeface="Arial"/>
              <a:cs typeface="Arial"/>
              <a:sym typeface="Arial"/>
            </a:endParaRPr>
          </a:p>
        </p:txBody>
      </p:sp>
      <p:grpSp>
        <p:nvGrpSpPr>
          <p:cNvPr id="163" name="Google Shape;163;p20"/>
          <p:cNvGrpSpPr/>
          <p:nvPr/>
        </p:nvGrpSpPr>
        <p:grpSpPr>
          <a:xfrm>
            <a:off x="7848600" y="4191000"/>
            <a:ext cx="228600" cy="228600"/>
            <a:chOff x="4944" y="2640"/>
            <a:chExt cx="144" cy="144"/>
          </a:xfrm>
        </p:grpSpPr>
        <p:cxnSp>
          <p:nvCxnSpPr>
            <p:cNvPr id="164" name="Google Shape;164;p20"/>
            <p:cNvCxnSpPr/>
            <p:nvPr/>
          </p:nvCxnSpPr>
          <p:spPr>
            <a:xfrm>
              <a:off x="4944" y="2640"/>
              <a:ext cx="144" cy="144"/>
            </a:xfrm>
            <a:prstGeom prst="straightConnector1">
              <a:avLst/>
            </a:prstGeom>
            <a:noFill/>
            <a:ln w="38100" cap="flat" cmpd="sng">
              <a:solidFill>
                <a:srgbClr val="FF0000"/>
              </a:solidFill>
              <a:prstDash val="solid"/>
              <a:miter lim="800000"/>
              <a:headEnd type="none" w="sm" len="sm"/>
              <a:tailEnd type="none" w="sm" len="sm"/>
            </a:ln>
          </p:spPr>
        </p:cxnSp>
        <p:cxnSp>
          <p:nvCxnSpPr>
            <p:cNvPr id="165" name="Google Shape;165;p20"/>
            <p:cNvCxnSpPr/>
            <p:nvPr/>
          </p:nvCxnSpPr>
          <p:spPr>
            <a:xfrm rot="10800000" flipH="1">
              <a:off x="4944" y="2640"/>
              <a:ext cx="144" cy="144"/>
            </a:xfrm>
            <a:prstGeom prst="straightConnector1">
              <a:avLst/>
            </a:prstGeom>
            <a:noFill/>
            <a:ln w="38100" cap="flat" cmpd="sng">
              <a:solidFill>
                <a:srgbClr val="FF0000"/>
              </a:solidFill>
              <a:prstDash val="solid"/>
              <a:miter lim="800000"/>
              <a:headEnd type="none" w="sm" len="sm"/>
              <a:tailEnd type="none" w="sm" len="sm"/>
            </a:ln>
          </p:spPr>
        </p:cxnSp>
      </p:grpSp>
      <p:sp>
        <p:nvSpPr>
          <p:cNvPr id="166" name="Google Shape;166;p20"/>
          <p:cNvSpPr txBox="1"/>
          <p:nvPr/>
        </p:nvSpPr>
        <p:spPr>
          <a:xfrm>
            <a:off x="7467600" y="4114800"/>
            <a:ext cx="990600" cy="2439987"/>
          </a:xfrm>
          <a:prstGeom prst="rect">
            <a:avLst/>
          </a:prstGeom>
          <a:no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A</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B</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D</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E</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67" name="Google Shape;167;p20"/>
          <p:cNvGrpSpPr/>
          <p:nvPr/>
        </p:nvGrpSpPr>
        <p:grpSpPr>
          <a:xfrm>
            <a:off x="7848600" y="4648200"/>
            <a:ext cx="228600" cy="228600"/>
            <a:chOff x="4944" y="2640"/>
            <a:chExt cx="144" cy="144"/>
          </a:xfrm>
        </p:grpSpPr>
        <p:cxnSp>
          <p:nvCxnSpPr>
            <p:cNvPr id="168" name="Google Shape;168;p20"/>
            <p:cNvCxnSpPr/>
            <p:nvPr/>
          </p:nvCxnSpPr>
          <p:spPr>
            <a:xfrm>
              <a:off x="4944" y="2640"/>
              <a:ext cx="144" cy="144"/>
            </a:xfrm>
            <a:prstGeom prst="straightConnector1">
              <a:avLst/>
            </a:prstGeom>
            <a:noFill/>
            <a:ln w="38100" cap="flat" cmpd="sng">
              <a:solidFill>
                <a:srgbClr val="FF0000"/>
              </a:solidFill>
              <a:prstDash val="solid"/>
              <a:miter lim="800000"/>
              <a:headEnd type="none" w="sm" len="sm"/>
              <a:tailEnd type="none" w="sm" len="sm"/>
            </a:ln>
          </p:spPr>
        </p:cxnSp>
        <p:cxnSp>
          <p:nvCxnSpPr>
            <p:cNvPr id="169" name="Google Shape;169;p20"/>
            <p:cNvCxnSpPr/>
            <p:nvPr/>
          </p:nvCxnSpPr>
          <p:spPr>
            <a:xfrm rot="10800000" flipH="1">
              <a:off x="4944" y="2640"/>
              <a:ext cx="144" cy="144"/>
            </a:xfrm>
            <a:prstGeom prst="straightConnector1">
              <a:avLst/>
            </a:prstGeom>
            <a:noFill/>
            <a:ln w="38100" cap="flat" cmpd="sng">
              <a:solidFill>
                <a:srgbClr val="FF0000"/>
              </a:solidFill>
              <a:prstDash val="solid"/>
              <a:miter lim="800000"/>
              <a:headEnd type="none" w="sm" len="sm"/>
              <a:tailEnd type="none" w="sm" len="sm"/>
            </a:ln>
          </p:spPr>
        </p:cxnSp>
      </p:grpSp>
    </p:spTree>
    <p:extLst>
      <p:ext uri="{BB962C8B-B14F-4D97-AF65-F5344CB8AC3E}">
        <p14:creationId xmlns:p14="http://schemas.microsoft.com/office/powerpoint/2010/main" val="1872470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1" descr="bfs-progress4c"/>
          <p:cNvPicPr preferRelativeResize="0"/>
          <p:nvPr/>
        </p:nvPicPr>
        <p:blipFill rotWithShape="1">
          <a:blip r:embed="rId3">
            <a:alphaModFix/>
          </a:blip>
          <a:srcRect/>
          <a:stretch/>
        </p:blipFill>
        <p:spPr>
          <a:xfrm>
            <a:off x="2057400" y="3657600"/>
            <a:ext cx="4648200" cy="2789237"/>
          </a:xfrm>
          <a:prstGeom prst="rect">
            <a:avLst/>
          </a:prstGeom>
          <a:noFill/>
          <a:ln>
            <a:noFill/>
          </a:ln>
        </p:spPr>
      </p:pic>
      <p:sp>
        <p:nvSpPr>
          <p:cNvPr id="175" name="Google Shape;175;p2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Breadth-first search</a:t>
            </a:r>
            <a:endParaRPr xmlns:a="http://schemas.openxmlformats.org/drawingml/2006/main"/>
          </a:p>
        </p:txBody>
      </p:sp>
      <p:sp>
        <p:nvSpPr>
          <p:cNvPr id="176" name="Google Shape;176;p2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400"/>
              <a:buFont typeface="Noto Sans Symbols"/>
              <a:buChar char="■"/>
            </a:pPr>
            <a:r xmlns:a="http://schemas.openxmlformats.org/drawingml/2006/main">
              <a:rPr lang="en" sz="3200" b="0" i="0" u="none">
                <a:solidFill>
                  <a:schemeClr val="dk1"/>
                </a:solidFill>
                <a:latin typeface="Arial"/>
                <a:ea typeface="Arial"/>
                <a:cs typeface="Arial"/>
                <a:sym typeface="Arial"/>
              </a:rPr>
              <a:t>Expand shallowest unexpanded node</a:t>
            </a:r>
            <a:endParaRPr xmlns:a="http://schemas.openxmlformats.org/drawingml/2006/main"/>
          </a:p>
          <a:p>
            <a:pPr marL="342900" lvl="0" indent="-190500" algn="l" rtl="0">
              <a:lnSpc>
                <a:spcPct val="100000"/>
              </a:lnSpc>
              <a:spcBef>
                <a:spcPts val="640"/>
              </a:spcBef>
              <a:spcAft>
                <a:spcPts val="0"/>
              </a:spcAft>
              <a:buSzPts val="2400"/>
              <a:buNone/>
            </a:pPr>
            <a:endParaRPr sz="3200" b="0" i="0" u="none">
              <a:solidFill>
                <a:schemeClr val="dk1"/>
              </a:solidFill>
              <a:latin typeface="Arial"/>
              <a:ea typeface="Arial"/>
              <a:cs typeface="Arial"/>
              <a:sym typeface="Arial"/>
            </a:endParaRPr>
          </a:p>
        </p:txBody>
      </p:sp>
      <p:grpSp>
        <p:nvGrpSpPr>
          <p:cNvPr id="177" name="Google Shape;177;p21"/>
          <p:cNvGrpSpPr/>
          <p:nvPr/>
        </p:nvGrpSpPr>
        <p:grpSpPr>
          <a:xfrm>
            <a:off x="7848600" y="3733800"/>
            <a:ext cx="228600" cy="285750"/>
            <a:chOff x="4944" y="2640"/>
            <a:chExt cx="144" cy="144"/>
          </a:xfrm>
        </p:grpSpPr>
        <p:cxnSp>
          <p:nvCxnSpPr>
            <p:cNvPr id="178" name="Google Shape;178;p21"/>
            <p:cNvCxnSpPr/>
            <p:nvPr/>
          </p:nvCxnSpPr>
          <p:spPr>
            <a:xfrm>
              <a:off x="4944" y="2640"/>
              <a:ext cx="144" cy="144"/>
            </a:xfrm>
            <a:prstGeom prst="straightConnector1">
              <a:avLst/>
            </a:prstGeom>
            <a:noFill/>
            <a:ln w="38100" cap="flat" cmpd="sng">
              <a:solidFill>
                <a:srgbClr val="FF0000"/>
              </a:solidFill>
              <a:prstDash val="solid"/>
              <a:miter lim="800000"/>
              <a:headEnd type="none" w="sm" len="sm"/>
              <a:tailEnd type="none" w="sm" len="sm"/>
            </a:ln>
          </p:spPr>
        </p:cxnSp>
        <p:cxnSp>
          <p:nvCxnSpPr>
            <p:cNvPr id="179" name="Google Shape;179;p21"/>
            <p:cNvCxnSpPr/>
            <p:nvPr/>
          </p:nvCxnSpPr>
          <p:spPr>
            <a:xfrm rot="10800000" flipH="1">
              <a:off x="4944" y="2640"/>
              <a:ext cx="144" cy="144"/>
            </a:xfrm>
            <a:prstGeom prst="straightConnector1">
              <a:avLst/>
            </a:prstGeom>
            <a:noFill/>
            <a:ln w="38100" cap="flat" cmpd="sng">
              <a:solidFill>
                <a:srgbClr val="FF0000"/>
              </a:solidFill>
              <a:prstDash val="solid"/>
              <a:miter lim="800000"/>
              <a:headEnd type="none" w="sm" len="sm"/>
              <a:tailEnd type="none" w="sm" len="sm"/>
            </a:ln>
          </p:spPr>
        </p:cxnSp>
      </p:grpSp>
      <p:sp>
        <p:nvSpPr>
          <p:cNvPr id="180" name="Google Shape;180;p21"/>
          <p:cNvSpPr txBox="1"/>
          <p:nvPr/>
        </p:nvSpPr>
        <p:spPr>
          <a:xfrm>
            <a:off x="7467600" y="3657600"/>
            <a:ext cx="990600" cy="2852737"/>
          </a:xfrm>
          <a:prstGeom prst="rect">
            <a:avLst/>
          </a:prstGeom>
          <a:no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A</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B</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D</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E</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F</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G</a:t>
            </a:r>
            <a:endParaRPr xmlns:a="http://schemas.openxmlformats.org/drawingml/2006/main" sz="1400" b="0" i="0" u="none" strike="noStrike" cap="none">
              <a:solidFill>
                <a:srgbClr val="000000"/>
              </a:solidFill>
              <a:latin typeface="Arial"/>
              <a:ea typeface="Arial"/>
              <a:cs typeface="Arial"/>
              <a:sym typeface="Arial"/>
            </a:endParaRPr>
          </a:p>
        </p:txBody>
      </p:sp>
      <p:grpSp>
        <p:nvGrpSpPr>
          <p:cNvPr id="181" name="Google Shape;181;p21"/>
          <p:cNvGrpSpPr/>
          <p:nvPr/>
        </p:nvGrpSpPr>
        <p:grpSpPr>
          <a:xfrm>
            <a:off x="7848600" y="4114800"/>
            <a:ext cx="228600" cy="285750"/>
            <a:chOff x="4944" y="2640"/>
            <a:chExt cx="144" cy="144"/>
          </a:xfrm>
        </p:grpSpPr>
        <p:cxnSp>
          <p:nvCxnSpPr>
            <p:cNvPr id="182" name="Google Shape;182;p21"/>
            <p:cNvCxnSpPr/>
            <p:nvPr/>
          </p:nvCxnSpPr>
          <p:spPr>
            <a:xfrm>
              <a:off x="4944" y="2640"/>
              <a:ext cx="144" cy="144"/>
            </a:xfrm>
            <a:prstGeom prst="straightConnector1">
              <a:avLst/>
            </a:prstGeom>
            <a:noFill/>
            <a:ln w="38100" cap="flat" cmpd="sng">
              <a:solidFill>
                <a:srgbClr val="FF0000"/>
              </a:solidFill>
              <a:prstDash val="solid"/>
              <a:miter lim="800000"/>
              <a:headEnd type="none" w="sm" len="sm"/>
              <a:tailEnd type="none" w="sm" len="sm"/>
            </a:ln>
          </p:spPr>
        </p:cxnSp>
        <p:cxnSp>
          <p:nvCxnSpPr>
            <p:cNvPr id="183" name="Google Shape;183;p21"/>
            <p:cNvCxnSpPr/>
            <p:nvPr/>
          </p:nvCxnSpPr>
          <p:spPr>
            <a:xfrm rot="10800000" flipH="1">
              <a:off x="4944" y="2640"/>
              <a:ext cx="144" cy="144"/>
            </a:xfrm>
            <a:prstGeom prst="straightConnector1">
              <a:avLst/>
            </a:prstGeom>
            <a:noFill/>
            <a:ln w="38100" cap="flat" cmpd="sng">
              <a:solidFill>
                <a:srgbClr val="FF0000"/>
              </a:solidFill>
              <a:prstDash val="solid"/>
              <a:miter lim="800000"/>
              <a:headEnd type="none" w="sm" len="sm"/>
              <a:tailEnd type="none" w="sm" len="sm"/>
            </a:ln>
          </p:spPr>
        </p:cxnSp>
      </p:grpSp>
      <p:grpSp>
        <p:nvGrpSpPr>
          <p:cNvPr id="184" name="Google Shape;184;p21"/>
          <p:cNvGrpSpPr/>
          <p:nvPr/>
        </p:nvGrpSpPr>
        <p:grpSpPr>
          <a:xfrm>
            <a:off x="7848600" y="4572000"/>
            <a:ext cx="228600" cy="285750"/>
            <a:chOff x="4944" y="2640"/>
            <a:chExt cx="144" cy="144"/>
          </a:xfrm>
        </p:grpSpPr>
        <p:cxnSp>
          <p:nvCxnSpPr>
            <p:cNvPr id="185" name="Google Shape;185;p21"/>
            <p:cNvCxnSpPr/>
            <p:nvPr/>
          </p:nvCxnSpPr>
          <p:spPr>
            <a:xfrm>
              <a:off x="4944" y="2640"/>
              <a:ext cx="144" cy="144"/>
            </a:xfrm>
            <a:prstGeom prst="straightConnector1">
              <a:avLst/>
            </a:prstGeom>
            <a:noFill/>
            <a:ln w="38100" cap="flat" cmpd="sng">
              <a:solidFill>
                <a:srgbClr val="FF0000"/>
              </a:solidFill>
              <a:prstDash val="solid"/>
              <a:miter lim="800000"/>
              <a:headEnd type="none" w="sm" len="sm"/>
              <a:tailEnd type="none" w="sm" len="sm"/>
            </a:ln>
          </p:spPr>
        </p:cxnSp>
        <p:cxnSp>
          <p:nvCxnSpPr>
            <p:cNvPr id="186" name="Google Shape;186;p21"/>
            <p:cNvCxnSpPr/>
            <p:nvPr/>
          </p:nvCxnSpPr>
          <p:spPr>
            <a:xfrm rot="10800000" flipH="1">
              <a:off x="4944" y="2640"/>
              <a:ext cx="144" cy="144"/>
            </a:xfrm>
            <a:prstGeom prst="straightConnector1">
              <a:avLst/>
            </a:prstGeom>
            <a:noFill/>
            <a:ln w="38100" cap="flat" cmpd="sng">
              <a:solidFill>
                <a:srgbClr val="FF0000"/>
              </a:solidFill>
              <a:prstDash val="solid"/>
              <a:miter lim="800000"/>
              <a:headEnd type="none" w="sm" len="sm"/>
              <a:tailEnd type="none" w="sm" len="sm"/>
            </a:ln>
          </p:spPr>
        </p:cxnSp>
      </p:grpSp>
    </p:spTree>
    <p:extLst>
      <p:ext uri="{BB962C8B-B14F-4D97-AF65-F5344CB8AC3E}">
        <p14:creationId xmlns:p14="http://schemas.microsoft.com/office/powerpoint/2010/main" val="1414108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000"/>
              <a:buFont typeface="Arial"/>
              <a:buNone/>
            </a:pPr>
            <a:r xmlns:a="http://schemas.openxmlformats.org/drawingml/2006/main">
              <a:rPr lang="en" sz="4000" b="0" i="0" u="none">
                <a:solidFill>
                  <a:schemeClr val="dk1"/>
                </a:solidFill>
                <a:latin typeface="Arial"/>
                <a:ea typeface="Arial"/>
                <a:cs typeface="Arial"/>
                <a:sym typeface="Arial"/>
              </a:rPr>
              <a:t>Properties of breadth-first search</a:t>
            </a:r>
            <a:endParaRPr xmlns:a="http://schemas.openxmlformats.org/drawingml/2006/main"/>
          </a:p>
        </p:txBody>
      </p:sp>
      <p:sp>
        <p:nvSpPr>
          <p:cNvPr id="192" name="Google Shape;192;p22"/>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90000"/>
              </a:lnSpc>
              <a:spcBef>
                <a:spcPts val="0"/>
              </a:spcBef>
              <a:spcAft>
                <a:spcPts val="0"/>
              </a:spcAft>
              <a:buClr>
                <a:schemeClr val="lt2"/>
              </a:buClr>
              <a:buSzPts val="2100"/>
              <a:buFont typeface="Noto Sans Symbols"/>
              <a:buChar char="■"/>
            </a:pPr>
            <a:r xmlns:a="http://schemas.openxmlformats.org/drawingml/2006/main">
              <a:rPr lang="en" sz="2800" b="0" i="0" u="sng">
                <a:solidFill>
                  <a:srgbClr val="CC0099"/>
                </a:solidFill>
                <a:latin typeface="Arial"/>
                <a:ea typeface="Arial"/>
                <a:cs typeface="Arial"/>
                <a:sym typeface="Arial"/>
              </a:rPr>
              <a:t>Complete?</a:t>
            </a:r>
            <a:r xmlns:a="http://schemas.openxmlformats.org/drawingml/2006/main">
              <a:rPr lang="en" sz="2800" b="0" i="0" u="none">
                <a:solidFill>
                  <a:srgbClr val="CC0099"/>
                </a:solidFill>
                <a:latin typeface="Arial"/>
                <a:ea typeface="Arial"/>
                <a:cs typeface="Arial"/>
                <a:sym typeface="Arial"/>
              </a:rPr>
              <a:t> </a:t>
            </a:r>
            <a:r xmlns:a="http://schemas.openxmlformats.org/drawingml/2006/main">
              <a:rPr lang="en" sz="2800" b="0" i="0" u="none">
                <a:solidFill>
                  <a:schemeClr val="dk1"/>
                </a:solidFill>
                <a:latin typeface="Arial"/>
                <a:ea typeface="Arial"/>
                <a:cs typeface="Arial"/>
                <a:sym typeface="Arial"/>
              </a:rPr>
              <a:t>Yes (if </a:t>
            </a:r>
            <a:r xmlns:a="http://schemas.openxmlformats.org/drawingml/2006/main">
              <a:rPr lang="en" sz="2800" b="0" i="1" u="none">
                <a:solidFill>
                  <a:schemeClr val="dk1"/>
                </a:solidFill>
                <a:latin typeface="Arial"/>
                <a:ea typeface="Arial"/>
                <a:cs typeface="Arial"/>
                <a:sym typeface="Arial"/>
              </a:rPr>
              <a:t>b</a:t>
            </a:r>
            <a:r xmlns:a="http://schemas.openxmlformats.org/drawingml/2006/main">
              <a:rPr lang="en" sz="2800" b="0" i="0" u="none">
                <a:solidFill>
                  <a:schemeClr val="dk1"/>
                </a:solidFill>
                <a:latin typeface="Arial"/>
                <a:ea typeface="Arial"/>
                <a:cs typeface="Arial"/>
                <a:sym typeface="Arial"/>
              </a:rPr>
              <a:t> is finite)</a:t>
            </a:r>
            <a:endParaRPr xmlns:a="http://schemas.openxmlformats.org/drawingml/2006/main"/>
          </a:p>
          <a:p>
            <a:pPr xmlns:a="http://schemas.openxmlformats.org/drawingml/2006/main" marL="342900" lvl="0" indent="-342900" algn="l" rtl="0">
              <a:lnSpc>
                <a:spcPct val="90000"/>
              </a:lnSpc>
              <a:spcBef>
                <a:spcPts val="560"/>
              </a:spcBef>
              <a:spcAft>
                <a:spcPts val="0"/>
              </a:spcAft>
              <a:buClr>
                <a:schemeClr val="lt2"/>
              </a:buClr>
              <a:buSzPts val="2100"/>
              <a:buFont typeface="Noto Sans Symbols"/>
              <a:buChar char="■"/>
            </a:pPr>
            <a:r xmlns:a="http://schemas.openxmlformats.org/drawingml/2006/main">
              <a:rPr lang="en" sz="2800" b="0" i="0" u="sng">
                <a:solidFill>
                  <a:srgbClr val="CC0099"/>
                </a:solidFill>
                <a:latin typeface="Arial"/>
                <a:ea typeface="Arial"/>
                <a:cs typeface="Arial"/>
                <a:sym typeface="Arial"/>
              </a:rPr>
              <a:t>Time?</a:t>
            </a:r>
            <a:r xmlns:a="http://schemas.openxmlformats.org/drawingml/2006/main">
              <a:rPr lang="en" sz="2800" b="0" i="0" u="none">
                <a:solidFill>
                  <a:schemeClr val="dk1"/>
                </a:solidFill>
                <a:latin typeface="Arial"/>
                <a:ea typeface="Arial"/>
                <a:cs typeface="Arial"/>
                <a:sym typeface="Arial"/>
              </a:rPr>
              <a:t> </a:t>
            </a:r>
            <a:r xmlns:a="http://schemas.openxmlformats.org/drawingml/2006/main">
              <a:rPr lang="en" sz="2800" b="0" i="1" u="none">
                <a:solidFill>
                  <a:schemeClr val="dk1"/>
                </a:solidFill>
                <a:latin typeface="Arial"/>
                <a:ea typeface="Arial"/>
                <a:cs typeface="Arial"/>
                <a:sym typeface="Arial"/>
              </a:rPr>
              <a:t>1+b+b</a:t>
            </a:r>
            <a:r xmlns:a="http://schemas.openxmlformats.org/drawingml/2006/main">
              <a:rPr lang="en" sz="2800" b="0" i="1" u="none" baseline="30000">
                <a:solidFill>
                  <a:schemeClr val="dk1"/>
                </a:solidFill>
                <a:latin typeface="Arial"/>
                <a:ea typeface="Arial"/>
                <a:cs typeface="Arial"/>
                <a:sym typeface="Arial"/>
              </a:rPr>
              <a:t>2</a:t>
            </a:r>
            <a:r xmlns:a="http://schemas.openxmlformats.org/drawingml/2006/main">
              <a:rPr lang="en" sz="2800" b="0" i="1" u="none">
                <a:solidFill>
                  <a:schemeClr val="dk1"/>
                </a:solidFill>
                <a:latin typeface="Arial"/>
                <a:ea typeface="Arial"/>
                <a:cs typeface="Arial"/>
                <a:sym typeface="Arial"/>
              </a:rPr>
              <a:t>+b</a:t>
            </a:r>
            <a:r xmlns:a="http://schemas.openxmlformats.org/drawingml/2006/main">
              <a:rPr lang="en" sz="2800" b="0" i="1" u="none" baseline="30000">
                <a:solidFill>
                  <a:schemeClr val="dk1"/>
                </a:solidFill>
                <a:latin typeface="Arial"/>
                <a:ea typeface="Arial"/>
                <a:cs typeface="Arial"/>
                <a:sym typeface="Arial"/>
              </a:rPr>
              <a:t>3</a:t>
            </a:r>
            <a:r xmlns:a="http://schemas.openxmlformats.org/drawingml/2006/main">
              <a:rPr lang="en" sz="2800" b="0" i="0" u="none">
                <a:solidFill>
                  <a:schemeClr val="dk1"/>
                </a:solidFill>
                <a:latin typeface="Arial"/>
                <a:ea typeface="Arial"/>
                <a:cs typeface="Arial"/>
                <a:sym typeface="Arial"/>
              </a:rPr>
              <a:t>+… +</a:t>
            </a:r>
            <a:r xmlns:a="http://schemas.openxmlformats.org/drawingml/2006/main">
              <a:rPr lang="en" sz="2800" b="0" i="1" u="none">
                <a:solidFill>
                  <a:schemeClr val="dk1"/>
                </a:solidFill>
                <a:latin typeface="Arial"/>
                <a:ea typeface="Arial"/>
                <a:cs typeface="Arial"/>
                <a:sym typeface="Arial"/>
              </a:rPr>
              <a:t>b</a:t>
            </a:r>
            <a:r xmlns:a="http://schemas.openxmlformats.org/drawingml/2006/main">
              <a:rPr lang="en" sz="2800" b="0" i="1" u="none" baseline="30000">
                <a:solidFill>
                  <a:schemeClr val="dk1"/>
                </a:solidFill>
                <a:latin typeface="Arial"/>
                <a:ea typeface="Arial"/>
                <a:cs typeface="Arial"/>
                <a:sym typeface="Arial"/>
              </a:rPr>
              <a:t>d</a:t>
            </a:r>
            <a:r xmlns:a="http://schemas.openxmlformats.org/drawingml/2006/main">
              <a:rPr lang="en" sz="2800" b="0" i="0" u="none">
                <a:solidFill>
                  <a:schemeClr val="dk1"/>
                </a:solidFill>
                <a:latin typeface="Arial"/>
                <a:ea typeface="Arial"/>
                <a:cs typeface="Arial"/>
                <a:sym typeface="Arial"/>
              </a:rPr>
              <a:t> + </a:t>
            </a:r>
            <a:r xmlns:a="http://schemas.openxmlformats.org/drawingml/2006/main">
              <a:rPr lang="en" sz="2800" b="0" i="1" u="none">
                <a:solidFill>
                  <a:schemeClr val="dk1"/>
                </a:solidFill>
                <a:latin typeface="Arial"/>
                <a:ea typeface="Arial"/>
                <a:cs typeface="Arial"/>
                <a:sym typeface="Arial"/>
              </a:rPr>
              <a:t>b(b</a:t>
            </a:r>
            <a:r xmlns:a="http://schemas.openxmlformats.org/drawingml/2006/main">
              <a:rPr lang="en" sz="2800" b="0" i="1" u="none" baseline="30000">
                <a:solidFill>
                  <a:schemeClr val="dk1"/>
                </a:solidFill>
                <a:latin typeface="Arial"/>
                <a:ea typeface="Arial"/>
                <a:cs typeface="Arial"/>
                <a:sym typeface="Arial"/>
              </a:rPr>
              <a:t>d</a:t>
            </a:r>
            <a:r xmlns:a="http://schemas.openxmlformats.org/drawingml/2006/main">
              <a:rPr lang="en" sz="2800" b="0" i="1" u="none">
                <a:solidFill>
                  <a:schemeClr val="dk1"/>
                </a:solidFill>
                <a:latin typeface="Arial"/>
                <a:ea typeface="Arial"/>
                <a:cs typeface="Arial"/>
                <a:sym typeface="Arial"/>
              </a:rPr>
              <a:t>-1</a:t>
            </a:r>
            <a:r xmlns:a="http://schemas.openxmlformats.org/drawingml/2006/main">
              <a:rPr lang="en" sz="2800" b="0" i="0" u="none">
                <a:solidFill>
                  <a:schemeClr val="dk1"/>
                </a:solidFill>
                <a:latin typeface="Arial"/>
                <a:ea typeface="Arial"/>
                <a:cs typeface="Arial"/>
                <a:sym typeface="Arial"/>
              </a:rPr>
              <a:t>) = O(b</a:t>
            </a:r>
            <a:r xmlns:a="http://schemas.openxmlformats.org/drawingml/2006/main">
              <a:rPr lang="en" sz="2800" b="0" i="0" u="none" baseline="30000">
                <a:solidFill>
                  <a:schemeClr val="dk1"/>
                </a:solidFill>
                <a:latin typeface="Arial"/>
                <a:ea typeface="Arial"/>
                <a:cs typeface="Arial"/>
                <a:sym typeface="Arial"/>
              </a:rPr>
              <a:t>d+1</a:t>
            </a:r>
            <a:r xmlns:a="http://schemas.openxmlformats.org/drawingml/2006/main">
              <a:rPr lang="en" sz="2800" b="0" i="0" u="none">
                <a:solidFill>
                  <a:schemeClr val="dk1"/>
                </a:solidFill>
                <a:latin typeface="Arial"/>
                <a:ea typeface="Arial"/>
                <a:cs typeface="Arial"/>
                <a:sym typeface="Arial"/>
              </a:rPr>
              <a:t>)</a:t>
            </a:r>
            <a:endParaRPr xmlns:a="http://schemas.openxmlformats.org/drawingml/2006/main"/>
          </a:p>
          <a:p>
            <a:pPr xmlns:a="http://schemas.openxmlformats.org/drawingml/2006/main" marL="342900" lvl="0" indent="-342900" algn="l" rtl="0">
              <a:lnSpc>
                <a:spcPct val="90000"/>
              </a:lnSpc>
              <a:spcBef>
                <a:spcPts val="560"/>
              </a:spcBef>
              <a:spcAft>
                <a:spcPts val="0"/>
              </a:spcAft>
              <a:buClr>
                <a:schemeClr val="lt2"/>
              </a:buClr>
              <a:buSzPts val="2100"/>
              <a:buFont typeface="Noto Sans Symbols"/>
              <a:buChar char="■"/>
            </a:pPr>
            <a:r xmlns:a="http://schemas.openxmlformats.org/drawingml/2006/main">
              <a:rPr lang="en" sz="2800" b="0" i="0" u="sng">
                <a:solidFill>
                  <a:srgbClr val="CC0099"/>
                </a:solidFill>
                <a:latin typeface="Arial"/>
                <a:ea typeface="Arial"/>
                <a:cs typeface="Arial"/>
                <a:sym typeface="Arial"/>
              </a:rPr>
              <a:t>Space?</a:t>
            </a:r>
            <a:r xmlns:a="http://schemas.openxmlformats.org/drawingml/2006/main">
              <a:rPr lang="en" sz="2800" b="0" i="0" u="none">
                <a:solidFill>
                  <a:schemeClr val="dk1"/>
                </a:solidFill>
                <a:latin typeface="Arial"/>
                <a:ea typeface="Arial"/>
                <a:cs typeface="Arial"/>
                <a:sym typeface="Arial"/>
              </a:rPr>
              <a:t> </a:t>
            </a:r>
            <a:r xmlns:a="http://schemas.openxmlformats.org/drawingml/2006/main">
              <a:rPr lang="en" sz="2800" b="0" i="1" u="none">
                <a:solidFill>
                  <a:schemeClr val="dk1"/>
                </a:solidFill>
                <a:latin typeface="Arial"/>
                <a:ea typeface="Arial"/>
                <a:cs typeface="Arial"/>
                <a:sym typeface="Arial"/>
              </a:rPr>
              <a:t>O(b</a:t>
            </a:r>
            <a:r xmlns:a="http://schemas.openxmlformats.org/drawingml/2006/main">
              <a:rPr lang="en" sz="2800" b="0" i="1" u="none" baseline="30000">
                <a:solidFill>
                  <a:schemeClr val="dk1"/>
                </a:solidFill>
                <a:latin typeface="Arial"/>
                <a:ea typeface="Arial"/>
                <a:cs typeface="Arial"/>
                <a:sym typeface="Arial"/>
              </a:rPr>
              <a:t>d+1</a:t>
            </a:r>
            <a:r xmlns:a="http://schemas.openxmlformats.org/drawingml/2006/main">
              <a:rPr lang="en" sz="2800" b="0" i="1" u="none">
                <a:solidFill>
                  <a:schemeClr val="dk1"/>
                </a:solidFill>
                <a:latin typeface="Arial"/>
                <a:ea typeface="Arial"/>
                <a:cs typeface="Arial"/>
                <a:sym typeface="Arial"/>
              </a:rPr>
              <a:t>)</a:t>
            </a:r>
            <a:r xmlns:a="http://schemas.openxmlformats.org/drawingml/2006/main">
              <a:rPr lang="en" sz="2800" b="0" i="0" u="none">
                <a:solidFill>
                  <a:schemeClr val="dk1"/>
                </a:solidFill>
                <a:latin typeface="Arial"/>
                <a:ea typeface="Arial"/>
                <a:cs typeface="Arial"/>
                <a:sym typeface="Arial"/>
              </a:rPr>
              <a:t> (keeps every node in memory)</a:t>
            </a:r>
            <a:endParaRPr xmlns:a="http://schemas.openxmlformats.org/drawingml/2006/main"/>
          </a:p>
          <a:p>
            <a:pPr xmlns:a="http://schemas.openxmlformats.org/drawingml/2006/main" marL="342900" lvl="0" indent="-342900" algn="l" rtl="0">
              <a:lnSpc>
                <a:spcPct val="90000"/>
              </a:lnSpc>
              <a:spcBef>
                <a:spcPts val="560"/>
              </a:spcBef>
              <a:spcAft>
                <a:spcPts val="0"/>
              </a:spcAft>
              <a:buClr>
                <a:schemeClr val="lt2"/>
              </a:buClr>
              <a:buSzPts val="2100"/>
              <a:buFont typeface="Noto Sans Symbols"/>
              <a:buChar char="■"/>
            </a:pPr>
            <a:r xmlns:a="http://schemas.openxmlformats.org/drawingml/2006/main">
              <a:rPr lang="en" sz="2800" b="0" i="0" u="sng">
                <a:solidFill>
                  <a:srgbClr val="CC0099"/>
                </a:solidFill>
                <a:latin typeface="Arial"/>
                <a:ea typeface="Arial"/>
                <a:cs typeface="Arial"/>
                <a:sym typeface="Arial"/>
              </a:rPr>
              <a:t>Optimal?</a:t>
            </a:r>
            <a:r xmlns:a="http://schemas.openxmlformats.org/drawingml/2006/main">
              <a:rPr lang="en" sz="2800" b="0" i="0" u="none">
                <a:solidFill>
                  <a:schemeClr val="dk1"/>
                </a:solidFill>
                <a:latin typeface="Arial"/>
                <a:ea typeface="Arial"/>
                <a:cs typeface="Arial"/>
                <a:sym typeface="Arial"/>
              </a:rPr>
              <a:t> Yes (if cost = 1 per step)</a:t>
            </a:r>
            <a:endParaRPr xmlns:a="http://schemas.openxmlformats.org/drawingml/2006/main"/>
          </a:p>
          <a:p>
            <a:pPr marL="342900" lvl="0" indent="-209550" algn="l" rtl="0">
              <a:lnSpc>
                <a:spcPct val="90000"/>
              </a:lnSpc>
              <a:spcBef>
                <a:spcPts val="560"/>
              </a:spcBef>
              <a:spcAft>
                <a:spcPts val="0"/>
              </a:spcAft>
              <a:buClr>
                <a:schemeClr val="lt2"/>
              </a:buClr>
              <a:buSzPts val="2100"/>
              <a:buFont typeface="Noto Sans Symbols"/>
              <a:buNone/>
            </a:pPr>
            <a:endParaRPr sz="2800" b="0" i="0" u="none">
              <a:solidFill>
                <a:srgbClr val="FF0000"/>
              </a:solidFill>
              <a:latin typeface="Arial"/>
              <a:ea typeface="Arial"/>
              <a:cs typeface="Arial"/>
              <a:sym typeface="Arial"/>
            </a:endParaRPr>
          </a:p>
          <a:p>
            <a:pPr xmlns:a="http://schemas.openxmlformats.org/drawingml/2006/main" marL="342900" lvl="0" indent="-342900" algn="l" rtl="0">
              <a:lnSpc>
                <a:spcPct val="90000"/>
              </a:lnSpc>
              <a:spcBef>
                <a:spcPts val="560"/>
              </a:spcBef>
              <a:spcAft>
                <a:spcPts val="0"/>
              </a:spcAft>
              <a:buClr>
                <a:schemeClr val="lt2"/>
              </a:buClr>
              <a:buSzPts val="2100"/>
              <a:buFont typeface="Noto Sans Symbols"/>
              <a:buChar char="■"/>
            </a:pPr>
            <a:r xmlns:a="http://schemas.openxmlformats.org/drawingml/2006/main">
              <a:rPr lang="en" sz="2800" b="0" i="0" u="none">
                <a:solidFill>
                  <a:srgbClr val="FF0000"/>
                </a:solidFill>
                <a:latin typeface="Arial"/>
                <a:ea typeface="Arial"/>
                <a:cs typeface="Arial"/>
                <a:sym typeface="Arial"/>
              </a:rPr>
              <a:t>Space</a:t>
            </a:r>
            <a:r xmlns:a="http://schemas.openxmlformats.org/drawingml/2006/main">
              <a:rPr lang="en" sz="2800" b="0" i="0" u="none">
                <a:solidFill>
                  <a:schemeClr val="dk1"/>
                </a:solidFill>
                <a:latin typeface="Arial"/>
                <a:ea typeface="Arial"/>
                <a:cs typeface="Arial"/>
                <a:sym typeface="Arial"/>
              </a:rPr>
              <a:t> is the bigger problem (more than time)</a:t>
            </a:r>
            <a:endParaRPr xmlns:a="http://schemas.openxmlformats.org/drawingml/2006/main"/>
          </a:p>
        </p:txBody>
      </p:sp>
    </p:spTree>
    <p:extLst>
      <p:ext uri="{BB962C8B-B14F-4D97-AF65-F5344CB8AC3E}">
        <p14:creationId xmlns:p14="http://schemas.microsoft.com/office/powerpoint/2010/main" val="167730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828800"/>
            <a:ext cx="9092565" cy="3573517"/>
          </a:xfrm>
          <a:prstGeom prst="rect">
            <a:avLst/>
          </a:prstGeom>
        </p:spPr>
      </p:pic>
    </p:spTree>
    <p:extLst>
      <p:ext uri="{BB962C8B-B14F-4D97-AF65-F5344CB8AC3E}">
        <p14:creationId xmlns:p14="http://schemas.microsoft.com/office/powerpoint/2010/main" val="681447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5" descr="dfs-progress01c"/>
          <p:cNvPicPr preferRelativeResize="0"/>
          <p:nvPr/>
        </p:nvPicPr>
        <p:blipFill rotWithShape="1">
          <a:blip r:embed="rId3">
            <a:alphaModFix/>
          </a:blip>
          <a:srcRect/>
          <a:stretch/>
        </p:blipFill>
        <p:spPr>
          <a:xfrm>
            <a:off x="914400" y="3505200"/>
            <a:ext cx="5181600" cy="3011487"/>
          </a:xfrm>
          <a:prstGeom prst="rect">
            <a:avLst/>
          </a:prstGeom>
          <a:noFill/>
          <a:ln>
            <a:noFill/>
          </a:ln>
        </p:spPr>
      </p:pic>
      <p:sp>
        <p:nvSpPr>
          <p:cNvPr id="249" name="Google Shape;249;p2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Depth-first search</a:t>
            </a:r>
            <a:endParaRPr xmlns:a="http://schemas.openxmlformats.org/drawingml/2006/main"/>
          </a:p>
        </p:txBody>
      </p:sp>
      <p:sp>
        <p:nvSpPr>
          <p:cNvPr id="250" name="Google Shape;250;p25"/>
          <p:cNvSpPr txBox="1">
            <a:spLocks noGrp="1"/>
          </p:cNvSpPr>
          <p:nvPr>
            <p:ph type="body" idx="1"/>
          </p:nvPr>
        </p:nvSpPr>
        <p:spPr>
          <a:xfrm>
            <a:off x="457200" y="16764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100"/>
              <a:buFont typeface="Noto Sans Symbols"/>
              <a:buChar char="■"/>
            </a:pPr>
            <a:r xmlns:a="http://schemas.openxmlformats.org/drawingml/2006/main">
              <a:rPr lang="en" sz="2800" b="0" i="0" u="none">
                <a:solidFill>
                  <a:schemeClr val="dk1"/>
                </a:solidFill>
                <a:latin typeface="Arial"/>
                <a:ea typeface="Arial"/>
                <a:cs typeface="Arial"/>
                <a:sym typeface="Arial"/>
              </a:rPr>
              <a:t>Expand deepest unexpanded node</a:t>
            </a:r>
            <a:endParaRPr xmlns:a="http://schemas.openxmlformats.org/drawingml/2006/main"/>
          </a:p>
          <a:p>
            <a:pPr xmlns:a="http://schemas.openxmlformats.org/drawingml/2006/main" marL="342900" lvl="0" indent="-342900" algn="l" rtl="0">
              <a:lnSpc>
                <a:spcPct val="100000"/>
              </a:lnSpc>
              <a:spcBef>
                <a:spcPts val="560"/>
              </a:spcBef>
              <a:spcAft>
                <a:spcPts val="0"/>
              </a:spcAft>
              <a:buClr>
                <a:schemeClr val="lt2"/>
              </a:buClr>
              <a:buSzPts val="2100"/>
              <a:buFont typeface="Noto Sans Symbols"/>
              <a:buChar char="■"/>
            </a:pPr>
            <a:r xmlns:a="http://schemas.openxmlformats.org/drawingml/2006/main">
              <a:rPr lang="en" sz="2800" b="0" i="0" u="none">
                <a:solidFill>
                  <a:schemeClr val="accent2"/>
                </a:solidFill>
                <a:latin typeface="Arial"/>
                <a:ea typeface="Arial"/>
                <a:cs typeface="Arial"/>
                <a:sym typeface="Arial"/>
              </a:rPr>
              <a:t>Implementation</a:t>
            </a:r>
            <a:r xmlns:a="http://schemas.openxmlformats.org/drawingml/2006/main">
              <a:rPr lang="en" sz="2800" b="0" i="0" u="none">
                <a:solidFill>
                  <a:schemeClr val="dk1"/>
                </a:solidFill>
                <a:latin typeface="Arial"/>
                <a:ea typeface="Arial"/>
                <a:cs typeface="Arial"/>
                <a:sym typeface="Arial"/>
              </a:rPr>
              <a:t>:</a:t>
            </a:r>
            <a:endParaRPr xmlns:a="http://schemas.openxmlformats.org/drawingml/2006/main"/>
          </a:p>
          <a:p>
            <a:pPr xmlns:a="http://schemas.openxmlformats.org/drawingml/2006/main" marL="742950" lvl="1" indent="-285750" algn="l" rtl="0">
              <a:lnSpc>
                <a:spcPct val="100000"/>
              </a:lnSpc>
              <a:spcBef>
                <a:spcPts val="480"/>
              </a:spcBef>
              <a:spcAft>
                <a:spcPts val="0"/>
              </a:spcAft>
              <a:buClr>
                <a:schemeClr val="accent2"/>
              </a:buClr>
              <a:buSzPts val="1920"/>
              <a:buFont typeface="Noto Sans Symbols"/>
              <a:buChar char="◻"/>
            </a:pPr>
            <a:r xmlns:a="http://schemas.openxmlformats.org/drawingml/2006/main">
              <a:rPr lang="en" sz="2400" b="0" i="1" u="none">
                <a:solidFill>
                  <a:schemeClr val="dk1"/>
                </a:solidFill>
                <a:latin typeface="Arial"/>
                <a:ea typeface="Arial"/>
                <a:cs typeface="Arial"/>
                <a:sym typeface="Arial"/>
              </a:rPr>
              <a:t>fringe </a:t>
            </a:r>
            <a:r xmlns:a="http://schemas.openxmlformats.org/drawingml/2006/main">
              <a:rPr lang="en" sz="2400" b="0" i="0" u="none">
                <a:solidFill>
                  <a:schemeClr val="dk1"/>
                </a:solidFill>
                <a:latin typeface="Arial"/>
                <a:ea typeface="Arial"/>
                <a:cs typeface="Arial"/>
                <a:sym typeface="Arial"/>
              </a:rPr>
              <a:t>= Stack, i.e., put successors at front</a:t>
            </a:r>
            <a:endParaRPr xmlns:a="http://schemas.openxmlformats.org/drawingml/2006/main"/>
          </a:p>
        </p:txBody>
      </p:sp>
      <p:sp>
        <p:nvSpPr>
          <p:cNvPr id="251" name="Google Shape;251;p25"/>
          <p:cNvSpPr txBox="1"/>
          <p:nvPr/>
        </p:nvSpPr>
        <p:spPr>
          <a:xfrm>
            <a:off x="7696200" y="3352800"/>
            <a:ext cx="990600" cy="78898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A</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 name="Google Shape;252;p25"/>
          <p:cNvSpPr txBox="1"/>
          <p:nvPr/>
        </p:nvSpPr>
        <p:spPr>
          <a:xfrm>
            <a:off x="6172200" y="3962400"/>
            <a:ext cx="175260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push A;</a:t>
            </a:r>
            <a:endParaRPr xmlns:a="http://schemas.openxmlformats.org/drawingml/2006/main" sz="1400" b="0" i="0" u="none" strike="noStrike" cap="none">
              <a:solidFill>
                <a:srgbClr val="000000"/>
              </a:solidFill>
              <a:latin typeface="Arial"/>
              <a:ea typeface="Arial"/>
              <a:cs typeface="Arial"/>
              <a:sym typeface="Arial"/>
            </a:endParaRPr>
          </a:p>
        </p:txBody>
      </p:sp>
      <p:sp>
        <p:nvSpPr>
          <p:cNvPr id="253" name="Google Shape;253;p25"/>
          <p:cNvSpPr/>
          <p:nvPr/>
        </p:nvSpPr>
        <p:spPr>
          <a:xfrm>
            <a:off x="6705600" y="35052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6586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Depth-first search</a:t>
            </a:r>
            <a:endParaRPr xmlns:a="http://schemas.openxmlformats.org/drawingml/2006/main"/>
          </a:p>
        </p:txBody>
      </p:sp>
      <p:sp>
        <p:nvSpPr>
          <p:cNvPr id="259" name="Google Shape;259;p26"/>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100"/>
              <a:buFont typeface="Noto Sans Symbols"/>
              <a:buChar char="■"/>
            </a:pPr>
            <a:r xmlns:a="http://schemas.openxmlformats.org/drawingml/2006/main">
              <a:rPr lang="en" sz="2800" b="0" i="0" u="none">
                <a:solidFill>
                  <a:schemeClr val="dk1"/>
                </a:solidFill>
                <a:latin typeface="Arial"/>
                <a:ea typeface="Arial"/>
                <a:cs typeface="Arial"/>
                <a:sym typeface="Arial"/>
              </a:rPr>
              <a:t>Expand deepest unexpanded node</a:t>
            </a:r>
            <a:endParaRPr xmlns:a="http://schemas.openxmlformats.org/drawingml/2006/main"/>
          </a:p>
          <a:p>
            <a:pPr xmlns:a="http://schemas.openxmlformats.org/drawingml/2006/main" marL="342900" lvl="0" indent="-342900" algn="l" rtl="0">
              <a:lnSpc>
                <a:spcPct val="100000"/>
              </a:lnSpc>
              <a:spcBef>
                <a:spcPts val="560"/>
              </a:spcBef>
              <a:spcAft>
                <a:spcPts val="0"/>
              </a:spcAft>
              <a:buClr>
                <a:schemeClr val="lt2"/>
              </a:buClr>
              <a:buSzPts val="2100"/>
              <a:buFont typeface="Noto Sans Symbols"/>
              <a:buChar char="■"/>
            </a:pPr>
            <a:r xmlns:a="http://schemas.openxmlformats.org/drawingml/2006/main">
              <a:rPr lang="en" sz="2800" b="0" i="0" u="none">
                <a:solidFill>
                  <a:schemeClr val="accent2"/>
                </a:solidFill>
                <a:latin typeface="Arial"/>
                <a:ea typeface="Arial"/>
                <a:cs typeface="Arial"/>
                <a:sym typeface="Arial"/>
              </a:rPr>
              <a:t>Implementation</a:t>
            </a:r>
            <a:r xmlns:a="http://schemas.openxmlformats.org/drawingml/2006/main">
              <a:rPr lang="en" sz="2800" b="0" i="0" u="none">
                <a:solidFill>
                  <a:schemeClr val="dk1"/>
                </a:solidFill>
                <a:latin typeface="Arial"/>
                <a:ea typeface="Arial"/>
                <a:cs typeface="Arial"/>
                <a:sym typeface="Arial"/>
              </a:rPr>
              <a:t>:</a:t>
            </a:r>
            <a:endParaRPr xmlns:a="http://schemas.openxmlformats.org/drawingml/2006/main"/>
          </a:p>
          <a:p>
            <a:pPr xmlns:a="http://schemas.openxmlformats.org/drawingml/2006/main" marL="742950" lvl="1" indent="-285750" algn="l" rtl="0">
              <a:lnSpc>
                <a:spcPct val="100000"/>
              </a:lnSpc>
              <a:spcBef>
                <a:spcPts val="480"/>
              </a:spcBef>
              <a:spcAft>
                <a:spcPts val="0"/>
              </a:spcAft>
              <a:buClr>
                <a:schemeClr val="accent2"/>
              </a:buClr>
              <a:buSzPts val="1920"/>
              <a:buFont typeface="Noto Sans Symbols"/>
              <a:buChar char="◻"/>
            </a:pPr>
            <a:r xmlns:a="http://schemas.openxmlformats.org/drawingml/2006/main">
              <a:rPr lang="en" sz="2400" b="0" i="1" u="none">
                <a:solidFill>
                  <a:schemeClr val="dk1"/>
                </a:solidFill>
                <a:latin typeface="Arial"/>
                <a:ea typeface="Arial"/>
                <a:cs typeface="Arial"/>
                <a:sym typeface="Arial"/>
              </a:rPr>
              <a:t>fringe </a:t>
            </a:r>
            <a:r xmlns:a="http://schemas.openxmlformats.org/drawingml/2006/main">
              <a:rPr lang="en" sz="2400" b="0" i="0" u="none">
                <a:solidFill>
                  <a:schemeClr val="dk1"/>
                </a:solidFill>
                <a:latin typeface="Arial"/>
                <a:ea typeface="Arial"/>
                <a:cs typeface="Arial"/>
                <a:sym typeface="Arial"/>
              </a:rPr>
              <a:t>= Stack</a:t>
            </a:r>
            <a:endParaRPr xmlns:a="http://schemas.openxmlformats.org/drawingml/2006/main"/>
          </a:p>
        </p:txBody>
      </p:sp>
      <p:pic>
        <p:nvPicPr>
          <p:cNvPr id="260" name="Google Shape;260;p26" descr="dfs-progress02c"/>
          <p:cNvPicPr preferRelativeResize="0"/>
          <p:nvPr/>
        </p:nvPicPr>
        <p:blipFill rotWithShape="1">
          <a:blip r:embed="rId3">
            <a:alphaModFix/>
          </a:blip>
          <a:srcRect/>
          <a:stretch/>
        </p:blipFill>
        <p:spPr>
          <a:xfrm>
            <a:off x="1066800" y="3505200"/>
            <a:ext cx="5181600" cy="3009900"/>
          </a:xfrm>
          <a:prstGeom prst="rect">
            <a:avLst/>
          </a:prstGeom>
          <a:noFill/>
          <a:ln>
            <a:noFill/>
          </a:ln>
        </p:spPr>
      </p:pic>
      <p:sp>
        <p:nvSpPr>
          <p:cNvPr id="261" name="Google Shape;261;p26"/>
          <p:cNvSpPr txBox="1"/>
          <p:nvPr/>
        </p:nvSpPr>
        <p:spPr>
          <a:xfrm>
            <a:off x="7543800" y="3352800"/>
            <a:ext cx="990600" cy="120173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B</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Google Shape;262;p26"/>
          <p:cNvSpPr txBox="1"/>
          <p:nvPr/>
        </p:nvSpPr>
        <p:spPr>
          <a:xfrm>
            <a:off x="6172200" y="4038600"/>
            <a:ext cx="1752600" cy="11922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pop A;</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push C;</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push B;</a:t>
            </a:r>
            <a:endParaRPr xmlns:a="http://schemas.openxmlformats.org/drawingml/2006/main" sz="1400" b="0" i="0" u="none" strike="noStrike" cap="none">
              <a:solidFill>
                <a:srgbClr val="000000"/>
              </a:solidFill>
              <a:latin typeface="Arial"/>
              <a:ea typeface="Arial"/>
              <a:cs typeface="Arial"/>
              <a:sym typeface="Arial"/>
            </a:endParaRPr>
          </a:p>
        </p:txBody>
      </p:sp>
      <p:sp>
        <p:nvSpPr>
          <p:cNvPr id="263" name="Google Shape;263;p26"/>
          <p:cNvSpPr txBox="1"/>
          <p:nvPr/>
        </p:nvSpPr>
        <p:spPr>
          <a:xfrm>
            <a:off x="5486400" y="3429000"/>
            <a:ext cx="990600" cy="78898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A</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Google Shape;264;p26"/>
          <p:cNvSpPr/>
          <p:nvPr/>
        </p:nvSpPr>
        <p:spPr>
          <a:xfrm>
            <a:off x="6553200" y="35814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25942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27" descr="dfs-progress03c"/>
          <p:cNvPicPr preferRelativeResize="0"/>
          <p:nvPr/>
        </p:nvPicPr>
        <p:blipFill rotWithShape="1">
          <a:blip r:embed="rId3">
            <a:alphaModFix/>
          </a:blip>
          <a:srcRect/>
          <a:stretch/>
        </p:blipFill>
        <p:spPr>
          <a:xfrm>
            <a:off x="1143000" y="3505200"/>
            <a:ext cx="5181600" cy="2971800"/>
          </a:xfrm>
          <a:prstGeom prst="rect">
            <a:avLst/>
          </a:prstGeom>
          <a:noFill/>
          <a:ln>
            <a:noFill/>
          </a:ln>
        </p:spPr>
      </p:pic>
      <p:sp>
        <p:nvSpPr>
          <p:cNvPr id="270" name="Google Shape;270;p2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Depth-first search</a:t>
            </a:r>
            <a:endParaRPr xmlns:a="http://schemas.openxmlformats.org/drawingml/2006/main"/>
          </a:p>
        </p:txBody>
      </p:sp>
      <p:sp>
        <p:nvSpPr>
          <p:cNvPr id="271" name="Google Shape;271;p27"/>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100"/>
              <a:buFont typeface="Noto Sans Symbols"/>
              <a:buChar char="■"/>
            </a:pPr>
            <a:r xmlns:a="http://schemas.openxmlformats.org/drawingml/2006/main">
              <a:rPr lang="en" sz="2800" b="0" i="0" u="none">
                <a:solidFill>
                  <a:schemeClr val="dk1"/>
                </a:solidFill>
                <a:latin typeface="Arial"/>
                <a:ea typeface="Arial"/>
                <a:cs typeface="Arial"/>
                <a:sym typeface="Arial"/>
              </a:rPr>
              <a:t>Expand deepest unexpanded node</a:t>
            </a:r>
            <a:endParaRPr xmlns:a="http://schemas.openxmlformats.org/drawingml/2006/main"/>
          </a:p>
          <a:p>
            <a:pPr xmlns:a="http://schemas.openxmlformats.org/drawingml/2006/main" marL="342900" lvl="0" indent="-342900" algn="l" rtl="0">
              <a:lnSpc>
                <a:spcPct val="100000"/>
              </a:lnSpc>
              <a:spcBef>
                <a:spcPts val="560"/>
              </a:spcBef>
              <a:spcAft>
                <a:spcPts val="0"/>
              </a:spcAft>
              <a:buClr>
                <a:schemeClr val="lt2"/>
              </a:buClr>
              <a:buSzPts val="2100"/>
              <a:buFont typeface="Noto Sans Symbols"/>
              <a:buChar char="■"/>
            </a:pPr>
            <a:r xmlns:a="http://schemas.openxmlformats.org/drawingml/2006/main">
              <a:rPr lang="en" sz="2800" b="0" i="0" u="none">
                <a:solidFill>
                  <a:schemeClr val="accent2"/>
                </a:solidFill>
                <a:latin typeface="Arial"/>
                <a:ea typeface="Arial"/>
                <a:cs typeface="Arial"/>
                <a:sym typeface="Arial"/>
              </a:rPr>
              <a:t>Implementation</a:t>
            </a:r>
            <a:r xmlns:a="http://schemas.openxmlformats.org/drawingml/2006/main">
              <a:rPr lang="en" sz="2800" b="0" i="0" u="none">
                <a:solidFill>
                  <a:schemeClr val="dk1"/>
                </a:solidFill>
                <a:latin typeface="Arial"/>
                <a:ea typeface="Arial"/>
                <a:cs typeface="Arial"/>
                <a:sym typeface="Arial"/>
              </a:rPr>
              <a:t>:</a:t>
            </a:r>
            <a:endParaRPr xmlns:a="http://schemas.openxmlformats.org/drawingml/2006/main"/>
          </a:p>
          <a:p>
            <a:pPr xmlns:a="http://schemas.openxmlformats.org/drawingml/2006/main" marL="742950" lvl="1" indent="-285750" algn="l" rtl="0">
              <a:lnSpc>
                <a:spcPct val="100000"/>
              </a:lnSpc>
              <a:spcBef>
                <a:spcPts val="480"/>
              </a:spcBef>
              <a:spcAft>
                <a:spcPts val="0"/>
              </a:spcAft>
              <a:buClr>
                <a:schemeClr val="accent2"/>
              </a:buClr>
              <a:buSzPts val="1920"/>
              <a:buFont typeface="Noto Sans Symbols"/>
              <a:buChar char="◻"/>
            </a:pPr>
            <a:r xmlns:a="http://schemas.openxmlformats.org/drawingml/2006/main">
              <a:rPr lang="en" sz="2400" b="0" i="1" u="none">
                <a:solidFill>
                  <a:schemeClr val="dk1"/>
                </a:solidFill>
                <a:latin typeface="Arial"/>
                <a:ea typeface="Arial"/>
                <a:cs typeface="Arial"/>
                <a:sym typeface="Arial"/>
              </a:rPr>
              <a:t>fringe </a:t>
            </a:r>
            <a:r xmlns:a="http://schemas.openxmlformats.org/drawingml/2006/main">
              <a:rPr lang="en" sz="2400" b="0" i="0" u="none">
                <a:solidFill>
                  <a:schemeClr val="dk1"/>
                </a:solidFill>
                <a:latin typeface="Arial"/>
                <a:ea typeface="Arial"/>
                <a:cs typeface="Arial"/>
                <a:sym typeface="Arial"/>
              </a:rPr>
              <a:t>= STACK</a:t>
            </a:r>
            <a:endParaRPr xmlns:a="http://schemas.openxmlformats.org/drawingml/2006/main"/>
          </a:p>
        </p:txBody>
      </p:sp>
      <p:sp>
        <p:nvSpPr>
          <p:cNvPr id="272" name="Google Shape;272;p27"/>
          <p:cNvSpPr txBox="1"/>
          <p:nvPr/>
        </p:nvSpPr>
        <p:spPr>
          <a:xfrm>
            <a:off x="7772400" y="2743200"/>
            <a:ext cx="990600" cy="161448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D</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E</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 name="Google Shape;273;p27"/>
          <p:cNvSpPr txBox="1"/>
          <p:nvPr/>
        </p:nvSpPr>
        <p:spPr>
          <a:xfrm>
            <a:off x="6324600" y="3962400"/>
            <a:ext cx="1752600" cy="11922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pop B;</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push E;</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push D;</a:t>
            </a:r>
            <a:endParaRPr xmlns:a="http://schemas.openxmlformats.org/drawingml/2006/main" sz="1400" b="0" i="0" u="none" strike="noStrike" cap="none">
              <a:solidFill>
                <a:srgbClr val="000000"/>
              </a:solidFill>
              <a:latin typeface="Arial"/>
              <a:ea typeface="Arial"/>
              <a:cs typeface="Arial"/>
              <a:sym typeface="Arial"/>
            </a:endParaRPr>
          </a:p>
        </p:txBody>
      </p:sp>
      <p:sp>
        <p:nvSpPr>
          <p:cNvPr id="274" name="Google Shape;274;p27"/>
          <p:cNvSpPr txBox="1"/>
          <p:nvPr/>
        </p:nvSpPr>
        <p:spPr>
          <a:xfrm>
            <a:off x="5638800" y="2743200"/>
            <a:ext cx="990600" cy="120173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B</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 name="Google Shape;275;p27"/>
          <p:cNvSpPr/>
          <p:nvPr/>
        </p:nvSpPr>
        <p:spPr>
          <a:xfrm>
            <a:off x="6781800" y="30480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30900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28" descr="dfs-progress04c"/>
          <p:cNvPicPr preferRelativeResize="0"/>
          <p:nvPr/>
        </p:nvPicPr>
        <p:blipFill rotWithShape="1">
          <a:blip r:embed="rId3">
            <a:alphaModFix/>
          </a:blip>
          <a:srcRect/>
          <a:stretch/>
        </p:blipFill>
        <p:spPr>
          <a:xfrm>
            <a:off x="838200" y="3505200"/>
            <a:ext cx="5181600" cy="2913062"/>
          </a:xfrm>
          <a:prstGeom prst="rect">
            <a:avLst/>
          </a:prstGeom>
          <a:noFill/>
          <a:ln>
            <a:noFill/>
          </a:ln>
        </p:spPr>
      </p:pic>
      <p:sp>
        <p:nvSpPr>
          <p:cNvPr id="281" name="Google Shape;281;p2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Depth-first search</a:t>
            </a:r>
            <a:endParaRPr xmlns:a="http://schemas.openxmlformats.org/drawingml/2006/main"/>
          </a:p>
        </p:txBody>
      </p:sp>
      <p:sp>
        <p:nvSpPr>
          <p:cNvPr id="282" name="Google Shape;282;p28"/>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100"/>
              <a:buFont typeface="Noto Sans Symbols"/>
              <a:buChar char="■"/>
            </a:pPr>
            <a:r xmlns:a="http://schemas.openxmlformats.org/drawingml/2006/main">
              <a:rPr lang="en" sz="2800" b="0" i="0" u="none">
                <a:solidFill>
                  <a:schemeClr val="dk1"/>
                </a:solidFill>
                <a:latin typeface="Arial"/>
                <a:ea typeface="Arial"/>
                <a:cs typeface="Arial"/>
                <a:sym typeface="Arial"/>
              </a:rPr>
              <a:t>Expand deepest unexpanded node</a:t>
            </a:r>
            <a:endParaRPr xmlns:a="http://schemas.openxmlformats.org/drawingml/2006/main"/>
          </a:p>
        </p:txBody>
      </p:sp>
      <p:sp>
        <p:nvSpPr>
          <p:cNvPr id="283" name="Google Shape;283;p28"/>
          <p:cNvSpPr txBox="1"/>
          <p:nvPr/>
        </p:nvSpPr>
        <p:spPr>
          <a:xfrm>
            <a:off x="7772400" y="2743200"/>
            <a:ext cx="990600" cy="202723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H</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I</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E</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4" name="Google Shape;284;p28"/>
          <p:cNvSpPr txBox="1"/>
          <p:nvPr/>
        </p:nvSpPr>
        <p:spPr>
          <a:xfrm>
            <a:off x="6324600" y="3962400"/>
            <a:ext cx="1752600" cy="11922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pop D;</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push I;</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push H;</a:t>
            </a:r>
            <a:endParaRPr xmlns:a="http://schemas.openxmlformats.org/drawingml/2006/main" sz="1400" b="0" i="0" u="none" strike="noStrike" cap="none">
              <a:solidFill>
                <a:srgbClr val="000000"/>
              </a:solidFill>
              <a:latin typeface="Arial"/>
              <a:ea typeface="Arial"/>
              <a:cs typeface="Arial"/>
              <a:sym typeface="Arial"/>
            </a:endParaRPr>
          </a:p>
        </p:txBody>
      </p:sp>
      <p:sp>
        <p:nvSpPr>
          <p:cNvPr id="285" name="Google Shape;285;p28"/>
          <p:cNvSpPr txBox="1"/>
          <p:nvPr/>
        </p:nvSpPr>
        <p:spPr>
          <a:xfrm>
            <a:off x="5638800" y="2743200"/>
            <a:ext cx="990600" cy="161448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D</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E</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6" name="Google Shape;286;p28"/>
          <p:cNvSpPr/>
          <p:nvPr/>
        </p:nvSpPr>
        <p:spPr>
          <a:xfrm>
            <a:off x="6781800" y="30480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40853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29" descr="dfs-progress05c"/>
          <p:cNvPicPr preferRelativeResize="0"/>
          <p:nvPr/>
        </p:nvPicPr>
        <p:blipFill rotWithShape="1">
          <a:blip r:embed="rId3">
            <a:alphaModFix/>
          </a:blip>
          <a:srcRect/>
          <a:stretch/>
        </p:blipFill>
        <p:spPr>
          <a:xfrm>
            <a:off x="685800" y="3048000"/>
            <a:ext cx="5181600" cy="3011487"/>
          </a:xfrm>
          <a:prstGeom prst="rect">
            <a:avLst/>
          </a:prstGeom>
          <a:noFill/>
          <a:ln>
            <a:noFill/>
          </a:ln>
        </p:spPr>
      </p:pic>
      <p:sp>
        <p:nvSpPr>
          <p:cNvPr id="292" name="Google Shape;292;p2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Depth-first search</a:t>
            </a:r>
            <a:endParaRPr xmlns:a="http://schemas.openxmlformats.org/drawingml/2006/main"/>
          </a:p>
        </p:txBody>
      </p:sp>
      <p:sp>
        <p:nvSpPr>
          <p:cNvPr id="293" name="Google Shape;293;p29"/>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100"/>
              <a:buFont typeface="Noto Sans Symbols"/>
              <a:buChar char="■"/>
            </a:pPr>
            <a:r xmlns:a="http://schemas.openxmlformats.org/drawingml/2006/main">
              <a:rPr lang="en" sz="2800" b="0" i="0" u="none">
                <a:solidFill>
                  <a:schemeClr val="dk1"/>
                </a:solidFill>
                <a:latin typeface="Arial"/>
                <a:ea typeface="Arial"/>
                <a:cs typeface="Arial"/>
                <a:sym typeface="Arial"/>
              </a:rPr>
              <a:t>Expand deepest unexpanded node</a:t>
            </a:r>
            <a:endParaRPr xmlns:a="http://schemas.openxmlformats.org/drawingml/2006/main"/>
          </a:p>
        </p:txBody>
      </p:sp>
      <p:sp>
        <p:nvSpPr>
          <p:cNvPr id="294" name="Google Shape;294;p29"/>
          <p:cNvSpPr txBox="1"/>
          <p:nvPr/>
        </p:nvSpPr>
        <p:spPr>
          <a:xfrm>
            <a:off x="7772400" y="2743200"/>
            <a:ext cx="990600" cy="161448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I</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E</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 name="Google Shape;295;p29"/>
          <p:cNvSpPr txBox="1"/>
          <p:nvPr/>
        </p:nvSpPr>
        <p:spPr>
          <a:xfrm>
            <a:off x="6324600" y="3505200"/>
            <a:ext cx="175260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pop H;</a:t>
            </a:r>
            <a:endParaRPr xmlns:a="http://schemas.openxmlformats.org/drawingml/2006/main" sz="1400" b="0" i="0" u="none" strike="noStrike" cap="none">
              <a:solidFill>
                <a:srgbClr val="000000"/>
              </a:solidFill>
              <a:latin typeface="Arial"/>
              <a:ea typeface="Arial"/>
              <a:cs typeface="Arial"/>
              <a:sym typeface="Arial"/>
            </a:endParaRPr>
          </a:p>
        </p:txBody>
      </p:sp>
      <p:sp>
        <p:nvSpPr>
          <p:cNvPr id="296" name="Google Shape;296;p29"/>
          <p:cNvSpPr txBox="1"/>
          <p:nvPr/>
        </p:nvSpPr>
        <p:spPr>
          <a:xfrm>
            <a:off x="5638800" y="2743200"/>
            <a:ext cx="990600" cy="1612900"/>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H</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I</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E</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 name="Google Shape;297;p29"/>
          <p:cNvSpPr/>
          <p:nvPr/>
        </p:nvSpPr>
        <p:spPr>
          <a:xfrm>
            <a:off x="6781800" y="30480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83912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Depth-first search</a:t>
            </a:r>
            <a:endParaRPr xmlns:a="http://schemas.openxmlformats.org/drawingml/2006/main"/>
          </a:p>
        </p:txBody>
      </p:sp>
      <p:sp>
        <p:nvSpPr>
          <p:cNvPr id="303" name="Google Shape;303;p30"/>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100"/>
              <a:buFont typeface="Noto Sans Symbols"/>
              <a:buChar char="■"/>
            </a:pPr>
            <a:r xmlns:a="http://schemas.openxmlformats.org/drawingml/2006/main">
              <a:rPr lang="en" sz="2800" b="0" i="0" u="none">
                <a:solidFill>
                  <a:schemeClr val="dk1"/>
                </a:solidFill>
                <a:latin typeface="Arial"/>
                <a:ea typeface="Arial"/>
                <a:cs typeface="Arial"/>
                <a:sym typeface="Arial"/>
              </a:rPr>
              <a:t>Expand deepest unexpanded node</a:t>
            </a:r>
            <a:endParaRPr xmlns:a="http://schemas.openxmlformats.org/drawingml/2006/main"/>
          </a:p>
        </p:txBody>
      </p:sp>
      <p:pic>
        <p:nvPicPr>
          <p:cNvPr id="304" name="Google Shape;304;p30" descr="dfs-progress06c"/>
          <p:cNvPicPr preferRelativeResize="0"/>
          <p:nvPr/>
        </p:nvPicPr>
        <p:blipFill rotWithShape="1">
          <a:blip r:embed="rId3">
            <a:alphaModFix/>
          </a:blip>
          <a:srcRect/>
          <a:stretch/>
        </p:blipFill>
        <p:spPr>
          <a:xfrm>
            <a:off x="457200" y="3276600"/>
            <a:ext cx="5181600" cy="3027362"/>
          </a:xfrm>
          <a:prstGeom prst="rect">
            <a:avLst/>
          </a:prstGeom>
          <a:noFill/>
          <a:ln>
            <a:noFill/>
          </a:ln>
        </p:spPr>
      </p:pic>
      <p:sp>
        <p:nvSpPr>
          <p:cNvPr id="305" name="Google Shape;305;p30"/>
          <p:cNvSpPr txBox="1"/>
          <p:nvPr/>
        </p:nvSpPr>
        <p:spPr>
          <a:xfrm>
            <a:off x="7772400" y="2743200"/>
            <a:ext cx="990600" cy="120173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E</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6" name="Google Shape;306;p30"/>
          <p:cNvSpPr txBox="1"/>
          <p:nvPr/>
        </p:nvSpPr>
        <p:spPr>
          <a:xfrm>
            <a:off x="6324600" y="3505200"/>
            <a:ext cx="175260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pop I;</a:t>
            </a:r>
            <a:endParaRPr xmlns:a="http://schemas.openxmlformats.org/drawingml/2006/main" sz="1400" b="0" i="0" u="none" strike="noStrike" cap="none">
              <a:solidFill>
                <a:srgbClr val="000000"/>
              </a:solidFill>
              <a:latin typeface="Arial"/>
              <a:ea typeface="Arial"/>
              <a:cs typeface="Arial"/>
              <a:sym typeface="Arial"/>
            </a:endParaRPr>
          </a:p>
        </p:txBody>
      </p:sp>
      <p:sp>
        <p:nvSpPr>
          <p:cNvPr id="307" name="Google Shape;307;p30"/>
          <p:cNvSpPr txBox="1"/>
          <p:nvPr/>
        </p:nvSpPr>
        <p:spPr>
          <a:xfrm>
            <a:off x="5638800" y="2743200"/>
            <a:ext cx="990600" cy="1338262"/>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I</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E</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8" name="Google Shape;308;p30"/>
          <p:cNvSpPr/>
          <p:nvPr/>
        </p:nvSpPr>
        <p:spPr>
          <a:xfrm>
            <a:off x="6781800" y="30480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93957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Depth-first search</a:t>
            </a:r>
            <a:endParaRPr xmlns:a="http://schemas.openxmlformats.org/drawingml/2006/main"/>
          </a:p>
        </p:txBody>
      </p:sp>
      <p:sp>
        <p:nvSpPr>
          <p:cNvPr id="314" name="Google Shape;314;p3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100"/>
              <a:buFont typeface="Noto Sans Symbols"/>
              <a:buChar char="■"/>
            </a:pPr>
            <a:r xmlns:a="http://schemas.openxmlformats.org/drawingml/2006/main">
              <a:rPr lang="en" sz="2800" b="0" i="0" u="none">
                <a:solidFill>
                  <a:schemeClr val="dk1"/>
                </a:solidFill>
                <a:latin typeface="Arial"/>
                <a:ea typeface="Arial"/>
                <a:cs typeface="Arial"/>
                <a:sym typeface="Arial"/>
              </a:rPr>
              <a:t>Expand deepest unexpanded node</a:t>
            </a:r>
            <a:endParaRPr xmlns:a="http://schemas.openxmlformats.org/drawingml/2006/main"/>
          </a:p>
        </p:txBody>
      </p:sp>
      <p:pic>
        <p:nvPicPr>
          <p:cNvPr id="315" name="Google Shape;315;p31" descr="dfs-progress07c"/>
          <p:cNvPicPr preferRelativeResize="0"/>
          <p:nvPr/>
        </p:nvPicPr>
        <p:blipFill rotWithShape="1">
          <a:blip r:embed="rId3">
            <a:alphaModFix/>
          </a:blip>
          <a:srcRect/>
          <a:stretch/>
        </p:blipFill>
        <p:spPr>
          <a:xfrm>
            <a:off x="533400" y="3124200"/>
            <a:ext cx="5181600" cy="3009900"/>
          </a:xfrm>
          <a:prstGeom prst="rect">
            <a:avLst/>
          </a:prstGeom>
          <a:noFill/>
          <a:ln>
            <a:noFill/>
          </a:ln>
        </p:spPr>
      </p:pic>
      <p:sp>
        <p:nvSpPr>
          <p:cNvPr id="316" name="Google Shape;316;p31"/>
          <p:cNvSpPr txBox="1"/>
          <p:nvPr/>
        </p:nvSpPr>
        <p:spPr>
          <a:xfrm>
            <a:off x="7772400" y="2743200"/>
            <a:ext cx="990600" cy="161448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J</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K</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 name="Google Shape;317;p31"/>
          <p:cNvSpPr txBox="1"/>
          <p:nvPr/>
        </p:nvSpPr>
        <p:spPr>
          <a:xfrm>
            <a:off x="6324600" y="3505200"/>
            <a:ext cx="1752600" cy="11922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pop E;</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push K;</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push J</a:t>
            </a:r>
            <a:endParaRPr xmlns:a="http://schemas.openxmlformats.org/drawingml/2006/main" sz="1400" b="0" i="0" u="none" strike="noStrike" cap="none">
              <a:solidFill>
                <a:srgbClr val="000000"/>
              </a:solidFill>
              <a:latin typeface="Arial"/>
              <a:ea typeface="Arial"/>
              <a:cs typeface="Arial"/>
              <a:sym typeface="Arial"/>
            </a:endParaRPr>
          </a:p>
        </p:txBody>
      </p:sp>
      <p:sp>
        <p:nvSpPr>
          <p:cNvPr id="318" name="Google Shape;318;p31"/>
          <p:cNvSpPr txBox="1"/>
          <p:nvPr/>
        </p:nvSpPr>
        <p:spPr>
          <a:xfrm>
            <a:off x="5638800" y="2743200"/>
            <a:ext cx="990600" cy="1063625"/>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E</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 name="Google Shape;319;p31"/>
          <p:cNvSpPr/>
          <p:nvPr/>
        </p:nvSpPr>
        <p:spPr>
          <a:xfrm>
            <a:off x="6781800" y="30480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59242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Depth-first search</a:t>
            </a:r>
            <a:endParaRPr xmlns:a="http://schemas.openxmlformats.org/drawingml/2006/main"/>
          </a:p>
        </p:txBody>
      </p:sp>
      <p:sp>
        <p:nvSpPr>
          <p:cNvPr id="325" name="Google Shape;325;p32"/>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100"/>
              <a:buFont typeface="Noto Sans Symbols"/>
              <a:buChar char="■"/>
            </a:pPr>
            <a:r xmlns:a="http://schemas.openxmlformats.org/drawingml/2006/main">
              <a:rPr lang="en" sz="2800" b="0" i="0" u="none">
                <a:solidFill>
                  <a:schemeClr val="dk1"/>
                </a:solidFill>
                <a:latin typeface="Arial"/>
                <a:ea typeface="Arial"/>
                <a:cs typeface="Arial"/>
                <a:sym typeface="Arial"/>
              </a:rPr>
              <a:t>Expand deepest unexpanded node</a:t>
            </a:r>
            <a:endParaRPr xmlns:a="http://schemas.openxmlformats.org/drawingml/2006/main"/>
          </a:p>
        </p:txBody>
      </p:sp>
      <p:pic>
        <p:nvPicPr>
          <p:cNvPr id="326" name="Google Shape;326;p32" descr="dfs-progress08c"/>
          <p:cNvPicPr preferRelativeResize="0"/>
          <p:nvPr/>
        </p:nvPicPr>
        <p:blipFill rotWithShape="1">
          <a:blip r:embed="rId3">
            <a:alphaModFix/>
          </a:blip>
          <a:srcRect/>
          <a:stretch/>
        </p:blipFill>
        <p:spPr>
          <a:xfrm>
            <a:off x="838200" y="3581400"/>
            <a:ext cx="5181600" cy="3009900"/>
          </a:xfrm>
          <a:prstGeom prst="rect">
            <a:avLst/>
          </a:prstGeom>
          <a:noFill/>
          <a:ln>
            <a:noFill/>
          </a:ln>
        </p:spPr>
      </p:pic>
      <p:sp>
        <p:nvSpPr>
          <p:cNvPr id="327" name="Google Shape;327;p32"/>
          <p:cNvSpPr txBox="1"/>
          <p:nvPr/>
        </p:nvSpPr>
        <p:spPr>
          <a:xfrm>
            <a:off x="7772400" y="2743200"/>
            <a:ext cx="990600" cy="120173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K</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8" name="Google Shape;328;p32"/>
          <p:cNvSpPr txBox="1"/>
          <p:nvPr/>
        </p:nvSpPr>
        <p:spPr>
          <a:xfrm>
            <a:off x="6324600" y="3505200"/>
            <a:ext cx="175260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pop J;</a:t>
            </a:r>
            <a:endParaRPr xmlns:a="http://schemas.openxmlformats.org/drawingml/2006/main" sz="1400" b="0" i="0" u="none" strike="noStrike" cap="none">
              <a:solidFill>
                <a:srgbClr val="000000"/>
              </a:solidFill>
              <a:latin typeface="Arial"/>
              <a:ea typeface="Arial"/>
              <a:cs typeface="Arial"/>
              <a:sym typeface="Arial"/>
            </a:endParaRPr>
          </a:p>
        </p:txBody>
      </p:sp>
      <p:sp>
        <p:nvSpPr>
          <p:cNvPr id="329" name="Google Shape;329;p32"/>
          <p:cNvSpPr txBox="1"/>
          <p:nvPr/>
        </p:nvSpPr>
        <p:spPr>
          <a:xfrm>
            <a:off x="5638800" y="2743200"/>
            <a:ext cx="990600" cy="161448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J</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K</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0" name="Google Shape;330;p32"/>
          <p:cNvSpPr/>
          <p:nvPr/>
        </p:nvSpPr>
        <p:spPr>
          <a:xfrm>
            <a:off x="6781800" y="30480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9513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Depth-first search</a:t>
            </a:r>
            <a:endParaRPr xmlns:a="http://schemas.openxmlformats.org/drawingml/2006/main"/>
          </a:p>
        </p:txBody>
      </p:sp>
      <p:sp>
        <p:nvSpPr>
          <p:cNvPr id="336" name="Google Shape;336;p3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100"/>
              <a:buFont typeface="Noto Sans Symbols"/>
              <a:buChar char="■"/>
            </a:pPr>
            <a:r xmlns:a="http://schemas.openxmlformats.org/drawingml/2006/main">
              <a:rPr lang="en" sz="2800" b="0" i="0" u="none">
                <a:solidFill>
                  <a:schemeClr val="dk1"/>
                </a:solidFill>
                <a:latin typeface="Arial"/>
                <a:ea typeface="Arial"/>
                <a:cs typeface="Arial"/>
                <a:sym typeface="Arial"/>
              </a:rPr>
              <a:t>Expand deepest unexpanded node</a:t>
            </a:r>
            <a:endParaRPr xmlns:a="http://schemas.openxmlformats.org/drawingml/2006/main"/>
          </a:p>
        </p:txBody>
      </p:sp>
      <p:pic>
        <p:nvPicPr>
          <p:cNvPr id="337" name="Google Shape;337;p33" descr="dfs-progress09c"/>
          <p:cNvPicPr preferRelativeResize="0"/>
          <p:nvPr/>
        </p:nvPicPr>
        <p:blipFill rotWithShape="1">
          <a:blip r:embed="rId3">
            <a:alphaModFix/>
          </a:blip>
          <a:srcRect/>
          <a:stretch/>
        </p:blipFill>
        <p:spPr>
          <a:xfrm>
            <a:off x="533400" y="3505200"/>
            <a:ext cx="5181600" cy="3027362"/>
          </a:xfrm>
          <a:prstGeom prst="rect">
            <a:avLst/>
          </a:prstGeom>
          <a:noFill/>
          <a:ln>
            <a:noFill/>
          </a:ln>
        </p:spPr>
      </p:pic>
      <p:sp>
        <p:nvSpPr>
          <p:cNvPr id="338" name="Google Shape;338;p33"/>
          <p:cNvSpPr txBox="1"/>
          <p:nvPr/>
        </p:nvSpPr>
        <p:spPr>
          <a:xfrm>
            <a:off x="7772400" y="2743200"/>
            <a:ext cx="990600" cy="78898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9" name="Google Shape;339;p33"/>
          <p:cNvSpPr txBox="1"/>
          <p:nvPr/>
        </p:nvSpPr>
        <p:spPr>
          <a:xfrm>
            <a:off x="6324600" y="3505200"/>
            <a:ext cx="175260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pop K;</a:t>
            </a:r>
            <a:endParaRPr xmlns:a="http://schemas.openxmlformats.org/drawingml/2006/main" sz="1400" b="0" i="0" u="none" strike="noStrike" cap="none">
              <a:solidFill>
                <a:srgbClr val="000000"/>
              </a:solidFill>
              <a:latin typeface="Arial"/>
              <a:ea typeface="Arial"/>
              <a:cs typeface="Arial"/>
              <a:sym typeface="Arial"/>
            </a:endParaRPr>
          </a:p>
        </p:txBody>
      </p:sp>
      <p:sp>
        <p:nvSpPr>
          <p:cNvPr id="340" name="Google Shape;340;p33"/>
          <p:cNvSpPr txBox="1"/>
          <p:nvPr/>
        </p:nvSpPr>
        <p:spPr>
          <a:xfrm>
            <a:off x="5638800" y="2743200"/>
            <a:ext cx="990600" cy="120173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K</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1" name="Google Shape;341;p33"/>
          <p:cNvSpPr/>
          <p:nvPr/>
        </p:nvSpPr>
        <p:spPr>
          <a:xfrm>
            <a:off x="6781800" y="30480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9515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Depth-first search</a:t>
            </a:r>
            <a:endParaRPr xmlns:a="http://schemas.openxmlformats.org/drawingml/2006/main"/>
          </a:p>
        </p:txBody>
      </p:sp>
      <p:sp>
        <p:nvSpPr>
          <p:cNvPr id="347" name="Google Shape;347;p3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100"/>
              <a:buFont typeface="Noto Sans Symbols"/>
              <a:buChar char="■"/>
            </a:pPr>
            <a:r xmlns:a="http://schemas.openxmlformats.org/drawingml/2006/main">
              <a:rPr lang="en" sz="2800" b="0" i="0" u="none">
                <a:solidFill>
                  <a:schemeClr val="dk1"/>
                </a:solidFill>
                <a:latin typeface="Arial"/>
                <a:ea typeface="Arial"/>
                <a:cs typeface="Arial"/>
                <a:sym typeface="Arial"/>
              </a:rPr>
              <a:t>Expand deepest unexpanded node</a:t>
            </a:r>
            <a:endParaRPr xmlns:a="http://schemas.openxmlformats.org/drawingml/2006/main"/>
          </a:p>
        </p:txBody>
      </p:sp>
      <p:pic>
        <p:nvPicPr>
          <p:cNvPr id="348" name="Google Shape;348;p34" descr="dfs-progress10c"/>
          <p:cNvPicPr preferRelativeResize="0"/>
          <p:nvPr/>
        </p:nvPicPr>
        <p:blipFill rotWithShape="1">
          <a:blip r:embed="rId3">
            <a:alphaModFix/>
          </a:blip>
          <a:srcRect/>
          <a:stretch/>
        </p:blipFill>
        <p:spPr>
          <a:xfrm>
            <a:off x="381000" y="3505200"/>
            <a:ext cx="5181600" cy="3009900"/>
          </a:xfrm>
          <a:prstGeom prst="rect">
            <a:avLst/>
          </a:prstGeom>
          <a:noFill/>
          <a:ln>
            <a:noFill/>
          </a:ln>
        </p:spPr>
      </p:pic>
      <p:grpSp>
        <p:nvGrpSpPr>
          <p:cNvPr id="349" name="Google Shape;349;p34"/>
          <p:cNvGrpSpPr/>
          <p:nvPr/>
        </p:nvGrpSpPr>
        <p:grpSpPr>
          <a:xfrm>
            <a:off x="5638800" y="2743200"/>
            <a:ext cx="3124200" cy="1954212"/>
            <a:chOff x="3552" y="1728"/>
            <a:chExt cx="1968" cy="1231"/>
          </a:xfrm>
        </p:grpSpPr>
        <p:sp>
          <p:nvSpPr>
            <p:cNvPr id="350" name="Google Shape;350;p34"/>
            <p:cNvSpPr txBox="1"/>
            <p:nvPr/>
          </p:nvSpPr>
          <p:spPr>
            <a:xfrm>
              <a:off x="4896" y="1728"/>
              <a:ext cx="624" cy="75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F</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G</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1" name="Google Shape;351;p34"/>
            <p:cNvSpPr txBox="1"/>
            <p:nvPr/>
          </p:nvSpPr>
          <p:spPr>
            <a:xfrm>
              <a:off x="3984" y="2208"/>
              <a:ext cx="1104" cy="751"/>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pop C;</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push G;</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push F;</a:t>
              </a:r>
              <a:endParaRPr xmlns:a="http://schemas.openxmlformats.org/drawingml/2006/main" sz="1400" b="0" i="0" u="none" strike="noStrike" cap="none">
                <a:solidFill>
                  <a:srgbClr val="000000"/>
                </a:solidFill>
                <a:latin typeface="Arial"/>
                <a:ea typeface="Arial"/>
                <a:cs typeface="Arial"/>
                <a:sym typeface="Arial"/>
              </a:endParaRPr>
            </a:p>
          </p:txBody>
        </p:sp>
        <p:sp>
          <p:nvSpPr>
            <p:cNvPr id="352" name="Google Shape;352;p34"/>
            <p:cNvSpPr txBox="1"/>
            <p:nvPr/>
          </p:nvSpPr>
          <p:spPr>
            <a:xfrm>
              <a:off x="3552" y="1728"/>
              <a:ext cx="624" cy="49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C</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 name="Google Shape;353;p34"/>
            <p:cNvSpPr/>
            <p:nvPr/>
          </p:nvSpPr>
          <p:spPr>
            <a:xfrm>
              <a:off x="4272" y="1920"/>
              <a:ext cx="528" cy="24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84916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8"/>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000000"/>
              </a:buClr>
              <a:buSzPts val="1200"/>
              <a:buFont typeface="Arial"/>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2</a:t>
            </a:r>
            <a:endParaRPr xmlns:a="http://schemas.openxmlformats.org/drawingml/2006/main" sz="1200" b="0" i="0" u="none" strike="noStrike" cap="none">
              <a:solidFill>
                <a:schemeClr val="dk1"/>
              </a:solidFill>
              <a:latin typeface="Times New Roman"/>
              <a:ea typeface="Times New Roman"/>
              <a:cs typeface="Times New Roman"/>
              <a:sym typeface="Times New Roman"/>
            </a:endParaRPr>
          </a:p>
        </p:txBody>
      </p:sp>
      <p:sp>
        <p:nvSpPr>
          <p:cNvPr id="56" name="Google Shape;56;p8"/>
          <p:cNvSpPr txBox="1">
            <a:spLocks noGrp="1"/>
          </p:cNvSpPr>
          <p:nvPr>
            <p:ph type="title"/>
          </p:nvPr>
        </p:nvSpPr>
        <p:spPr>
          <a:xfrm>
            <a:off x="2929272" y="235276"/>
            <a:ext cx="2038350" cy="513715"/>
          </a:xfrm>
          <a:prstGeom prst="rect">
            <a:avLst/>
          </a:prstGeom>
          <a:noFill/>
          <a:ln>
            <a:noFill/>
          </a:ln>
        </p:spPr>
        <p:txBody>
          <a:bodyPr spcFirstLastPara="1" wrap="square" lIns="0" tIns="12700" rIns="0" bIns="0" anchor="t" anchorCtr="0">
            <a:spAutoFit/>
          </a:bodyPr>
          <a:lstStyle/>
          <a:p>
            <a:pPr xmlns:a="http://schemas.openxmlformats.org/drawingml/2006/main" marL="12700" lvl="0" indent="0" algn="l" rtl="0">
              <a:lnSpc>
                <a:spcPct val="100000"/>
              </a:lnSpc>
              <a:spcBef>
                <a:spcPts val="0"/>
              </a:spcBef>
              <a:spcAft>
                <a:spcPts val="0"/>
              </a:spcAft>
              <a:buSzPts val="1400"/>
              <a:buNone/>
            </a:pPr>
            <a:r xmlns:a="http://schemas.openxmlformats.org/drawingml/2006/main">
              <a:rPr lang="en" sz="3200" dirty="0">
                <a:solidFill>
                  <a:srgbClr val="660033"/>
                </a:solidFill>
              </a:rPr>
              <a:t>Introduction</a:t>
            </a:r>
            <a:endParaRPr xmlns:a="http://schemas.openxmlformats.org/drawingml/2006/main" sz="3200" dirty="0"/>
          </a:p>
        </p:txBody>
      </p:sp>
      <p:sp>
        <p:nvSpPr>
          <p:cNvPr id="57" name="Google Shape;57;p8"/>
          <p:cNvSpPr txBox="1"/>
          <p:nvPr/>
        </p:nvSpPr>
        <p:spPr>
          <a:xfrm>
            <a:off x="112268" y="1116355"/>
            <a:ext cx="8651240" cy="3836035"/>
          </a:xfrm>
          <a:prstGeom prst="rect">
            <a:avLst/>
          </a:prstGeom>
          <a:noFill/>
          <a:ln>
            <a:noFill/>
          </a:ln>
        </p:spPr>
        <p:txBody>
          <a:bodyPr spcFirstLastPara="1" wrap="square" lIns="0" tIns="100325" rIns="0" bIns="0" anchor="t" anchorCtr="0">
            <a:spAutoFit/>
          </a:bodyPr>
          <a:lstStyle/>
          <a:p>
            <a:pPr xmlns:a="http://schemas.openxmlformats.org/drawingml/2006/main" marL="340360" marR="0" lvl="0" indent="-327660" algn="just" rtl="0">
              <a:lnSpc>
                <a:spcPct val="100000"/>
              </a:lnSpc>
              <a:spcBef>
                <a:spcPts val="0"/>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Simple-reflex agents directly maps states to actions.</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6985" lvl="0" indent="-327660" algn="just" rtl="0">
              <a:lnSpc>
                <a:spcPct val="82000"/>
              </a:lnSpc>
              <a:spcBef>
                <a:spcPts val="1305"/>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Therefore, they cannot operate well in environments  where the mapping is too large to store or takes too much  to learn</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5080" lvl="0" indent="-327660" algn="just" rtl="0">
              <a:lnSpc>
                <a:spcPct val="98571"/>
              </a:lnSpc>
              <a:spcBef>
                <a:spcPts val="1285"/>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Goal-based agents can succeed by considering future  actions and desirability of their outcomes</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5080" lvl="0" indent="-327660" algn="just" rtl="0">
              <a:lnSpc>
                <a:spcPct val="82200"/>
              </a:lnSpc>
              <a:spcBef>
                <a:spcPts val="1295"/>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Problem solving agent is a goal-based agent that decides  what to do by finding sequences of actions that lead to  desirable states</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Depth-first search</a:t>
            </a:r>
            <a:endParaRPr xmlns:a="http://schemas.openxmlformats.org/drawingml/2006/main"/>
          </a:p>
        </p:txBody>
      </p:sp>
      <p:sp>
        <p:nvSpPr>
          <p:cNvPr id="359" name="Google Shape;359;p35"/>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100"/>
              <a:buFont typeface="Noto Sans Symbols"/>
              <a:buChar char="■"/>
            </a:pPr>
            <a:r xmlns:a="http://schemas.openxmlformats.org/drawingml/2006/main">
              <a:rPr lang="en" sz="2800" b="0" i="0" u="none">
                <a:solidFill>
                  <a:schemeClr val="dk1"/>
                </a:solidFill>
                <a:latin typeface="Arial"/>
                <a:ea typeface="Arial"/>
                <a:cs typeface="Arial"/>
                <a:sym typeface="Arial"/>
              </a:rPr>
              <a:t>Expand deepest unexpanded node</a:t>
            </a:r>
            <a:endParaRPr xmlns:a="http://schemas.openxmlformats.org/drawingml/2006/main"/>
          </a:p>
        </p:txBody>
      </p:sp>
      <p:pic>
        <p:nvPicPr>
          <p:cNvPr id="360" name="Google Shape;360;p35" descr="dfs-progress11c"/>
          <p:cNvPicPr preferRelativeResize="0"/>
          <p:nvPr/>
        </p:nvPicPr>
        <p:blipFill rotWithShape="1">
          <a:blip r:embed="rId3">
            <a:alphaModFix/>
          </a:blip>
          <a:srcRect/>
          <a:stretch/>
        </p:blipFill>
        <p:spPr>
          <a:xfrm>
            <a:off x="457200" y="3505200"/>
            <a:ext cx="5181600" cy="3009900"/>
          </a:xfrm>
          <a:prstGeom prst="rect">
            <a:avLst/>
          </a:prstGeom>
          <a:noFill/>
          <a:ln>
            <a:noFill/>
          </a:ln>
        </p:spPr>
      </p:pic>
      <p:grpSp>
        <p:nvGrpSpPr>
          <p:cNvPr id="361" name="Google Shape;361;p35"/>
          <p:cNvGrpSpPr/>
          <p:nvPr/>
        </p:nvGrpSpPr>
        <p:grpSpPr>
          <a:xfrm>
            <a:off x="5638800" y="2743200"/>
            <a:ext cx="3124200" cy="1954212"/>
            <a:chOff x="3552" y="1728"/>
            <a:chExt cx="1968" cy="1231"/>
          </a:xfrm>
        </p:grpSpPr>
        <p:sp>
          <p:nvSpPr>
            <p:cNvPr id="362" name="Google Shape;362;p35"/>
            <p:cNvSpPr txBox="1"/>
            <p:nvPr/>
          </p:nvSpPr>
          <p:spPr>
            <a:xfrm>
              <a:off x="4896" y="1728"/>
              <a:ext cx="624" cy="101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L</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M</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G</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 name="Google Shape;363;p35"/>
            <p:cNvSpPr txBox="1"/>
            <p:nvPr/>
          </p:nvSpPr>
          <p:spPr>
            <a:xfrm>
              <a:off x="3984" y="2208"/>
              <a:ext cx="1104" cy="751"/>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pop F;</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push M;</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push L;</a:t>
              </a:r>
              <a:endParaRPr xmlns:a="http://schemas.openxmlformats.org/drawingml/2006/main" sz="1400" b="0" i="0" u="none" strike="noStrike" cap="none">
                <a:solidFill>
                  <a:srgbClr val="000000"/>
                </a:solidFill>
                <a:latin typeface="Arial"/>
                <a:ea typeface="Arial"/>
                <a:cs typeface="Arial"/>
                <a:sym typeface="Arial"/>
              </a:endParaRPr>
            </a:p>
          </p:txBody>
        </p:sp>
        <p:sp>
          <p:nvSpPr>
            <p:cNvPr id="364" name="Google Shape;364;p35"/>
            <p:cNvSpPr txBox="1"/>
            <p:nvPr/>
          </p:nvSpPr>
          <p:spPr>
            <a:xfrm>
              <a:off x="3552" y="1728"/>
              <a:ext cx="624" cy="75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F</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G</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5" name="Google Shape;365;p35"/>
            <p:cNvSpPr/>
            <p:nvPr/>
          </p:nvSpPr>
          <p:spPr>
            <a:xfrm>
              <a:off x="4272" y="1920"/>
              <a:ext cx="528" cy="24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685059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Depth-first search</a:t>
            </a:r>
            <a:endParaRPr xmlns:a="http://schemas.openxmlformats.org/drawingml/2006/main"/>
          </a:p>
        </p:txBody>
      </p:sp>
      <p:sp>
        <p:nvSpPr>
          <p:cNvPr id="371" name="Google Shape;371;p36"/>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100"/>
              <a:buFont typeface="Noto Sans Symbols"/>
              <a:buChar char="■"/>
            </a:pPr>
            <a:r xmlns:a="http://schemas.openxmlformats.org/drawingml/2006/main">
              <a:rPr lang="en" sz="2800" b="0" i="0" u="none">
                <a:solidFill>
                  <a:schemeClr val="dk1"/>
                </a:solidFill>
                <a:latin typeface="Arial"/>
                <a:ea typeface="Arial"/>
                <a:cs typeface="Arial"/>
                <a:sym typeface="Arial"/>
              </a:rPr>
              <a:t>Expand deepest unexpanded node</a:t>
            </a:r>
            <a:endParaRPr xmlns:a="http://schemas.openxmlformats.org/drawingml/2006/main"/>
          </a:p>
        </p:txBody>
      </p:sp>
      <p:pic>
        <p:nvPicPr>
          <p:cNvPr id="372" name="Google Shape;372;p36" descr="dfs-progress12c"/>
          <p:cNvPicPr preferRelativeResize="0"/>
          <p:nvPr/>
        </p:nvPicPr>
        <p:blipFill rotWithShape="1">
          <a:blip r:embed="rId3">
            <a:alphaModFix/>
          </a:blip>
          <a:srcRect/>
          <a:stretch/>
        </p:blipFill>
        <p:spPr>
          <a:xfrm>
            <a:off x="838200" y="3429000"/>
            <a:ext cx="5181600" cy="3027362"/>
          </a:xfrm>
          <a:prstGeom prst="rect">
            <a:avLst/>
          </a:prstGeom>
          <a:noFill/>
          <a:ln>
            <a:noFill/>
          </a:ln>
        </p:spPr>
      </p:pic>
      <p:grpSp>
        <p:nvGrpSpPr>
          <p:cNvPr id="373" name="Google Shape;373;p36"/>
          <p:cNvGrpSpPr/>
          <p:nvPr/>
        </p:nvGrpSpPr>
        <p:grpSpPr>
          <a:xfrm>
            <a:off x="5638800" y="2743200"/>
            <a:ext cx="3124200" cy="1614487"/>
            <a:chOff x="3552" y="1728"/>
            <a:chExt cx="1968" cy="1017"/>
          </a:xfrm>
        </p:grpSpPr>
        <p:sp>
          <p:nvSpPr>
            <p:cNvPr id="374" name="Google Shape;374;p36"/>
            <p:cNvSpPr txBox="1"/>
            <p:nvPr/>
          </p:nvSpPr>
          <p:spPr>
            <a:xfrm>
              <a:off x="4896" y="1728"/>
              <a:ext cx="624" cy="75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M</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G</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 name="Google Shape;375;p36"/>
            <p:cNvSpPr txBox="1"/>
            <p:nvPr/>
          </p:nvSpPr>
          <p:spPr>
            <a:xfrm>
              <a:off x="3984" y="2208"/>
              <a:ext cx="1104" cy="231"/>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pop L;</a:t>
              </a:r>
              <a:endParaRPr xmlns:a="http://schemas.openxmlformats.org/drawingml/2006/main" sz="1400" b="0" i="0" u="none" strike="noStrike" cap="none">
                <a:solidFill>
                  <a:srgbClr val="000000"/>
                </a:solidFill>
                <a:latin typeface="Arial"/>
                <a:ea typeface="Arial"/>
                <a:cs typeface="Arial"/>
                <a:sym typeface="Arial"/>
              </a:endParaRPr>
            </a:p>
          </p:txBody>
        </p:sp>
        <p:sp>
          <p:nvSpPr>
            <p:cNvPr id="376" name="Google Shape;376;p36"/>
            <p:cNvSpPr txBox="1"/>
            <p:nvPr/>
          </p:nvSpPr>
          <p:spPr>
            <a:xfrm>
              <a:off x="3552" y="1728"/>
              <a:ext cx="624" cy="101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ctr" rtl="0">
                <a:lnSpc>
                  <a:spcPct val="100000"/>
                </a:lnSpc>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L</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M</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0" marR="0" lvl="0" indent="0" algn="ctr" rtl="0">
                <a:lnSpc>
                  <a:spcPct val="100000"/>
                </a:lnSpc>
                <a:spcBef>
                  <a:spcPts val="90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G</a:t>
              </a:r>
              <a:endParaRPr xmlns:a="http://schemas.openxmlformats.org/drawingml/2006/main"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7" name="Google Shape;377;p36"/>
            <p:cNvSpPr/>
            <p:nvPr/>
          </p:nvSpPr>
          <p:spPr>
            <a:xfrm>
              <a:off x="4272" y="1920"/>
              <a:ext cx="528" cy="24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097866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000"/>
              <a:buFont typeface="Arial"/>
              <a:buNone/>
            </a:pPr>
            <a:r xmlns:a="http://schemas.openxmlformats.org/drawingml/2006/main">
              <a:rPr lang="en" sz="4000" b="0" i="0" u="none">
                <a:solidFill>
                  <a:schemeClr val="dk1"/>
                </a:solidFill>
                <a:latin typeface="Arial"/>
                <a:ea typeface="Arial"/>
                <a:cs typeface="Arial"/>
                <a:sym typeface="Arial"/>
              </a:rPr>
              <a:t>Properties of depth-first search</a:t>
            </a:r>
            <a:endParaRPr xmlns:a="http://schemas.openxmlformats.org/drawingml/2006/main"/>
          </a:p>
        </p:txBody>
      </p:sp>
      <p:sp>
        <p:nvSpPr>
          <p:cNvPr id="383" name="Google Shape;383;p37"/>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100"/>
              <a:buFont typeface="Noto Sans Symbols"/>
              <a:buChar char="■"/>
            </a:pPr>
            <a:r xmlns:a="http://schemas.openxmlformats.org/drawingml/2006/main">
              <a:rPr lang="en" sz="2800" b="0" i="0" u="sng">
                <a:solidFill>
                  <a:srgbClr val="CC0099"/>
                </a:solidFill>
                <a:latin typeface="Arial"/>
                <a:ea typeface="Arial"/>
                <a:cs typeface="Arial"/>
                <a:sym typeface="Arial"/>
              </a:rPr>
              <a:t>Complete?</a:t>
            </a:r>
            <a:r xmlns:a="http://schemas.openxmlformats.org/drawingml/2006/main">
              <a:rPr lang="en" sz="2800" b="0" i="0" u="none">
                <a:solidFill>
                  <a:schemeClr val="dk1"/>
                </a:solidFill>
                <a:latin typeface="Arial"/>
                <a:ea typeface="Arial"/>
                <a:cs typeface="Arial"/>
                <a:sym typeface="Arial"/>
              </a:rPr>
              <a:t> No: fails in infinite-depth spaces, spaces with loops</a:t>
            </a:r>
            <a:endParaRPr xmlns:a="http://schemas.openxmlformats.org/drawingml/2006/main"/>
          </a:p>
          <a:p>
            <a:pPr xmlns:a="http://schemas.openxmlformats.org/drawingml/2006/main" marL="742950" lvl="1" indent="-285750" algn="l" rtl="0">
              <a:lnSpc>
                <a:spcPct val="100000"/>
              </a:lnSpc>
              <a:spcBef>
                <a:spcPts val="480"/>
              </a:spcBef>
              <a:spcAft>
                <a:spcPts val="0"/>
              </a:spcAft>
              <a:buClr>
                <a:schemeClr val="accent2"/>
              </a:buClr>
              <a:buSzPts val="1920"/>
              <a:buFont typeface="Noto Sans Symbols"/>
              <a:buChar char="◻"/>
            </a:pPr>
            <a:r xmlns:a="http://schemas.openxmlformats.org/drawingml/2006/main">
              <a:rPr lang="en" sz="2400" b="0" i="0" u="none">
                <a:solidFill>
                  <a:schemeClr val="dk1"/>
                </a:solidFill>
                <a:latin typeface="Arial"/>
                <a:ea typeface="Arial"/>
                <a:cs typeface="Arial"/>
                <a:sym typeface="Arial"/>
              </a:rPr>
              <a:t>Modify to avoid repeated states along path🡪 complete in finite spaces</a:t>
            </a:r>
            <a:br xmlns:a="http://schemas.openxmlformats.org/drawingml/2006/main">
              <a:rPr lang="en-US" sz="2400" b="0" i="0" u="none">
                <a:solidFill>
                  <a:schemeClr val="dk1"/>
                </a:solidFill>
                <a:latin typeface="Arial"/>
                <a:ea typeface="Arial"/>
                <a:cs typeface="Arial"/>
                <a:sym typeface="Arial"/>
              </a:rPr>
            </a:br>
            <a:endParaRPr xmlns:a="http://schemas.openxmlformats.org/drawingml/2006/main"/>
          </a:p>
          <a:p>
            <a:pPr xmlns:a="http://schemas.openxmlformats.org/drawingml/2006/main" marL="342900" lvl="0" indent="-342900" algn="l" rtl="0">
              <a:lnSpc>
                <a:spcPct val="100000"/>
              </a:lnSpc>
              <a:spcBef>
                <a:spcPts val="560"/>
              </a:spcBef>
              <a:spcAft>
                <a:spcPts val="0"/>
              </a:spcAft>
              <a:buClr>
                <a:schemeClr val="lt2"/>
              </a:buClr>
              <a:buSzPts val="2100"/>
              <a:buFont typeface="Noto Sans Symbols"/>
              <a:buChar char="■"/>
            </a:pPr>
            <a:r xmlns:a="http://schemas.openxmlformats.org/drawingml/2006/main">
              <a:rPr lang="en" sz="2800" b="0" i="0" u="sng">
                <a:solidFill>
                  <a:srgbClr val="CC0099"/>
                </a:solidFill>
                <a:latin typeface="Arial"/>
                <a:ea typeface="Arial"/>
                <a:cs typeface="Arial"/>
                <a:sym typeface="Arial"/>
              </a:rPr>
              <a:t>Time?</a:t>
            </a:r>
            <a:r xmlns:a="http://schemas.openxmlformats.org/drawingml/2006/main">
              <a:rPr lang="en" sz="2800" b="0" i="0" u="none">
                <a:solidFill>
                  <a:schemeClr val="dk1"/>
                </a:solidFill>
                <a:latin typeface="Arial"/>
                <a:ea typeface="Arial"/>
                <a:cs typeface="Arial"/>
                <a:sym typeface="Arial"/>
              </a:rPr>
              <a:t> </a:t>
            </a:r>
            <a:r xmlns:a="http://schemas.openxmlformats.org/drawingml/2006/main">
              <a:rPr lang="en" sz="2800" b="0" i="1" u="none">
                <a:solidFill>
                  <a:schemeClr val="dk1"/>
                </a:solidFill>
                <a:latin typeface="Arial"/>
                <a:ea typeface="Arial"/>
                <a:cs typeface="Arial"/>
                <a:sym typeface="Arial"/>
              </a:rPr>
              <a:t>O(b</a:t>
            </a:r>
            <a:r xmlns:a="http://schemas.openxmlformats.org/drawingml/2006/main">
              <a:rPr lang="en" sz="2800" b="0" i="1" u="none" baseline="30000">
                <a:solidFill>
                  <a:schemeClr val="dk1"/>
                </a:solidFill>
                <a:latin typeface="Arial"/>
                <a:ea typeface="Arial"/>
                <a:cs typeface="Arial"/>
                <a:sym typeface="Arial"/>
              </a:rPr>
              <a:t>m</a:t>
            </a:r>
            <a:r xmlns:a="http://schemas.openxmlformats.org/drawingml/2006/main">
              <a:rPr lang="en" sz="2800" b="0" i="1" u="none">
                <a:solidFill>
                  <a:schemeClr val="dk1"/>
                </a:solidFill>
                <a:latin typeface="Arial"/>
                <a:ea typeface="Arial"/>
                <a:cs typeface="Arial"/>
                <a:sym typeface="Arial"/>
              </a:rPr>
              <a:t>)</a:t>
            </a:r>
            <a:r xmlns:a="http://schemas.openxmlformats.org/drawingml/2006/main">
              <a:rPr lang="en" sz="2800" b="0" i="0" u="none">
                <a:solidFill>
                  <a:schemeClr val="dk1"/>
                </a:solidFill>
                <a:latin typeface="Arial"/>
                <a:ea typeface="Arial"/>
                <a:cs typeface="Arial"/>
                <a:sym typeface="Arial"/>
              </a:rPr>
              <a:t>: terrible if </a:t>
            </a:r>
            <a:r xmlns:a="http://schemas.openxmlformats.org/drawingml/2006/main">
              <a:rPr lang="en" sz="2800" b="0" i="1" u="none">
                <a:solidFill>
                  <a:schemeClr val="dk1"/>
                </a:solidFill>
                <a:latin typeface="Arial"/>
                <a:ea typeface="Arial"/>
                <a:cs typeface="Arial"/>
                <a:sym typeface="Arial"/>
              </a:rPr>
              <a:t>m</a:t>
            </a:r>
            <a:r xmlns:a="http://schemas.openxmlformats.org/drawingml/2006/main">
              <a:rPr lang="en" sz="2800" b="0" i="0" u="none">
                <a:solidFill>
                  <a:schemeClr val="dk1"/>
                </a:solidFill>
                <a:latin typeface="Arial"/>
                <a:ea typeface="Arial"/>
                <a:cs typeface="Arial"/>
                <a:sym typeface="Arial"/>
              </a:rPr>
              <a:t> is much larger than </a:t>
            </a:r>
            <a:r xmlns:a="http://schemas.openxmlformats.org/drawingml/2006/main">
              <a:rPr lang="en" sz="2800" b="0" i="1" u="none">
                <a:solidFill>
                  <a:schemeClr val="dk1"/>
                </a:solidFill>
                <a:latin typeface="Arial"/>
                <a:ea typeface="Arial"/>
                <a:cs typeface="Arial"/>
                <a:sym typeface="Arial"/>
              </a:rPr>
              <a:t>d</a:t>
            </a:r>
            <a:endParaRPr xmlns:a="http://schemas.openxmlformats.org/drawingml/2006/main"/>
          </a:p>
          <a:p>
            <a:pPr xmlns:a="http://schemas.openxmlformats.org/drawingml/2006/main" marL="742950" lvl="1" indent="-285750" algn="l" rtl="0">
              <a:lnSpc>
                <a:spcPct val="100000"/>
              </a:lnSpc>
              <a:spcBef>
                <a:spcPts val="480"/>
              </a:spcBef>
              <a:spcAft>
                <a:spcPts val="0"/>
              </a:spcAft>
              <a:buClr>
                <a:schemeClr val="accent2"/>
              </a:buClr>
              <a:buSzPts val="1920"/>
              <a:buFont typeface="Noto Sans Symbols"/>
              <a:buChar char="◻"/>
            </a:pPr>
            <a:r xmlns:a="http://schemas.openxmlformats.org/drawingml/2006/main">
              <a:rPr lang="en" sz="2400" b="0" i="0" u="none">
                <a:solidFill>
                  <a:schemeClr val="dk1"/>
                </a:solidFill>
                <a:latin typeface="Arial"/>
                <a:ea typeface="Arial"/>
                <a:cs typeface="Arial"/>
                <a:sym typeface="Arial"/>
              </a:rPr>
              <a:t> but if solutions are dense, may be much faster than breadth-first</a:t>
            </a:r>
            <a:endParaRPr xmlns:a="http://schemas.openxmlformats.org/drawingml/2006/main"/>
          </a:p>
          <a:p>
            <a:pPr xmlns:a="http://schemas.openxmlformats.org/drawingml/2006/main" marL="342900" lvl="0" indent="-342900" algn="l" rtl="0">
              <a:lnSpc>
                <a:spcPct val="100000"/>
              </a:lnSpc>
              <a:spcBef>
                <a:spcPts val="560"/>
              </a:spcBef>
              <a:spcAft>
                <a:spcPts val="0"/>
              </a:spcAft>
              <a:buClr>
                <a:schemeClr val="lt2"/>
              </a:buClr>
              <a:buSzPts val="2100"/>
              <a:buFont typeface="Noto Sans Symbols"/>
              <a:buChar char="■"/>
            </a:pPr>
            <a:r xmlns:a="http://schemas.openxmlformats.org/drawingml/2006/main">
              <a:rPr lang="en" sz="2800" b="0" i="0" u="sng">
                <a:solidFill>
                  <a:srgbClr val="CC0099"/>
                </a:solidFill>
                <a:latin typeface="Arial"/>
                <a:ea typeface="Arial"/>
                <a:cs typeface="Arial"/>
                <a:sym typeface="Arial"/>
              </a:rPr>
              <a:t>Space?</a:t>
            </a:r>
            <a:r xmlns:a="http://schemas.openxmlformats.org/drawingml/2006/main">
              <a:rPr lang="en" sz="2800" b="0" i="0" u="none">
                <a:solidFill>
                  <a:schemeClr val="dk1"/>
                </a:solidFill>
                <a:latin typeface="Arial"/>
                <a:ea typeface="Arial"/>
                <a:cs typeface="Arial"/>
                <a:sym typeface="Arial"/>
              </a:rPr>
              <a:t> </a:t>
            </a:r>
            <a:r xmlns:a="http://schemas.openxmlformats.org/drawingml/2006/main">
              <a:rPr lang="en" sz="2800" b="0" i="1" u="none">
                <a:solidFill>
                  <a:schemeClr val="dk1"/>
                </a:solidFill>
                <a:latin typeface="Arial"/>
                <a:ea typeface="Arial"/>
                <a:cs typeface="Arial"/>
                <a:sym typeface="Arial"/>
              </a:rPr>
              <a:t>O(bm), </a:t>
            </a:r>
            <a:r xmlns:a="http://schemas.openxmlformats.org/drawingml/2006/main">
              <a:rPr lang="en" sz="2800" b="0" i="0" u="none">
                <a:solidFill>
                  <a:schemeClr val="dk1"/>
                </a:solidFill>
                <a:latin typeface="Arial"/>
                <a:ea typeface="Arial"/>
                <a:cs typeface="Arial"/>
                <a:sym typeface="Arial"/>
              </a:rPr>
              <a:t>i.e., linear space!</a:t>
            </a:r>
            <a:endParaRPr xmlns:a="http://schemas.openxmlformats.org/drawingml/2006/main"/>
          </a:p>
          <a:p>
            <a:pPr xmlns:a="http://schemas.openxmlformats.org/drawingml/2006/main" marL="342900" lvl="0" indent="-342900" algn="l" rtl="0">
              <a:lnSpc>
                <a:spcPct val="100000"/>
              </a:lnSpc>
              <a:spcBef>
                <a:spcPts val="560"/>
              </a:spcBef>
              <a:spcAft>
                <a:spcPts val="0"/>
              </a:spcAft>
              <a:buClr>
                <a:schemeClr val="lt2"/>
              </a:buClr>
              <a:buSzPts val="2100"/>
              <a:buFont typeface="Noto Sans Symbols"/>
              <a:buChar char="■"/>
            </a:pPr>
            <a:r xmlns:a="http://schemas.openxmlformats.org/drawingml/2006/main">
              <a:rPr lang="en" sz="2800" b="0" i="0" u="sng">
                <a:solidFill>
                  <a:srgbClr val="CC0099"/>
                </a:solidFill>
                <a:latin typeface="Arial"/>
                <a:ea typeface="Arial"/>
                <a:cs typeface="Arial"/>
                <a:sym typeface="Arial"/>
              </a:rPr>
              <a:t>Optimal?</a:t>
            </a:r>
            <a:r xmlns:a="http://schemas.openxmlformats.org/drawingml/2006/main">
              <a:rPr lang="en" sz="2800" b="0" i="0" u="none">
                <a:solidFill>
                  <a:schemeClr val="dk1"/>
                </a:solidFill>
                <a:latin typeface="Arial"/>
                <a:ea typeface="Arial"/>
                <a:cs typeface="Arial"/>
                <a:sym typeface="Arial"/>
              </a:rPr>
              <a:t> No</a:t>
            </a:r>
            <a:endParaRPr xmlns:a="http://schemas.openxmlformats.org/drawingml/2006/main"/>
          </a:p>
        </p:txBody>
      </p:sp>
    </p:spTree>
    <p:extLst>
      <p:ext uri="{BB962C8B-B14F-4D97-AF65-F5344CB8AC3E}">
        <p14:creationId xmlns:p14="http://schemas.microsoft.com/office/powerpoint/2010/main" val="4147611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0"/>
          <p:cNvSpPr txBox="1"/>
          <p:nvPr/>
        </p:nvSpPr>
        <p:spPr>
          <a:xfrm>
            <a:off x="8888412" y="30162"/>
            <a:ext cx="177800" cy="207962"/>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chemeClr val="dk1"/>
              </a:buClr>
              <a:buSzPts val="1200"/>
              <a:buFont typeface="Times New Roman"/>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44</a:t>
            </a:r>
            <a:endParaRPr xmlns:a="http://schemas.openxmlformats.org/drawingml/2006/main" sz="1400" b="0" i="0" u="none" strike="noStrike" cap="none">
              <a:solidFill>
                <a:srgbClr val="000000"/>
              </a:solidFill>
              <a:latin typeface="Arial"/>
              <a:ea typeface="Arial"/>
              <a:cs typeface="Arial"/>
              <a:sym typeface="Arial"/>
            </a:endParaRPr>
          </a:p>
        </p:txBody>
      </p:sp>
      <p:sp>
        <p:nvSpPr>
          <p:cNvPr id="428" name="Google Shape;428;p40"/>
          <p:cNvSpPr txBox="1">
            <a:spLocks noGrp="1"/>
          </p:cNvSpPr>
          <p:nvPr>
            <p:ph type="title"/>
          </p:nvPr>
        </p:nvSpPr>
        <p:spPr>
          <a:xfrm>
            <a:off x="1066800" y="762000"/>
            <a:ext cx="5410200" cy="514350"/>
          </a:xfrm>
          <a:prstGeom prst="rect">
            <a:avLst/>
          </a:prstGeom>
          <a:noFill/>
          <a:ln>
            <a:noFill/>
          </a:ln>
        </p:spPr>
        <p:txBody>
          <a:bodyPr spcFirstLastPara="1" wrap="square" lIns="0" tIns="12700" rIns="0" bIns="0" anchor="ctr" anchorCtr="0">
            <a:spAutoFit/>
          </a:bodyPr>
          <a:lstStyle/>
          <a:p>
            <a:pPr xmlns:a="http://schemas.openxmlformats.org/drawingml/2006/main" marL="12700" lvl="0" indent="0" algn="l" rtl="0">
              <a:lnSpc>
                <a:spcPct val="100000"/>
              </a:lnSpc>
              <a:spcBef>
                <a:spcPts val="0"/>
              </a:spcBef>
              <a:spcAft>
                <a:spcPts val="0"/>
              </a:spcAft>
              <a:buClr>
                <a:srgbClr val="660033"/>
              </a:buClr>
              <a:buSzPts val="3200"/>
              <a:buFont typeface="Arial"/>
              <a:buNone/>
            </a:pPr>
            <a:r xmlns:a="http://schemas.openxmlformats.org/drawingml/2006/main">
              <a:rPr lang="en" sz="3200" b="0" i="0" u="none">
                <a:solidFill>
                  <a:srgbClr val="660033"/>
                </a:solidFill>
                <a:latin typeface="Arial"/>
                <a:ea typeface="Arial"/>
                <a:cs typeface="Arial"/>
                <a:sym typeface="Arial"/>
              </a:rPr>
              <a:t>8-puzzle problem</a:t>
            </a:r>
            <a:endParaRPr xmlns:a="http://schemas.openxmlformats.org/drawingml/2006/main"/>
          </a:p>
        </p:txBody>
      </p:sp>
      <p:pic>
        <p:nvPicPr>
          <p:cNvPr id="429" name="Google Shape;429;p40"/>
          <p:cNvPicPr preferRelativeResize="0"/>
          <p:nvPr/>
        </p:nvPicPr>
        <p:blipFill rotWithShape="1">
          <a:blip r:embed="rId3">
            <a:alphaModFix/>
          </a:blip>
          <a:srcRect/>
          <a:stretch/>
        </p:blipFill>
        <p:spPr>
          <a:xfrm>
            <a:off x="1219200" y="1676400"/>
            <a:ext cx="1651000" cy="2008187"/>
          </a:xfrm>
          <a:prstGeom prst="rect">
            <a:avLst/>
          </a:prstGeom>
          <a:noFill/>
          <a:ln>
            <a:noFill/>
          </a:ln>
        </p:spPr>
      </p:pic>
      <p:pic>
        <p:nvPicPr>
          <p:cNvPr id="430" name="Google Shape;430;p40"/>
          <p:cNvPicPr preferRelativeResize="0"/>
          <p:nvPr/>
        </p:nvPicPr>
        <p:blipFill rotWithShape="1">
          <a:blip r:embed="rId4">
            <a:alphaModFix/>
          </a:blip>
          <a:srcRect/>
          <a:stretch/>
        </p:blipFill>
        <p:spPr>
          <a:xfrm>
            <a:off x="5486400" y="1595437"/>
            <a:ext cx="1600200" cy="1990725"/>
          </a:xfrm>
          <a:prstGeom prst="rect">
            <a:avLst/>
          </a:prstGeom>
          <a:noFill/>
          <a:ln>
            <a:noFill/>
          </a:ln>
        </p:spPr>
      </p:pic>
      <p:cxnSp>
        <p:nvCxnSpPr>
          <p:cNvPr id="431" name="Google Shape;431;p40"/>
          <p:cNvCxnSpPr/>
          <p:nvPr/>
        </p:nvCxnSpPr>
        <p:spPr>
          <a:xfrm>
            <a:off x="3124200" y="2447925"/>
            <a:ext cx="1905000" cy="0"/>
          </a:xfrm>
          <a:prstGeom prst="straightConnector1">
            <a:avLst/>
          </a:prstGeom>
          <a:solidFill>
            <a:schemeClr val="accent1"/>
          </a:solidFill>
          <a:ln w="9525" cap="flat" cmpd="sng">
            <a:solidFill>
              <a:schemeClr val="dk1"/>
            </a:solidFill>
            <a:prstDash val="solid"/>
            <a:miter lim="800000"/>
            <a:headEnd type="none" w="sm" len="sm"/>
            <a:tailEnd type="triangle" w="med" len="med"/>
          </a:ln>
        </p:spPr>
      </p:cxnSp>
    </p:spTree>
    <p:extLst>
      <p:ext uri="{BB962C8B-B14F-4D97-AF65-F5344CB8AC3E}">
        <p14:creationId xmlns:p14="http://schemas.microsoft.com/office/powerpoint/2010/main" val="4057731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1"/>
          <p:cNvSpPr txBox="1"/>
          <p:nvPr/>
        </p:nvSpPr>
        <p:spPr>
          <a:xfrm>
            <a:off x="8888412" y="30162"/>
            <a:ext cx="177800" cy="207962"/>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chemeClr val="dk1"/>
              </a:buClr>
              <a:buSzPts val="1200"/>
              <a:buFont typeface="Times New Roman"/>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45</a:t>
            </a:r>
            <a:endParaRPr xmlns:a="http://schemas.openxmlformats.org/drawingml/2006/main" sz="1400" b="0" i="0" u="none" strike="noStrike" cap="none">
              <a:solidFill>
                <a:srgbClr val="000000"/>
              </a:solidFill>
              <a:latin typeface="Arial"/>
              <a:ea typeface="Arial"/>
              <a:cs typeface="Arial"/>
              <a:sym typeface="Arial"/>
            </a:endParaRPr>
          </a:p>
        </p:txBody>
      </p:sp>
      <p:sp>
        <p:nvSpPr>
          <p:cNvPr id="437" name="Google Shape;437;p41"/>
          <p:cNvSpPr txBox="1">
            <a:spLocks noGrp="1"/>
          </p:cNvSpPr>
          <p:nvPr>
            <p:ph type="title"/>
          </p:nvPr>
        </p:nvSpPr>
        <p:spPr>
          <a:xfrm>
            <a:off x="168275" y="431800"/>
            <a:ext cx="8975725" cy="690562"/>
          </a:xfrm>
          <a:prstGeom prst="rect">
            <a:avLst/>
          </a:prstGeom>
          <a:noFill/>
          <a:ln>
            <a:noFill/>
          </a:ln>
        </p:spPr>
        <p:txBody>
          <a:bodyPr spcFirstLastPara="1" wrap="square" lIns="0" tIns="12700" rIns="0" bIns="0" anchor="ctr" anchorCtr="0">
            <a:spAutoFit/>
          </a:bodyPr>
          <a:lstStyle/>
          <a:p>
            <a:pPr xmlns:a="http://schemas.openxmlformats.org/drawingml/2006/main" marL="1270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Breadth-first search of the 8-puzzle</a:t>
            </a:r>
            <a:endParaRPr xmlns:a="http://schemas.openxmlformats.org/drawingml/2006/main"/>
          </a:p>
        </p:txBody>
      </p:sp>
      <p:pic>
        <p:nvPicPr>
          <p:cNvPr id="438" name="Google Shape;438;p41"/>
          <p:cNvPicPr preferRelativeResize="0"/>
          <p:nvPr/>
        </p:nvPicPr>
        <p:blipFill rotWithShape="1">
          <a:blip r:embed="rId3">
            <a:alphaModFix/>
          </a:blip>
          <a:srcRect/>
          <a:stretch/>
        </p:blipFill>
        <p:spPr>
          <a:xfrm>
            <a:off x="446087" y="1228725"/>
            <a:ext cx="8361362" cy="5095875"/>
          </a:xfrm>
          <a:prstGeom prst="rect">
            <a:avLst/>
          </a:prstGeom>
          <a:noFill/>
          <a:ln>
            <a:noFill/>
          </a:ln>
        </p:spPr>
      </p:pic>
    </p:spTree>
    <p:extLst>
      <p:ext uri="{BB962C8B-B14F-4D97-AF65-F5344CB8AC3E}">
        <p14:creationId xmlns:p14="http://schemas.microsoft.com/office/powerpoint/2010/main" val="3768096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Depth-first search of the 8-puzzle</a:t>
            </a:r>
            <a:endParaRPr xmlns:a="http://schemas.openxmlformats.org/drawingml/2006/main"/>
          </a:p>
        </p:txBody>
      </p:sp>
      <p:pic>
        <p:nvPicPr>
          <p:cNvPr id="444" name="Google Shape;444;p42"/>
          <p:cNvPicPr preferRelativeResize="0">
            <a:picLocks noGrp="1"/>
          </p:cNvPicPr>
          <p:nvPr>
            <p:ph type="body" idx="1"/>
          </p:nvPr>
        </p:nvPicPr>
        <p:blipFill rotWithShape="1">
          <a:blip r:embed="rId3">
            <a:alphaModFix/>
          </a:blip>
          <a:srcRect/>
          <a:stretch/>
        </p:blipFill>
        <p:spPr>
          <a:xfrm>
            <a:off x="1981200" y="1981200"/>
            <a:ext cx="5029200" cy="4595812"/>
          </a:xfrm>
          <a:prstGeom prst="rect">
            <a:avLst/>
          </a:prstGeom>
          <a:noFill/>
          <a:ln>
            <a:noFill/>
          </a:ln>
        </p:spPr>
      </p:pic>
    </p:spTree>
    <p:extLst>
      <p:ext uri="{BB962C8B-B14F-4D97-AF65-F5344CB8AC3E}">
        <p14:creationId xmlns:p14="http://schemas.microsoft.com/office/powerpoint/2010/main" val="1495456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Depth-limited search</a:t>
            </a:r>
            <a:endParaRPr xmlns:a="http://schemas.openxmlformats.org/drawingml/2006/main"/>
          </a:p>
        </p:txBody>
      </p:sp>
      <p:sp>
        <p:nvSpPr>
          <p:cNvPr id="450" name="Google Shape;450;p4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SzPts val="1800"/>
              <a:buNone/>
            </a:pPr>
            <a:r xmlns:a="http://schemas.openxmlformats.org/drawingml/2006/main">
              <a:rPr lang="en" sz="2400" b="0" i="0" u="none">
                <a:solidFill>
                  <a:schemeClr val="dk1"/>
                </a:solidFill>
                <a:latin typeface="Arial"/>
                <a:ea typeface="Arial"/>
                <a:cs typeface="Arial"/>
                <a:sym typeface="Arial"/>
              </a:rPr>
              <a:t>= depth-first search with depth limit </a:t>
            </a:r>
            <a:r xmlns:a="http://schemas.openxmlformats.org/drawingml/2006/main">
              <a:rPr lang="en" sz="2400" b="0" i="1" u="none">
                <a:solidFill>
                  <a:schemeClr val="dk1"/>
                </a:solidFill>
                <a:latin typeface="Arial"/>
                <a:ea typeface="Arial"/>
                <a:cs typeface="Arial"/>
                <a:sym typeface="Arial"/>
              </a:rPr>
              <a:t>l</a:t>
            </a:r>
            <a:r xmlns:a="http://schemas.openxmlformats.org/drawingml/2006/main">
              <a:rPr lang="en" sz="2400" b="0" i="0" u="none">
                <a:solidFill>
                  <a:schemeClr val="dk1"/>
                </a:solidFill>
                <a:latin typeface="Arial"/>
                <a:ea typeface="Arial"/>
                <a:cs typeface="Arial"/>
                <a:sym typeface="Arial"/>
              </a:rPr>
              <a:t>,</a:t>
            </a:r>
            <a:endParaRPr xmlns:a="http://schemas.openxmlformats.org/drawingml/2006/main"/>
          </a:p>
          <a:p>
            <a:pPr xmlns:a="http://schemas.openxmlformats.org/drawingml/2006/main" marL="342900" lvl="0" indent="-342900" algn="l" rtl="0">
              <a:lnSpc>
                <a:spcPct val="100000"/>
              </a:lnSpc>
              <a:spcBef>
                <a:spcPts val="480"/>
              </a:spcBef>
              <a:spcAft>
                <a:spcPts val="0"/>
              </a:spcAft>
              <a:buSzPts val="1800"/>
              <a:buNone/>
            </a:pPr>
            <a:r xmlns:a="http://schemas.openxmlformats.org/drawingml/2006/main">
              <a:rPr lang="en" sz="2400" b="0" i="0" u="none">
                <a:solidFill>
                  <a:schemeClr val="dk1"/>
                </a:solidFill>
                <a:latin typeface="Arial"/>
                <a:ea typeface="Arial"/>
                <a:cs typeface="Arial"/>
                <a:sym typeface="Arial"/>
              </a:rPr>
              <a:t>i.e., nodes at depth </a:t>
            </a:r>
            <a:r xmlns:a="http://schemas.openxmlformats.org/drawingml/2006/main">
              <a:rPr lang="en" sz="2400" b="0" i="1" u="none">
                <a:solidFill>
                  <a:schemeClr val="dk1"/>
                </a:solidFill>
                <a:latin typeface="Arial"/>
                <a:ea typeface="Arial"/>
                <a:cs typeface="Arial"/>
                <a:sym typeface="Arial"/>
              </a:rPr>
              <a:t>l</a:t>
            </a:r>
            <a:r xmlns:a="http://schemas.openxmlformats.org/drawingml/2006/main">
              <a:rPr lang="en" sz="2400" b="0" i="0" u="none">
                <a:solidFill>
                  <a:schemeClr val="dk1"/>
                </a:solidFill>
                <a:latin typeface="Arial"/>
                <a:ea typeface="Arial"/>
                <a:cs typeface="Arial"/>
                <a:sym typeface="Arial"/>
              </a:rPr>
              <a:t> have no successors</a:t>
            </a:r>
            <a:endParaRPr xmlns:a="http://schemas.openxmlformats.org/drawingml/2006/main"/>
          </a:p>
          <a:p>
            <a:pPr marL="2057400" lvl="4" indent="-127000" algn="l" rtl="0">
              <a:lnSpc>
                <a:spcPct val="100000"/>
              </a:lnSpc>
              <a:spcBef>
                <a:spcPts val="320"/>
              </a:spcBef>
              <a:spcAft>
                <a:spcPts val="0"/>
              </a:spcAft>
              <a:buClr>
                <a:schemeClr val="lt2"/>
              </a:buClr>
              <a:buSzPts val="1600"/>
              <a:buFont typeface="Noto Sans Symbols"/>
              <a:buNone/>
            </a:pPr>
            <a:endParaRPr sz="1600" b="0" i="0" u="none">
              <a:solidFill>
                <a:schemeClr val="accent2"/>
              </a:solidFill>
              <a:latin typeface="Arial"/>
              <a:ea typeface="Arial"/>
              <a:cs typeface="Arial"/>
              <a:sym typeface="Arial"/>
            </a:endParaRPr>
          </a:p>
          <a:p>
            <a:pPr xmlns:a="http://schemas.openxmlformats.org/drawingml/2006/main" marL="342900" lvl="0" indent="-342900" algn="l" rtl="0">
              <a:lnSpc>
                <a:spcPct val="100000"/>
              </a:lnSpc>
              <a:spcBef>
                <a:spcPts val="480"/>
              </a:spcBef>
              <a:spcAft>
                <a:spcPts val="0"/>
              </a:spcAft>
              <a:buClr>
                <a:schemeClr val="lt2"/>
              </a:buClr>
              <a:buSzPts val="1800"/>
              <a:buFont typeface="Noto Sans Symbols"/>
              <a:buChar char="■"/>
            </a:pPr>
            <a:r xmlns:a="http://schemas.openxmlformats.org/drawingml/2006/main">
              <a:rPr lang="en" sz="2400" b="0" i="0" u="none">
                <a:solidFill>
                  <a:schemeClr val="accent2"/>
                </a:solidFill>
                <a:latin typeface="Arial"/>
                <a:ea typeface="Arial"/>
                <a:cs typeface="Arial"/>
                <a:sym typeface="Arial"/>
              </a:rPr>
              <a:t>Recursive implementation</a:t>
            </a:r>
            <a:r xmlns:a="http://schemas.openxmlformats.org/drawingml/2006/main">
              <a:rPr lang="en" sz="2400" b="0" i="0" u="none">
                <a:solidFill>
                  <a:schemeClr val="dk1"/>
                </a:solidFill>
                <a:latin typeface="Arial"/>
                <a:ea typeface="Arial"/>
                <a:cs typeface="Arial"/>
                <a:sym typeface="Arial"/>
              </a:rPr>
              <a:t>:</a:t>
            </a:r>
            <a:endParaRPr xmlns:a="http://schemas.openxmlformats.org/drawingml/2006/main"/>
          </a:p>
        </p:txBody>
      </p:sp>
      <p:pic>
        <p:nvPicPr>
          <p:cNvPr id="451" name="Google Shape;451;p43"/>
          <p:cNvPicPr preferRelativeResize="0"/>
          <p:nvPr/>
        </p:nvPicPr>
        <p:blipFill rotWithShape="1">
          <a:blip r:embed="rId3">
            <a:alphaModFix/>
          </a:blip>
          <a:srcRect l="58203" t="36457" r="7420" b="20832"/>
          <a:stretch/>
        </p:blipFill>
        <p:spPr>
          <a:xfrm>
            <a:off x="914400" y="3124200"/>
            <a:ext cx="6705600" cy="3124200"/>
          </a:xfrm>
          <a:prstGeom prst="rect">
            <a:avLst/>
          </a:prstGeom>
          <a:noFill/>
          <a:ln>
            <a:noFill/>
          </a:ln>
        </p:spPr>
      </p:pic>
    </p:spTree>
    <p:extLst>
      <p:ext uri="{BB962C8B-B14F-4D97-AF65-F5344CB8AC3E}">
        <p14:creationId xmlns:p14="http://schemas.microsoft.com/office/powerpoint/2010/main" val="3129933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4"/>
          <p:cNvSpPr txBox="1"/>
          <p:nvPr/>
        </p:nvSpPr>
        <p:spPr>
          <a:xfrm>
            <a:off x="2514600" y="1035050"/>
            <a:ext cx="6618287" cy="55943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7" name="Google Shape;457;p44"/>
          <p:cNvSpPr txBox="1">
            <a:spLocks noGrp="1"/>
          </p:cNvSpPr>
          <p:nvPr>
            <p:ph type="title"/>
          </p:nvPr>
        </p:nvSpPr>
        <p:spPr>
          <a:xfrm>
            <a:off x="457200" y="998537"/>
            <a:ext cx="8229600" cy="288925"/>
          </a:xfrm>
          <a:prstGeom prst="rect">
            <a:avLst/>
          </a:prstGeom>
          <a:noFill/>
          <a:ln>
            <a:noFill/>
          </a:ln>
        </p:spPr>
        <p:txBody>
          <a:bodyPr spcFirstLastPara="1" wrap="square" lIns="0" tIns="12700" rIns="0" bIns="0" anchor="ctr" anchorCtr="0">
            <a:spAutoFit/>
          </a:bodyPr>
          <a:lstStyle/>
          <a:p>
            <a:pPr xmlns:a="http://schemas.openxmlformats.org/drawingml/2006/main" marL="38100" lvl="0" indent="0" algn="l" rtl="0">
              <a:lnSpc>
                <a:spcPct val="100000"/>
              </a:lnSpc>
              <a:spcBef>
                <a:spcPts val="0"/>
              </a:spcBef>
              <a:spcAft>
                <a:spcPts val="0"/>
              </a:spcAft>
              <a:buClr>
                <a:schemeClr val="dk1"/>
              </a:buClr>
              <a:buSzPts val="1800"/>
              <a:buFont typeface="Arial"/>
              <a:buNone/>
            </a:pPr>
            <a:r xmlns:a="http://schemas.openxmlformats.org/drawingml/2006/main">
              <a:rPr lang="en" sz="1800" b="0" i="0" u="none">
                <a:solidFill>
                  <a:schemeClr val="dk1"/>
                </a:solidFill>
                <a:latin typeface="Arial"/>
                <a:ea typeface="Arial"/>
                <a:cs typeface="Arial"/>
                <a:sym typeface="Arial"/>
              </a:rPr>
              <a:t>Depth-first search of the 8-puzzle with a depth</a:t>
            </a:r>
            <a:endParaRPr xmlns:a="http://schemas.openxmlformats.org/drawingml/2006/main"/>
          </a:p>
        </p:txBody>
      </p:sp>
      <p:sp>
        <p:nvSpPr>
          <p:cNvPr id="458" name="Google Shape;458;p44"/>
          <p:cNvSpPr txBox="1"/>
          <p:nvPr/>
        </p:nvSpPr>
        <p:spPr>
          <a:xfrm>
            <a:off x="-12700" y="230187"/>
            <a:ext cx="3413125" cy="514350"/>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660033"/>
              </a:buClr>
              <a:buSzPts val="3200"/>
              <a:buFont typeface="Times New Roman"/>
              <a:buNone/>
            </a:pPr>
            <a:r xmlns:a="http://schemas.openxmlformats.org/drawingml/2006/main">
              <a:rPr lang="en" sz="3200" b="0" i="0" u="none" strike="noStrike" cap="none">
                <a:solidFill>
                  <a:srgbClr val="660033"/>
                </a:solidFill>
                <a:latin typeface="Times New Roman"/>
                <a:ea typeface="Times New Roman"/>
                <a:cs typeface="Times New Roman"/>
                <a:sym typeface="Times New Roman"/>
              </a:rPr>
              <a:t>Depth limited search</a:t>
            </a:r>
            <a:endParaRPr xmlns:a="http://schemas.openxmlformats.org/drawingml/2006/main" sz="1400" b="0" i="0" u="none" strike="noStrike" cap="none">
              <a:solidFill>
                <a:srgbClr val="000000"/>
              </a:solidFill>
              <a:latin typeface="Arial"/>
              <a:ea typeface="Arial"/>
              <a:cs typeface="Arial"/>
              <a:sym typeface="Arial"/>
            </a:endParaRPr>
          </a:p>
        </p:txBody>
      </p:sp>
      <p:sp>
        <p:nvSpPr>
          <p:cNvPr id="459" name="Google Shape;459;p44"/>
          <p:cNvSpPr txBox="1"/>
          <p:nvPr/>
        </p:nvSpPr>
        <p:spPr>
          <a:xfrm>
            <a:off x="4254500" y="200025"/>
            <a:ext cx="1189037" cy="331787"/>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chemeClr val="dk1"/>
              </a:buClr>
              <a:buSzPts val="2000"/>
              <a:buFont typeface="Times New Roman"/>
              <a:buNone/>
            </a:pPr>
            <a:r xmlns:a="http://schemas.openxmlformats.org/drawingml/2006/main">
              <a:rPr lang="en" sz="2000" b="0" i="0" u="none" strike="noStrike" cap="none">
                <a:solidFill>
                  <a:schemeClr val="dk1"/>
                </a:solidFill>
                <a:latin typeface="Times New Roman"/>
                <a:ea typeface="Times New Roman"/>
                <a:cs typeface="Times New Roman"/>
                <a:sym typeface="Times New Roman"/>
              </a:rPr>
              <a:t>bound of 5.</a:t>
            </a:r>
            <a:endParaRPr xmlns:a="http://schemas.openxmlformats.org/drawingml/2006/mai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781466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Iterative deepening search</a:t>
            </a:r>
            <a:endParaRPr xmlns:a="http://schemas.openxmlformats.org/drawingml/2006/main"/>
          </a:p>
        </p:txBody>
      </p:sp>
      <p:pic>
        <p:nvPicPr>
          <p:cNvPr id="465" name="Google Shape;465;p45"/>
          <p:cNvPicPr preferRelativeResize="0"/>
          <p:nvPr/>
        </p:nvPicPr>
        <p:blipFill rotWithShape="1">
          <a:blip r:embed="rId3">
            <a:alphaModFix/>
          </a:blip>
          <a:srcRect l="14843" t="18750" r="3123" b="51042"/>
          <a:stretch/>
        </p:blipFill>
        <p:spPr>
          <a:xfrm>
            <a:off x="762000" y="1600200"/>
            <a:ext cx="8001000" cy="2209800"/>
          </a:xfrm>
          <a:prstGeom prst="rect">
            <a:avLst/>
          </a:prstGeom>
          <a:noFill/>
          <a:ln>
            <a:noFill/>
          </a:ln>
        </p:spPr>
      </p:pic>
    </p:spTree>
    <p:extLst>
      <p:ext uri="{BB962C8B-B14F-4D97-AF65-F5344CB8AC3E}">
        <p14:creationId xmlns:p14="http://schemas.microsoft.com/office/powerpoint/2010/main" val="3127778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000"/>
              <a:buFont typeface="Arial"/>
              <a:buNone/>
            </a:pPr>
            <a:r xmlns:a="http://schemas.openxmlformats.org/drawingml/2006/main">
              <a:rPr lang="en" sz="4000" b="0" i="0" u="none">
                <a:solidFill>
                  <a:schemeClr val="dk1"/>
                </a:solidFill>
                <a:latin typeface="Arial"/>
                <a:ea typeface="Arial"/>
                <a:cs typeface="Arial"/>
                <a:sym typeface="Arial"/>
              </a:rPr>
              <a:t>Iterative deepening search </a:t>
            </a:r>
            <a:r xmlns:a="http://schemas.openxmlformats.org/drawingml/2006/main">
              <a:rPr lang="en" sz="4000" b="0" i="1" u="none">
                <a:solidFill>
                  <a:schemeClr val="dk1"/>
                </a:solidFill>
                <a:latin typeface="Arial"/>
                <a:ea typeface="Arial"/>
                <a:cs typeface="Arial"/>
                <a:sym typeface="Arial"/>
              </a:rPr>
              <a:t>l </a:t>
            </a:r>
            <a:r xmlns:a="http://schemas.openxmlformats.org/drawingml/2006/main">
              <a:rPr lang="en" sz="4000" b="0" i="0" u="none">
                <a:solidFill>
                  <a:schemeClr val="dk1"/>
                </a:solidFill>
                <a:latin typeface="Arial"/>
                <a:ea typeface="Arial"/>
                <a:cs typeface="Arial"/>
                <a:sym typeface="Arial"/>
              </a:rPr>
              <a:t>=0</a:t>
            </a:r>
            <a:endParaRPr xmlns:a="http://schemas.openxmlformats.org/drawingml/2006/main"/>
          </a:p>
        </p:txBody>
      </p:sp>
      <p:pic>
        <p:nvPicPr>
          <p:cNvPr id="471" name="Google Shape;471;p46" descr="ids-progress1c"/>
          <p:cNvPicPr preferRelativeResize="0"/>
          <p:nvPr/>
        </p:nvPicPr>
        <p:blipFill rotWithShape="1">
          <a:blip r:embed="rId3">
            <a:alphaModFix/>
          </a:blip>
          <a:srcRect/>
          <a:stretch/>
        </p:blipFill>
        <p:spPr>
          <a:xfrm>
            <a:off x="762000" y="1657350"/>
            <a:ext cx="7620000" cy="3543300"/>
          </a:xfrm>
          <a:prstGeom prst="rect">
            <a:avLst/>
          </a:prstGeom>
          <a:noFill/>
          <a:ln>
            <a:noFill/>
          </a:ln>
        </p:spPr>
      </p:pic>
    </p:spTree>
    <p:extLst>
      <p:ext uri="{BB962C8B-B14F-4D97-AF65-F5344CB8AC3E}">
        <p14:creationId xmlns:p14="http://schemas.microsoft.com/office/powerpoint/2010/main" val="23454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000000"/>
              </a:buClr>
              <a:buSzPts val="1200"/>
              <a:buFont typeface="Arial"/>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5</a:t>
            </a:r>
            <a:endParaRPr xmlns:a="http://schemas.openxmlformats.org/drawingml/2006/main" sz="1200" b="0" i="0" u="none" strike="noStrike" cap="none">
              <a:solidFill>
                <a:schemeClr val="dk1"/>
              </a:solidFill>
              <a:latin typeface="Times New Roman"/>
              <a:ea typeface="Times New Roman"/>
              <a:cs typeface="Times New Roman"/>
              <a:sym typeface="Times New Roman"/>
            </a:endParaRPr>
          </a:p>
        </p:txBody>
      </p:sp>
      <p:sp>
        <p:nvSpPr>
          <p:cNvPr id="79" name="Google Shape;79;p11"/>
          <p:cNvSpPr txBox="1">
            <a:spLocks noGrp="1"/>
          </p:cNvSpPr>
          <p:nvPr>
            <p:ph type="title"/>
          </p:nvPr>
        </p:nvSpPr>
        <p:spPr>
          <a:xfrm>
            <a:off x="2428529" y="246162"/>
            <a:ext cx="3843654" cy="513715"/>
          </a:xfrm>
          <a:prstGeom prst="rect">
            <a:avLst/>
          </a:prstGeom>
          <a:noFill/>
          <a:ln>
            <a:noFill/>
          </a:ln>
        </p:spPr>
        <p:txBody>
          <a:bodyPr spcFirstLastPara="1" wrap="square" lIns="0" tIns="12700" rIns="0" bIns="0" anchor="t" anchorCtr="0">
            <a:spAutoFit/>
          </a:bodyPr>
          <a:lstStyle/>
          <a:p>
            <a:pPr xmlns:a="http://schemas.openxmlformats.org/drawingml/2006/main" marL="12700" lvl="0" indent="0" algn="l" rtl="0">
              <a:lnSpc>
                <a:spcPct val="100000"/>
              </a:lnSpc>
              <a:spcBef>
                <a:spcPts val="0"/>
              </a:spcBef>
              <a:spcAft>
                <a:spcPts val="0"/>
              </a:spcAft>
              <a:buSzPts val="1400"/>
              <a:buNone/>
            </a:pPr>
            <a:r xmlns:a="http://schemas.openxmlformats.org/drawingml/2006/main">
              <a:rPr lang="en" sz="3200" dirty="0">
                <a:solidFill>
                  <a:srgbClr val="660033"/>
                </a:solidFill>
              </a:rPr>
              <a:t>Problem solving agents</a:t>
            </a:r>
            <a:endParaRPr xmlns:a="http://schemas.openxmlformats.org/drawingml/2006/main" sz="3200" dirty="0"/>
          </a:p>
        </p:txBody>
      </p:sp>
      <p:sp>
        <p:nvSpPr>
          <p:cNvPr id="80" name="Google Shape;80;p11"/>
          <p:cNvSpPr txBox="1"/>
          <p:nvPr/>
        </p:nvSpPr>
        <p:spPr>
          <a:xfrm>
            <a:off x="112268" y="1204975"/>
            <a:ext cx="8834755" cy="3519170"/>
          </a:xfrm>
          <a:prstGeom prst="rect">
            <a:avLst/>
          </a:prstGeom>
          <a:noFill/>
          <a:ln>
            <a:noFill/>
          </a:ln>
        </p:spPr>
        <p:txBody>
          <a:bodyPr spcFirstLastPara="1" wrap="square" lIns="0" tIns="88900" rIns="0" bIns="0" anchor="t" anchorCtr="0">
            <a:spAutoFit/>
          </a:bodyPr>
          <a:lstStyle/>
          <a:p>
            <a:pPr xmlns:a="http://schemas.openxmlformats.org/drawingml/2006/main" marL="340360" marR="5080" lvl="0" indent="-327660" algn="l" rtl="0">
              <a:lnSpc>
                <a:spcPct val="82000"/>
              </a:lnSpc>
              <a:spcBef>
                <a:spcPts val="0"/>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An agent with several immediate options of unknown value  can decide what to do by first examining different possible  sequences of actions that lead to states of known value, and  then choosing the best sequence</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0" lvl="0" indent="-327660" algn="l" rtl="0">
              <a:lnSpc>
                <a:spcPct val="100000"/>
              </a:lnSpc>
              <a:spcBef>
                <a:spcPts val="95"/>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Looking for such a sequence is called </a:t>
            </a:r>
            <a:r xmlns:a="http://schemas.openxmlformats.org/drawingml/2006/main">
              <a:rPr lang="en" sz="2800" b="0" i="0" u="none" strike="noStrike" cap="none">
                <a:solidFill>
                  <a:srgbClr val="CC0000"/>
                </a:solidFill>
                <a:latin typeface="Times New Roman"/>
                <a:ea typeface="Times New Roman"/>
                <a:cs typeface="Times New Roman"/>
                <a:sym typeface="Times New Roman"/>
              </a:rPr>
              <a:t>search</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322580" lvl="0" indent="-327660" algn="l" rtl="0">
              <a:lnSpc>
                <a:spcPct val="98214"/>
              </a:lnSpc>
              <a:spcBef>
                <a:spcPts val="700"/>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A search algorithm takes a problem as input and returns a </a:t>
            </a:r>
            <a:r xmlns:a="http://schemas.openxmlformats.org/drawingml/2006/main">
              <a:rPr lang="en" sz="2800" b="0" i="0" u="none" strike="noStrike" cap="none">
                <a:solidFill>
                  <a:srgbClr val="CC0000"/>
                </a:solidFill>
                <a:latin typeface="Times New Roman"/>
                <a:ea typeface="Times New Roman"/>
                <a:cs typeface="Times New Roman"/>
                <a:sym typeface="Times New Roman"/>
              </a:rPr>
              <a:t> solution </a:t>
            </a:r>
            <a:r xmlns:a="http://schemas.openxmlformats.org/drawingml/2006/main">
              <a:rPr lang="en" sz="2800" b="0" i="0" u="none" strike="noStrike" cap="none">
                <a:solidFill>
                  <a:schemeClr val="dk1"/>
                </a:solidFill>
                <a:latin typeface="Times New Roman"/>
                <a:ea typeface="Times New Roman"/>
                <a:cs typeface="Times New Roman"/>
                <a:sym typeface="Times New Roman"/>
              </a:rPr>
              <a:t>in the form of action sequence</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361315" lvl="0" indent="-327660" algn="l" rtl="0">
              <a:lnSpc>
                <a:spcPct val="98571"/>
              </a:lnSpc>
              <a:spcBef>
                <a:spcPts val="695"/>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One a solution is found the actions it recommends can be  carried out – </a:t>
            </a:r>
            <a:r xmlns:a="http://schemas.openxmlformats.org/drawingml/2006/main">
              <a:rPr lang="en" sz="2800" b="0" i="0" u="none" strike="noStrike" cap="none">
                <a:solidFill>
                  <a:srgbClr val="CC0000"/>
                </a:solidFill>
                <a:latin typeface="Times New Roman"/>
                <a:ea typeface="Times New Roman"/>
                <a:cs typeface="Times New Roman"/>
                <a:sym typeface="Times New Roman"/>
              </a:rPr>
              <a:t>execution </a:t>
            </a:r>
            <a:r xmlns:a="http://schemas.openxmlformats.org/drawingml/2006/main">
              <a:rPr lang="en" sz="2800" b="0" i="0" u="none" strike="noStrike" cap="none">
                <a:solidFill>
                  <a:schemeClr val="dk1"/>
                </a:solidFill>
                <a:latin typeface="Times New Roman"/>
                <a:ea typeface="Times New Roman"/>
                <a:cs typeface="Times New Roman"/>
                <a:sym typeface="Times New Roman"/>
              </a:rPr>
              <a:t>phase</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000"/>
              <a:buFont typeface="Arial"/>
              <a:buNone/>
            </a:pPr>
            <a:r xmlns:a="http://schemas.openxmlformats.org/drawingml/2006/main">
              <a:rPr lang="en" sz="4000" b="0" i="0" u="none">
                <a:solidFill>
                  <a:schemeClr val="dk1"/>
                </a:solidFill>
                <a:latin typeface="Arial"/>
                <a:ea typeface="Arial"/>
                <a:cs typeface="Arial"/>
                <a:sym typeface="Arial"/>
              </a:rPr>
              <a:t>Iterative deepening search </a:t>
            </a:r>
            <a:r xmlns:a="http://schemas.openxmlformats.org/drawingml/2006/main">
              <a:rPr lang="en" sz="4000" b="0" i="1" u="none">
                <a:solidFill>
                  <a:schemeClr val="dk1"/>
                </a:solidFill>
                <a:latin typeface="Arial"/>
                <a:ea typeface="Arial"/>
                <a:cs typeface="Arial"/>
                <a:sym typeface="Arial"/>
              </a:rPr>
              <a:t>l </a:t>
            </a:r>
            <a:r xmlns:a="http://schemas.openxmlformats.org/drawingml/2006/main">
              <a:rPr lang="en" sz="4000" b="0" i="0" u="none">
                <a:solidFill>
                  <a:schemeClr val="dk1"/>
                </a:solidFill>
                <a:latin typeface="Arial"/>
                <a:ea typeface="Arial"/>
                <a:cs typeface="Arial"/>
                <a:sym typeface="Arial"/>
              </a:rPr>
              <a:t>=1</a:t>
            </a:r>
            <a:endParaRPr xmlns:a="http://schemas.openxmlformats.org/drawingml/2006/main"/>
          </a:p>
        </p:txBody>
      </p:sp>
      <p:pic>
        <p:nvPicPr>
          <p:cNvPr id="477" name="Google Shape;477;p47" descr="ids-progress2c"/>
          <p:cNvPicPr preferRelativeResize="0"/>
          <p:nvPr/>
        </p:nvPicPr>
        <p:blipFill rotWithShape="1">
          <a:blip r:embed="rId3">
            <a:alphaModFix/>
          </a:blip>
          <a:srcRect/>
          <a:stretch/>
        </p:blipFill>
        <p:spPr>
          <a:xfrm>
            <a:off x="762000" y="1657350"/>
            <a:ext cx="7620000" cy="3543300"/>
          </a:xfrm>
          <a:prstGeom prst="rect">
            <a:avLst/>
          </a:prstGeom>
          <a:noFill/>
          <a:ln>
            <a:noFill/>
          </a:ln>
        </p:spPr>
      </p:pic>
    </p:spTree>
    <p:extLst>
      <p:ext uri="{BB962C8B-B14F-4D97-AF65-F5344CB8AC3E}">
        <p14:creationId xmlns:p14="http://schemas.microsoft.com/office/powerpoint/2010/main" val="40973754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000"/>
              <a:buFont typeface="Arial"/>
              <a:buNone/>
            </a:pPr>
            <a:r xmlns:a="http://schemas.openxmlformats.org/drawingml/2006/main">
              <a:rPr lang="en" sz="4000" b="0" i="0" u="none">
                <a:solidFill>
                  <a:schemeClr val="dk1"/>
                </a:solidFill>
                <a:latin typeface="Arial"/>
                <a:ea typeface="Arial"/>
                <a:cs typeface="Arial"/>
                <a:sym typeface="Arial"/>
              </a:rPr>
              <a:t>Iterative deepening search </a:t>
            </a:r>
            <a:r xmlns:a="http://schemas.openxmlformats.org/drawingml/2006/main">
              <a:rPr lang="en" sz="4000" b="0" i="1" u="none">
                <a:solidFill>
                  <a:schemeClr val="dk1"/>
                </a:solidFill>
                <a:latin typeface="Arial"/>
                <a:ea typeface="Arial"/>
                <a:cs typeface="Arial"/>
                <a:sym typeface="Arial"/>
              </a:rPr>
              <a:t>l </a:t>
            </a:r>
            <a:r xmlns:a="http://schemas.openxmlformats.org/drawingml/2006/main">
              <a:rPr lang="en" sz="4000" b="0" i="0" u="none">
                <a:solidFill>
                  <a:schemeClr val="dk1"/>
                </a:solidFill>
                <a:latin typeface="Arial"/>
                <a:ea typeface="Arial"/>
                <a:cs typeface="Arial"/>
                <a:sym typeface="Arial"/>
              </a:rPr>
              <a:t>=2</a:t>
            </a:r>
            <a:endParaRPr xmlns:a="http://schemas.openxmlformats.org/drawingml/2006/main"/>
          </a:p>
        </p:txBody>
      </p:sp>
      <p:pic>
        <p:nvPicPr>
          <p:cNvPr id="483" name="Google Shape;483;p48" descr="ids-progress3c"/>
          <p:cNvPicPr preferRelativeResize="0"/>
          <p:nvPr/>
        </p:nvPicPr>
        <p:blipFill rotWithShape="1">
          <a:blip r:embed="rId3">
            <a:alphaModFix/>
          </a:blip>
          <a:srcRect/>
          <a:stretch/>
        </p:blipFill>
        <p:spPr>
          <a:xfrm>
            <a:off x="762000" y="1652587"/>
            <a:ext cx="7620000" cy="3552825"/>
          </a:xfrm>
          <a:prstGeom prst="rect">
            <a:avLst/>
          </a:prstGeom>
          <a:noFill/>
          <a:ln>
            <a:noFill/>
          </a:ln>
        </p:spPr>
      </p:pic>
    </p:spTree>
    <p:extLst>
      <p:ext uri="{BB962C8B-B14F-4D97-AF65-F5344CB8AC3E}">
        <p14:creationId xmlns:p14="http://schemas.microsoft.com/office/powerpoint/2010/main" val="1032880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000"/>
              <a:buFont typeface="Arial"/>
              <a:buNone/>
            </a:pPr>
            <a:r xmlns:a="http://schemas.openxmlformats.org/drawingml/2006/main">
              <a:rPr lang="en" sz="4000" b="0" i="0" u="none">
                <a:solidFill>
                  <a:schemeClr val="dk1"/>
                </a:solidFill>
                <a:latin typeface="Arial"/>
                <a:ea typeface="Arial"/>
                <a:cs typeface="Arial"/>
                <a:sym typeface="Arial"/>
              </a:rPr>
              <a:t>Iterative deepening search </a:t>
            </a:r>
            <a:r xmlns:a="http://schemas.openxmlformats.org/drawingml/2006/main">
              <a:rPr lang="en" sz="4000" b="0" i="1" u="none">
                <a:solidFill>
                  <a:schemeClr val="dk1"/>
                </a:solidFill>
                <a:latin typeface="Arial"/>
                <a:ea typeface="Arial"/>
                <a:cs typeface="Arial"/>
                <a:sym typeface="Arial"/>
              </a:rPr>
              <a:t>l </a:t>
            </a:r>
            <a:r xmlns:a="http://schemas.openxmlformats.org/drawingml/2006/main">
              <a:rPr lang="en" sz="4000" b="0" i="0" u="none">
                <a:solidFill>
                  <a:schemeClr val="dk1"/>
                </a:solidFill>
                <a:latin typeface="Arial"/>
                <a:ea typeface="Arial"/>
                <a:cs typeface="Arial"/>
                <a:sym typeface="Arial"/>
              </a:rPr>
              <a:t>=3</a:t>
            </a:r>
            <a:endParaRPr xmlns:a="http://schemas.openxmlformats.org/drawingml/2006/main"/>
          </a:p>
        </p:txBody>
      </p:sp>
      <p:pic>
        <p:nvPicPr>
          <p:cNvPr id="489" name="Google Shape;489;p49" descr="ids-progress4c"/>
          <p:cNvPicPr preferRelativeResize="0"/>
          <p:nvPr/>
        </p:nvPicPr>
        <p:blipFill rotWithShape="1">
          <a:blip r:embed="rId3">
            <a:alphaModFix/>
          </a:blip>
          <a:srcRect/>
          <a:stretch/>
        </p:blipFill>
        <p:spPr>
          <a:xfrm>
            <a:off x="762000" y="1657350"/>
            <a:ext cx="7620000" cy="3543300"/>
          </a:xfrm>
          <a:prstGeom prst="rect">
            <a:avLst/>
          </a:prstGeom>
          <a:noFill/>
          <a:ln>
            <a:noFill/>
          </a:ln>
        </p:spPr>
      </p:pic>
    </p:spTree>
    <p:extLst>
      <p:ext uri="{BB962C8B-B14F-4D97-AF65-F5344CB8AC3E}">
        <p14:creationId xmlns:p14="http://schemas.microsoft.com/office/powerpoint/2010/main" val="37327273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Properties of iterative deepening search</a:t>
            </a:r>
            <a:endParaRPr xmlns:a="http://schemas.openxmlformats.org/drawingml/2006/main"/>
          </a:p>
        </p:txBody>
      </p:sp>
      <p:sp>
        <p:nvSpPr>
          <p:cNvPr id="495" name="Google Shape;495;p50"/>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2400"/>
              <a:buFont typeface="Noto Sans Symbols"/>
              <a:buChar char="■"/>
            </a:pPr>
            <a:r xmlns:a="http://schemas.openxmlformats.org/drawingml/2006/main">
              <a:rPr lang="en" sz="3200" b="0" i="0" u="sng">
                <a:solidFill>
                  <a:srgbClr val="CC0099"/>
                </a:solidFill>
                <a:latin typeface="Arial"/>
                <a:ea typeface="Arial"/>
                <a:cs typeface="Arial"/>
                <a:sym typeface="Arial"/>
              </a:rPr>
              <a:t>Complete?</a:t>
            </a:r>
            <a:r xmlns:a="http://schemas.openxmlformats.org/drawingml/2006/main">
              <a:rPr lang="en" sz="3200" b="0" i="0" u="none">
                <a:solidFill>
                  <a:schemeClr val="dk1"/>
                </a:solidFill>
                <a:latin typeface="Arial"/>
                <a:ea typeface="Arial"/>
                <a:cs typeface="Arial"/>
                <a:sym typeface="Arial"/>
              </a:rPr>
              <a:t> Yes</a:t>
            </a:r>
            <a:endParaRPr xmlns:a="http://schemas.openxmlformats.org/drawingml/2006/main"/>
          </a:p>
          <a:p>
            <a:pPr xmlns:a="http://schemas.openxmlformats.org/drawingml/2006/main" marL="342900" lvl="0" indent="-342900" algn="l" rtl="0">
              <a:lnSpc>
                <a:spcPct val="100000"/>
              </a:lnSpc>
              <a:spcBef>
                <a:spcPts val="640"/>
              </a:spcBef>
              <a:spcAft>
                <a:spcPts val="0"/>
              </a:spcAft>
              <a:buClr>
                <a:schemeClr val="lt2"/>
              </a:buClr>
              <a:buSzPts val="2400"/>
              <a:buFont typeface="Noto Sans Symbols"/>
              <a:buChar char="■"/>
            </a:pPr>
            <a:r xmlns:a="http://schemas.openxmlformats.org/drawingml/2006/main">
              <a:rPr lang="en" sz="3200" b="0" i="0" u="sng">
                <a:solidFill>
                  <a:srgbClr val="CC0099"/>
                </a:solidFill>
                <a:latin typeface="Arial"/>
                <a:ea typeface="Arial"/>
                <a:cs typeface="Arial"/>
                <a:sym typeface="Arial"/>
              </a:rPr>
              <a:t>Time?</a:t>
            </a:r>
            <a:r xmlns:a="http://schemas.openxmlformats.org/drawingml/2006/main">
              <a:rPr lang="en" sz="3200" b="0" i="0" u="none">
                <a:solidFill>
                  <a:srgbClr val="CC0099"/>
                </a:solidFill>
                <a:latin typeface="Arial"/>
                <a:ea typeface="Arial"/>
                <a:cs typeface="Arial"/>
                <a:sym typeface="Arial"/>
              </a:rPr>
              <a:t> </a:t>
            </a:r>
            <a:r xmlns:a="http://schemas.openxmlformats.org/drawingml/2006/main">
              <a:rPr lang="en" sz="3200" b="0" i="1" u="none">
                <a:solidFill>
                  <a:schemeClr val="dk1"/>
                </a:solidFill>
                <a:latin typeface="Arial"/>
                <a:ea typeface="Arial"/>
                <a:cs typeface="Arial"/>
                <a:sym typeface="Arial"/>
              </a:rPr>
              <a:t>(d+1)b</a:t>
            </a:r>
            <a:r xmlns:a="http://schemas.openxmlformats.org/drawingml/2006/main">
              <a:rPr lang="en" sz="3200" b="0" i="1" u="none" baseline="30000">
                <a:solidFill>
                  <a:schemeClr val="dk1"/>
                </a:solidFill>
                <a:latin typeface="Arial"/>
                <a:ea typeface="Arial"/>
                <a:cs typeface="Arial"/>
                <a:sym typeface="Arial"/>
              </a:rPr>
              <a:t>0</a:t>
            </a:r>
            <a:r xmlns:a="http://schemas.openxmlformats.org/drawingml/2006/main">
              <a:rPr lang="en" sz="3200" b="0" i="1" u="none">
                <a:solidFill>
                  <a:schemeClr val="dk1"/>
                </a:solidFill>
                <a:latin typeface="Arial"/>
                <a:ea typeface="Arial"/>
                <a:cs typeface="Arial"/>
                <a:sym typeface="Arial"/>
              </a:rPr>
              <a:t> + d b</a:t>
            </a:r>
            <a:r xmlns:a="http://schemas.openxmlformats.org/drawingml/2006/main">
              <a:rPr lang="en" sz="3200" b="0" i="1" u="none" baseline="30000">
                <a:solidFill>
                  <a:schemeClr val="dk1"/>
                </a:solidFill>
                <a:latin typeface="Arial"/>
                <a:ea typeface="Arial"/>
                <a:cs typeface="Arial"/>
                <a:sym typeface="Arial"/>
              </a:rPr>
              <a:t>1</a:t>
            </a:r>
            <a:r xmlns:a="http://schemas.openxmlformats.org/drawingml/2006/main">
              <a:rPr lang="en" sz="3200" b="0" i="1" u="none">
                <a:solidFill>
                  <a:schemeClr val="dk1"/>
                </a:solidFill>
                <a:latin typeface="Arial"/>
                <a:ea typeface="Arial"/>
                <a:cs typeface="Arial"/>
                <a:sym typeface="Arial"/>
              </a:rPr>
              <a:t> + (d-1)b</a:t>
            </a:r>
            <a:r xmlns:a="http://schemas.openxmlformats.org/drawingml/2006/main">
              <a:rPr lang="en" sz="3200" b="0" i="1" u="none" baseline="30000">
                <a:solidFill>
                  <a:schemeClr val="dk1"/>
                </a:solidFill>
                <a:latin typeface="Arial"/>
                <a:ea typeface="Arial"/>
                <a:cs typeface="Arial"/>
                <a:sym typeface="Arial"/>
              </a:rPr>
              <a:t>2</a:t>
            </a:r>
            <a:r xmlns:a="http://schemas.openxmlformats.org/drawingml/2006/main">
              <a:rPr lang="en" sz="3200" b="0" i="1" u="none">
                <a:solidFill>
                  <a:schemeClr val="dk1"/>
                </a:solidFill>
                <a:latin typeface="Arial"/>
                <a:ea typeface="Arial"/>
                <a:cs typeface="Arial"/>
                <a:sym typeface="Arial"/>
              </a:rPr>
              <a:t> + … + b</a:t>
            </a:r>
            <a:r xmlns:a="http://schemas.openxmlformats.org/drawingml/2006/main">
              <a:rPr lang="en" sz="3200" b="0" i="1" u="none" baseline="30000">
                <a:solidFill>
                  <a:schemeClr val="dk1"/>
                </a:solidFill>
                <a:latin typeface="Arial"/>
                <a:ea typeface="Arial"/>
                <a:cs typeface="Arial"/>
                <a:sym typeface="Arial"/>
              </a:rPr>
              <a:t>d</a:t>
            </a:r>
            <a:r xmlns:a="http://schemas.openxmlformats.org/drawingml/2006/main">
              <a:rPr lang="en" sz="3200" b="0" i="1" u="none">
                <a:solidFill>
                  <a:schemeClr val="dk1"/>
                </a:solidFill>
                <a:latin typeface="Arial"/>
                <a:ea typeface="Arial"/>
                <a:cs typeface="Arial"/>
                <a:sym typeface="Arial"/>
              </a:rPr>
              <a:t> = O(b</a:t>
            </a:r>
            <a:r xmlns:a="http://schemas.openxmlformats.org/drawingml/2006/main">
              <a:rPr lang="en" sz="3200" b="0" i="1" u="none" baseline="30000">
                <a:solidFill>
                  <a:schemeClr val="dk1"/>
                </a:solidFill>
                <a:latin typeface="Arial"/>
                <a:ea typeface="Arial"/>
                <a:cs typeface="Arial"/>
                <a:sym typeface="Arial"/>
              </a:rPr>
              <a:t>d</a:t>
            </a:r>
            <a:r xmlns:a="http://schemas.openxmlformats.org/drawingml/2006/main">
              <a:rPr lang="en" sz="3200" b="0" i="1" u="none">
                <a:solidFill>
                  <a:schemeClr val="dk1"/>
                </a:solidFill>
                <a:latin typeface="Arial"/>
                <a:ea typeface="Arial"/>
                <a:cs typeface="Arial"/>
                <a:sym typeface="Arial"/>
              </a:rPr>
              <a:t>)</a:t>
            </a:r>
            <a:endParaRPr xmlns:a="http://schemas.openxmlformats.org/drawingml/2006/main" sz="3200" b="0" i="0" u="none">
              <a:solidFill>
                <a:schemeClr val="dk1"/>
              </a:solidFill>
              <a:latin typeface="Arial"/>
              <a:ea typeface="Arial"/>
              <a:cs typeface="Arial"/>
              <a:sym typeface="Arial"/>
            </a:endParaRPr>
          </a:p>
          <a:p>
            <a:pPr xmlns:a="http://schemas.openxmlformats.org/drawingml/2006/main" marL="342900" lvl="0" indent="-342900" algn="l" rtl="0">
              <a:lnSpc>
                <a:spcPct val="100000"/>
              </a:lnSpc>
              <a:spcBef>
                <a:spcPts val="640"/>
              </a:spcBef>
              <a:spcAft>
                <a:spcPts val="0"/>
              </a:spcAft>
              <a:buClr>
                <a:schemeClr val="lt2"/>
              </a:buClr>
              <a:buSzPts val="2400"/>
              <a:buFont typeface="Noto Sans Symbols"/>
              <a:buChar char="■"/>
            </a:pPr>
            <a:r xmlns:a="http://schemas.openxmlformats.org/drawingml/2006/main">
              <a:rPr lang="en" sz="3200" b="0" i="0" u="sng">
                <a:solidFill>
                  <a:srgbClr val="CC0099"/>
                </a:solidFill>
                <a:latin typeface="Arial"/>
                <a:ea typeface="Arial"/>
                <a:cs typeface="Arial"/>
                <a:sym typeface="Arial"/>
              </a:rPr>
              <a:t>Space?</a:t>
            </a:r>
            <a:r xmlns:a="http://schemas.openxmlformats.org/drawingml/2006/main">
              <a:rPr lang="en" sz="3200" b="0" i="0" u="none">
                <a:solidFill>
                  <a:schemeClr val="dk1"/>
                </a:solidFill>
                <a:latin typeface="Arial"/>
                <a:ea typeface="Arial"/>
                <a:cs typeface="Arial"/>
                <a:sym typeface="Arial"/>
              </a:rPr>
              <a:t> </a:t>
            </a:r>
            <a:r xmlns:a="http://schemas.openxmlformats.org/drawingml/2006/main">
              <a:rPr lang="en" sz="3200" b="0" i="1" u="none">
                <a:solidFill>
                  <a:schemeClr val="dk1"/>
                </a:solidFill>
                <a:latin typeface="Arial"/>
                <a:ea typeface="Arial"/>
                <a:cs typeface="Arial"/>
                <a:sym typeface="Arial"/>
              </a:rPr>
              <a:t>O(bd)</a:t>
            </a:r>
            <a:endParaRPr xmlns:a="http://schemas.openxmlformats.org/drawingml/2006/main" sz="3200" b="0" i="0" u="none">
              <a:solidFill>
                <a:schemeClr val="dk1"/>
              </a:solidFill>
              <a:latin typeface="Arial"/>
              <a:ea typeface="Arial"/>
              <a:cs typeface="Arial"/>
              <a:sym typeface="Arial"/>
            </a:endParaRPr>
          </a:p>
          <a:p>
            <a:pPr xmlns:a="http://schemas.openxmlformats.org/drawingml/2006/main" marL="342900" lvl="0" indent="-342900" algn="l" rtl="0">
              <a:lnSpc>
                <a:spcPct val="100000"/>
              </a:lnSpc>
              <a:spcBef>
                <a:spcPts val="640"/>
              </a:spcBef>
              <a:spcAft>
                <a:spcPts val="0"/>
              </a:spcAft>
              <a:buClr>
                <a:schemeClr val="lt2"/>
              </a:buClr>
              <a:buSzPts val="2400"/>
              <a:buFont typeface="Noto Sans Symbols"/>
              <a:buChar char="■"/>
            </a:pPr>
            <a:r xmlns:a="http://schemas.openxmlformats.org/drawingml/2006/main">
              <a:rPr lang="en" sz="3200" b="0" i="0" u="sng">
                <a:solidFill>
                  <a:srgbClr val="CC0099"/>
                </a:solidFill>
                <a:latin typeface="Arial"/>
                <a:ea typeface="Arial"/>
                <a:cs typeface="Arial"/>
                <a:sym typeface="Arial"/>
              </a:rPr>
              <a:t>Optimal?</a:t>
            </a:r>
            <a:r xmlns:a="http://schemas.openxmlformats.org/drawingml/2006/main">
              <a:rPr lang="en" sz="3200" b="0" i="0" u="none">
                <a:solidFill>
                  <a:schemeClr val="dk1"/>
                </a:solidFill>
                <a:latin typeface="Arial"/>
                <a:ea typeface="Arial"/>
                <a:cs typeface="Arial"/>
                <a:sym typeface="Arial"/>
              </a:rPr>
              <a:t> Yes, if step cost = 1</a:t>
            </a:r>
            <a:endParaRPr xmlns:a="http://schemas.openxmlformats.org/drawingml/2006/main"/>
          </a:p>
        </p:txBody>
      </p:sp>
    </p:spTree>
    <p:extLst>
      <p:ext uri="{BB962C8B-B14F-4D97-AF65-F5344CB8AC3E}">
        <p14:creationId xmlns:p14="http://schemas.microsoft.com/office/powerpoint/2010/main" val="19825596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Uniform-cost search</a:t>
            </a:r>
            <a:endParaRPr xmlns:a="http://schemas.openxmlformats.org/drawingml/2006/main"/>
          </a:p>
        </p:txBody>
      </p:sp>
      <p:sp>
        <p:nvSpPr>
          <p:cNvPr id="501" name="Google Shape;501;p5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90000"/>
              </a:lnSpc>
              <a:spcBef>
                <a:spcPts val="0"/>
              </a:spcBef>
              <a:spcAft>
                <a:spcPts val="0"/>
              </a:spcAft>
              <a:buClr>
                <a:schemeClr val="lt2"/>
              </a:buClr>
              <a:buSzPts val="1800"/>
              <a:buFont typeface="Noto Sans Symbols"/>
              <a:buChar char="■"/>
            </a:pPr>
            <a:r xmlns:a="http://schemas.openxmlformats.org/drawingml/2006/main">
              <a:rPr lang="en" sz="2400" b="0" i="0" u="none">
                <a:solidFill>
                  <a:schemeClr val="dk1"/>
                </a:solidFill>
                <a:latin typeface="Arial"/>
                <a:ea typeface="Arial"/>
                <a:cs typeface="Arial"/>
                <a:sym typeface="Arial"/>
              </a:rPr>
              <a:t>Expand least-cost unexpanded node</a:t>
            </a:r>
            <a:endParaRPr xmlns:a="http://schemas.openxmlformats.org/drawingml/2006/main"/>
          </a:p>
          <a:p>
            <a:pPr xmlns:a="http://schemas.openxmlformats.org/drawingml/2006/main" marL="342900" lvl="0" indent="-342900" algn="l" rtl="0">
              <a:lnSpc>
                <a:spcPct val="90000"/>
              </a:lnSpc>
              <a:spcBef>
                <a:spcPts val="480"/>
              </a:spcBef>
              <a:spcAft>
                <a:spcPts val="0"/>
              </a:spcAft>
              <a:buClr>
                <a:schemeClr val="lt2"/>
              </a:buClr>
              <a:buSzPts val="1800"/>
              <a:buFont typeface="Noto Sans Symbols"/>
              <a:buChar char="■"/>
            </a:pPr>
            <a:r xmlns:a="http://schemas.openxmlformats.org/drawingml/2006/main">
              <a:rPr lang="en" sz="2400" b="0" i="0" u="none">
                <a:solidFill>
                  <a:schemeClr val="accent2"/>
                </a:solidFill>
                <a:latin typeface="Arial"/>
                <a:ea typeface="Arial"/>
                <a:cs typeface="Arial"/>
                <a:sym typeface="Arial"/>
              </a:rPr>
              <a:t>Implementation</a:t>
            </a:r>
            <a:r xmlns:a="http://schemas.openxmlformats.org/drawingml/2006/main">
              <a:rPr lang="en" sz="2400" b="0" i="0" u="none">
                <a:solidFill>
                  <a:schemeClr val="dk1"/>
                </a:solidFill>
                <a:latin typeface="Arial"/>
                <a:ea typeface="Arial"/>
                <a:cs typeface="Arial"/>
                <a:sym typeface="Arial"/>
              </a:rPr>
              <a:t>:</a:t>
            </a:r>
            <a:endParaRPr xmlns:a="http://schemas.openxmlformats.org/drawingml/2006/main"/>
          </a:p>
          <a:p>
            <a:pPr xmlns:a="http://schemas.openxmlformats.org/drawingml/2006/main" marL="742950" lvl="1" indent="-285750" algn="l" rtl="0">
              <a:lnSpc>
                <a:spcPct val="90000"/>
              </a:lnSpc>
              <a:spcBef>
                <a:spcPts val="400"/>
              </a:spcBef>
              <a:spcAft>
                <a:spcPts val="0"/>
              </a:spcAft>
              <a:buClr>
                <a:schemeClr val="accent2"/>
              </a:buClr>
              <a:buSzPts val="1600"/>
              <a:buFont typeface="Noto Sans Symbols"/>
              <a:buChar char="◻"/>
            </a:pPr>
            <a:r xmlns:a="http://schemas.openxmlformats.org/drawingml/2006/main">
              <a:rPr lang="en" sz="2000" b="0" i="1" u="none">
                <a:solidFill>
                  <a:schemeClr val="dk1"/>
                </a:solidFill>
                <a:latin typeface="Arial"/>
                <a:ea typeface="Arial"/>
                <a:cs typeface="Arial"/>
                <a:sym typeface="Arial"/>
              </a:rPr>
              <a:t>fringe</a:t>
            </a:r>
            <a:r xmlns:a="http://schemas.openxmlformats.org/drawingml/2006/main">
              <a:rPr lang="en" sz="2000" b="0" i="0" u="none">
                <a:solidFill>
                  <a:schemeClr val="dk1"/>
                </a:solidFill>
                <a:latin typeface="Arial"/>
                <a:ea typeface="Arial"/>
                <a:cs typeface="Arial"/>
                <a:sym typeface="Arial"/>
              </a:rPr>
              <a:t> = priority queue </a:t>
            </a:r>
            <a:endParaRPr xmlns:a="http://schemas.openxmlformats.org/drawingml/2006/main"/>
          </a:p>
          <a:p>
            <a:pPr xmlns:a="http://schemas.openxmlformats.org/drawingml/2006/main" marL="742950" lvl="1" indent="-285750" algn="l" rtl="0">
              <a:lnSpc>
                <a:spcPct val="90000"/>
              </a:lnSpc>
              <a:spcBef>
                <a:spcPts val="400"/>
              </a:spcBef>
              <a:spcAft>
                <a:spcPts val="0"/>
              </a:spcAft>
              <a:buClr>
                <a:schemeClr val="accent2"/>
              </a:buClr>
              <a:buSzPts val="1600"/>
              <a:buFont typeface="Noto Sans Symbols"/>
              <a:buChar char="◻"/>
            </a:pPr>
            <a:r xmlns:a="http://schemas.openxmlformats.org/drawingml/2006/main">
              <a:rPr lang="en" sz="2000" b="0" i="0" u="none">
                <a:solidFill>
                  <a:schemeClr val="dk1"/>
                </a:solidFill>
                <a:latin typeface="Arial"/>
                <a:ea typeface="Arial"/>
                <a:cs typeface="Arial"/>
                <a:sym typeface="Arial"/>
              </a:rPr>
              <a:t>Equivalent to breadth-first if step costs all equal</a:t>
            </a:r>
            <a:endParaRPr xmlns:a="http://schemas.openxmlformats.org/drawingml/2006/main"/>
          </a:p>
          <a:p>
            <a:pPr xmlns:a="http://schemas.openxmlformats.org/drawingml/2006/main" marL="342900" lvl="0" indent="-342900" algn="l" rtl="0">
              <a:lnSpc>
                <a:spcPct val="90000"/>
              </a:lnSpc>
              <a:spcBef>
                <a:spcPts val="480"/>
              </a:spcBef>
              <a:spcAft>
                <a:spcPts val="0"/>
              </a:spcAft>
              <a:buClr>
                <a:schemeClr val="lt2"/>
              </a:buClr>
              <a:buSzPts val="1800"/>
              <a:buFont typeface="Noto Sans Symbols"/>
              <a:buChar char="■"/>
            </a:pPr>
            <a:r xmlns:a="http://schemas.openxmlformats.org/drawingml/2006/main">
              <a:rPr lang="en" sz="2400" b="0" i="0" u="sng">
                <a:solidFill>
                  <a:srgbClr val="CC0099"/>
                </a:solidFill>
                <a:latin typeface="Arial"/>
                <a:ea typeface="Arial"/>
                <a:cs typeface="Arial"/>
                <a:sym typeface="Arial"/>
              </a:rPr>
              <a:t>Complete?</a:t>
            </a:r>
            <a:r xmlns:a="http://schemas.openxmlformats.org/drawingml/2006/main">
              <a:rPr lang="en" sz="2400" b="0" i="0" u="none">
                <a:solidFill>
                  <a:schemeClr val="dk1"/>
                </a:solidFill>
                <a:latin typeface="Arial"/>
                <a:ea typeface="Arial"/>
                <a:cs typeface="Arial"/>
                <a:sym typeface="Arial"/>
              </a:rPr>
              <a:t> Yes, if step cost ≥ ε</a:t>
            </a:r>
            <a:endParaRPr xmlns:a="http://schemas.openxmlformats.org/drawingml/2006/main" sz="2400" b="0" i="0" u="none">
              <a:solidFill>
                <a:schemeClr val="dk1"/>
              </a:solidFill>
              <a:latin typeface="Arial"/>
              <a:ea typeface="Arial"/>
              <a:cs typeface="Arial"/>
              <a:sym typeface="Arial"/>
            </a:endParaRPr>
          </a:p>
          <a:p>
            <a:pPr xmlns:a="http://schemas.openxmlformats.org/drawingml/2006/main" marL="342900" lvl="0" indent="-342900" algn="l" rtl="0">
              <a:lnSpc>
                <a:spcPct val="90000"/>
              </a:lnSpc>
              <a:spcBef>
                <a:spcPts val="480"/>
              </a:spcBef>
              <a:spcAft>
                <a:spcPts val="0"/>
              </a:spcAft>
              <a:buClr>
                <a:schemeClr val="lt2"/>
              </a:buClr>
              <a:buSzPts val="1800"/>
              <a:buFont typeface="Noto Sans Symbols"/>
              <a:buChar char="■"/>
            </a:pPr>
            <a:r xmlns:a="http://schemas.openxmlformats.org/drawingml/2006/main">
              <a:rPr lang="en" sz="2400" b="0" i="0" u="sng">
                <a:solidFill>
                  <a:srgbClr val="CC0099"/>
                </a:solidFill>
                <a:latin typeface="Arial"/>
                <a:ea typeface="Arial"/>
                <a:cs typeface="Arial"/>
                <a:sym typeface="Arial"/>
              </a:rPr>
              <a:t>Time?</a:t>
            </a:r>
            <a:r xmlns:a="http://schemas.openxmlformats.org/drawingml/2006/main">
              <a:rPr lang="en" sz="2400" b="0" i="0" u="none">
                <a:solidFill>
                  <a:schemeClr val="dk1"/>
                </a:solidFill>
                <a:latin typeface="Arial"/>
                <a:ea typeface="Arial"/>
                <a:cs typeface="Arial"/>
                <a:sym typeface="Arial"/>
              </a:rPr>
              <a:t> # of nodes with </a:t>
            </a:r>
            <a:r xmlns:a="http://schemas.openxmlformats.org/drawingml/2006/main">
              <a:rPr lang="en" sz="2400" b="0" i="1" u="none">
                <a:solidFill>
                  <a:schemeClr val="dk1"/>
                </a:solidFill>
                <a:latin typeface="Arial"/>
                <a:ea typeface="Arial"/>
                <a:cs typeface="Arial"/>
                <a:sym typeface="Arial"/>
              </a:rPr>
              <a:t>g </a:t>
            </a:r>
            <a:r xmlns:a="http://schemas.openxmlformats.org/drawingml/2006/main">
              <a:rPr lang="en" sz="2400" b="0" i="0" u="none">
                <a:solidFill>
                  <a:schemeClr val="dk1"/>
                </a:solidFill>
                <a:latin typeface="Arial"/>
                <a:ea typeface="Arial"/>
                <a:cs typeface="Arial"/>
                <a:sym typeface="Arial"/>
              </a:rPr>
              <a:t>≤ cost of optimal solution, </a:t>
            </a:r>
            <a:r xmlns:a="http://schemas.openxmlformats.org/drawingml/2006/main">
              <a:rPr lang="en" sz="2400" b="0" i="1" u="none">
                <a:solidFill>
                  <a:schemeClr val="dk1"/>
                </a:solidFill>
                <a:latin typeface="Arial"/>
                <a:ea typeface="Arial"/>
                <a:cs typeface="Arial"/>
                <a:sym typeface="Arial"/>
              </a:rPr>
              <a:t>O(b</a:t>
            </a:r>
            <a:r xmlns:a="http://schemas.openxmlformats.org/drawingml/2006/main">
              <a:rPr lang="en" sz="2400" b="0" i="1" u="none" baseline="30000">
                <a:solidFill>
                  <a:schemeClr val="dk1"/>
                </a:solidFill>
                <a:latin typeface="Arial"/>
                <a:ea typeface="Arial"/>
                <a:cs typeface="Arial"/>
                <a:sym typeface="Arial"/>
              </a:rPr>
              <a:t>ceiling(C*/ ε)</a:t>
            </a:r>
            <a:r xmlns:a="http://schemas.openxmlformats.org/drawingml/2006/main">
              <a:rPr lang="en" sz="2400" b="0" i="1" u="none">
                <a:solidFill>
                  <a:schemeClr val="dk1"/>
                </a:solidFill>
                <a:latin typeface="Arial"/>
                <a:ea typeface="Arial"/>
                <a:cs typeface="Arial"/>
                <a:sym typeface="Arial"/>
              </a:rPr>
              <a:t>)</a:t>
            </a:r>
            <a:r xmlns:a="http://schemas.openxmlformats.org/drawingml/2006/main">
              <a:rPr lang="en" sz="2400" b="0" i="0" u="none">
                <a:solidFill>
                  <a:schemeClr val="dk1"/>
                </a:solidFill>
                <a:latin typeface="Arial"/>
                <a:ea typeface="Arial"/>
                <a:cs typeface="Arial"/>
                <a:sym typeface="Arial"/>
              </a:rPr>
              <a:t> where </a:t>
            </a:r>
            <a:r xmlns:a="http://schemas.openxmlformats.org/drawingml/2006/main">
              <a:rPr lang="en" sz="2400" b="0" i="1" u="none">
                <a:solidFill>
                  <a:schemeClr val="dk1"/>
                </a:solidFill>
                <a:latin typeface="Arial"/>
                <a:ea typeface="Arial"/>
                <a:cs typeface="Arial"/>
                <a:sym typeface="Arial"/>
              </a:rPr>
              <a:t>C</a:t>
            </a:r>
            <a:r xmlns:a="http://schemas.openxmlformats.org/drawingml/2006/main">
              <a:rPr lang="en" sz="2400" b="0" i="0" u="none" baseline="30000">
                <a:solidFill>
                  <a:schemeClr val="dk1"/>
                </a:solidFill>
                <a:latin typeface="Arial"/>
                <a:ea typeface="Arial"/>
                <a:cs typeface="Arial"/>
                <a:sym typeface="Arial"/>
              </a:rPr>
              <a:t>*</a:t>
            </a:r>
            <a:r xmlns:a="http://schemas.openxmlformats.org/drawingml/2006/main">
              <a:rPr lang="en" sz="2400" b="0" i="0" u="none">
                <a:solidFill>
                  <a:schemeClr val="dk1"/>
                </a:solidFill>
                <a:latin typeface="Arial"/>
                <a:ea typeface="Arial"/>
                <a:cs typeface="Arial"/>
                <a:sym typeface="Arial"/>
              </a:rPr>
              <a:t> is the cost of the optimal solution</a:t>
            </a:r>
            <a:endParaRPr xmlns:a="http://schemas.openxmlformats.org/drawingml/2006/main"/>
          </a:p>
          <a:p>
            <a:pPr xmlns:a="http://schemas.openxmlformats.org/drawingml/2006/main" marL="342900" lvl="0" indent="-342900" algn="l" rtl="0">
              <a:lnSpc>
                <a:spcPct val="90000"/>
              </a:lnSpc>
              <a:spcBef>
                <a:spcPts val="480"/>
              </a:spcBef>
              <a:spcAft>
                <a:spcPts val="0"/>
              </a:spcAft>
              <a:buClr>
                <a:schemeClr val="lt2"/>
              </a:buClr>
              <a:buSzPts val="1800"/>
              <a:buFont typeface="Noto Sans Symbols"/>
              <a:buChar char="■"/>
            </a:pPr>
            <a:r xmlns:a="http://schemas.openxmlformats.org/drawingml/2006/main">
              <a:rPr lang="en" sz="2400" b="0" i="0" u="sng">
                <a:solidFill>
                  <a:srgbClr val="CC0099"/>
                </a:solidFill>
                <a:latin typeface="Arial"/>
                <a:ea typeface="Arial"/>
                <a:cs typeface="Arial"/>
                <a:sym typeface="Arial"/>
              </a:rPr>
              <a:t>Space?</a:t>
            </a:r>
            <a:r xmlns:a="http://schemas.openxmlformats.org/drawingml/2006/main">
              <a:rPr lang="en" sz="2400" b="0" i="0" u="none">
                <a:solidFill>
                  <a:schemeClr val="dk1"/>
                </a:solidFill>
                <a:latin typeface="Arial"/>
                <a:ea typeface="Arial"/>
                <a:cs typeface="Arial"/>
                <a:sym typeface="Arial"/>
              </a:rPr>
              <a:t> # of nodes with </a:t>
            </a:r>
            <a:r xmlns:a="http://schemas.openxmlformats.org/drawingml/2006/main">
              <a:rPr lang="en" sz="2400" b="0" i="1" u="none">
                <a:solidFill>
                  <a:schemeClr val="dk1"/>
                </a:solidFill>
                <a:latin typeface="Arial"/>
                <a:ea typeface="Arial"/>
                <a:cs typeface="Arial"/>
                <a:sym typeface="Arial"/>
              </a:rPr>
              <a:t>g</a:t>
            </a:r>
            <a:r xmlns:a="http://schemas.openxmlformats.org/drawingml/2006/main">
              <a:rPr lang="en" sz="2400" b="0" i="0" u="none">
                <a:solidFill>
                  <a:schemeClr val="dk1"/>
                </a:solidFill>
                <a:latin typeface="Arial"/>
                <a:ea typeface="Arial"/>
                <a:cs typeface="Arial"/>
                <a:sym typeface="Arial"/>
              </a:rPr>
              <a:t> ≤ cost of optimal solution, </a:t>
            </a:r>
            <a:r xmlns:a="http://schemas.openxmlformats.org/drawingml/2006/main">
              <a:rPr lang="en" sz="2400" b="0" i="1" u="none">
                <a:solidFill>
                  <a:schemeClr val="dk1"/>
                </a:solidFill>
                <a:latin typeface="Arial"/>
                <a:ea typeface="Arial"/>
                <a:cs typeface="Arial"/>
                <a:sym typeface="Arial"/>
              </a:rPr>
              <a:t>O(b</a:t>
            </a:r>
            <a:r xmlns:a="http://schemas.openxmlformats.org/drawingml/2006/main">
              <a:rPr lang="en" sz="2400" b="0" i="1" u="none" baseline="30000">
                <a:solidFill>
                  <a:schemeClr val="dk1"/>
                </a:solidFill>
                <a:latin typeface="Arial"/>
                <a:ea typeface="Arial"/>
                <a:cs typeface="Arial"/>
                <a:sym typeface="Arial"/>
              </a:rPr>
              <a:t>ceiling(C*/ ε)</a:t>
            </a:r>
            <a:r xmlns:a="http://schemas.openxmlformats.org/drawingml/2006/main">
              <a:rPr lang="en" sz="2400" b="0" i="1" u="none">
                <a:solidFill>
                  <a:schemeClr val="dk1"/>
                </a:solidFill>
                <a:latin typeface="Arial"/>
                <a:ea typeface="Arial"/>
                <a:cs typeface="Arial"/>
                <a:sym typeface="Arial"/>
              </a:rPr>
              <a:t>)</a:t>
            </a:r>
            <a:endParaRPr xmlns:a="http://schemas.openxmlformats.org/drawingml/2006/main" sz="2400" b="0" i="0" u="none">
              <a:solidFill>
                <a:schemeClr val="dk1"/>
              </a:solidFill>
              <a:latin typeface="Arial"/>
              <a:ea typeface="Arial"/>
              <a:cs typeface="Arial"/>
              <a:sym typeface="Arial"/>
            </a:endParaRPr>
          </a:p>
          <a:p>
            <a:pPr xmlns:a="http://schemas.openxmlformats.org/drawingml/2006/main" marL="342900" lvl="0" indent="-342900" algn="l" rtl="0">
              <a:lnSpc>
                <a:spcPct val="90000"/>
              </a:lnSpc>
              <a:spcBef>
                <a:spcPts val="480"/>
              </a:spcBef>
              <a:spcAft>
                <a:spcPts val="0"/>
              </a:spcAft>
              <a:buClr>
                <a:schemeClr val="lt2"/>
              </a:buClr>
              <a:buSzPts val="1800"/>
              <a:buFont typeface="Noto Sans Symbols"/>
              <a:buChar char="■"/>
            </a:pPr>
            <a:r xmlns:a="http://schemas.openxmlformats.org/drawingml/2006/main">
              <a:rPr lang="en" sz="2400" b="0" i="0" u="sng">
                <a:solidFill>
                  <a:srgbClr val="CC0099"/>
                </a:solidFill>
                <a:latin typeface="Arial"/>
                <a:ea typeface="Arial"/>
                <a:cs typeface="Arial"/>
                <a:sym typeface="Arial"/>
              </a:rPr>
              <a:t>Optimal?</a:t>
            </a:r>
            <a:r xmlns:a="http://schemas.openxmlformats.org/drawingml/2006/main">
              <a:rPr lang="en" sz="2400" b="0" i="0" u="none">
                <a:solidFill>
                  <a:schemeClr val="dk1"/>
                </a:solidFill>
                <a:latin typeface="Arial"/>
                <a:ea typeface="Arial"/>
                <a:cs typeface="Arial"/>
                <a:sym typeface="Arial"/>
              </a:rPr>
              <a:t> Yes – nodes expanded in increasing order of </a:t>
            </a:r>
            <a:r xmlns:a="http://schemas.openxmlformats.org/drawingml/2006/main">
              <a:rPr lang="en" sz="2400" b="0" i="1" u="none">
                <a:solidFill>
                  <a:schemeClr val="dk1"/>
                </a:solidFill>
                <a:latin typeface="Arial"/>
                <a:ea typeface="Arial"/>
                <a:cs typeface="Arial"/>
                <a:sym typeface="Arial"/>
              </a:rPr>
              <a:t>g(n)</a:t>
            </a:r>
            <a:endParaRPr xmlns:a="http://schemas.openxmlformats.org/drawingml/2006/main"/>
          </a:p>
        </p:txBody>
      </p:sp>
    </p:spTree>
    <p:extLst>
      <p:ext uri="{BB962C8B-B14F-4D97-AF65-F5344CB8AC3E}">
        <p14:creationId xmlns:p14="http://schemas.microsoft.com/office/powerpoint/2010/main" val="2592772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2"/>
          <p:cNvSpPr txBox="1">
            <a:spLocks noGrp="1"/>
          </p:cNvSpPr>
          <p:nvPr>
            <p:ph type="title"/>
          </p:nvPr>
        </p:nvSpPr>
        <p:spPr>
          <a:xfrm>
            <a:off x="685800" y="304800"/>
            <a:ext cx="7772400" cy="990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3600"/>
              <a:buFont typeface="Arial"/>
              <a:buNone/>
            </a:pPr>
            <a:r xmlns:a="http://schemas.openxmlformats.org/drawingml/2006/main">
              <a:rPr lang="en" sz="3600" b="0" i="0" u="none">
                <a:solidFill>
                  <a:schemeClr val="dk1"/>
                </a:solidFill>
                <a:latin typeface="Arial"/>
                <a:ea typeface="Arial"/>
                <a:cs typeface="Arial"/>
                <a:sym typeface="Arial"/>
              </a:rPr>
              <a:t>Uniform-Cost Search</a:t>
            </a:r>
            <a:r xmlns:a="http://schemas.openxmlformats.org/drawingml/2006/main">
              <a:rPr lang="en" sz="4400" b="0" i="0" u="none">
                <a:solidFill>
                  <a:schemeClr val="dk1"/>
                </a:solidFill>
                <a:latin typeface="Arial"/>
                <a:ea typeface="Arial"/>
                <a:cs typeface="Arial"/>
                <a:sym typeface="Arial"/>
              </a:rPr>
              <a:t> </a:t>
            </a:r>
            <a:endParaRPr xmlns:a="http://schemas.openxmlformats.org/drawingml/2006/main"/>
          </a:p>
        </p:txBody>
      </p:sp>
      <p:sp>
        <p:nvSpPr>
          <p:cNvPr id="508" name="Google Shape;508;p52"/>
          <p:cNvSpPr txBox="1">
            <a:spLocks noGrp="1"/>
          </p:cNvSpPr>
          <p:nvPr>
            <p:ph type="body" idx="1"/>
          </p:nvPr>
        </p:nvSpPr>
        <p:spPr>
          <a:xfrm>
            <a:off x="304800" y="1219200"/>
            <a:ext cx="8542337" cy="53340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90000"/>
              </a:lnSpc>
              <a:spcBef>
                <a:spcPts val="0"/>
              </a:spcBef>
              <a:spcAft>
                <a:spcPts val="0"/>
              </a:spcAft>
              <a:buSzPts val="1800"/>
              <a:buNone/>
            </a:pPr>
            <a:r xmlns:a="http://schemas.openxmlformats.org/drawingml/2006/main">
              <a:rPr lang="en" sz="2400" b="0" i="0" u="none">
                <a:solidFill>
                  <a:schemeClr val="dk1"/>
                </a:solidFill>
                <a:latin typeface="Arial"/>
                <a:ea typeface="Arial"/>
                <a:cs typeface="Arial"/>
                <a:sym typeface="Arial"/>
              </a:rPr>
              <a:t>GENERAL-SEARCH(problem, ENQUEUE-BY-PATH-COST) </a:t>
            </a:r>
            <a:endParaRPr xmlns:a="http://schemas.openxmlformats.org/drawingml/2006/main"/>
          </a:p>
          <a:p>
            <a:pPr xmlns:a="http://schemas.openxmlformats.org/drawingml/2006/main" marL="342900" lvl="0" indent="-342900" algn="l" rtl="0">
              <a:lnSpc>
                <a:spcPct val="90000"/>
              </a:lnSpc>
              <a:spcBef>
                <a:spcPts val="480"/>
              </a:spcBef>
              <a:spcAft>
                <a:spcPts val="0"/>
              </a:spcAft>
              <a:buSzPts val="1800"/>
              <a:buNone/>
            </a:pPr>
            <a:r xmlns:a="http://schemas.openxmlformats.org/drawingml/2006/main">
              <a:rPr lang="en" sz="2400" b="1" i="0" u="none">
                <a:solidFill>
                  <a:schemeClr val="dk1"/>
                </a:solidFill>
                <a:latin typeface="Arial"/>
                <a:ea typeface="Arial"/>
                <a:cs typeface="Arial"/>
                <a:sym typeface="Arial"/>
              </a:rPr>
              <a:t>exp. node  nodes list   CLOSED list</a:t>
            </a:r>
            <a:endParaRPr xmlns:a="http://schemas.openxmlformats.org/drawingml/2006/main"/>
          </a:p>
          <a:p>
            <a:pPr xmlns:a="http://schemas.openxmlformats.org/drawingml/2006/main" marL="342900" lvl="0" indent="-342900" algn="l" rtl="0">
              <a:lnSpc>
                <a:spcPct val="90000"/>
              </a:lnSpc>
              <a:spcBef>
                <a:spcPts val="480"/>
              </a:spcBef>
              <a:spcAft>
                <a:spcPts val="0"/>
              </a:spcAft>
              <a:buSzPts val="1800"/>
              <a:buNone/>
            </a:pPr>
            <a:r xmlns:a="http://schemas.openxmlformats.org/drawingml/2006/main">
              <a:rPr lang="en" sz="2400" b="0" i="0" u="none">
                <a:solidFill>
                  <a:schemeClr val="dk1"/>
                </a:solidFill>
                <a:latin typeface="Arial"/>
                <a:ea typeface="Arial"/>
                <a:cs typeface="Arial"/>
                <a:sym typeface="Arial"/>
              </a:rPr>
              <a:t>              {S(0)}</a:t>
            </a:r>
            <a:endParaRPr xmlns:a="http://schemas.openxmlformats.org/drawingml/2006/main"/>
          </a:p>
          <a:p>
            <a:pPr xmlns:a="http://schemas.openxmlformats.org/drawingml/2006/main" marL="342900" lvl="0" indent="-342900" algn="l" rtl="0">
              <a:lnSpc>
                <a:spcPct val="90000"/>
              </a:lnSpc>
              <a:spcBef>
                <a:spcPts val="480"/>
              </a:spcBef>
              <a:spcAft>
                <a:spcPts val="0"/>
              </a:spcAft>
              <a:buSzPts val="1800"/>
              <a:buNone/>
            </a:pPr>
            <a:r xmlns:a="http://schemas.openxmlformats.org/drawingml/2006/main">
              <a:rPr lang="en" sz="2400" b="0" i="0" u="none">
                <a:solidFill>
                  <a:schemeClr val="dk1"/>
                </a:solidFill>
                <a:latin typeface="Arial"/>
                <a:ea typeface="Arial"/>
                <a:cs typeface="Arial"/>
                <a:sym typeface="Arial"/>
              </a:rPr>
              <a:t>      S      {A(1) B(5) C(8)}</a:t>
            </a:r>
            <a:endParaRPr xmlns:a="http://schemas.openxmlformats.org/drawingml/2006/main"/>
          </a:p>
          <a:p>
            <a:pPr xmlns:a="http://schemas.openxmlformats.org/drawingml/2006/main" marL="342900" lvl="0" indent="-342900" algn="l" rtl="0">
              <a:lnSpc>
                <a:spcPct val="90000"/>
              </a:lnSpc>
              <a:spcBef>
                <a:spcPts val="480"/>
              </a:spcBef>
              <a:spcAft>
                <a:spcPts val="0"/>
              </a:spcAft>
              <a:buSzPts val="1800"/>
              <a:buNone/>
            </a:pPr>
            <a:r xmlns:a="http://schemas.openxmlformats.org/drawingml/2006/main">
              <a:rPr lang="en" sz="2400" b="0" i="0" u="none">
                <a:solidFill>
                  <a:schemeClr val="dk1"/>
                </a:solidFill>
                <a:latin typeface="Arial"/>
                <a:ea typeface="Arial"/>
                <a:cs typeface="Arial"/>
                <a:sym typeface="Arial"/>
              </a:rPr>
              <a:t>      A      {D(4) B(5) C(8) E(8) G(10)}</a:t>
            </a:r>
            <a:endParaRPr xmlns:a="http://schemas.openxmlformats.org/drawingml/2006/main"/>
          </a:p>
          <a:p>
            <a:pPr xmlns:a="http://schemas.openxmlformats.org/drawingml/2006/main" marL="342900" lvl="0" indent="-342900" algn="l" rtl="0">
              <a:lnSpc>
                <a:spcPct val="90000"/>
              </a:lnSpc>
              <a:spcBef>
                <a:spcPts val="480"/>
              </a:spcBef>
              <a:spcAft>
                <a:spcPts val="0"/>
              </a:spcAft>
              <a:buSzPts val="1800"/>
              <a:buNone/>
            </a:pPr>
            <a:r xmlns:a="http://schemas.openxmlformats.org/drawingml/2006/main">
              <a:rPr lang="en" sz="2400" b="0" i="0" u="none">
                <a:solidFill>
                  <a:schemeClr val="dk1"/>
                </a:solidFill>
                <a:latin typeface="Arial"/>
                <a:ea typeface="Arial"/>
                <a:cs typeface="Arial"/>
                <a:sym typeface="Arial"/>
              </a:rPr>
              <a:t>      D      {B(5) C(8) E(8) G(10)}</a:t>
            </a:r>
            <a:endParaRPr xmlns:a="http://schemas.openxmlformats.org/drawingml/2006/main"/>
          </a:p>
          <a:p>
            <a:pPr xmlns:a="http://schemas.openxmlformats.org/drawingml/2006/main" marL="342900" lvl="0" indent="-342900" algn="l" rtl="0">
              <a:lnSpc>
                <a:spcPct val="90000"/>
              </a:lnSpc>
              <a:spcBef>
                <a:spcPts val="480"/>
              </a:spcBef>
              <a:spcAft>
                <a:spcPts val="0"/>
              </a:spcAft>
              <a:buSzPts val="1800"/>
              <a:buNone/>
            </a:pPr>
            <a:r xmlns:a="http://schemas.openxmlformats.org/drawingml/2006/main">
              <a:rPr lang="en" sz="2400" b="0" i="0" u="none">
                <a:solidFill>
                  <a:schemeClr val="dk1"/>
                </a:solidFill>
                <a:latin typeface="Arial"/>
                <a:ea typeface="Arial"/>
                <a:cs typeface="Arial"/>
                <a:sym typeface="Arial"/>
              </a:rPr>
              <a:t>      B      {C(8) E(8) G’(9) G(10)}                </a:t>
            </a:r>
            <a:endParaRPr xmlns:a="http://schemas.openxmlformats.org/drawingml/2006/main"/>
          </a:p>
          <a:p>
            <a:pPr xmlns:a="http://schemas.openxmlformats.org/drawingml/2006/main" marL="342900" lvl="0" indent="-342900" algn="l" rtl="0">
              <a:lnSpc>
                <a:spcPct val="90000"/>
              </a:lnSpc>
              <a:spcBef>
                <a:spcPts val="480"/>
              </a:spcBef>
              <a:spcAft>
                <a:spcPts val="0"/>
              </a:spcAft>
              <a:buSzPts val="1800"/>
              <a:buNone/>
            </a:pPr>
            <a:r xmlns:a="http://schemas.openxmlformats.org/drawingml/2006/main">
              <a:rPr lang="en" sz="2400" b="0" i="0" u="none">
                <a:solidFill>
                  <a:schemeClr val="dk1"/>
                </a:solidFill>
                <a:latin typeface="Arial"/>
                <a:ea typeface="Arial"/>
                <a:cs typeface="Arial"/>
                <a:sym typeface="Arial"/>
              </a:rPr>
              <a:t>      C      {E(8) G’(9) G(10) G”(13)}       </a:t>
            </a:r>
            <a:endParaRPr xmlns:a="http://schemas.openxmlformats.org/drawingml/2006/main"/>
          </a:p>
          <a:p>
            <a:pPr xmlns:a="http://schemas.openxmlformats.org/drawingml/2006/main" marL="342900" lvl="0" indent="-342900" algn="l" rtl="0">
              <a:lnSpc>
                <a:spcPct val="90000"/>
              </a:lnSpc>
              <a:spcBef>
                <a:spcPts val="480"/>
              </a:spcBef>
              <a:spcAft>
                <a:spcPts val="0"/>
              </a:spcAft>
              <a:buSzPts val="1800"/>
              <a:buNone/>
            </a:pPr>
            <a:r xmlns:a="http://schemas.openxmlformats.org/drawingml/2006/main">
              <a:rPr lang="en" sz="2400" b="0" i="0" u="none">
                <a:solidFill>
                  <a:schemeClr val="dk1"/>
                </a:solidFill>
                <a:latin typeface="Arial"/>
                <a:ea typeface="Arial"/>
                <a:cs typeface="Arial"/>
                <a:sym typeface="Arial"/>
              </a:rPr>
              <a:t>      E      {G’(9) G(10) G”(13) }</a:t>
            </a:r>
            <a:endParaRPr xmlns:a="http://schemas.openxmlformats.org/drawingml/2006/main"/>
          </a:p>
          <a:p>
            <a:pPr xmlns:a="http://schemas.openxmlformats.org/drawingml/2006/main" marL="342900" lvl="0" indent="-342900" algn="l" rtl="0">
              <a:lnSpc>
                <a:spcPct val="90000"/>
              </a:lnSpc>
              <a:spcBef>
                <a:spcPts val="480"/>
              </a:spcBef>
              <a:spcAft>
                <a:spcPts val="0"/>
              </a:spcAft>
              <a:buSzPts val="1800"/>
              <a:buNone/>
            </a:pPr>
            <a:r xmlns:a="http://schemas.openxmlformats.org/drawingml/2006/main">
              <a:rPr lang="en" sz="2400" b="0" i="0" u="none">
                <a:solidFill>
                  <a:schemeClr val="dk1"/>
                </a:solidFill>
                <a:latin typeface="Arial"/>
                <a:ea typeface="Arial"/>
                <a:cs typeface="Arial"/>
                <a:sym typeface="Arial"/>
              </a:rPr>
              <a:t>      G’      {G(10) G”(13) }                             </a:t>
            </a:r>
            <a:endParaRPr xmlns:a="http://schemas.openxmlformats.org/drawingml/2006/main"/>
          </a:p>
          <a:p>
            <a:pPr xmlns:a="http://schemas.openxmlformats.org/drawingml/2006/main" marL="342900" lvl="0" indent="-342900" algn="l" rtl="0">
              <a:lnSpc>
                <a:spcPct val="90000"/>
              </a:lnSpc>
              <a:spcBef>
                <a:spcPts val="960"/>
              </a:spcBef>
              <a:spcAft>
                <a:spcPts val="0"/>
              </a:spcAft>
              <a:buSzPts val="1800"/>
              <a:buNone/>
            </a:pPr>
            <a:r xmlns:a="http://schemas.openxmlformats.org/drawingml/2006/main">
              <a:rPr lang="en" sz="2400" b="0" i="0" u="none">
                <a:solidFill>
                  <a:schemeClr val="dk1"/>
                </a:solidFill>
                <a:latin typeface="Arial"/>
                <a:ea typeface="Arial"/>
                <a:cs typeface="Arial"/>
                <a:sym typeface="Arial"/>
              </a:rPr>
              <a:t>    Solution path found is S B G  &lt;-- this G has cost 9, not 10</a:t>
            </a:r>
            <a:endParaRPr xmlns:a="http://schemas.openxmlformats.org/drawingml/2006/main"/>
          </a:p>
          <a:p>
            <a:pPr xmlns:a="http://schemas.openxmlformats.org/drawingml/2006/main" marL="342900" lvl="0" indent="-342900" algn="l" rtl="0">
              <a:lnSpc>
                <a:spcPct val="90000"/>
              </a:lnSpc>
              <a:spcBef>
                <a:spcPts val="480"/>
              </a:spcBef>
              <a:spcAft>
                <a:spcPts val="0"/>
              </a:spcAft>
              <a:buSzPts val="1800"/>
              <a:buNone/>
            </a:pPr>
            <a:r xmlns:a="http://schemas.openxmlformats.org/drawingml/2006/main">
              <a:rPr lang="en" sz="2400" b="0" i="0" u="none">
                <a:solidFill>
                  <a:schemeClr val="dk1"/>
                </a:solidFill>
                <a:latin typeface="Arial"/>
                <a:ea typeface="Arial"/>
                <a:cs typeface="Arial"/>
                <a:sym typeface="Arial"/>
              </a:rPr>
              <a:t>    Number of nodes expanded (including goal node) = 7</a:t>
            </a:r>
            <a:endParaRPr xmlns:a="http://schemas.openxmlformats.org/drawingml/2006/main"/>
          </a:p>
        </p:txBody>
      </p:sp>
      <p:sp>
        <p:nvSpPr>
          <p:cNvPr id="509" name="Google Shape;509;p52"/>
          <p:cNvSpPr/>
          <p:nvPr/>
        </p:nvSpPr>
        <p:spPr>
          <a:xfrm>
            <a:off x="7002462" y="2506662"/>
            <a:ext cx="357187" cy="409575"/>
          </a:xfrm>
          <a:prstGeom prst="ellipse">
            <a:avLst/>
          </a:prstGeom>
          <a:solidFill>
            <a:srgbClr val="FFC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0" name="Google Shape;510;p52"/>
          <p:cNvSpPr txBox="1"/>
          <p:nvPr/>
        </p:nvSpPr>
        <p:spPr>
          <a:xfrm>
            <a:off x="7034212" y="2552700"/>
            <a:ext cx="31115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Times New Roman"/>
              <a:buNone/>
            </a:pPr>
            <a:r xmlns:a="http://schemas.openxmlformats.org/drawingml/2006/main">
              <a:rPr lang="en" sz="1800" b="1" i="0" u="none" strike="noStrike" cap="none">
                <a:solidFill>
                  <a:schemeClr val="dk1"/>
                </a:solidFill>
                <a:latin typeface="Times New Roman"/>
                <a:ea typeface="Times New Roman"/>
                <a:cs typeface="Times New Roman"/>
                <a:sym typeface="Times New Roman"/>
              </a:rPr>
              <a:t>S</a:t>
            </a:r>
            <a:endParaRPr xmlns:a="http://schemas.openxmlformats.org/drawingml/2006/main" sz="1400" b="0" i="0" u="none" strike="noStrike" cap="none">
              <a:solidFill>
                <a:srgbClr val="000000"/>
              </a:solidFill>
              <a:latin typeface="Arial"/>
              <a:ea typeface="Arial"/>
              <a:cs typeface="Arial"/>
              <a:sym typeface="Arial"/>
            </a:endParaRPr>
          </a:p>
        </p:txBody>
      </p:sp>
      <p:sp>
        <p:nvSpPr>
          <p:cNvPr id="511" name="Google Shape;511;p52"/>
          <p:cNvSpPr/>
          <p:nvPr/>
        </p:nvSpPr>
        <p:spPr>
          <a:xfrm>
            <a:off x="8164512" y="3429000"/>
            <a:ext cx="360362" cy="409575"/>
          </a:xfrm>
          <a:prstGeom prst="ellipse">
            <a:avLst/>
          </a:prstGeom>
          <a:solidFill>
            <a:srgbClr val="FFC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2" name="Google Shape;512;p52"/>
          <p:cNvSpPr txBox="1"/>
          <p:nvPr/>
        </p:nvSpPr>
        <p:spPr>
          <a:xfrm>
            <a:off x="8180387" y="3476625"/>
            <a:ext cx="350837"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Times New Roman"/>
              <a:buNone/>
            </a:pPr>
            <a:r xmlns:a="http://schemas.openxmlformats.org/drawingml/2006/main">
              <a:rPr lang="en" sz="1800" b="1" i="0" u="none" strike="noStrike" cap="none">
                <a:solidFill>
                  <a:schemeClr val="dk1"/>
                </a:solidFill>
                <a:latin typeface="Times New Roman"/>
                <a:ea typeface="Times New Roman"/>
                <a:cs typeface="Times New Roman"/>
                <a:sym typeface="Times New Roman"/>
              </a:rPr>
              <a:t>C</a:t>
            </a:r>
            <a:endParaRPr xmlns:a="http://schemas.openxmlformats.org/drawingml/2006/main" sz="1400" b="0" i="0" u="none" strike="noStrike" cap="none">
              <a:solidFill>
                <a:srgbClr val="000000"/>
              </a:solidFill>
              <a:latin typeface="Arial"/>
              <a:ea typeface="Arial"/>
              <a:cs typeface="Arial"/>
              <a:sym typeface="Arial"/>
            </a:endParaRPr>
          </a:p>
        </p:txBody>
      </p:sp>
      <p:sp>
        <p:nvSpPr>
          <p:cNvPr id="513" name="Google Shape;513;p52"/>
          <p:cNvSpPr/>
          <p:nvPr/>
        </p:nvSpPr>
        <p:spPr>
          <a:xfrm>
            <a:off x="7135812" y="3429000"/>
            <a:ext cx="358775" cy="409575"/>
          </a:xfrm>
          <a:prstGeom prst="ellipse">
            <a:avLst/>
          </a:prstGeom>
          <a:solidFill>
            <a:srgbClr val="FFC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4" name="Google Shape;514;p52"/>
          <p:cNvSpPr txBox="1"/>
          <p:nvPr/>
        </p:nvSpPr>
        <p:spPr>
          <a:xfrm>
            <a:off x="7151687" y="3476625"/>
            <a:ext cx="33655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Times New Roman"/>
              <a:buNone/>
            </a:pPr>
            <a:r xmlns:a="http://schemas.openxmlformats.org/drawingml/2006/main">
              <a:rPr lang="en" sz="1800" b="1" i="0" u="none" strike="noStrike" cap="none">
                <a:solidFill>
                  <a:schemeClr val="dk1"/>
                </a:solidFill>
                <a:latin typeface="Times New Roman"/>
                <a:ea typeface="Times New Roman"/>
                <a:cs typeface="Times New Roman"/>
                <a:sym typeface="Times New Roman"/>
              </a:rPr>
              <a:t>B</a:t>
            </a:r>
            <a:endParaRPr xmlns:a="http://schemas.openxmlformats.org/drawingml/2006/main" sz="1400" b="0" i="0" u="none" strike="noStrike" cap="none">
              <a:solidFill>
                <a:srgbClr val="000000"/>
              </a:solidFill>
              <a:latin typeface="Arial"/>
              <a:ea typeface="Arial"/>
              <a:cs typeface="Arial"/>
              <a:sym typeface="Arial"/>
            </a:endParaRPr>
          </a:p>
        </p:txBody>
      </p:sp>
      <p:sp>
        <p:nvSpPr>
          <p:cNvPr id="515" name="Google Shape;515;p52"/>
          <p:cNvSpPr/>
          <p:nvPr/>
        </p:nvSpPr>
        <p:spPr>
          <a:xfrm>
            <a:off x="6194425" y="3471862"/>
            <a:ext cx="360362" cy="409575"/>
          </a:xfrm>
          <a:prstGeom prst="ellipse">
            <a:avLst/>
          </a:prstGeom>
          <a:solidFill>
            <a:srgbClr val="FFC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6" name="Google Shape;516;p52"/>
          <p:cNvSpPr txBox="1"/>
          <p:nvPr/>
        </p:nvSpPr>
        <p:spPr>
          <a:xfrm>
            <a:off x="6210300" y="3490912"/>
            <a:ext cx="34925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Times New Roman"/>
              <a:buNone/>
            </a:pPr>
            <a:r xmlns:a="http://schemas.openxmlformats.org/drawingml/2006/main">
              <a:rPr lang="en" sz="1800" b="1" i="0" u="none" strike="noStrike" cap="none">
                <a:solidFill>
                  <a:schemeClr val="dk1"/>
                </a:solidFill>
                <a:latin typeface="Times New Roman"/>
                <a:ea typeface="Times New Roman"/>
                <a:cs typeface="Times New Roman"/>
                <a:sym typeface="Times New Roman"/>
              </a:rPr>
              <a:t>A</a:t>
            </a:r>
            <a:endParaRPr xmlns:a="http://schemas.openxmlformats.org/drawingml/2006/main" sz="1400" b="0" i="0" u="none" strike="noStrike" cap="none">
              <a:solidFill>
                <a:srgbClr val="000000"/>
              </a:solidFill>
              <a:latin typeface="Arial"/>
              <a:ea typeface="Arial"/>
              <a:cs typeface="Arial"/>
              <a:sym typeface="Arial"/>
            </a:endParaRPr>
          </a:p>
        </p:txBody>
      </p:sp>
      <p:sp>
        <p:nvSpPr>
          <p:cNvPr id="517" name="Google Shape;517;p52"/>
          <p:cNvSpPr/>
          <p:nvPr/>
        </p:nvSpPr>
        <p:spPr>
          <a:xfrm>
            <a:off x="5389562" y="4349750"/>
            <a:ext cx="358775" cy="409575"/>
          </a:xfrm>
          <a:prstGeom prst="ellipse">
            <a:avLst/>
          </a:prstGeom>
          <a:solidFill>
            <a:srgbClr val="FFC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 name="Google Shape;518;p52"/>
          <p:cNvSpPr txBox="1"/>
          <p:nvPr/>
        </p:nvSpPr>
        <p:spPr>
          <a:xfrm>
            <a:off x="5419725" y="4394200"/>
            <a:ext cx="349250" cy="368300"/>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Times New Roman"/>
              <a:buNone/>
            </a:pPr>
            <a:r xmlns:a="http://schemas.openxmlformats.org/drawingml/2006/main">
              <a:rPr lang="en" sz="1800" b="1" i="0" u="none" strike="noStrike" cap="none">
                <a:solidFill>
                  <a:schemeClr val="dk1"/>
                </a:solidFill>
                <a:latin typeface="Times New Roman"/>
                <a:ea typeface="Times New Roman"/>
                <a:cs typeface="Times New Roman"/>
                <a:sym typeface="Times New Roman"/>
              </a:rPr>
              <a:t>D</a:t>
            </a:r>
            <a:endParaRPr xmlns:a="http://schemas.openxmlformats.org/drawingml/2006/main" sz="1400" b="0" i="0" u="none" strike="noStrike" cap="none">
              <a:solidFill>
                <a:srgbClr val="000000"/>
              </a:solidFill>
              <a:latin typeface="Arial"/>
              <a:ea typeface="Arial"/>
              <a:cs typeface="Arial"/>
              <a:sym typeface="Arial"/>
            </a:endParaRPr>
          </a:p>
        </p:txBody>
      </p:sp>
      <p:sp>
        <p:nvSpPr>
          <p:cNvPr id="519" name="Google Shape;519;p52"/>
          <p:cNvSpPr/>
          <p:nvPr/>
        </p:nvSpPr>
        <p:spPr>
          <a:xfrm>
            <a:off x="6240462" y="4335462"/>
            <a:ext cx="358775" cy="409575"/>
          </a:xfrm>
          <a:prstGeom prst="ellipse">
            <a:avLst/>
          </a:prstGeom>
          <a:solidFill>
            <a:srgbClr val="FFC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 name="Google Shape;520;p52"/>
          <p:cNvSpPr txBox="1"/>
          <p:nvPr/>
        </p:nvSpPr>
        <p:spPr>
          <a:xfrm>
            <a:off x="6256337" y="4365625"/>
            <a:ext cx="336550" cy="368300"/>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Times New Roman"/>
              <a:buNone/>
            </a:pPr>
            <a:r xmlns:a="http://schemas.openxmlformats.org/drawingml/2006/main">
              <a:rPr lang="en" sz="1800" b="1" i="0" u="none" strike="noStrike" cap="none">
                <a:solidFill>
                  <a:schemeClr val="dk1"/>
                </a:solidFill>
                <a:latin typeface="Times New Roman"/>
                <a:ea typeface="Times New Roman"/>
                <a:cs typeface="Times New Roman"/>
                <a:sym typeface="Times New Roman"/>
              </a:rPr>
              <a:t>E</a:t>
            </a:r>
            <a:endParaRPr xmlns:a="http://schemas.openxmlformats.org/drawingml/2006/main" sz="1400" b="0" i="0" u="none" strike="noStrike" cap="none">
              <a:solidFill>
                <a:srgbClr val="000000"/>
              </a:solidFill>
              <a:latin typeface="Arial"/>
              <a:ea typeface="Arial"/>
              <a:cs typeface="Arial"/>
              <a:sym typeface="Arial"/>
            </a:endParaRPr>
          </a:p>
        </p:txBody>
      </p:sp>
      <p:cxnSp>
        <p:nvCxnSpPr>
          <p:cNvPr id="521" name="Google Shape;521;p52"/>
          <p:cNvCxnSpPr/>
          <p:nvPr/>
        </p:nvCxnSpPr>
        <p:spPr>
          <a:xfrm flipH="1">
            <a:off x="6508750" y="2865437"/>
            <a:ext cx="493712" cy="563562"/>
          </a:xfrm>
          <a:prstGeom prst="straightConnector1">
            <a:avLst/>
          </a:prstGeom>
          <a:noFill/>
          <a:ln w="28575" cap="flat" cmpd="sng">
            <a:solidFill>
              <a:schemeClr val="dk1"/>
            </a:solidFill>
            <a:prstDash val="solid"/>
            <a:miter lim="800000"/>
            <a:headEnd type="triangle" w="med" len="med"/>
            <a:tailEnd type="none" w="sm" len="sm"/>
          </a:ln>
        </p:spPr>
      </p:cxnSp>
      <p:cxnSp>
        <p:nvCxnSpPr>
          <p:cNvPr id="522" name="Google Shape;522;p52"/>
          <p:cNvCxnSpPr/>
          <p:nvPr/>
        </p:nvCxnSpPr>
        <p:spPr>
          <a:xfrm>
            <a:off x="6375400" y="3889375"/>
            <a:ext cx="0" cy="460375"/>
          </a:xfrm>
          <a:prstGeom prst="straightConnector1">
            <a:avLst/>
          </a:prstGeom>
          <a:noFill/>
          <a:ln w="28575" cap="flat" cmpd="sng">
            <a:solidFill>
              <a:schemeClr val="dk1"/>
            </a:solidFill>
            <a:prstDash val="solid"/>
            <a:miter lim="800000"/>
            <a:headEnd type="triangle" w="med" len="med"/>
            <a:tailEnd type="none" w="sm" len="sm"/>
          </a:ln>
        </p:spPr>
      </p:cxnSp>
      <p:cxnSp>
        <p:nvCxnSpPr>
          <p:cNvPr id="523" name="Google Shape;523;p52"/>
          <p:cNvCxnSpPr/>
          <p:nvPr/>
        </p:nvCxnSpPr>
        <p:spPr>
          <a:xfrm>
            <a:off x="6621462" y="3838575"/>
            <a:ext cx="581025" cy="511175"/>
          </a:xfrm>
          <a:prstGeom prst="straightConnector1">
            <a:avLst/>
          </a:prstGeom>
          <a:noFill/>
          <a:ln w="28575" cap="flat" cmpd="sng">
            <a:solidFill>
              <a:schemeClr val="dk1"/>
            </a:solidFill>
            <a:prstDash val="solid"/>
            <a:miter lim="800000"/>
            <a:headEnd type="triangle" w="med" len="med"/>
            <a:tailEnd type="none" w="sm" len="sm"/>
          </a:ln>
        </p:spPr>
      </p:cxnSp>
      <p:cxnSp>
        <p:nvCxnSpPr>
          <p:cNvPr id="524" name="Google Shape;524;p52"/>
          <p:cNvCxnSpPr/>
          <p:nvPr/>
        </p:nvCxnSpPr>
        <p:spPr>
          <a:xfrm>
            <a:off x="7180262" y="2925762"/>
            <a:ext cx="88900" cy="460375"/>
          </a:xfrm>
          <a:prstGeom prst="straightConnector1">
            <a:avLst/>
          </a:prstGeom>
          <a:noFill/>
          <a:ln w="57150" cap="flat" cmpd="sng">
            <a:solidFill>
              <a:schemeClr val="dk1"/>
            </a:solidFill>
            <a:prstDash val="solid"/>
            <a:miter lim="800000"/>
            <a:headEnd type="triangle" w="med" len="med"/>
            <a:tailEnd type="none" w="sm" len="sm"/>
          </a:ln>
        </p:spPr>
      </p:cxnSp>
      <p:cxnSp>
        <p:nvCxnSpPr>
          <p:cNvPr id="525" name="Google Shape;525;p52"/>
          <p:cNvCxnSpPr/>
          <p:nvPr/>
        </p:nvCxnSpPr>
        <p:spPr>
          <a:xfrm>
            <a:off x="7315200" y="2814637"/>
            <a:ext cx="849312" cy="614362"/>
          </a:xfrm>
          <a:prstGeom prst="straightConnector1">
            <a:avLst/>
          </a:prstGeom>
          <a:noFill/>
          <a:ln w="28575" cap="flat" cmpd="sng">
            <a:solidFill>
              <a:schemeClr val="dk1"/>
            </a:solidFill>
            <a:prstDash val="solid"/>
            <a:miter lim="800000"/>
            <a:headEnd type="triangle" w="med" len="med"/>
            <a:tailEnd type="none" w="sm" len="sm"/>
          </a:ln>
        </p:spPr>
      </p:cxnSp>
      <p:cxnSp>
        <p:nvCxnSpPr>
          <p:cNvPr id="526" name="Google Shape;526;p52"/>
          <p:cNvCxnSpPr/>
          <p:nvPr/>
        </p:nvCxnSpPr>
        <p:spPr>
          <a:xfrm flipH="1">
            <a:off x="5702300" y="3786187"/>
            <a:ext cx="492125" cy="563562"/>
          </a:xfrm>
          <a:prstGeom prst="straightConnector1">
            <a:avLst/>
          </a:prstGeom>
          <a:noFill/>
          <a:ln w="28575" cap="flat" cmpd="sng">
            <a:solidFill>
              <a:schemeClr val="dk1"/>
            </a:solidFill>
            <a:prstDash val="solid"/>
            <a:miter lim="800000"/>
            <a:headEnd type="triangle" w="med" len="med"/>
            <a:tailEnd type="none" w="sm" len="sm"/>
          </a:ln>
        </p:spPr>
      </p:cxnSp>
      <p:sp>
        <p:nvSpPr>
          <p:cNvPr id="527" name="Google Shape;527;p52"/>
          <p:cNvSpPr txBox="1"/>
          <p:nvPr/>
        </p:nvSpPr>
        <p:spPr>
          <a:xfrm>
            <a:off x="6499225" y="2919412"/>
            <a:ext cx="29845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rgbClr val="FF0000"/>
              </a:buClr>
              <a:buSzPts val="1800"/>
              <a:buFont typeface="Times New Roman"/>
              <a:buNone/>
            </a:pPr>
            <a:r xmlns:a="http://schemas.openxmlformats.org/drawingml/2006/main">
              <a:rPr lang="en" sz="1800" b="1" i="0" u="none" strike="noStrike" cap="none">
                <a:solidFill>
                  <a:srgbClr val="FF0000"/>
                </a:solidFill>
                <a:latin typeface="Times New Roman"/>
                <a:ea typeface="Times New Roman"/>
                <a:cs typeface="Times New Roman"/>
                <a:sym typeface="Times New Roman"/>
              </a:rPr>
              <a:t>1</a:t>
            </a:r>
            <a:endParaRPr xmlns:a="http://schemas.openxmlformats.org/drawingml/2006/main" sz="1400" b="0" i="0" u="none" strike="noStrike" cap="none">
              <a:solidFill>
                <a:srgbClr val="000000"/>
              </a:solidFill>
              <a:latin typeface="Arial"/>
              <a:ea typeface="Arial"/>
              <a:cs typeface="Arial"/>
              <a:sym typeface="Arial"/>
            </a:endParaRPr>
          </a:p>
        </p:txBody>
      </p:sp>
      <p:sp>
        <p:nvSpPr>
          <p:cNvPr id="528" name="Google Shape;528;p52"/>
          <p:cNvSpPr txBox="1"/>
          <p:nvPr/>
        </p:nvSpPr>
        <p:spPr>
          <a:xfrm>
            <a:off x="7224712" y="3057525"/>
            <a:ext cx="29845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rgbClr val="FF0000"/>
              </a:buClr>
              <a:buSzPts val="1800"/>
              <a:buFont typeface="Times New Roman"/>
              <a:buNone/>
            </a:pPr>
            <a:r xmlns:a="http://schemas.openxmlformats.org/drawingml/2006/main">
              <a:rPr lang="en" sz="1800" b="1" i="0" u="none" strike="noStrike" cap="none">
                <a:solidFill>
                  <a:srgbClr val="FF0000"/>
                </a:solidFill>
                <a:latin typeface="Times New Roman"/>
                <a:ea typeface="Times New Roman"/>
                <a:cs typeface="Times New Roman"/>
                <a:sym typeface="Times New Roman"/>
              </a:rPr>
              <a:t>5</a:t>
            </a:r>
            <a:endParaRPr xmlns:a="http://schemas.openxmlformats.org/drawingml/2006/main" sz="1400" b="0" i="0" u="none" strike="noStrike" cap="none">
              <a:solidFill>
                <a:srgbClr val="000000"/>
              </a:solidFill>
              <a:latin typeface="Arial"/>
              <a:ea typeface="Arial"/>
              <a:cs typeface="Arial"/>
              <a:sym typeface="Arial"/>
            </a:endParaRPr>
          </a:p>
        </p:txBody>
      </p:sp>
      <p:sp>
        <p:nvSpPr>
          <p:cNvPr id="529" name="Google Shape;529;p52"/>
          <p:cNvSpPr txBox="1"/>
          <p:nvPr/>
        </p:nvSpPr>
        <p:spPr>
          <a:xfrm>
            <a:off x="6919912" y="3876675"/>
            <a:ext cx="29845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rgbClr val="FF0000"/>
              </a:buClr>
              <a:buSzPts val="1800"/>
              <a:buFont typeface="Times New Roman"/>
              <a:buNone/>
            </a:pPr>
            <a:r xmlns:a="http://schemas.openxmlformats.org/drawingml/2006/main">
              <a:rPr lang="en" sz="1800" b="1" i="0" u="none" strike="noStrike" cap="none">
                <a:solidFill>
                  <a:srgbClr val="FF0000"/>
                </a:solidFill>
                <a:latin typeface="Times New Roman"/>
                <a:ea typeface="Times New Roman"/>
                <a:cs typeface="Times New Roman"/>
                <a:sym typeface="Times New Roman"/>
              </a:rPr>
              <a:t>9</a:t>
            </a:r>
            <a:endParaRPr xmlns:a="http://schemas.openxmlformats.org/drawingml/2006/main" sz="1400" b="0" i="0" u="none" strike="noStrike" cap="none">
              <a:solidFill>
                <a:srgbClr val="000000"/>
              </a:solidFill>
              <a:latin typeface="Arial"/>
              <a:ea typeface="Arial"/>
              <a:cs typeface="Arial"/>
              <a:sym typeface="Arial"/>
            </a:endParaRPr>
          </a:p>
        </p:txBody>
      </p:sp>
      <p:sp>
        <p:nvSpPr>
          <p:cNvPr id="530" name="Google Shape;530;p52"/>
          <p:cNvSpPr txBox="1"/>
          <p:nvPr/>
        </p:nvSpPr>
        <p:spPr>
          <a:xfrm>
            <a:off x="5651500" y="3867150"/>
            <a:ext cx="29845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rgbClr val="FF0000"/>
              </a:buClr>
              <a:buSzPts val="1800"/>
              <a:buFont typeface="Times New Roman"/>
              <a:buNone/>
            </a:pPr>
            <a:r xmlns:a="http://schemas.openxmlformats.org/drawingml/2006/main">
              <a:rPr lang="en" sz="1800" b="1" i="0" u="none" strike="noStrike" cap="none">
                <a:solidFill>
                  <a:srgbClr val="FF0000"/>
                </a:solidFill>
                <a:latin typeface="Times New Roman"/>
                <a:ea typeface="Times New Roman"/>
                <a:cs typeface="Times New Roman"/>
                <a:sym typeface="Times New Roman"/>
              </a:rPr>
              <a:t>3</a:t>
            </a:r>
            <a:endParaRPr xmlns:a="http://schemas.openxmlformats.org/drawingml/2006/main" sz="1400" b="0" i="0" u="none" strike="noStrike" cap="none">
              <a:solidFill>
                <a:srgbClr val="000000"/>
              </a:solidFill>
              <a:latin typeface="Arial"/>
              <a:ea typeface="Arial"/>
              <a:cs typeface="Arial"/>
              <a:sym typeface="Arial"/>
            </a:endParaRPr>
          </a:p>
        </p:txBody>
      </p:sp>
      <p:sp>
        <p:nvSpPr>
          <p:cNvPr id="531" name="Google Shape;531;p52"/>
          <p:cNvSpPr txBox="1"/>
          <p:nvPr/>
        </p:nvSpPr>
        <p:spPr>
          <a:xfrm>
            <a:off x="6107112" y="4030662"/>
            <a:ext cx="29845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rgbClr val="FF0000"/>
              </a:buClr>
              <a:buSzPts val="1800"/>
              <a:buFont typeface="Times New Roman"/>
              <a:buNone/>
            </a:pPr>
            <a:r xmlns:a="http://schemas.openxmlformats.org/drawingml/2006/main">
              <a:rPr lang="en" sz="1800" b="1" i="0" u="none" strike="noStrike" cap="none">
                <a:solidFill>
                  <a:srgbClr val="FF0000"/>
                </a:solidFill>
                <a:latin typeface="Times New Roman"/>
                <a:ea typeface="Times New Roman"/>
                <a:cs typeface="Times New Roman"/>
                <a:sym typeface="Times New Roman"/>
              </a:rPr>
              <a:t>7</a:t>
            </a:r>
            <a:endParaRPr xmlns:a="http://schemas.openxmlformats.org/drawingml/2006/main" sz="1400" b="0" i="0" u="none" strike="noStrike" cap="none">
              <a:solidFill>
                <a:srgbClr val="000000"/>
              </a:solidFill>
              <a:latin typeface="Arial"/>
              <a:ea typeface="Arial"/>
              <a:cs typeface="Arial"/>
              <a:sym typeface="Arial"/>
            </a:endParaRPr>
          </a:p>
        </p:txBody>
      </p:sp>
      <p:sp>
        <p:nvSpPr>
          <p:cNvPr id="532" name="Google Shape;532;p52"/>
          <p:cNvSpPr/>
          <p:nvPr/>
        </p:nvSpPr>
        <p:spPr>
          <a:xfrm>
            <a:off x="7745412" y="4340225"/>
            <a:ext cx="528637" cy="611187"/>
          </a:xfrm>
          <a:prstGeom prst="ellipse">
            <a:avLst/>
          </a:prstGeom>
          <a:solidFill>
            <a:srgbClr val="FFC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33" name="Google Shape;533;p52"/>
          <p:cNvGrpSpPr/>
          <p:nvPr/>
        </p:nvGrpSpPr>
        <p:grpSpPr>
          <a:xfrm>
            <a:off x="7135812" y="4402137"/>
            <a:ext cx="363537" cy="409575"/>
            <a:chOff x="4657" y="2719"/>
            <a:chExt cx="229" cy="258"/>
          </a:xfrm>
        </p:grpSpPr>
        <p:sp>
          <p:nvSpPr>
            <p:cNvPr id="534" name="Google Shape;534;p52"/>
            <p:cNvSpPr txBox="1"/>
            <p:nvPr/>
          </p:nvSpPr>
          <p:spPr>
            <a:xfrm>
              <a:off x="4658" y="2739"/>
              <a:ext cx="228" cy="231"/>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Times New Roman"/>
                <a:buNone/>
              </a:pPr>
              <a:r xmlns:a="http://schemas.openxmlformats.org/drawingml/2006/main">
                <a:rPr lang="en" sz="1800" b="1" i="0" u="none" strike="noStrike" cap="none">
                  <a:solidFill>
                    <a:schemeClr val="dk1"/>
                  </a:solidFill>
                  <a:latin typeface="Times New Roman"/>
                  <a:ea typeface="Times New Roman"/>
                  <a:cs typeface="Times New Roman"/>
                  <a:sym typeface="Times New Roman"/>
                </a:rPr>
                <a:t>G</a:t>
              </a:r>
              <a:endParaRPr xmlns:a="http://schemas.openxmlformats.org/drawingml/2006/main" sz="1400" b="0" i="0" u="none" strike="noStrike" cap="none">
                <a:solidFill>
                  <a:srgbClr val="000000"/>
                </a:solidFill>
                <a:latin typeface="Arial"/>
                <a:ea typeface="Arial"/>
                <a:cs typeface="Arial"/>
                <a:sym typeface="Arial"/>
              </a:endParaRPr>
            </a:p>
          </p:txBody>
        </p:sp>
        <p:sp>
          <p:nvSpPr>
            <p:cNvPr id="535" name="Google Shape;535;p52"/>
            <p:cNvSpPr/>
            <p:nvPr/>
          </p:nvSpPr>
          <p:spPr>
            <a:xfrm>
              <a:off x="4657" y="2719"/>
              <a:ext cx="226" cy="258"/>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36" name="Google Shape;536;p52"/>
          <p:cNvSpPr txBox="1"/>
          <p:nvPr/>
        </p:nvSpPr>
        <p:spPr>
          <a:xfrm>
            <a:off x="7804150" y="4471987"/>
            <a:ext cx="43815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Times New Roman"/>
              <a:buNone/>
            </a:pPr>
            <a:r xmlns:a="http://schemas.openxmlformats.org/drawingml/2006/main">
              <a:rPr lang="en" sz="1800" b="1" i="0" u="none" strike="noStrike" cap="none">
                <a:solidFill>
                  <a:schemeClr val="dk1"/>
                </a:solidFill>
                <a:latin typeface="Times New Roman"/>
                <a:ea typeface="Times New Roman"/>
                <a:cs typeface="Times New Roman"/>
                <a:sym typeface="Times New Roman"/>
              </a:rPr>
              <a:t>G’</a:t>
            </a:r>
            <a:endParaRPr xmlns:a="http://schemas.openxmlformats.org/drawingml/2006/main" sz="1400" b="0" i="0" u="none" strike="noStrike" cap="none">
              <a:solidFill>
                <a:srgbClr val="000000"/>
              </a:solidFill>
              <a:latin typeface="Arial"/>
              <a:ea typeface="Arial"/>
              <a:cs typeface="Arial"/>
              <a:sym typeface="Arial"/>
            </a:endParaRPr>
          </a:p>
        </p:txBody>
      </p:sp>
      <p:sp>
        <p:nvSpPr>
          <p:cNvPr id="537" name="Google Shape;537;p52"/>
          <p:cNvSpPr/>
          <p:nvPr/>
        </p:nvSpPr>
        <p:spPr>
          <a:xfrm>
            <a:off x="7831137" y="4440237"/>
            <a:ext cx="358775" cy="409575"/>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8" name="Google Shape;538;p52"/>
          <p:cNvSpPr txBox="1"/>
          <p:nvPr/>
        </p:nvSpPr>
        <p:spPr>
          <a:xfrm>
            <a:off x="8370887" y="4452937"/>
            <a:ext cx="47625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chemeClr val="dk1"/>
              </a:buClr>
              <a:buSzPts val="1800"/>
              <a:buFont typeface="Times New Roman"/>
              <a:buNone/>
            </a:pPr>
            <a:r xmlns:a="http://schemas.openxmlformats.org/drawingml/2006/main">
              <a:rPr lang="en" sz="1800" b="1" i="0" u="none" strike="noStrike" cap="none">
                <a:solidFill>
                  <a:schemeClr val="dk1"/>
                </a:solidFill>
                <a:latin typeface="Times New Roman"/>
                <a:ea typeface="Times New Roman"/>
                <a:cs typeface="Times New Roman"/>
                <a:sym typeface="Times New Roman"/>
              </a:rPr>
              <a:t>G”</a:t>
            </a:r>
            <a:endParaRPr xmlns:a="http://schemas.openxmlformats.org/drawingml/2006/main" sz="1400" b="0" i="0" u="none" strike="noStrike" cap="none">
              <a:solidFill>
                <a:srgbClr val="000000"/>
              </a:solidFill>
              <a:latin typeface="Arial"/>
              <a:ea typeface="Arial"/>
              <a:cs typeface="Arial"/>
              <a:sym typeface="Arial"/>
            </a:endParaRPr>
          </a:p>
        </p:txBody>
      </p:sp>
      <p:sp>
        <p:nvSpPr>
          <p:cNvPr id="539" name="Google Shape;539;p52"/>
          <p:cNvSpPr/>
          <p:nvPr/>
        </p:nvSpPr>
        <p:spPr>
          <a:xfrm>
            <a:off x="8426450" y="4421187"/>
            <a:ext cx="358775" cy="409575"/>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540" name="Google Shape;540;p52"/>
          <p:cNvCxnSpPr/>
          <p:nvPr/>
        </p:nvCxnSpPr>
        <p:spPr>
          <a:xfrm>
            <a:off x="7381875" y="3810000"/>
            <a:ext cx="493712" cy="642937"/>
          </a:xfrm>
          <a:prstGeom prst="straightConnector1">
            <a:avLst/>
          </a:prstGeom>
          <a:noFill/>
          <a:ln w="57150" cap="flat" cmpd="sng">
            <a:solidFill>
              <a:schemeClr val="dk1"/>
            </a:solidFill>
            <a:prstDash val="solid"/>
            <a:miter lim="800000"/>
            <a:headEnd type="triangle" w="med" len="med"/>
            <a:tailEnd type="none" w="sm" len="sm"/>
          </a:ln>
        </p:spPr>
      </p:cxnSp>
      <p:cxnSp>
        <p:nvCxnSpPr>
          <p:cNvPr id="541" name="Google Shape;541;p52"/>
          <p:cNvCxnSpPr/>
          <p:nvPr/>
        </p:nvCxnSpPr>
        <p:spPr>
          <a:xfrm>
            <a:off x="8370887" y="3848100"/>
            <a:ext cx="160337" cy="544512"/>
          </a:xfrm>
          <a:prstGeom prst="straightConnector1">
            <a:avLst/>
          </a:prstGeom>
          <a:noFill/>
          <a:ln w="28575" cap="flat" cmpd="sng">
            <a:solidFill>
              <a:schemeClr val="dk1"/>
            </a:solidFill>
            <a:prstDash val="solid"/>
            <a:miter lim="800000"/>
            <a:headEnd type="triangle" w="med" len="med"/>
            <a:tailEnd type="none" w="sm" len="sm"/>
          </a:ln>
        </p:spPr>
      </p:cxnSp>
      <p:sp>
        <p:nvSpPr>
          <p:cNvPr id="542" name="Google Shape;542;p52"/>
          <p:cNvSpPr txBox="1"/>
          <p:nvPr/>
        </p:nvSpPr>
        <p:spPr>
          <a:xfrm>
            <a:off x="7816850" y="2954337"/>
            <a:ext cx="29845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rgbClr val="FF0000"/>
              </a:buClr>
              <a:buSzPts val="1800"/>
              <a:buFont typeface="Times New Roman"/>
              <a:buNone/>
            </a:pPr>
            <a:r xmlns:a="http://schemas.openxmlformats.org/drawingml/2006/main">
              <a:rPr lang="en" sz="1800" b="1" i="0" u="none" strike="noStrike" cap="none">
                <a:solidFill>
                  <a:srgbClr val="FF0000"/>
                </a:solidFill>
                <a:latin typeface="Times New Roman"/>
                <a:ea typeface="Times New Roman"/>
                <a:cs typeface="Times New Roman"/>
                <a:sym typeface="Times New Roman"/>
              </a:rPr>
              <a:t>8</a:t>
            </a:r>
            <a:endParaRPr xmlns:a="http://schemas.openxmlformats.org/drawingml/2006/main" sz="1400" b="0" i="0" u="none" strike="noStrike" cap="none">
              <a:solidFill>
                <a:srgbClr val="000000"/>
              </a:solidFill>
              <a:latin typeface="Arial"/>
              <a:ea typeface="Arial"/>
              <a:cs typeface="Arial"/>
              <a:sym typeface="Arial"/>
            </a:endParaRPr>
          </a:p>
        </p:txBody>
      </p:sp>
      <p:sp>
        <p:nvSpPr>
          <p:cNvPr id="543" name="Google Shape;543;p52"/>
          <p:cNvSpPr txBox="1"/>
          <p:nvPr/>
        </p:nvSpPr>
        <p:spPr>
          <a:xfrm>
            <a:off x="8486775" y="3983037"/>
            <a:ext cx="29845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rgbClr val="FF0000"/>
              </a:buClr>
              <a:buSzPts val="1800"/>
              <a:buFont typeface="Times New Roman"/>
              <a:buNone/>
            </a:pPr>
            <a:r xmlns:a="http://schemas.openxmlformats.org/drawingml/2006/main">
              <a:rPr lang="en" sz="1800" b="1" i="0" u="none" strike="noStrike" cap="none">
                <a:solidFill>
                  <a:srgbClr val="FF0000"/>
                </a:solidFill>
                <a:latin typeface="Times New Roman"/>
                <a:ea typeface="Times New Roman"/>
                <a:cs typeface="Times New Roman"/>
                <a:sym typeface="Times New Roman"/>
              </a:rPr>
              <a:t>5</a:t>
            </a:r>
            <a:endParaRPr xmlns:a="http://schemas.openxmlformats.org/drawingml/2006/main" sz="1400" b="0" i="0" u="none" strike="noStrike" cap="none">
              <a:solidFill>
                <a:srgbClr val="000000"/>
              </a:solidFill>
              <a:latin typeface="Arial"/>
              <a:ea typeface="Arial"/>
              <a:cs typeface="Arial"/>
              <a:sym typeface="Arial"/>
            </a:endParaRPr>
          </a:p>
        </p:txBody>
      </p:sp>
      <p:sp>
        <p:nvSpPr>
          <p:cNvPr id="544" name="Google Shape;544;p52"/>
          <p:cNvSpPr txBox="1"/>
          <p:nvPr/>
        </p:nvSpPr>
        <p:spPr>
          <a:xfrm>
            <a:off x="7667625" y="3944937"/>
            <a:ext cx="298450" cy="366712"/>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l" rtl="0">
              <a:lnSpc>
                <a:spcPct val="100000"/>
              </a:lnSpc>
              <a:spcBef>
                <a:spcPts val="0"/>
              </a:spcBef>
              <a:spcAft>
                <a:spcPts val="0"/>
              </a:spcAft>
              <a:buClr>
                <a:srgbClr val="FF0000"/>
              </a:buClr>
              <a:buSzPts val="1800"/>
              <a:buFont typeface="Times New Roman"/>
              <a:buNone/>
            </a:pPr>
            <a:r xmlns:a="http://schemas.openxmlformats.org/drawingml/2006/main">
              <a:rPr lang="en" sz="1800" b="1" i="0" u="none" strike="noStrike" cap="none">
                <a:solidFill>
                  <a:srgbClr val="FF0000"/>
                </a:solidFill>
                <a:latin typeface="Times New Roman"/>
                <a:ea typeface="Times New Roman"/>
                <a:cs typeface="Times New Roman"/>
                <a:sym typeface="Times New Roman"/>
              </a:rPr>
              <a:t>4</a:t>
            </a:r>
            <a:endParaRPr xmlns:a="http://schemas.openxmlformats.org/drawingml/2006/mai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581785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3"/>
          <p:cNvSpPr txBox="1">
            <a:spLocks noGrp="1"/>
          </p:cNvSpPr>
          <p:nvPr>
            <p:ph type="title"/>
          </p:nvPr>
        </p:nvSpPr>
        <p:spPr>
          <a:xfrm>
            <a:off x="685800" y="228600"/>
            <a:ext cx="7772400" cy="795337"/>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Bi-directional search</a:t>
            </a:r>
            <a:endParaRPr xmlns:a="http://schemas.openxmlformats.org/drawingml/2006/main"/>
          </a:p>
        </p:txBody>
      </p:sp>
      <p:sp>
        <p:nvSpPr>
          <p:cNvPr id="551" name="Google Shape;551;p53"/>
          <p:cNvSpPr txBox="1">
            <a:spLocks noGrp="1"/>
          </p:cNvSpPr>
          <p:nvPr>
            <p:ph type="body" idx="1"/>
          </p:nvPr>
        </p:nvSpPr>
        <p:spPr>
          <a:xfrm>
            <a:off x="609600" y="3581400"/>
            <a:ext cx="7772400" cy="2895600"/>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chemeClr val="lt2"/>
              </a:buClr>
              <a:buSzPts val="1800"/>
              <a:buFont typeface="Noto Sans Symbols"/>
              <a:buChar char="■"/>
            </a:pPr>
            <a:r xmlns:a="http://schemas.openxmlformats.org/drawingml/2006/main">
              <a:rPr lang="en" sz="2400" b="0" i="0" u="none">
                <a:solidFill>
                  <a:schemeClr val="dk1"/>
                </a:solidFill>
                <a:latin typeface="Arial"/>
                <a:ea typeface="Arial"/>
                <a:cs typeface="Arial"/>
                <a:sym typeface="Arial"/>
              </a:rPr>
              <a:t>Alternate searching from the start state toward the goal and from the goal state toward the start.</a:t>
            </a:r>
            <a:endParaRPr xmlns:a="http://schemas.openxmlformats.org/drawingml/2006/main"/>
          </a:p>
          <a:p>
            <a:pPr xmlns:a="http://schemas.openxmlformats.org/drawingml/2006/main" marL="342900" lvl="0" indent="-342900" algn="l" rtl="0">
              <a:lnSpc>
                <a:spcPct val="100000"/>
              </a:lnSpc>
              <a:spcBef>
                <a:spcPts val="480"/>
              </a:spcBef>
              <a:spcAft>
                <a:spcPts val="0"/>
              </a:spcAft>
              <a:buClr>
                <a:schemeClr val="lt2"/>
              </a:buClr>
              <a:buSzPts val="1800"/>
              <a:buFont typeface="Noto Sans Symbols"/>
              <a:buChar char="■"/>
            </a:pPr>
            <a:r xmlns:a="http://schemas.openxmlformats.org/drawingml/2006/main">
              <a:rPr lang="en" sz="2400" b="0" i="0" u="none">
                <a:solidFill>
                  <a:schemeClr val="dk1"/>
                </a:solidFill>
                <a:latin typeface="Arial"/>
                <a:ea typeface="Arial"/>
                <a:cs typeface="Arial"/>
                <a:sym typeface="Arial"/>
              </a:rPr>
              <a:t>Stop when the frontiers intersect.</a:t>
            </a:r>
            <a:endParaRPr xmlns:a="http://schemas.openxmlformats.org/drawingml/2006/main"/>
          </a:p>
          <a:p>
            <a:pPr xmlns:a="http://schemas.openxmlformats.org/drawingml/2006/main" marL="342900" lvl="0" indent="-342900" algn="l" rtl="0">
              <a:lnSpc>
                <a:spcPct val="100000"/>
              </a:lnSpc>
              <a:spcBef>
                <a:spcPts val="480"/>
              </a:spcBef>
              <a:spcAft>
                <a:spcPts val="0"/>
              </a:spcAft>
              <a:buClr>
                <a:schemeClr val="lt2"/>
              </a:buClr>
              <a:buSzPts val="1800"/>
              <a:buFont typeface="Noto Sans Symbols"/>
              <a:buChar char="■"/>
            </a:pPr>
            <a:r xmlns:a="http://schemas.openxmlformats.org/drawingml/2006/main">
              <a:rPr lang="en" sz="2400" b="0" i="0" u="none">
                <a:solidFill>
                  <a:schemeClr val="dk1"/>
                </a:solidFill>
                <a:latin typeface="Arial"/>
                <a:ea typeface="Arial"/>
                <a:cs typeface="Arial"/>
                <a:sym typeface="Arial"/>
              </a:rPr>
              <a:t>Works well only when there are unique start and goal states and </a:t>
            </a:r>
            <a:r xmlns:a="http://schemas.openxmlformats.org/drawingml/2006/main">
              <a:rPr lang="en" sz="2400" b="0" i="0" u="none">
                <a:solidFill>
                  <a:schemeClr val="accent2"/>
                </a:solidFill>
                <a:latin typeface="Arial"/>
                <a:ea typeface="Arial"/>
                <a:cs typeface="Arial"/>
                <a:sym typeface="Arial"/>
              </a:rPr>
              <a:t>when actions are reversible</a:t>
            </a:r>
            <a:endParaRPr xmlns:a="http://schemas.openxmlformats.org/drawingml/2006/main"/>
          </a:p>
          <a:p>
            <a:pPr xmlns:a="http://schemas.openxmlformats.org/drawingml/2006/main" marL="342900" lvl="0" indent="-342900" algn="l" rtl="0">
              <a:lnSpc>
                <a:spcPct val="100000"/>
              </a:lnSpc>
              <a:spcBef>
                <a:spcPts val="480"/>
              </a:spcBef>
              <a:spcAft>
                <a:spcPts val="0"/>
              </a:spcAft>
              <a:buClr>
                <a:schemeClr val="lt2"/>
              </a:buClr>
              <a:buSzPts val="1800"/>
              <a:buFont typeface="Noto Sans Symbols"/>
              <a:buChar char="■"/>
            </a:pPr>
            <a:r xmlns:a="http://schemas.openxmlformats.org/drawingml/2006/main">
              <a:rPr lang="en" sz="2400" b="0" i="0" u="none">
                <a:solidFill>
                  <a:schemeClr val="dk1"/>
                </a:solidFill>
                <a:latin typeface="Arial"/>
                <a:ea typeface="Arial"/>
                <a:cs typeface="Arial"/>
                <a:sym typeface="Arial"/>
              </a:rPr>
              <a:t>Can lead to finding a solution more quickly (but watch out for pathological situations).</a:t>
            </a:r>
            <a:endParaRPr xmlns:a="http://schemas.openxmlformats.org/drawingml/2006/main"/>
          </a:p>
        </p:txBody>
      </p:sp>
      <p:pic>
        <p:nvPicPr>
          <p:cNvPr id="552" name="Google Shape;552;p53" descr="bisearch"/>
          <p:cNvPicPr preferRelativeResize="0"/>
          <p:nvPr/>
        </p:nvPicPr>
        <p:blipFill rotWithShape="1">
          <a:blip r:embed="rId3">
            <a:alphaModFix/>
          </a:blip>
          <a:srcRect/>
          <a:stretch/>
        </p:blipFill>
        <p:spPr>
          <a:xfrm>
            <a:off x="2057400" y="914400"/>
            <a:ext cx="5060950" cy="2514600"/>
          </a:xfrm>
          <a:prstGeom prst="rect">
            <a:avLst/>
          </a:prstGeom>
          <a:noFill/>
          <a:ln>
            <a:noFill/>
          </a:ln>
        </p:spPr>
      </p:pic>
    </p:spTree>
    <p:extLst>
      <p:ext uri="{BB962C8B-B14F-4D97-AF65-F5344CB8AC3E}">
        <p14:creationId xmlns:p14="http://schemas.microsoft.com/office/powerpoint/2010/main" val="839633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5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lnSpc>
                <a:spcPct val="100000"/>
              </a:lnSpc>
              <a:spcBef>
                <a:spcPts val="0"/>
              </a:spcBef>
              <a:spcAft>
                <a:spcPts val="0"/>
              </a:spcAft>
              <a:buClr>
                <a:schemeClr val="dk1"/>
              </a:buClr>
              <a:buSzPts val="4400"/>
              <a:buFont typeface="Arial"/>
              <a:buNone/>
            </a:pPr>
            <a:r xmlns:a="http://schemas.openxmlformats.org/drawingml/2006/main">
              <a:rPr lang="en" sz="4400" b="0" i="0" u="none">
                <a:solidFill>
                  <a:schemeClr val="dk1"/>
                </a:solidFill>
                <a:latin typeface="Arial"/>
                <a:ea typeface="Arial"/>
                <a:cs typeface="Arial"/>
                <a:sym typeface="Arial"/>
              </a:rPr>
              <a:t>Comparing Search Strategies </a:t>
            </a:r>
            <a:endParaRPr xmlns:a="http://schemas.openxmlformats.org/drawingml/2006/main"/>
          </a:p>
        </p:txBody>
      </p:sp>
      <p:pic>
        <p:nvPicPr>
          <p:cNvPr id="559" name="Google Shape;559;p54" descr="img20"/>
          <p:cNvPicPr preferRelativeResize="0"/>
          <p:nvPr/>
        </p:nvPicPr>
        <p:blipFill rotWithShape="1">
          <a:blip r:embed="rId3">
            <a:alphaModFix/>
          </a:blip>
          <a:srcRect/>
          <a:stretch/>
        </p:blipFill>
        <p:spPr>
          <a:xfrm>
            <a:off x="381000" y="2057400"/>
            <a:ext cx="8458200" cy="2286000"/>
          </a:xfrm>
          <a:prstGeom prst="rect">
            <a:avLst/>
          </a:prstGeom>
          <a:noFill/>
          <a:ln>
            <a:noFill/>
          </a:ln>
        </p:spPr>
      </p:pic>
    </p:spTree>
    <p:extLst>
      <p:ext uri="{BB962C8B-B14F-4D97-AF65-F5344CB8AC3E}">
        <p14:creationId xmlns:p14="http://schemas.microsoft.com/office/powerpoint/2010/main" val="34794213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000000"/>
              </a:buClr>
              <a:buSzPts val="1200"/>
              <a:buFont typeface="Arial"/>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34</a:t>
            </a:r>
            <a:endParaRPr xmlns:a="http://schemas.openxmlformats.org/drawingml/2006/main" sz="1200" b="0" i="0" u="none" strike="noStrike" cap="none">
              <a:solidFill>
                <a:schemeClr val="dk1"/>
              </a:solidFill>
              <a:latin typeface="Times New Roman"/>
              <a:ea typeface="Times New Roman"/>
              <a:cs typeface="Times New Roman"/>
              <a:sym typeface="Times New Roman"/>
            </a:endParaRPr>
          </a:p>
        </p:txBody>
      </p:sp>
      <p:sp>
        <p:nvSpPr>
          <p:cNvPr id="323" name="Google Shape;323;p30"/>
          <p:cNvSpPr txBox="1">
            <a:spLocks noGrp="1"/>
          </p:cNvSpPr>
          <p:nvPr>
            <p:ph type="title"/>
          </p:nvPr>
        </p:nvSpPr>
        <p:spPr>
          <a:xfrm>
            <a:off x="77215" y="230886"/>
            <a:ext cx="5774055" cy="513715"/>
          </a:xfrm>
          <a:prstGeom prst="rect">
            <a:avLst/>
          </a:prstGeom>
          <a:noFill/>
          <a:ln>
            <a:noFill/>
          </a:ln>
        </p:spPr>
        <p:txBody>
          <a:bodyPr spcFirstLastPara="1" wrap="square" lIns="0" tIns="12700" rIns="0" bIns="0" anchor="t" anchorCtr="0">
            <a:spAutoFit/>
          </a:bodyPr>
          <a:lstStyle/>
          <a:p>
            <a:pPr xmlns:a="http://schemas.openxmlformats.org/drawingml/2006/main" marL="12700" lvl="0" indent="0" algn="l" rtl="0">
              <a:lnSpc>
                <a:spcPct val="100000"/>
              </a:lnSpc>
              <a:spcBef>
                <a:spcPts val="0"/>
              </a:spcBef>
              <a:spcAft>
                <a:spcPts val="0"/>
              </a:spcAft>
              <a:buSzPts val="1400"/>
              <a:buNone/>
            </a:pPr>
            <a:r xmlns:a="http://schemas.openxmlformats.org/drawingml/2006/main">
              <a:rPr lang="en" sz="3200" dirty="0" smtClean="0">
                <a:solidFill>
                  <a:srgbClr val="660033"/>
                </a:solidFill>
              </a:rPr>
              <a:t>                 Examples</a:t>
            </a:r>
            <a:r xmlns:a="http://schemas.openxmlformats.org/drawingml/2006/main">
              <a:rPr lang="en" sz="3200" dirty="0">
                <a:solidFill>
                  <a:srgbClr val="660033"/>
                </a:solidFill>
              </a:rPr>
              <a:t>: </a:t>
            </a:r>
            <a:r xmlns:a="http://schemas.openxmlformats.org/drawingml/2006/main">
              <a:rPr lang="en" b="1" dirty="0"/>
              <a:t>water jug problem </a:t>
            </a:r>
            <a:endParaRPr xmlns:a="http://schemas.openxmlformats.org/drawingml/2006/main" sz="3200" dirty="0"/>
          </a:p>
        </p:txBody>
      </p:sp>
      <p:sp>
        <p:nvSpPr>
          <p:cNvPr id="324" name="Google Shape;324;p30"/>
          <p:cNvSpPr txBox="1"/>
          <p:nvPr/>
        </p:nvSpPr>
        <p:spPr>
          <a:xfrm>
            <a:off x="261365" y="1142492"/>
            <a:ext cx="8805417" cy="2397451"/>
          </a:xfrm>
          <a:prstGeom prst="rect">
            <a:avLst/>
          </a:prstGeom>
          <a:noFill/>
          <a:ln>
            <a:noFill/>
          </a:ln>
        </p:spPr>
        <p:txBody>
          <a:bodyPr spcFirstLastPara="1" wrap="square" lIns="0" tIns="12050" rIns="0" bIns="0" anchor="t" anchorCtr="0">
            <a:spAutoFit/>
          </a:bodyPr>
          <a:lstStyle/>
          <a:p>
            <a:pPr xmlns:a="http://schemas.openxmlformats.org/drawingml/2006/main" marL="340360" marR="0" lvl="0" indent="-327660" algn="l" rtl="0">
              <a:lnSpc>
                <a:spcPct val="112142"/>
              </a:lnSpc>
              <a:spcBef>
                <a:spcPts val="0"/>
              </a:spcBef>
              <a:spcAft>
                <a:spcPts val="0"/>
              </a:spcAft>
              <a:buClr>
                <a:schemeClr val="dk1"/>
              </a:buClr>
              <a:buSzPts val="2800"/>
              <a:buFont typeface="Calibri"/>
              <a:buChar char="•"/>
            </a:pPr>
            <a:r xmlns:a="http://schemas.openxmlformats.org/drawingml/2006/main">
              <a:rPr lang="en" sz="2800" b="0" i="0" u="none" strike="noStrike" cap="none">
                <a:solidFill>
                  <a:schemeClr val="dk1"/>
                </a:solidFill>
                <a:latin typeface="Calibri"/>
                <a:ea typeface="Calibri"/>
                <a:cs typeface="Calibri"/>
                <a:sym typeface="Calibri"/>
              </a:rPr>
              <a:t>Consider the following problem: A Water Jug Problem: You are given two jugs, a 4-gallon one and a 3-gallon one, a pump which has unlimited water which you can use to fill the jug, and the ground on which water may be poured. Neither jug has any measuring markings on it. How can you get exactly 2 gallons of water in the 4-gallon jug?</a:t>
            </a:r>
            <a:endParaRPr xmlns:a="http://schemas.openxmlformats.org/drawingml/2006/main" sz="2400" b="0" i="0" u="none" strike="noStrike" cap="none">
              <a:solidFill>
                <a:schemeClr val="dk1"/>
              </a:solidFill>
              <a:latin typeface="Times New Roman"/>
              <a:ea typeface="Times New Roman"/>
              <a:cs typeface="Times New Roman"/>
              <a:sym typeface="Times New Roman"/>
            </a:endParaRPr>
          </a:p>
        </p:txBody>
      </p:sp>
      <p:pic>
        <p:nvPicPr>
          <p:cNvPr id="325" name="Google Shape;325;p30" descr="Water Jug Problem Algorithm - Webeduclick"/>
          <p:cNvPicPr preferRelativeResize="0"/>
          <p:nvPr/>
        </p:nvPicPr>
        <p:blipFill rotWithShape="1">
          <a:blip r:embed="rId3">
            <a:alphaModFix/>
          </a:blip>
          <a:srcRect/>
          <a:stretch/>
        </p:blipFill>
        <p:spPr>
          <a:xfrm>
            <a:off x="2964242" y="4419600"/>
            <a:ext cx="3481385" cy="1964825"/>
          </a:xfrm>
          <a:prstGeom prst="rect">
            <a:avLst/>
          </a:prstGeom>
          <a:noFill/>
          <a:ln>
            <a:noFill/>
          </a:ln>
        </p:spPr>
      </p:pic>
    </p:spTree>
    <p:extLst>
      <p:ext uri="{BB962C8B-B14F-4D97-AF65-F5344CB8AC3E}">
        <p14:creationId xmlns:p14="http://schemas.microsoft.com/office/powerpoint/2010/main" val="41752706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1"/>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000000"/>
              </a:buClr>
              <a:buSzPts val="1200"/>
              <a:buFont typeface="Arial"/>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34</a:t>
            </a:r>
            <a:endParaRPr xmlns:a="http://schemas.openxmlformats.org/drawingml/2006/main" sz="1200" b="0" i="0" u="none" strike="noStrike" cap="none">
              <a:solidFill>
                <a:schemeClr val="dk1"/>
              </a:solidFill>
              <a:latin typeface="Times New Roman"/>
              <a:ea typeface="Times New Roman"/>
              <a:cs typeface="Times New Roman"/>
              <a:sym typeface="Times New Roman"/>
            </a:endParaRPr>
          </a:p>
        </p:txBody>
      </p:sp>
      <p:sp>
        <p:nvSpPr>
          <p:cNvPr id="331" name="Google Shape;331;p31"/>
          <p:cNvSpPr txBox="1">
            <a:spLocks noGrp="1"/>
          </p:cNvSpPr>
          <p:nvPr>
            <p:ph type="title"/>
          </p:nvPr>
        </p:nvSpPr>
        <p:spPr>
          <a:xfrm>
            <a:off x="77215" y="230886"/>
            <a:ext cx="5774055" cy="513715"/>
          </a:xfrm>
          <a:prstGeom prst="rect">
            <a:avLst/>
          </a:prstGeom>
          <a:noFill/>
          <a:ln>
            <a:noFill/>
          </a:ln>
        </p:spPr>
        <p:txBody>
          <a:bodyPr spcFirstLastPara="1" wrap="square" lIns="0" tIns="12700" rIns="0" bIns="0" anchor="t" anchorCtr="0">
            <a:spAutoFit/>
          </a:bodyPr>
          <a:lstStyle/>
          <a:p>
            <a:pPr xmlns:a="http://schemas.openxmlformats.org/drawingml/2006/main" marL="12700" lvl="0" indent="0" algn="l" rtl="0">
              <a:lnSpc>
                <a:spcPct val="100000"/>
              </a:lnSpc>
              <a:spcBef>
                <a:spcPts val="0"/>
              </a:spcBef>
              <a:spcAft>
                <a:spcPts val="0"/>
              </a:spcAft>
              <a:buSzPts val="1400"/>
              <a:buNone/>
            </a:pPr>
            <a:r xmlns:a="http://schemas.openxmlformats.org/drawingml/2006/main">
              <a:rPr lang="en" sz="3200" dirty="0" smtClean="0">
                <a:solidFill>
                  <a:srgbClr val="660033"/>
                </a:solidFill>
              </a:rPr>
              <a:t>                Examples</a:t>
            </a:r>
            <a:r xmlns:a="http://schemas.openxmlformats.org/drawingml/2006/main">
              <a:rPr lang="en" sz="3200" dirty="0">
                <a:solidFill>
                  <a:srgbClr val="660033"/>
                </a:solidFill>
              </a:rPr>
              <a:t>: </a:t>
            </a:r>
            <a:r xmlns:a="http://schemas.openxmlformats.org/drawingml/2006/main">
              <a:rPr lang="en" b="1" dirty="0"/>
              <a:t>water jug problem </a:t>
            </a:r>
            <a:endParaRPr xmlns:a="http://schemas.openxmlformats.org/drawingml/2006/main" sz="3200" dirty="0"/>
          </a:p>
        </p:txBody>
      </p:sp>
      <p:sp>
        <p:nvSpPr>
          <p:cNvPr id="332" name="Google Shape;332;p31"/>
          <p:cNvSpPr/>
          <p:nvPr/>
        </p:nvSpPr>
        <p:spPr>
          <a:xfrm>
            <a:off x="229618" y="1447800"/>
            <a:ext cx="8914382" cy="2246769"/>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rgbClr val="000000"/>
              </a:buClr>
              <a:buSzPts val="2800"/>
              <a:buFont typeface="Arial"/>
              <a:buNone/>
            </a:pPr>
            <a:r xmlns:a="http://schemas.openxmlformats.org/drawingml/2006/main">
              <a:rPr lang="en" sz="2800" b="0" i="0" u="none" strike="noStrike" cap="none">
                <a:solidFill>
                  <a:schemeClr val="dk1"/>
                </a:solidFill>
                <a:latin typeface="Calibri"/>
                <a:ea typeface="Calibri"/>
                <a:cs typeface="Calibri"/>
                <a:sym typeface="Calibri"/>
              </a:rPr>
              <a:t>we will represent a state of the problem as a tuple (x, y) where x represents the amount of water in the 4-gallon jug and y represents the amount of water in the 3-gallon jug. Note 0 ≤ x ≤ 4, and 0 ≤ y ≤ 3. Our initial state: (0,0) Goal Predicate – state = (2,y) where 0 ≤ y ≤ 3.</a:t>
            </a:r>
            <a:endParaRPr xmlns:a="http://schemas.openxmlformats.org/drawingml/2006/main"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405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2"/>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000000"/>
              </a:buClr>
              <a:buSzPts val="1200"/>
              <a:buFont typeface="Arial"/>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6</a:t>
            </a:r>
            <a:endParaRPr xmlns:a="http://schemas.openxmlformats.org/drawingml/2006/main" sz="1200" b="0" i="0" u="none" strike="noStrike" cap="none">
              <a:solidFill>
                <a:schemeClr val="dk1"/>
              </a:solidFill>
              <a:latin typeface="Times New Roman"/>
              <a:ea typeface="Times New Roman"/>
              <a:cs typeface="Times New Roman"/>
              <a:sym typeface="Times New Roman"/>
            </a:endParaRPr>
          </a:p>
        </p:txBody>
      </p:sp>
      <p:sp>
        <p:nvSpPr>
          <p:cNvPr id="86" name="Google Shape;86;p12"/>
          <p:cNvSpPr txBox="1">
            <a:spLocks noGrp="1"/>
          </p:cNvSpPr>
          <p:nvPr>
            <p:ph type="title"/>
          </p:nvPr>
        </p:nvSpPr>
        <p:spPr>
          <a:xfrm>
            <a:off x="2472072" y="224390"/>
            <a:ext cx="3843654" cy="513715"/>
          </a:xfrm>
          <a:prstGeom prst="rect">
            <a:avLst/>
          </a:prstGeom>
          <a:noFill/>
          <a:ln>
            <a:noFill/>
          </a:ln>
        </p:spPr>
        <p:txBody>
          <a:bodyPr spcFirstLastPara="1" wrap="square" lIns="0" tIns="12700" rIns="0" bIns="0" anchor="t" anchorCtr="0">
            <a:spAutoFit/>
          </a:bodyPr>
          <a:lstStyle/>
          <a:p>
            <a:pPr xmlns:a="http://schemas.openxmlformats.org/drawingml/2006/main" marL="12700" lvl="0" indent="0" algn="l" rtl="0">
              <a:lnSpc>
                <a:spcPct val="100000"/>
              </a:lnSpc>
              <a:spcBef>
                <a:spcPts val="0"/>
              </a:spcBef>
              <a:spcAft>
                <a:spcPts val="0"/>
              </a:spcAft>
              <a:buSzPts val="1400"/>
              <a:buNone/>
            </a:pPr>
            <a:r xmlns:a="http://schemas.openxmlformats.org/drawingml/2006/main">
              <a:rPr lang="en" sz="3200" dirty="0">
                <a:solidFill>
                  <a:srgbClr val="660033"/>
                </a:solidFill>
              </a:rPr>
              <a:t>Problem solving agents</a:t>
            </a:r>
            <a:endParaRPr xmlns:a="http://schemas.openxmlformats.org/drawingml/2006/main" sz="3200" dirty="0"/>
          </a:p>
        </p:txBody>
      </p:sp>
      <p:sp>
        <p:nvSpPr>
          <p:cNvPr id="87" name="Google Shape;87;p12"/>
          <p:cNvSpPr txBox="1"/>
          <p:nvPr/>
        </p:nvSpPr>
        <p:spPr>
          <a:xfrm>
            <a:off x="112268" y="1204975"/>
            <a:ext cx="8859520" cy="3607435"/>
          </a:xfrm>
          <a:prstGeom prst="rect">
            <a:avLst/>
          </a:prstGeom>
          <a:noFill/>
          <a:ln>
            <a:noFill/>
          </a:ln>
        </p:spPr>
        <p:txBody>
          <a:bodyPr spcFirstLastPara="1" wrap="square" lIns="0" tIns="12050" rIns="0" bIns="0" anchor="t" anchorCtr="0">
            <a:spAutoFit/>
          </a:bodyPr>
          <a:lstStyle/>
          <a:p>
            <a:pPr xmlns:a="http://schemas.openxmlformats.org/drawingml/2006/main" marL="340360" marR="0" lvl="0" indent="-327660" algn="l" rtl="0">
              <a:lnSpc>
                <a:spcPct val="100000"/>
              </a:lnSpc>
              <a:spcBef>
                <a:spcPts val="0"/>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a:t>
            </a:r>
            <a:r xmlns:a="http://schemas.openxmlformats.org/drawingml/2006/main">
              <a:rPr lang="en" sz="2800" b="0" i="0" u="none" strike="noStrike" cap="none">
                <a:solidFill>
                  <a:srgbClr val="CC0000"/>
                </a:solidFill>
                <a:latin typeface="Times New Roman"/>
                <a:ea typeface="Times New Roman"/>
                <a:cs typeface="Times New Roman"/>
                <a:sym typeface="Times New Roman"/>
              </a:rPr>
              <a:t>formulate, search, execute</a:t>
            </a:r>
            <a:r xmlns:a="http://schemas.openxmlformats.org/drawingml/2006/main">
              <a:rPr lang="en" sz="2800" b="0" i="0" u="none" strike="noStrike" cap="none">
                <a:solidFill>
                  <a:schemeClr val="dk1"/>
                </a:solidFill>
                <a:latin typeface="Times New Roman"/>
                <a:ea typeface="Times New Roman"/>
                <a:cs typeface="Times New Roman"/>
                <a:sym typeface="Times New Roman"/>
              </a:rPr>
              <a:t>” design for the agent</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344805" lvl="0" indent="-327660" algn="l" rtl="0">
              <a:lnSpc>
                <a:spcPct val="98214"/>
              </a:lnSpc>
              <a:spcBef>
                <a:spcPts val="695"/>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After formulating a goal and a problem to solve the agent  calls a search procedure to solve it</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5080" lvl="0" indent="-327660" algn="l" rtl="0">
              <a:lnSpc>
                <a:spcPct val="82200"/>
              </a:lnSpc>
              <a:spcBef>
                <a:spcPts val="705"/>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It then uses the solution to guide its actions, doing whatever  the solution recommends as the next thing to do (typically  the first action in the sequence)</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0" lvl="0" indent="-327660" algn="l" rtl="0">
              <a:lnSpc>
                <a:spcPct val="100000"/>
              </a:lnSpc>
              <a:spcBef>
                <a:spcPts val="85"/>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Then removing that step from the sequence</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1226820" lvl="0" indent="-327660" algn="l" rtl="0">
              <a:lnSpc>
                <a:spcPct val="98571"/>
              </a:lnSpc>
              <a:spcBef>
                <a:spcPts val="685"/>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Once the solution has been executed, the agent will  formulate a new goal</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32"/>
          <p:cNvPicPr preferRelativeResize="0"/>
          <p:nvPr/>
        </p:nvPicPr>
        <p:blipFill rotWithShape="1">
          <a:blip r:embed="rId3">
            <a:alphaModFix/>
          </a:blip>
          <a:srcRect/>
          <a:stretch/>
        </p:blipFill>
        <p:spPr>
          <a:xfrm>
            <a:off x="909126" y="1299865"/>
            <a:ext cx="7325747" cy="4258269"/>
          </a:xfrm>
          <a:prstGeom prst="rect">
            <a:avLst/>
          </a:prstGeom>
          <a:noFill/>
          <a:ln>
            <a:noFill/>
          </a:ln>
        </p:spPr>
      </p:pic>
    </p:spTree>
    <p:extLst>
      <p:ext uri="{BB962C8B-B14F-4D97-AF65-F5344CB8AC3E}">
        <p14:creationId xmlns:p14="http://schemas.microsoft.com/office/powerpoint/2010/main" val="1059221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33"/>
          <p:cNvPicPr preferRelativeResize="0"/>
          <p:nvPr/>
        </p:nvPicPr>
        <p:blipFill rotWithShape="1">
          <a:blip r:embed="rId3">
            <a:alphaModFix/>
          </a:blip>
          <a:srcRect/>
          <a:stretch/>
        </p:blipFill>
        <p:spPr>
          <a:xfrm>
            <a:off x="832915" y="2081024"/>
            <a:ext cx="7478169" cy="2695951"/>
          </a:xfrm>
          <a:prstGeom prst="rect">
            <a:avLst/>
          </a:prstGeom>
          <a:noFill/>
          <a:ln>
            <a:noFill/>
          </a:ln>
        </p:spPr>
      </p:pic>
    </p:spTree>
    <p:extLst>
      <p:ext uri="{BB962C8B-B14F-4D97-AF65-F5344CB8AC3E}">
        <p14:creationId xmlns:p14="http://schemas.microsoft.com/office/powerpoint/2010/main" val="14321282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34"/>
          <p:cNvPicPr preferRelativeResize="0"/>
          <p:nvPr/>
        </p:nvPicPr>
        <p:blipFill rotWithShape="1">
          <a:blip r:embed="rId3">
            <a:alphaModFix/>
          </a:blip>
          <a:srcRect/>
          <a:stretch/>
        </p:blipFill>
        <p:spPr>
          <a:xfrm>
            <a:off x="2057400" y="1371600"/>
            <a:ext cx="4651572" cy="3048128"/>
          </a:xfrm>
          <a:prstGeom prst="rect">
            <a:avLst/>
          </a:prstGeom>
          <a:noFill/>
          <a:ln>
            <a:noFill/>
          </a:ln>
        </p:spPr>
      </p:pic>
    </p:spTree>
    <p:extLst>
      <p:ext uri="{BB962C8B-B14F-4D97-AF65-F5344CB8AC3E}">
        <p14:creationId xmlns:p14="http://schemas.microsoft.com/office/powerpoint/2010/main" val="70993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000000"/>
              </a:buClr>
              <a:buSzPts val="1200"/>
              <a:buFont typeface="Arial"/>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8</a:t>
            </a:r>
            <a:endParaRPr xmlns:a="http://schemas.openxmlformats.org/drawingml/2006/main" sz="1200" b="0" i="0" u="none" strike="noStrike" cap="none">
              <a:solidFill>
                <a:schemeClr val="dk1"/>
              </a:solidFill>
              <a:latin typeface="Times New Roman"/>
              <a:ea typeface="Times New Roman"/>
              <a:cs typeface="Times New Roman"/>
              <a:sym typeface="Times New Roman"/>
            </a:endParaRPr>
          </a:p>
        </p:txBody>
      </p:sp>
      <p:sp>
        <p:nvSpPr>
          <p:cNvPr id="100" name="Google Shape;100;p14"/>
          <p:cNvSpPr txBox="1">
            <a:spLocks noGrp="1"/>
          </p:cNvSpPr>
          <p:nvPr>
            <p:ph type="title"/>
          </p:nvPr>
        </p:nvSpPr>
        <p:spPr>
          <a:xfrm>
            <a:off x="1709058" y="225243"/>
            <a:ext cx="5280496" cy="513715"/>
          </a:xfrm>
          <a:prstGeom prst="rect">
            <a:avLst/>
          </a:prstGeom>
          <a:noFill/>
          <a:ln>
            <a:noFill/>
          </a:ln>
        </p:spPr>
        <p:txBody>
          <a:bodyPr spcFirstLastPara="1" wrap="square" lIns="0" tIns="12700" rIns="0" bIns="0" anchor="t" anchorCtr="0">
            <a:spAutoFit/>
          </a:bodyPr>
          <a:lstStyle/>
          <a:p>
            <a:pPr xmlns:a="http://schemas.openxmlformats.org/drawingml/2006/main" marL="12700" lvl="0" indent="0" algn="l" rtl="0">
              <a:lnSpc>
                <a:spcPct val="100000"/>
              </a:lnSpc>
              <a:spcBef>
                <a:spcPts val="0"/>
              </a:spcBef>
              <a:spcAft>
                <a:spcPts val="0"/>
              </a:spcAft>
              <a:buSzPts val="1400"/>
              <a:buNone/>
            </a:pPr>
            <a:r xmlns:a="http://schemas.openxmlformats.org/drawingml/2006/main">
              <a:rPr lang="en" sz="3200" dirty="0">
                <a:solidFill>
                  <a:srgbClr val="660033"/>
                </a:solidFill>
              </a:rPr>
              <a:t>Environment Assumptions</a:t>
            </a:r>
            <a:endParaRPr xmlns:a="http://schemas.openxmlformats.org/drawingml/2006/main" sz="3200" dirty="0"/>
          </a:p>
        </p:txBody>
      </p:sp>
      <p:sp>
        <p:nvSpPr>
          <p:cNvPr id="101" name="Google Shape;101;p14"/>
          <p:cNvSpPr txBox="1"/>
          <p:nvPr/>
        </p:nvSpPr>
        <p:spPr>
          <a:xfrm>
            <a:off x="112268" y="1188211"/>
            <a:ext cx="7424420" cy="3715385"/>
          </a:xfrm>
          <a:prstGeom prst="rect">
            <a:avLst/>
          </a:prstGeom>
          <a:noFill/>
          <a:ln>
            <a:noFill/>
          </a:ln>
        </p:spPr>
        <p:txBody>
          <a:bodyPr spcFirstLastPara="1" wrap="square" lIns="0" tIns="105400" rIns="0" bIns="0" anchor="t" anchorCtr="0">
            <a:spAutoFit/>
          </a:bodyPr>
          <a:lstStyle/>
          <a:p>
            <a:pPr xmlns:a="http://schemas.openxmlformats.org/drawingml/2006/main" marL="340360" marR="5080" lvl="0" indent="-327660" algn="l" rtl="0">
              <a:lnSpc>
                <a:spcPct val="78100"/>
              </a:lnSpc>
              <a:spcBef>
                <a:spcPts val="0"/>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Static, formulating and solving the problem is  done without paying attention to any changes that  might be occurring in the environment</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775335" lvl="0" indent="-327660" algn="l" rtl="0">
              <a:lnSpc>
                <a:spcPct val="78200"/>
              </a:lnSpc>
              <a:spcBef>
                <a:spcPts val="685"/>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Initial state is known and the environment is  observable</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0" lvl="0" indent="-327660" algn="l" rtl="0">
              <a:lnSpc>
                <a:spcPct val="117999"/>
              </a:lnSpc>
              <a:spcBef>
                <a:spcPts val="0"/>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Discrete, enumerate alternative courses of actions</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a:p>
            <a:pPr xmlns:a="http://schemas.openxmlformats.org/drawingml/2006/main" marL="340360" marR="295910" lvl="0" indent="-327660" algn="l" rtl="0">
              <a:lnSpc>
                <a:spcPct val="78100"/>
              </a:lnSpc>
              <a:spcBef>
                <a:spcPts val="710"/>
              </a:spcBef>
              <a:spcAft>
                <a:spcPts val="0"/>
              </a:spcAft>
              <a:buClr>
                <a:schemeClr val="dk1"/>
              </a:buClr>
              <a:buSzPts val="2800"/>
              <a:buFont typeface="Times New Roman"/>
              <a:buChar char="•"/>
            </a:pPr>
            <a:r xmlns:a="http://schemas.openxmlformats.org/drawingml/2006/main">
              <a:rPr lang="en" sz="2800" b="0" i="0" u="none" strike="noStrike" cap="none">
                <a:solidFill>
                  <a:schemeClr val="dk1"/>
                </a:solidFill>
                <a:latin typeface="Times New Roman"/>
                <a:ea typeface="Times New Roman"/>
                <a:cs typeface="Times New Roman"/>
                <a:sym typeface="Times New Roman"/>
              </a:rPr>
              <a:t>Deterministic, solutions to problems are single  sequences of actions, so they cannot handle any  unexpected events, and solutions are executed  without paying attention to the percepts</a:t>
            </a:r>
            <a:endParaRPr xmlns:a="http://schemas.openxmlformats.org/drawingml/2006/main"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000000"/>
              </a:buClr>
              <a:buSzPts val="1200"/>
              <a:buFont typeface="Arial"/>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13</a:t>
            </a:r>
            <a:endParaRPr xmlns:a="http://schemas.openxmlformats.org/drawingml/2006/main" sz="1200" b="0" i="0" u="none" strike="noStrike" cap="none">
              <a:solidFill>
                <a:schemeClr val="dk1"/>
              </a:solidFill>
              <a:latin typeface="Times New Roman"/>
              <a:ea typeface="Times New Roman"/>
              <a:cs typeface="Times New Roman"/>
              <a:sym typeface="Times New Roman"/>
            </a:endParaRPr>
          </a:p>
        </p:txBody>
      </p:sp>
      <p:sp>
        <p:nvSpPr>
          <p:cNvPr id="107" name="Google Shape;107;p15"/>
          <p:cNvSpPr txBox="1">
            <a:spLocks noGrp="1"/>
          </p:cNvSpPr>
          <p:nvPr>
            <p:ph type="title"/>
          </p:nvPr>
        </p:nvSpPr>
        <p:spPr>
          <a:xfrm>
            <a:off x="1698172" y="208697"/>
            <a:ext cx="5013796" cy="452120"/>
          </a:xfrm>
          <a:prstGeom prst="rect">
            <a:avLst/>
          </a:prstGeom>
          <a:noFill/>
          <a:ln>
            <a:noFill/>
          </a:ln>
        </p:spPr>
        <p:txBody>
          <a:bodyPr spcFirstLastPara="1" wrap="square" lIns="0" tIns="12050" rIns="0" bIns="0" anchor="t" anchorCtr="0">
            <a:spAutoFit/>
          </a:bodyPr>
          <a:lstStyle/>
          <a:p>
            <a:pPr xmlns:a="http://schemas.openxmlformats.org/drawingml/2006/main" marL="12700" lvl="0" indent="0" algn="l" rtl="0">
              <a:lnSpc>
                <a:spcPct val="100000"/>
              </a:lnSpc>
              <a:spcBef>
                <a:spcPts val="0"/>
              </a:spcBef>
              <a:spcAft>
                <a:spcPts val="0"/>
              </a:spcAft>
              <a:buSzPts val="1400"/>
              <a:buNone/>
            </a:pPr>
            <a:r xmlns:a="http://schemas.openxmlformats.org/drawingml/2006/main">
              <a:rPr lang="en" sz="2800" dirty="0">
                <a:solidFill>
                  <a:srgbClr val="660033"/>
                </a:solidFill>
              </a:rPr>
              <a:t>Vacuum world state space graph</a:t>
            </a:r>
            <a:endParaRPr xmlns:a="http://schemas.openxmlformats.org/drawingml/2006/main" sz="2800" dirty="0"/>
          </a:p>
        </p:txBody>
      </p:sp>
      <p:sp>
        <p:nvSpPr>
          <p:cNvPr id="108" name="Google Shape;108;p15"/>
          <p:cNvSpPr txBox="1"/>
          <p:nvPr/>
        </p:nvSpPr>
        <p:spPr>
          <a:xfrm>
            <a:off x="534720" y="3885129"/>
            <a:ext cx="7908290" cy="2691130"/>
          </a:xfrm>
          <a:prstGeom prst="rect">
            <a:avLst/>
          </a:prstGeom>
          <a:noFill/>
          <a:ln>
            <a:noFill/>
          </a:ln>
        </p:spPr>
        <p:txBody>
          <a:bodyPr spcFirstLastPara="1" wrap="square" lIns="0" tIns="55225" rIns="0" bIns="0" anchor="t" anchorCtr="0">
            <a:spAutoFit/>
          </a:bodyPr>
          <a:lstStyle/>
          <a:p>
            <a:pPr xmlns:a="http://schemas.openxmlformats.org/drawingml/2006/main" marL="346075" marR="0" lvl="0" indent="-334010" algn="l" rtl="0">
              <a:lnSpc>
                <a:spcPct val="100000"/>
              </a:lnSpc>
              <a:spcBef>
                <a:spcPts val="0"/>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states</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integer dirt and robot location</a:t>
            </a:r>
            <a:r xmlns:a="http://schemas.openxmlformats.org/drawingml/2006/main">
              <a:rPr lang="en" sz="3200" b="0" i="0" u="none" strike="noStrike" cap="none">
                <a:solidFill>
                  <a:schemeClr val="dk1"/>
                </a:solidFill>
                <a:latin typeface="Times New Roman"/>
                <a:ea typeface="Times New Roman"/>
                <a:cs typeface="Times New Roman"/>
                <a:sym typeface="Times New Roman"/>
              </a:rPr>
              <a:t>.</a:t>
            </a:r>
            <a:endParaRPr xmlns:a="http://schemas.openxmlformats.org/drawingml/2006/main" sz="3200" b="0" i="0" u="none" strike="noStrike" cap="none">
              <a:solidFill>
                <a:schemeClr val="dk1"/>
              </a:solidFill>
              <a:latin typeface="Times New Roman"/>
              <a:ea typeface="Times New Roman"/>
              <a:cs typeface="Times New Roman"/>
              <a:sym typeface="Times New Roman"/>
            </a:endParaRPr>
          </a:p>
          <a:p>
            <a:pPr xmlns:a="http://schemas.openxmlformats.org/drawingml/2006/main" marL="469900" marR="0" lvl="0" indent="0" algn="l" rtl="0">
              <a:lnSpc>
                <a:spcPct val="109250"/>
              </a:lnSpc>
              <a:spcBef>
                <a:spcPts val="215"/>
              </a:spcBef>
              <a:spcAft>
                <a:spcPts val="0"/>
              </a:spcAft>
              <a:buClr>
                <a:srgbClr val="000000"/>
              </a:buClr>
              <a:buSzPts val="2000"/>
              <a:buFont typeface="Arial"/>
              <a:buNone/>
            </a:pPr>
            <a:r xmlns:a="http://schemas.openxmlformats.org/drawingml/2006/main">
              <a:rPr lang="en" sz="2000" b="0" i="0" u="none" strike="noStrike" cap="none">
                <a:solidFill>
                  <a:schemeClr val="dk1"/>
                </a:solidFill>
                <a:latin typeface="Times New Roman"/>
                <a:ea typeface="Times New Roman"/>
                <a:cs typeface="Times New Roman"/>
                <a:sym typeface="Times New Roman"/>
              </a:rPr>
              <a:t>– The agent is in one of two locations, each of which might or might not</a:t>
            </a:r>
            <a:endParaRPr xmlns:a="http://schemas.openxmlformats.org/drawingml/2006/main" sz="2000" b="0" i="0" u="none" strike="noStrike" cap="none">
              <a:solidFill>
                <a:schemeClr val="dk1"/>
              </a:solidFill>
              <a:latin typeface="Times New Roman"/>
              <a:ea typeface="Times New Roman"/>
              <a:cs typeface="Times New Roman"/>
              <a:sym typeface="Times New Roman"/>
            </a:endParaRPr>
          </a:p>
          <a:p>
            <a:pPr xmlns:a="http://schemas.openxmlformats.org/drawingml/2006/main" marL="745490" marR="0" lvl="0" indent="0" algn="l" rtl="0">
              <a:lnSpc>
                <a:spcPct val="109250"/>
              </a:lnSpc>
              <a:spcBef>
                <a:spcPts val="0"/>
              </a:spcBef>
              <a:spcAft>
                <a:spcPts val="0"/>
              </a:spcAft>
              <a:buClr>
                <a:srgbClr val="000000"/>
              </a:buClr>
              <a:buSzPts val="2000"/>
              <a:buFont typeface="Arial"/>
              <a:buNone/>
            </a:pPr>
            <a:r xmlns:a="http://schemas.openxmlformats.org/drawingml/2006/main">
              <a:rPr lang="en" sz="2000" b="0" i="0" u="none" strike="noStrike" cap="none">
                <a:solidFill>
                  <a:schemeClr val="dk1"/>
                </a:solidFill>
                <a:latin typeface="Times New Roman"/>
                <a:ea typeface="Times New Roman"/>
                <a:cs typeface="Times New Roman"/>
                <a:sym typeface="Times New Roman"/>
              </a:rPr>
              <a:t>contain dirt – 8 possible states</a:t>
            </a:r>
            <a:endParaRPr xmlns:a="http://schemas.openxmlformats.org/drawingml/2006/main" sz="2000" b="0" i="0" u="none" strike="noStrike" cap="none">
              <a:solidFill>
                <a:schemeClr val="dk1"/>
              </a:solidFill>
              <a:latin typeface="Times New Roman"/>
              <a:ea typeface="Times New Roman"/>
              <a:cs typeface="Times New Roman"/>
              <a:sym typeface="Times New Roman"/>
            </a:endParaRPr>
          </a:p>
          <a:p>
            <a:pPr xmlns:a="http://schemas.openxmlformats.org/drawingml/2006/main" marL="346075" marR="0" lvl="0" indent="-334010" algn="l" rtl="0">
              <a:lnSpc>
                <a:spcPct val="100000"/>
              </a:lnSpc>
              <a:spcBef>
                <a:spcPts val="165"/>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Initial state:</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any state</a:t>
            </a:r>
            <a:endParaRPr xmlns:a="http://schemas.openxmlformats.org/drawingml/2006/main" sz="2400" b="0" i="0" u="none" strike="noStrike" cap="none">
              <a:solidFill>
                <a:schemeClr val="dk1"/>
              </a:solidFill>
              <a:latin typeface="Times New Roman"/>
              <a:ea typeface="Times New Roman"/>
              <a:cs typeface="Times New Roman"/>
              <a:sym typeface="Times New Roman"/>
            </a:endParaRPr>
          </a:p>
          <a:p>
            <a:pPr xmlns:a="http://schemas.openxmlformats.org/drawingml/2006/main" marL="346075" marR="0" lvl="0" indent="-334010" algn="l" rtl="0">
              <a:lnSpc>
                <a:spcPct val="100000"/>
              </a:lnSpc>
              <a:spcBef>
                <a:spcPts val="180"/>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actions</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1" u="none" strike="noStrike" cap="none">
                <a:solidFill>
                  <a:schemeClr val="dk1"/>
                </a:solidFill>
                <a:latin typeface="Times New Roman"/>
                <a:ea typeface="Times New Roman"/>
                <a:cs typeface="Times New Roman"/>
                <a:sym typeface="Times New Roman"/>
              </a:rPr>
              <a:t>Left</a:t>
            </a:r>
            <a:r xmlns:a="http://schemas.openxmlformats.org/drawingml/2006/main">
              <a:rPr lang="en" sz="2400" b="0" i="0" u="none" strike="noStrike" cap="none">
                <a:solidFill>
                  <a:schemeClr val="dk1"/>
                </a:solidFill>
                <a:latin typeface="Times New Roman"/>
                <a:ea typeface="Times New Roman"/>
                <a:cs typeface="Times New Roman"/>
                <a:sym typeface="Times New Roman"/>
              </a:rPr>
              <a:t>, </a:t>
            </a:r>
            <a:r xmlns:a="http://schemas.openxmlformats.org/drawingml/2006/main">
              <a:rPr lang="en" sz="2400" b="0" i="1" u="none" strike="noStrike" cap="none">
                <a:solidFill>
                  <a:schemeClr val="dk1"/>
                </a:solidFill>
                <a:latin typeface="Times New Roman"/>
                <a:ea typeface="Times New Roman"/>
                <a:cs typeface="Times New Roman"/>
                <a:sym typeface="Times New Roman"/>
              </a:rPr>
              <a:t>Right</a:t>
            </a:r>
            <a:r xmlns:a="http://schemas.openxmlformats.org/drawingml/2006/main">
              <a:rPr lang="en" sz="2400" b="0" i="0" u="none" strike="noStrike" cap="none">
                <a:solidFill>
                  <a:schemeClr val="dk1"/>
                </a:solidFill>
                <a:latin typeface="Times New Roman"/>
                <a:ea typeface="Times New Roman"/>
                <a:cs typeface="Times New Roman"/>
                <a:sym typeface="Times New Roman"/>
              </a:rPr>
              <a:t>, </a:t>
            </a:r>
            <a:r xmlns:a="http://schemas.openxmlformats.org/drawingml/2006/main">
              <a:rPr lang="en" sz="2400" b="0" i="1" u="none" strike="noStrike" cap="none">
                <a:solidFill>
                  <a:schemeClr val="dk1"/>
                </a:solidFill>
                <a:latin typeface="Times New Roman"/>
                <a:ea typeface="Times New Roman"/>
                <a:cs typeface="Times New Roman"/>
                <a:sym typeface="Times New Roman"/>
              </a:rPr>
              <a:t>Suck</a:t>
            </a:r>
            <a:endParaRPr xmlns:a="http://schemas.openxmlformats.org/drawingml/2006/main" sz="2400" b="0" i="0" u="none" strike="noStrike" cap="none">
              <a:solidFill>
                <a:schemeClr val="dk1"/>
              </a:solidFill>
              <a:latin typeface="Times New Roman"/>
              <a:ea typeface="Times New Roman"/>
              <a:cs typeface="Times New Roman"/>
              <a:sym typeface="Times New Roman"/>
            </a:endParaRPr>
          </a:p>
          <a:p>
            <a:pPr xmlns:a="http://schemas.openxmlformats.org/drawingml/2006/main" marL="346075" marR="0" lvl="0" indent="-334010" algn="l" rtl="0">
              <a:lnSpc>
                <a:spcPct val="100000"/>
              </a:lnSpc>
              <a:spcBef>
                <a:spcPts val="185"/>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goal test</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no dirt at all locations</a:t>
            </a:r>
            <a:endParaRPr xmlns:a="http://schemas.openxmlformats.org/drawingml/2006/main" sz="2400" b="0" i="0" u="none" strike="noStrike" cap="none">
              <a:solidFill>
                <a:schemeClr val="dk1"/>
              </a:solidFill>
              <a:latin typeface="Times New Roman"/>
              <a:ea typeface="Times New Roman"/>
              <a:cs typeface="Times New Roman"/>
              <a:sym typeface="Times New Roman"/>
            </a:endParaRPr>
          </a:p>
          <a:p>
            <a:pPr xmlns:a="http://schemas.openxmlformats.org/drawingml/2006/main" marL="346075" marR="0" lvl="0" indent="-334010" algn="l" rtl="0">
              <a:lnSpc>
                <a:spcPct val="100000"/>
              </a:lnSpc>
              <a:spcBef>
                <a:spcPts val="180"/>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path cost</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1 per action</a:t>
            </a:r>
            <a:endParaRPr xmlns:a="http://schemas.openxmlformats.org/drawingml/2006/main" sz="2400" b="0" i="0" u="none" strike="noStrike" cap="none">
              <a:solidFill>
                <a:schemeClr val="dk1"/>
              </a:solidFill>
              <a:latin typeface="Times New Roman"/>
              <a:ea typeface="Times New Roman"/>
              <a:cs typeface="Times New Roman"/>
              <a:sym typeface="Times New Roman"/>
            </a:endParaRPr>
          </a:p>
        </p:txBody>
      </p:sp>
      <p:sp>
        <p:nvSpPr>
          <p:cNvPr id="109" name="Google Shape;109;p15"/>
          <p:cNvSpPr/>
          <p:nvPr/>
        </p:nvSpPr>
        <p:spPr>
          <a:xfrm>
            <a:off x="1771651" y="1151382"/>
            <a:ext cx="5667753" cy="2667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xmlns:a="http://schemas.openxmlformats.org/drawingml/2006/main" marL="12700" marR="0" lvl="0" indent="0" algn="l" rtl="0">
              <a:lnSpc>
                <a:spcPct val="100000"/>
              </a:lnSpc>
              <a:spcBef>
                <a:spcPts val="0"/>
              </a:spcBef>
              <a:spcAft>
                <a:spcPts val="0"/>
              </a:spcAft>
              <a:buClr>
                <a:srgbClr val="000000"/>
              </a:buClr>
              <a:buSzPts val="1200"/>
              <a:buFont typeface="Arial"/>
              <a:buNone/>
            </a:pPr>
            <a:r xmlns:a="http://schemas.openxmlformats.org/drawingml/2006/main">
              <a:rPr lang="en" sz="1200" b="0" i="0" u="none" strike="noStrike" cap="none">
                <a:solidFill>
                  <a:schemeClr val="dk1"/>
                </a:solidFill>
                <a:latin typeface="Times New Roman"/>
                <a:ea typeface="Times New Roman"/>
                <a:cs typeface="Times New Roman"/>
                <a:sym typeface="Times New Roman"/>
              </a:rPr>
              <a:t>14</a:t>
            </a:r>
            <a:endParaRPr xmlns:a="http://schemas.openxmlformats.org/drawingml/2006/main" sz="1200" b="0" i="0" u="none" strike="noStrike" cap="none">
              <a:solidFill>
                <a:schemeClr val="dk1"/>
              </a:solidFill>
              <a:latin typeface="Times New Roman"/>
              <a:ea typeface="Times New Roman"/>
              <a:cs typeface="Times New Roman"/>
              <a:sym typeface="Times New Roman"/>
            </a:endParaRPr>
          </a:p>
        </p:txBody>
      </p:sp>
      <p:sp>
        <p:nvSpPr>
          <p:cNvPr id="115" name="Google Shape;115;p16"/>
          <p:cNvSpPr txBox="1">
            <a:spLocks noGrp="1"/>
          </p:cNvSpPr>
          <p:nvPr>
            <p:ph type="title"/>
          </p:nvPr>
        </p:nvSpPr>
        <p:spPr>
          <a:xfrm>
            <a:off x="2003986" y="180847"/>
            <a:ext cx="3815079" cy="513715"/>
          </a:xfrm>
          <a:prstGeom prst="rect">
            <a:avLst/>
          </a:prstGeom>
          <a:noFill/>
          <a:ln>
            <a:noFill/>
          </a:ln>
        </p:spPr>
        <p:txBody>
          <a:bodyPr spcFirstLastPara="1" wrap="square" lIns="0" tIns="12700" rIns="0" bIns="0" anchor="t" anchorCtr="0">
            <a:spAutoFit/>
          </a:bodyPr>
          <a:lstStyle/>
          <a:p>
            <a:pPr xmlns:a="http://schemas.openxmlformats.org/drawingml/2006/main" marL="12700" lvl="0" indent="0" algn="l" rtl="0">
              <a:lnSpc>
                <a:spcPct val="100000"/>
              </a:lnSpc>
              <a:spcBef>
                <a:spcPts val="0"/>
              </a:spcBef>
              <a:spcAft>
                <a:spcPts val="0"/>
              </a:spcAft>
              <a:buSzPts val="1400"/>
              <a:buNone/>
            </a:pPr>
            <a:r xmlns:a="http://schemas.openxmlformats.org/drawingml/2006/main">
              <a:rPr lang="en" sz="3200" dirty="0">
                <a:solidFill>
                  <a:srgbClr val="660033"/>
                </a:solidFill>
              </a:rPr>
              <a:t>Example: The 8-puzzle</a:t>
            </a:r>
            <a:endParaRPr xmlns:a="http://schemas.openxmlformats.org/drawingml/2006/main" sz="3200" dirty="0"/>
          </a:p>
        </p:txBody>
      </p:sp>
      <p:sp>
        <p:nvSpPr>
          <p:cNvPr id="116" name="Google Shape;116;p16"/>
          <p:cNvSpPr txBox="1"/>
          <p:nvPr/>
        </p:nvSpPr>
        <p:spPr>
          <a:xfrm>
            <a:off x="113792" y="2993516"/>
            <a:ext cx="5584190" cy="2341667"/>
          </a:xfrm>
          <a:prstGeom prst="rect">
            <a:avLst/>
          </a:prstGeom>
          <a:noFill/>
          <a:ln>
            <a:noFill/>
          </a:ln>
        </p:spPr>
        <p:txBody>
          <a:bodyPr spcFirstLastPara="1" wrap="square" lIns="0" tIns="12700" rIns="0" bIns="0" anchor="t" anchorCtr="0">
            <a:spAutoFit/>
          </a:bodyPr>
          <a:lstStyle/>
          <a:p>
            <a:pPr xmlns:a="http://schemas.openxmlformats.org/drawingml/2006/main" marL="340360" marR="0" lvl="0" indent="-327660" algn="l" rtl="0">
              <a:lnSpc>
                <a:spcPct val="100000"/>
              </a:lnSpc>
              <a:spcBef>
                <a:spcPts val="0"/>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states:</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locations of tiles</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340360" marR="0" lvl="0" indent="-327660" algn="l" rtl="0">
              <a:lnSpc>
                <a:spcPct val="100000"/>
              </a:lnSpc>
              <a:spcBef>
                <a:spcPts val="120"/>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Initial state:</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any state</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340360" marR="0" lvl="0" indent="-327660" algn="l" rtl="0">
              <a:lnSpc>
                <a:spcPct val="100000"/>
              </a:lnSpc>
              <a:spcBef>
                <a:spcPts val="135"/>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actions:</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move blank left, right, up, down</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340360" marR="0" lvl="0" indent="-327660" algn="l" rtl="0">
              <a:lnSpc>
                <a:spcPct val="100000"/>
              </a:lnSpc>
              <a:spcBef>
                <a:spcPts val="120"/>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goal test:</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goal state (given)</a:t>
            </a:r>
            <a:endParaRPr xmlns:a="http://schemas.openxmlformats.org/drawingml/2006/main" sz="1400" b="0" i="0" u="none" strike="noStrike" cap="none">
              <a:solidFill>
                <a:srgbClr val="000000"/>
              </a:solidFill>
              <a:latin typeface="Arial"/>
              <a:ea typeface="Arial"/>
              <a:cs typeface="Arial"/>
              <a:sym typeface="Arial"/>
            </a:endParaRPr>
          </a:p>
          <a:p>
            <a:pPr xmlns:a="http://schemas.openxmlformats.org/drawingml/2006/main" marL="340360" marR="0" lvl="0" indent="-327660" algn="l" rtl="0">
              <a:lnSpc>
                <a:spcPct val="100000"/>
              </a:lnSpc>
              <a:spcBef>
                <a:spcPts val="120"/>
              </a:spcBef>
              <a:spcAft>
                <a:spcPts val="0"/>
              </a:spcAft>
              <a:buClr>
                <a:srgbClr val="000000"/>
              </a:buClr>
              <a:buSzPts val="2400"/>
              <a:buFont typeface="Times New Roman"/>
              <a:buChar char="•"/>
            </a:pPr>
            <a:r xmlns:a="http://schemas.openxmlformats.org/drawingml/2006/main">
              <a:rPr lang="en" sz="2400" b="0" i="0" u="sng" strike="noStrike" cap="none">
                <a:solidFill>
                  <a:srgbClr val="CC0099"/>
                </a:solidFill>
                <a:latin typeface="Times New Roman"/>
                <a:ea typeface="Times New Roman"/>
                <a:cs typeface="Times New Roman"/>
                <a:sym typeface="Times New Roman"/>
              </a:rPr>
              <a:t>path cost:</a:t>
            </a:r>
            <a:r xmlns:a="http://schemas.openxmlformats.org/drawingml/2006/main">
              <a:rPr lang="en" sz="2400" b="0" i="0" u="none" strike="noStrike" cap="none">
                <a:solidFill>
                  <a:srgbClr val="CC0099"/>
                </a:solidFill>
                <a:latin typeface="Times New Roman"/>
                <a:ea typeface="Times New Roman"/>
                <a:cs typeface="Times New Roman"/>
                <a:sym typeface="Times New Roman"/>
              </a:rPr>
              <a:t> </a:t>
            </a:r>
            <a:r xmlns:a="http://schemas.openxmlformats.org/drawingml/2006/main">
              <a:rPr lang="en" sz="2400" b="0" i="0" u="none" strike="noStrike" cap="none">
                <a:solidFill>
                  <a:schemeClr val="dk1"/>
                </a:solidFill>
                <a:latin typeface="Times New Roman"/>
                <a:ea typeface="Times New Roman"/>
                <a:cs typeface="Times New Roman"/>
                <a:sym typeface="Times New Roman"/>
              </a:rPr>
              <a:t>1 per move</a:t>
            </a:r>
            <a:endParaRPr xmlns:a="http://schemas.openxmlformats.org/drawingml/2006/main"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
        <p:nvSpPr>
          <p:cNvPr id="117" name="Google Shape;117;p16"/>
          <p:cNvSpPr/>
          <p:nvPr/>
        </p:nvSpPr>
        <p:spPr>
          <a:xfrm>
            <a:off x="2371725" y="878206"/>
            <a:ext cx="4248530" cy="208634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8" name="Google Shape;118;p16" descr="sol_b0.gif"/>
          <p:cNvPicPr preferRelativeResize="0"/>
          <p:nvPr/>
        </p:nvPicPr>
        <p:blipFill rotWithShape="1">
          <a:blip r:embed="rId4">
            <a:alphaModFix/>
          </a:blip>
          <a:srcRect/>
          <a:stretch/>
        </p:blipFill>
        <p:spPr>
          <a:xfrm>
            <a:off x="5486400" y="3733800"/>
            <a:ext cx="2740025" cy="27400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1746</Words>
  <Application>Microsoft Office PowerPoint</Application>
  <PresentationFormat>On-screen Show (4:3)</PresentationFormat>
  <Paragraphs>388</Paragraphs>
  <Slides>62</Slides>
  <Notes>60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Arial Black</vt:lpstr>
      <vt:lpstr>Calibri</vt:lpstr>
      <vt:lpstr>Comic Sans MS</vt:lpstr>
      <vt:lpstr>Noto Sans Symbols</vt:lpstr>
      <vt:lpstr>Times New Roman</vt:lpstr>
      <vt:lpstr>Office Theme</vt:lpstr>
      <vt:lpstr>Search</vt:lpstr>
      <vt:lpstr>PowerPoint Presentation</vt:lpstr>
      <vt:lpstr>PowerPoint Presentation</vt:lpstr>
      <vt:lpstr>Introduction</vt:lpstr>
      <vt:lpstr>Problem solving agents</vt:lpstr>
      <vt:lpstr>Problem solving agents</vt:lpstr>
      <vt:lpstr>Environment Assumptions</vt:lpstr>
      <vt:lpstr>Vacuum world state space graph</vt:lpstr>
      <vt:lpstr>Example: The 8-puzzle</vt:lpstr>
      <vt:lpstr>Example: 8-queens problem</vt:lpstr>
      <vt:lpstr>Example: Route finding problem</vt:lpstr>
      <vt:lpstr>Graphs</vt:lpstr>
      <vt:lpstr>PowerPoint Presentation</vt:lpstr>
      <vt:lpstr>PowerPoint Presentation</vt:lpstr>
      <vt:lpstr>PowerPoint Presentation</vt:lpstr>
      <vt:lpstr>Evaluating Search Strategies</vt:lpstr>
      <vt:lpstr>8-PUZZLE PROBLEM SOLVING</vt:lpstr>
      <vt:lpstr>Implementation: states vs. nodes</vt:lpstr>
      <vt:lpstr>Implementation: Components of a node</vt:lpstr>
      <vt:lpstr>PowerPoint Presentation</vt:lpstr>
      <vt:lpstr>PowerPoint Presentation</vt:lpstr>
      <vt:lpstr>PowerPoint Presentation</vt:lpstr>
      <vt:lpstr>PowerPoint Presentation</vt:lpstr>
      <vt:lpstr>Uninformed search strategies</vt:lpstr>
      <vt:lpstr>Breadth-first search</vt:lpstr>
      <vt:lpstr>Breadth-first search</vt:lpstr>
      <vt:lpstr>Breadth-first search</vt:lpstr>
      <vt:lpstr>Breadth-first search</vt:lpstr>
      <vt:lpstr>Properties of breadth-first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Properties of depth-first search</vt:lpstr>
      <vt:lpstr>8-puzzle problem</vt:lpstr>
      <vt:lpstr>Breadth-first search of the 8-puzzle</vt:lpstr>
      <vt:lpstr>Depth-first search of the 8-puzzle</vt:lpstr>
      <vt:lpstr>Depth-limited search</vt:lpstr>
      <vt:lpstr>Depth-first search of the 8-puzzle with a depth</vt:lpstr>
      <vt:lpstr>Iterative deepening search</vt:lpstr>
      <vt:lpstr>Iterative deepening search l =0</vt:lpstr>
      <vt:lpstr>Iterative deepening search l =1</vt:lpstr>
      <vt:lpstr>Iterative deepening search l =2</vt:lpstr>
      <vt:lpstr>Iterative deepening search l =3</vt:lpstr>
      <vt:lpstr>Properties of iterative deepening search</vt:lpstr>
      <vt:lpstr>Uniform-cost search</vt:lpstr>
      <vt:lpstr>Uniform-Cost Search </vt:lpstr>
      <vt:lpstr>Bi-directional search</vt:lpstr>
      <vt:lpstr>Comparing Search Strategies </vt:lpstr>
      <vt:lpstr>                 Examples: water jug problem </vt:lpstr>
      <vt:lpstr>                Examples: water jug problem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dc:title>
  <dc:creator>sarutigupta</dc:creator>
  <cp:lastModifiedBy>sarutigupta</cp:lastModifiedBy>
  <cp:revision>15</cp:revision>
  <dcterms:modified xsi:type="dcterms:W3CDTF">2024-01-29T08:20:16Z</dcterms:modified>
</cp:coreProperties>
</file>