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280" autoAdjust="0"/>
  </p:normalViewPr>
  <p:slideViewPr>
    <p:cSldViewPr snapToGrid="0" snapToObjects="1">
      <p:cViewPr>
        <p:scale>
          <a:sx n="61" d="100"/>
          <a:sy n="61" d="100"/>
        </p:scale>
        <p:origin x="612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3147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1010840" y="789308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6561"/>
              </a:lnSpc>
              <a:buNone/>
            </a:pPr>
            <a:r>
              <a:rPr lang="en-US" sz="7200" b="1" kern="0" spc="-105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Aplicación de la Inteligencia Artificial en la Nutrición Personalizada</a:t>
            </a:r>
            <a:endParaRPr lang="en-US" sz="7200" b="1" dirty="0"/>
          </a:p>
        </p:txBody>
      </p:sp>
      <p:sp>
        <p:nvSpPr>
          <p:cNvPr id="5" name="Text 2"/>
          <p:cNvSpPr/>
          <p:nvPr/>
        </p:nvSpPr>
        <p:spPr>
          <a:xfrm>
            <a:off x="833199" y="4678680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916186" y="6006346"/>
            <a:ext cx="189309" cy="3657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80"/>
              </a:lnSpc>
              <a:buNone/>
            </a:pPr>
            <a:endParaRPr lang="en-US" sz="1152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11" name="Text 1"/>
          <p:cNvSpPr/>
          <p:nvPr/>
        </p:nvSpPr>
        <p:spPr>
          <a:xfrm>
            <a:off x="833199" y="6841919"/>
            <a:ext cx="3857378" cy="8570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2000" i="1" kern="0" spc="-87" dirty="0" smtClean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Marcillo Barreiro María Dayana</a:t>
            </a:r>
            <a:endParaRPr lang="en-US" sz="2000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6319599" y="2720697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Definición de la Inteligencia Artificial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6319599" y="4442698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La inteligencia artificial es un conjunto de técnicas y algoritmos diseñados para que las máquinas puedan realizar tareas que requieren inteligencia humana, como el procesamiento de información y la toma de decisiones.</a:t>
            </a:r>
            <a:endParaRPr lang="en-US" sz="1750" dirty="0"/>
          </a:p>
        </p:txBody>
      </p:sp>
      <p:pic>
        <p:nvPicPr>
          <p:cNvPr id="1026" name="Picture 2" descr="Qué es Inteligencia Artificial? Software y uso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959366" cy="82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348389" y="4109442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El Papel de la Inteligencia Artificial en la Nutrición Personalizada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348389" y="5831443"/>
            <a:ext cx="993350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La inteligencia artificial juega un papel fundamental en la nutrición personalizada al permitir la recolección y el análisis de grandes cantidades de datos para generar recomendaciones adaptadas a las necesidades únicas de cada individuo.</a:t>
            </a:r>
            <a:endParaRPr lang="en-US" sz="175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399" cy="362606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21953577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097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787241" y="579477"/>
            <a:ext cx="7569517" cy="13120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166"/>
              </a:lnSpc>
              <a:buNone/>
            </a:pPr>
            <a:r>
              <a:rPr lang="en-US" sz="4133" b="1" kern="0" spc="-83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Beneficios de la Inteligencia Artificial en la Nutrición</a:t>
            </a:r>
            <a:endParaRPr lang="en-US" sz="4133" dirty="0"/>
          </a:p>
        </p:txBody>
      </p:sp>
      <p:sp>
        <p:nvSpPr>
          <p:cNvPr id="5" name="Shape 2"/>
          <p:cNvSpPr/>
          <p:nvPr/>
        </p:nvSpPr>
        <p:spPr>
          <a:xfrm>
            <a:off x="1582698" y="3316188"/>
            <a:ext cx="708739" cy="472321"/>
          </a:xfrm>
          <a:prstGeom prst="roundRect">
            <a:avLst>
              <a:gd name="adj" fmla="val 20003"/>
            </a:avLst>
          </a:prstGeom>
          <a:solidFill>
            <a:srgbClr val="F0D4F7"/>
          </a:solidFill>
          <a:ln w="13097">
            <a:solidFill>
              <a:srgbClr val="E1A9EF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734265" y="3336778"/>
            <a:ext cx="253696" cy="3936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00"/>
              </a:lnSpc>
              <a:buNone/>
            </a:pPr>
            <a:r>
              <a:rPr lang="en-US" sz="2480" b="1" kern="0" spc="-50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1</a:t>
            </a:r>
            <a:endParaRPr lang="en-US" sz="2480" dirty="0"/>
          </a:p>
        </p:txBody>
      </p:sp>
      <p:sp>
        <p:nvSpPr>
          <p:cNvPr id="7" name="Text 4"/>
          <p:cNvSpPr/>
          <p:nvPr/>
        </p:nvSpPr>
        <p:spPr>
          <a:xfrm>
            <a:off x="2264926" y="3388340"/>
            <a:ext cx="4971446" cy="6560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83"/>
              </a:lnSpc>
              <a:buNone/>
            </a:pPr>
            <a:r>
              <a:rPr lang="en-US" sz="2066" b="1" kern="0" spc="-41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Personalización de Planes Alimenticios</a:t>
            </a:r>
            <a:endParaRPr lang="en-US" sz="2066" dirty="0"/>
          </a:p>
        </p:txBody>
      </p:sp>
      <p:sp>
        <p:nvSpPr>
          <p:cNvPr id="9" name="Shape 6"/>
          <p:cNvSpPr/>
          <p:nvPr/>
        </p:nvSpPr>
        <p:spPr>
          <a:xfrm>
            <a:off x="2464058" y="4477048"/>
            <a:ext cx="472321" cy="472321"/>
          </a:xfrm>
          <a:prstGeom prst="roundRect">
            <a:avLst>
              <a:gd name="adj" fmla="val 20003"/>
            </a:avLst>
          </a:prstGeom>
          <a:solidFill>
            <a:srgbClr val="F0D4F7"/>
          </a:solidFill>
          <a:ln w="13097">
            <a:solidFill>
              <a:srgbClr val="E1A9EF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2615625" y="4516339"/>
            <a:ext cx="169069" cy="3936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00"/>
              </a:lnSpc>
              <a:buNone/>
            </a:pPr>
            <a:r>
              <a:rPr lang="en-US" sz="2480" b="1" kern="0" spc="-50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2</a:t>
            </a:r>
            <a:endParaRPr lang="en-US" sz="2480" dirty="0"/>
          </a:p>
        </p:txBody>
      </p:sp>
      <p:sp>
        <p:nvSpPr>
          <p:cNvPr id="11" name="Text 8"/>
          <p:cNvSpPr/>
          <p:nvPr/>
        </p:nvSpPr>
        <p:spPr>
          <a:xfrm>
            <a:off x="3146285" y="4549200"/>
            <a:ext cx="4594583" cy="6560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83"/>
              </a:lnSpc>
              <a:buNone/>
            </a:pPr>
            <a:r>
              <a:rPr lang="en-US" sz="2066" b="1" kern="0" spc="-41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Mejora de la Precisión en el Cálculo de Nutrientes</a:t>
            </a:r>
            <a:endParaRPr lang="en-US" sz="2066" dirty="0"/>
          </a:p>
        </p:txBody>
      </p:sp>
      <p:sp>
        <p:nvSpPr>
          <p:cNvPr id="13" name="Shape 10"/>
          <p:cNvSpPr/>
          <p:nvPr/>
        </p:nvSpPr>
        <p:spPr>
          <a:xfrm>
            <a:off x="1792605" y="6032659"/>
            <a:ext cx="472321" cy="472321"/>
          </a:xfrm>
          <a:prstGeom prst="roundRect">
            <a:avLst>
              <a:gd name="adj" fmla="val 20003"/>
            </a:avLst>
          </a:prstGeom>
          <a:solidFill>
            <a:srgbClr val="F0D4F7"/>
          </a:solidFill>
          <a:ln w="13097">
            <a:solidFill>
              <a:srgbClr val="E1A9EF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1944172" y="6071949"/>
            <a:ext cx="169069" cy="3936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00"/>
              </a:lnSpc>
              <a:buNone/>
            </a:pPr>
            <a:r>
              <a:rPr lang="en-US" sz="2480" b="1" kern="0" spc="-50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3</a:t>
            </a:r>
            <a:endParaRPr lang="en-US" sz="2480" dirty="0"/>
          </a:p>
        </p:txBody>
      </p:sp>
      <p:sp>
        <p:nvSpPr>
          <p:cNvPr id="15" name="Text 12"/>
          <p:cNvSpPr/>
          <p:nvPr/>
        </p:nvSpPr>
        <p:spPr>
          <a:xfrm>
            <a:off x="2474833" y="6104811"/>
            <a:ext cx="3984546" cy="3280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83"/>
              </a:lnSpc>
              <a:buNone/>
            </a:pPr>
            <a:r>
              <a:rPr lang="en-US" sz="2066" b="1" kern="0" spc="-41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Adquisición de Datos en Tiempo Real</a:t>
            </a:r>
            <a:endParaRPr lang="en-US" sz="2066" dirty="0"/>
          </a:p>
        </p:txBody>
      </p:sp>
      <p:pic>
        <p:nvPicPr>
          <p:cNvPr id="3074" name="Picture 2" descr="La inteligencia artificial invade a la industria alimentaria - THE FOOD  TECH - Medio de noticias líder en la Industria de Alimentos y Bebida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243" y="0"/>
            <a:ext cx="5639157" cy="82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2502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756166" y="1033462"/>
            <a:ext cx="4033123" cy="6300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962"/>
              </a:lnSpc>
              <a:buNone/>
            </a:pPr>
            <a:r>
              <a:rPr lang="en-US" sz="3970" b="1" kern="0" spc="-79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Retos y Desafíos</a:t>
            </a:r>
            <a:endParaRPr lang="en-US" sz="3970" dirty="0"/>
          </a:p>
        </p:txBody>
      </p:sp>
      <p:sp>
        <p:nvSpPr>
          <p:cNvPr id="5" name="Shape 2"/>
          <p:cNvSpPr/>
          <p:nvPr/>
        </p:nvSpPr>
        <p:spPr>
          <a:xfrm>
            <a:off x="756166" y="2123480"/>
            <a:ext cx="453628" cy="453628"/>
          </a:xfrm>
          <a:prstGeom prst="roundRect">
            <a:avLst>
              <a:gd name="adj" fmla="val 20005"/>
            </a:avLst>
          </a:prstGeom>
          <a:solidFill>
            <a:srgbClr val="F0D4F7"/>
          </a:solidFill>
          <a:ln w="12502">
            <a:solidFill>
              <a:srgbClr val="E1A9EF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898327" y="2161223"/>
            <a:ext cx="169307" cy="3781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77"/>
              </a:lnSpc>
              <a:buNone/>
            </a:pPr>
            <a:r>
              <a:rPr lang="en-US" sz="2382" b="1" kern="0" spc="-48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1</a:t>
            </a:r>
            <a:endParaRPr lang="en-US" sz="2382" dirty="0"/>
          </a:p>
        </p:txBody>
      </p:sp>
      <p:sp>
        <p:nvSpPr>
          <p:cNvPr id="7" name="Text 4"/>
          <p:cNvSpPr/>
          <p:nvPr/>
        </p:nvSpPr>
        <p:spPr>
          <a:xfrm>
            <a:off x="1411367" y="2192774"/>
            <a:ext cx="3059906" cy="63007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81"/>
              </a:lnSpc>
              <a:buNone/>
            </a:pPr>
            <a:r>
              <a:rPr lang="en-US" sz="1985" b="1" kern="0" spc="-40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Acceso a Datos Fiables y de Calidad</a:t>
            </a:r>
            <a:endParaRPr lang="en-US" sz="1985" dirty="0"/>
          </a:p>
        </p:txBody>
      </p:sp>
      <p:sp>
        <p:nvSpPr>
          <p:cNvPr id="8" name="Text 5"/>
          <p:cNvSpPr/>
          <p:nvPr/>
        </p:nvSpPr>
        <p:spPr>
          <a:xfrm>
            <a:off x="1411367" y="3024426"/>
            <a:ext cx="3059906" cy="193595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41"/>
              </a:lnSpc>
              <a:buNone/>
            </a:pPr>
            <a:r>
              <a:rPr lang="en-US" sz="1588" kern="0" spc="-32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Uno de los desafíos de la inteligencia artificial en la nutrición personalizada es garantizar el acceso a datos fiables y de calidad para evitar la generación de recomendaciones poco precisas o incorrectas.</a:t>
            </a:r>
            <a:endParaRPr lang="en-US" sz="1588" dirty="0"/>
          </a:p>
        </p:txBody>
      </p:sp>
      <p:sp>
        <p:nvSpPr>
          <p:cNvPr id="9" name="Shape 6"/>
          <p:cNvSpPr/>
          <p:nvPr/>
        </p:nvSpPr>
        <p:spPr>
          <a:xfrm>
            <a:off x="4672846" y="2123480"/>
            <a:ext cx="453628" cy="453628"/>
          </a:xfrm>
          <a:prstGeom prst="roundRect">
            <a:avLst>
              <a:gd name="adj" fmla="val 20005"/>
            </a:avLst>
          </a:prstGeom>
          <a:solidFill>
            <a:srgbClr val="F0D4F7"/>
          </a:solidFill>
          <a:ln w="12502">
            <a:solidFill>
              <a:srgbClr val="E1A9EF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4815007" y="2161223"/>
            <a:ext cx="169307" cy="3781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77"/>
              </a:lnSpc>
              <a:buNone/>
            </a:pPr>
            <a:r>
              <a:rPr lang="en-US" sz="2382" b="1" kern="0" spc="-48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2</a:t>
            </a:r>
            <a:endParaRPr lang="en-US" sz="2382" dirty="0"/>
          </a:p>
        </p:txBody>
      </p:sp>
      <p:sp>
        <p:nvSpPr>
          <p:cNvPr id="11" name="Text 8"/>
          <p:cNvSpPr/>
          <p:nvPr/>
        </p:nvSpPr>
        <p:spPr>
          <a:xfrm>
            <a:off x="5328047" y="2192774"/>
            <a:ext cx="3059906" cy="63007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81"/>
              </a:lnSpc>
              <a:buNone/>
            </a:pPr>
            <a:r>
              <a:rPr lang="en-US" sz="1985" b="1" kern="0" spc="-40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Privacidad y Seguridad de la Información del Paciente</a:t>
            </a:r>
            <a:endParaRPr lang="en-US" sz="1985" dirty="0"/>
          </a:p>
        </p:txBody>
      </p:sp>
      <p:sp>
        <p:nvSpPr>
          <p:cNvPr id="12" name="Text 9"/>
          <p:cNvSpPr/>
          <p:nvPr/>
        </p:nvSpPr>
        <p:spPr>
          <a:xfrm>
            <a:off x="5328047" y="3024426"/>
            <a:ext cx="3059906" cy="2258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41"/>
              </a:lnSpc>
              <a:buNone/>
            </a:pPr>
            <a:r>
              <a:rPr lang="en-US" sz="1588" kern="0" spc="-32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La protección de la privacidad y la seguridad de la información del paciente es esencial al utilizar la inteligencia artificial en la nutrición personalizada, asegurando que los datos personales estén resguardados de manera adecuada.</a:t>
            </a:r>
            <a:endParaRPr lang="en-US" sz="1588" dirty="0"/>
          </a:p>
        </p:txBody>
      </p:sp>
      <p:sp>
        <p:nvSpPr>
          <p:cNvPr id="13" name="Shape 10"/>
          <p:cNvSpPr/>
          <p:nvPr/>
        </p:nvSpPr>
        <p:spPr>
          <a:xfrm>
            <a:off x="756166" y="5642134"/>
            <a:ext cx="453628" cy="453628"/>
          </a:xfrm>
          <a:prstGeom prst="roundRect">
            <a:avLst>
              <a:gd name="adj" fmla="val 20005"/>
            </a:avLst>
          </a:prstGeom>
          <a:solidFill>
            <a:srgbClr val="F0D4F7"/>
          </a:solidFill>
          <a:ln w="12502">
            <a:solidFill>
              <a:srgbClr val="E1A9EF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898327" y="5679877"/>
            <a:ext cx="169307" cy="3781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77"/>
              </a:lnSpc>
              <a:buNone/>
            </a:pPr>
            <a:r>
              <a:rPr lang="en-US" sz="2382" b="1" kern="0" spc="-48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3</a:t>
            </a:r>
            <a:endParaRPr lang="en-US" sz="2382" dirty="0"/>
          </a:p>
        </p:txBody>
      </p:sp>
      <p:sp>
        <p:nvSpPr>
          <p:cNvPr id="15" name="Text 12"/>
          <p:cNvSpPr/>
          <p:nvPr/>
        </p:nvSpPr>
        <p:spPr>
          <a:xfrm>
            <a:off x="1411367" y="5711428"/>
            <a:ext cx="4875967" cy="3150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1"/>
              </a:lnSpc>
              <a:buNone/>
            </a:pPr>
            <a:r>
              <a:rPr lang="en-US" sz="1985" b="1" kern="0" spc="-40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Confianza del Usuario en las Recomendaciones</a:t>
            </a:r>
            <a:endParaRPr lang="en-US" sz="1985" dirty="0"/>
          </a:p>
        </p:txBody>
      </p:sp>
      <p:sp>
        <p:nvSpPr>
          <p:cNvPr id="16" name="Text 13"/>
          <p:cNvSpPr/>
          <p:nvPr/>
        </p:nvSpPr>
        <p:spPr>
          <a:xfrm>
            <a:off x="1411367" y="6228040"/>
            <a:ext cx="6976467" cy="9679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41"/>
              </a:lnSpc>
              <a:buNone/>
            </a:pPr>
            <a:r>
              <a:rPr lang="en-US" sz="1588" kern="0" spc="-32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Otro desafío es lograr que los usuarios confíen en las recomendaciones generadas por la inteligencia artificial, mostrando transparencia en los procesos y brindando explicaciones claras sobre cómo se generan las sugerencias.</a:t>
            </a:r>
            <a:endParaRPr lang="en-US" sz="1588" dirty="0"/>
          </a:p>
        </p:txBody>
      </p:sp>
      <p:pic>
        <p:nvPicPr>
          <p:cNvPr id="4098" name="Picture 2" descr="Así converge la inteligencia artificial en la industria alimentar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526" y="0"/>
            <a:ext cx="6040874" cy="82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1148"/>
          </a:xfrm>
          <a:prstGeom prst="rect">
            <a:avLst/>
          </a:prstGeom>
          <a:solidFill>
            <a:srgbClr val="FFFFFF">
              <a:alpha val="75000"/>
            </a:srgbClr>
          </a:solidFill>
          <a:ln w="13573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420898" y="602099"/>
            <a:ext cx="5085636" cy="6841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388"/>
              </a:lnSpc>
              <a:buNone/>
            </a:pPr>
            <a:r>
              <a:rPr lang="en-US" sz="4310" b="1" kern="0" spc="-86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Aplicaciones Prácticas</a:t>
            </a:r>
            <a:endParaRPr lang="en-US" sz="4310" dirty="0"/>
          </a:p>
        </p:txBody>
      </p:sp>
      <p:sp>
        <p:nvSpPr>
          <p:cNvPr id="5" name="Shape 2"/>
          <p:cNvSpPr/>
          <p:nvPr/>
        </p:nvSpPr>
        <p:spPr>
          <a:xfrm>
            <a:off x="2420898" y="1724025"/>
            <a:ext cx="3116937" cy="5905024"/>
          </a:xfrm>
          <a:prstGeom prst="roundRect">
            <a:avLst>
              <a:gd name="adj" fmla="val 3161"/>
            </a:avLst>
          </a:prstGeom>
          <a:solidFill>
            <a:srgbClr val="F0D4F7"/>
          </a:solidFill>
          <a:ln w="13573">
            <a:solidFill>
              <a:srgbClr val="E1A9EF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653308" y="1956435"/>
            <a:ext cx="2652117" cy="1026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94"/>
              </a:lnSpc>
              <a:buNone/>
            </a:pPr>
            <a:r>
              <a:rPr lang="en-US" sz="2155" b="1" kern="0" spc="-43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Asistentes Virtuales para la Planificación de Comidas</a:t>
            </a:r>
            <a:endParaRPr lang="en-US" sz="2155" dirty="0"/>
          </a:p>
        </p:txBody>
      </p:sp>
      <p:sp>
        <p:nvSpPr>
          <p:cNvPr id="7" name="Text 4"/>
          <p:cNvSpPr/>
          <p:nvPr/>
        </p:nvSpPr>
        <p:spPr>
          <a:xfrm>
            <a:off x="2653307" y="3753266"/>
            <a:ext cx="2652117" cy="24519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58"/>
              </a:lnSpc>
              <a:buNone/>
            </a:pPr>
            <a:r>
              <a:rPr lang="en-US" sz="1724" kern="0" spc="-3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Los asistentes virtuales basados en inteligencia artificial pueden ayudar a los usuarios a planificar comidas adaptadas a sus necesidades, brindando recetas saludables y sugerencias de ingredientes.</a:t>
            </a:r>
            <a:endParaRPr lang="en-US" sz="1724" dirty="0"/>
          </a:p>
        </p:txBody>
      </p:sp>
      <p:sp>
        <p:nvSpPr>
          <p:cNvPr id="8" name="Shape 5"/>
          <p:cNvSpPr/>
          <p:nvPr/>
        </p:nvSpPr>
        <p:spPr>
          <a:xfrm>
            <a:off x="5756672" y="1724025"/>
            <a:ext cx="3116937" cy="5905024"/>
          </a:xfrm>
          <a:prstGeom prst="roundRect">
            <a:avLst>
              <a:gd name="adj" fmla="val 3161"/>
            </a:avLst>
          </a:prstGeom>
          <a:solidFill>
            <a:srgbClr val="F0D4F7"/>
          </a:solidFill>
          <a:ln w="13573">
            <a:solidFill>
              <a:srgbClr val="E1A9EF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5989082" y="1956435"/>
            <a:ext cx="2652117" cy="1026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94"/>
              </a:lnSpc>
              <a:buNone/>
            </a:pPr>
            <a:r>
              <a:rPr lang="en-US" sz="2155" b="1" kern="0" spc="-43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Uso de Wearables en la Monitorización y Seguimiento</a:t>
            </a:r>
            <a:endParaRPr lang="en-US" sz="2155" dirty="0"/>
          </a:p>
        </p:txBody>
      </p:sp>
      <p:sp>
        <p:nvSpPr>
          <p:cNvPr id="10" name="Text 7"/>
          <p:cNvSpPr/>
          <p:nvPr/>
        </p:nvSpPr>
        <p:spPr>
          <a:xfrm>
            <a:off x="5989081" y="3501569"/>
            <a:ext cx="2652117" cy="315253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58"/>
              </a:lnSpc>
              <a:buNone/>
            </a:pPr>
            <a:r>
              <a:rPr lang="en-US" sz="1724" kern="0" spc="-3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La integración de wearables, como relojes inteligentes o pulseras, con la inteligencia artificial permite monitorizar y realizar un seguimiento preciso de la ingesta de alimentos, la actividad física y otros datos relevantes para la nutrición personalizada.</a:t>
            </a:r>
            <a:endParaRPr lang="en-US" sz="1724" dirty="0"/>
          </a:p>
        </p:txBody>
      </p:sp>
      <p:sp>
        <p:nvSpPr>
          <p:cNvPr id="11" name="Shape 8"/>
          <p:cNvSpPr/>
          <p:nvPr/>
        </p:nvSpPr>
        <p:spPr>
          <a:xfrm>
            <a:off x="9092446" y="1724025"/>
            <a:ext cx="3116937" cy="5905024"/>
          </a:xfrm>
          <a:prstGeom prst="roundRect">
            <a:avLst>
              <a:gd name="adj" fmla="val 3161"/>
            </a:avLst>
          </a:prstGeom>
          <a:solidFill>
            <a:srgbClr val="F0D4F7"/>
          </a:solidFill>
          <a:ln w="13573">
            <a:solidFill>
              <a:srgbClr val="E1A9EF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9324856" y="1956435"/>
            <a:ext cx="2652117" cy="136826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94"/>
              </a:lnSpc>
              <a:buNone/>
            </a:pPr>
            <a:r>
              <a:rPr lang="en-US" sz="2155" b="1" kern="0" spc="-43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Análisis de Datos Genéticos para Recomendaciones Nutricionales</a:t>
            </a:r>
            <a:endParaRPr lang="en-US" sz="2155" dirty="0"/>
          </a:p>
        </p:txBody>
      </p:sp>
      <p:sp>
        <p:nvSpPr>
          <p:cNvPr id="13" name="Text 10"/>
          <p:cNvSpPr/>
          <p:nvPr/>
        </p:nvSpPr>
        <p:spPr>
          <a:xfrm>
            <a:off x="9324856" y="3543538"/>
            <a:ext cx="2884527" cy="385310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58"/>
              </a:lnSpc>
              <a:buNone/>
            </a:pPr>
            <a:r>
              <a:rPr lang="en-US" sz="1724" kern="0" spc="-3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La inteligencia artificial puede analizar datos genéticos para proporcionar recomendaciones nutricionales personalizadas, teniendo en cuenta la predisposición genética de cada individuo a determinadas enfermedades o la asimilación de ciertos nutrientes.</a:t>
            </a:r>
            <a:endParaRPr lang="en-US" sz="1724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348389" y="1611392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Casos de Éxito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348389" y="2750106"/>
            <a:ext cx="4855726" cy="3868103"/>
          </a:xfrm>
          <a:prstGeom prst="roundRect">
            <a:avLst>
              <a:gd name="adj" fmla="val 2585"/>
            </a:avLst>
          </a:prstGeom>
          <a:solidFill>
            <a:srgbClr val="F0D4F7"/>
          </a:solidFill>
          <a:ln w="13811">
            <a:solidFill>
              <a:srgbClr val="E1A9EF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584371" y="3917157"/>
            <a:ext cx="4383762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 smtClean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Ejemplos de Empresas que han Implementado la Inteligencia Artificial en la Nutrición Personalizada</a:t>
            </a:r>
            <a:endParaRPr lang="en-US" sz="2187" dirty="0"/>
          </a:p>
        </p:txBody>
      </p:sp>
      <p:sp>
        <p:nvSpPr>
          <p:cNvPr id="8" name="Shape 5"/>
          <p:cNvSpPr/>
          <p:nvPr/>
        </p:nvSpPr>
        <p:spPr>
          <a:xfrm>
            <a:off x="7426285" y="2750106"/>
            <a:ext cx="4855726" cy="3868103"/>
          </a:xfrm>
          <a:prstGeom prst="roundRect">
            <a:avLst>
              <a:gd name="adj" fmla="val 2585"/>
            </a:avLst>
          </a:prstGeom>
          <a:solidFill>
            <a:srgbClr val="F0D4F7"/>
          </a:solidFill>
          <a:ln w="13811">
            <a:solidFill>
              <a:srgbClr val="E1A9EF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662267" y="298608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Resultados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662267" y="3555444"/>
            <a:ext cx="438376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Estos casos de éxito han mostrado mejoras significativas en la adhesión a planes alimenticios personalizados, la reducción de enfermedades relacionadas con la alimentación y una mejora general en la calidad de vida de los usuarios.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6319599" y="2534722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Conclusiones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6319599" y="3562350"/>
            <a:ext cx="7477601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La aplicación de la inteligencia artificial en la nutrición personalizada ofrece beneficios significativos al permitir la creación de planes alimenticios adaptados a las necesidades individuales, mejorar la precisión en el cálculo de nutrientes y facilitar la adquisición de datos en tiempo real. A pesar de los retos y desafíos, las aplicaciones prácticas demuestran el potencial de esta tecnología para mejorar la salud y el bienestar de las personas.</a:t>
            </a:r>
            <a:endParaRPr lang="en-US" sz="1750" dirty="0"/>
          </a:p>
        </p:txBody>
      </p:sp>
      <p:pic>
        <p:nvPicPr>
          <p:cNvPr id="5122" name="Picture 2" descr="La Inteligencia Artificial llega a nuestra cocina para adelantarse a las  tendencias gastronómica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07117" cy="82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515</Words>
  <Application>Microsoft Office PowerPoint</Application>
  <PresentationFormat>Personalizado</PresentationFormat>
  <Paragraphs>44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adonis-web</vt:lpstr>
      <vt:lpstr>Arial</vt:lpstr>
      <vt:lpstr>Calibri</vt:lpstr>
      <vt:lpstr>Source Sans Pro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ADMIN</cp:lastModifiedBy>
  <cp:revision>4</cp:revision>
  <dcterms:created xsi:type="dcterms:W3CDTF">2023-10-16T16:21:03Z</dcterms:created>
  <dcterms:modified xsi:type="dcterms:W3CDTF">2023-10-16T16:52:36Z</dcterms:modified>
</cp:coreProperties>
</file>